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734" r:id="rId2"/>
    <p:sldMasterId id="2147483746" r:id="rId3"/>
    <p:sldMasterId id="2147483761" r:id="rId4"/>
  </p:sldMasterIdLst>
  <p:notesMasterIdLst>
    <p:notesMasterId r:id="rId71"/>
  </p:notesMasterIdLst>
  <p:sldIdLst>
    <p:sldId id="1493" r:id="rId5"/>
    <p:sldId id="1645" r:id="rId6"/>
    <p:sldId id="680" r:id="rId7"/>
    <p:sldId id="1741" r:id="rId8"/>
    <p:sldId id="1740" r:id="rId9"/>
    <p:sldId id="1646" r:id="rId10"/>
    <p:sldId id="1690" r:id="rId11"/>
    <p:sldId id="1742" r:id="rId12"/>
    <p:sldId id="1743" r:id="rId13"/>
    <p:sldId id="1737" r:id="rId14"/>
    <p:sldId id="1744" r:id="rId15"/>
    <p:sldId id="1745" r:id="rId16"/>
    <p:sldId id="1746" r:id="rId17"/>
    <p:sldId id="1747" r:id="rId18"/>
    <p:sldId id="1738" r:id="rId19"/>
    <p:sldId id="1647" r:id="rId20"/>
    <p:sldId id="1692" r:id="rId21"/>
    <p:sldId id="1691" r:id="rId22"/>
    <p:sldId id="1750" r:id="rId23"/>
    <p:sldId id="1748" r:id="rId24"/>
    <p:sldId id="1749" r:id="rId25"/>
    <p:sldId id="1687" r:id="rId26"/>
    <p:sldId id="1751" r:id="rId27"/>
    <p:sldId id="1753" r:id="rId28"/>
    <p:sldId id="1752" r:id="rId29"/>
    <p:sldId id="1754" r:id="rId30"/>
    <p:sldId id="1755" r:id="rId31"/>
    <p:sldId id="1756" r:id="rId32"/>
    <p:sldId id="1757" r:id="rId33"/>
    <p:sldId id="1758" r:id="rId34"/>
    <p:sldId id="1759" r:id="rId35"/>
    <p:sldId id="1760" r:id="rId36"/>
    <p:sldId id="1761" r:id="rId37"/>
    <p:sldId id="1762" r:id="rId38"/>
    <p:sldId id="1763" r:id="rId39"/>
    <p:sldId id="1764" r:id="rId40"/>
    <p:sldId id="1765" r:id="rId41"/>
    <p:sldId id="1766" r:id="rId42"/>
    <p:sldId id="1767" r:id="rId43"/>
    <p:sldId id="1768" r:id="rId44"/>
    <p:sldId id="1648" r:id="rId45"/>
    <p:sldId id="1688" r:id="rId46"/>
    <p:sldId id="1689" r:id="rId47"/>
    <p:sldId id="1545" r:id="rId48"/>
    <p:sldId id="1547" r:id="rId49"/>
    <p:sldId id="1548" r:id="rId50"/>
    <p:sldId id="1651" r:id="rId51"/>
    <p:sldId id="1652" r:id="rId52"/>
    <p:sldId id="1653" r:id="rId53"/>
    <p:sldId id="1655" r:id="rId54"/>
    <p:sldId id="1656" r:id="rId55"/>
    <p:sldId id="1657" r:id="rId56"/>
    <p:sldId id="1549" r:id="rId57"/>
    <p:sldId id="1537" r:id="rId58"/>
    <p:sldId id="304" r:id="rId59"/>
    <p:sldId id="263" r:id="rId60"/>
    <p:sldId id="454" r:id="rId61"/>
    <p:sldId id="455" r:id="rId62"/>
    <p:sldId id="1658" r:id="rId63"/>
    <p:sldId id="1660" r:id="rId64"/>
    <p:sldId id="1659" r:id="rId65"/>
    <p:sldId id="1661" r:id="rId66"/>
    <p:sldId id="1662" r:id="rId67"/>
    <p:sldId id="1551" r:id="rId68"/>
    <p:sldId id="456" r:id="rId69"/>
    <p:sldId id="457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68"/>
    <p:restoredTop sz="77551"/>
  </p:normalViewPr>
  <p:slideViewPr>
    <p:cSldViewPr snapToGrid="0" snapToObjects="1" showGuides="1">
      <p:cViewPr varScale="1">
        <p:scale>
          <a:sx n="93" d="100"/>
          <a:sy n="93" d="100"/>
        </p:scale>
        <p:origin x="440" y="2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49926-832A-0146-A58C-0A7B8706D706}" type="datetimeFigureOut">
              <a:rPr lang="en-US" smtClean="0"/>
              <a:t>3/23/26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8ABCF-8DBE-0B44-8881-1104B3E50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82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client=safari&amp;hs=7MuU&amp;sca_esv=e2250487dc351849&amp;rls=en&amp;sxsrf=ANbL-n5B58FldO63k4q9r3UY7Hrdt5oN2Q%3A1774284053219&amp;q=Limited+Broadcast+address&amp;source=lnms&amp;fbs=ADc_l-aN0CWEZBOHjofHoaMMDiKpaEWjvZ2Py1XXV8d8KvlI3izfzqgn7395CNCvYdZRuZ4-lOsJlglncpOd_-CGga6cOLqDKZIowtVXUSv9JiBkrDj_EVKMNnAlL9U6nYgzJP4iv6sQzj8tIFPpc0hvgoc49dID1ZRmtmYDI5dg_ch75D79wAT1LjSCgJy5yTNFKcjGKZJG3D0WHxjSgN39ig9PZF4qE575stvrd5awWHMCX0TGuPk&amp;sa=X&amp;ved=2ahUKEwj764OXu7aTAxUMMlkFHXPoAtIQgK4QegQIARAB&amp;biw=1488&amp;bih=801&amp;dpr=2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google.com/search?client=safari&amp;hs=7MuU&amp;sca_esv=e2250487dc351849&amp;rls=en&amp;sxsrf=ANbL-n5B58FldO63k4q9r3UY7Hrdt5oN2Q%3A1774284053219&amp;q=Directed+Broadcast+address&amp;source=lnms&amp;fbs=ADc_l-aN0CWEZBOHjofHoaMMDiKpaEWjvZ2Py1XXV8d8KvlI3izfzqgn7395CNCvYdZRuZ4-lOsJlglncpOd_-CGga6cOLqDKZIowtVXUSv9JiBkrDj_EVKMNnAlL9U6nYgzJP4iv6sQzj8tIFPpc0hvgoc49dID1ZRmtmYDI5dg_ch75D79wAT1LjSCgJy5yTNFKcjGKZJG3D0WHxjSgN39ig9PZF4qE575stvrd5awWHMCX0TGuPk&amp;sa=X&amp;ved=2ahUKEwj764OXu7aTAxUMMlkFHXPoAtIQgK4QegQIARAD&amp;biw=1488&amp;bih=801&amp;dpr=2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2A1DE75C-ACD6-053C-5F6C-AED42F3501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25" y="774700"/>
            <a:ext cx="5099050" cy="3824288"/>
          </a:xfrm>
          <a:ln/>
        </p:spPr>
      </p:sp>
      <p:sp>
        <p:nvSpPr>
          <p:cNvPr id="55298" name="Rectangle 3">
            <a:extLst>
              <a:ext uri="{FF2B5EF4-FFF2-40B4-BE49-F238E27FC236}">
                <a16:creationId xmlns:a16="http://schemas.microsoft.com/office/drawing/2014/main" id="{F37D7D06-CD2E-E132-5F9A-777E449329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IPv4-compatible IPv6 addresses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were an early IPv6 transition mechanism designed to allow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IPv6 hosts to communicate over IPv4 infrastructure using automatic tunneling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These addresses embedded an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IPv4 address inside an IPv6 address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so that IPv6 packets could be transported through IPv4 networks.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this mechanism is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deprecated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is no longer used in modern IPv6 deployments.</a:t>
            </a:r>
          </a:p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>
            <a:extLst>
              <a:ext uri="{FF2B5EF4-FFF2-40B4-BE49-F238E27FC236}">
                <a16:creationId xmlns:a16="http://schemas.microsoft.com/office/drawing/2014/main" id="{FA08A0CC-5920-1244-7AD3-B04B19ED1A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334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2E25F-0CA5-9244-9E20-6C48DD37A62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3345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0028A152-DDF0-00B8-C58A-A2E8AAABF6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0A46B87C-9F53-BF27-E3E0-28000CDE35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>
            <a:extLst>
              <a:ext uri="{FF2B5EF4-FFF2-40B4-BE49-F238E27FC236}">
                <a16:creationId xmlns:a16="http://schemas.microsoft.com/office/drawing/2014/main" id="{74C76BE0-74DC-A44B-0A80-010A8254BB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3345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A12DE4-CC6C-1649-8812-70D8F8F3FBE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3345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C495E3F2-38ED-E95F-EB7C-553366013C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939F3DDC-78CD-F6E9-0C25-2EB75A2DB8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>
            <a:extLst>
              <a:ext uri="{FF2B5EF4-FFF2-40B4-BE49-F238E27FC236}">
                <a16:creationId xmlns:a16="http://schemas.microsoft.com/office/drawing/2014/main" id="{D8BEEBEC-9EBB-6AA6-CAC1-C5945924FE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8" name="Notes Placeholder 2">
            <a:extLst>
              <a:ext uri="{FF2B5EF4-FFF2-40B4-BE49-F238E27FC236}">
                <a16:creationId xmlns:a16="http://schemas.microsoft.com/office/drawing/2014/main" id="{F891B312-F73B-1EF6-75C5-79DC536E44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IPv6 provides for a maximum of 3.4×10^38 (</a:t>
            </a:r>
            <a:r>
              <a:rPr lang="en-US" altLang="en-US" dirty="0">
                <a:solidFill>
                  <a:srgbClr val="040C28"/>
                </a:solidFill>
                <a:latin typeface="Google Sans"/>
                <a:ea typeface="ＭＳ Ｐゴシック" panose="020B0600070205080204" pitchFamily="34" charset="-128"/>
              </a:rPr>
              <a:t>340 trillion trillion trillion</a:t>
            </a:r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) unique IP addresses, or about 47 octillion unique addresses for every person on the planet.</a:t>
            </a: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For comparison: One light-year is about </a:t>
            </a:r>
            <a:r>
              <a:rPr lang="en-US" altLang="en-US" dirty="0">
                <a:solidFill>
                  <a:srgbClr val="040C28"/>
                </a:solidFill>
                <a:latin typeface="Google Sans"/>
                <a:ea typeface="ＭＳ Ｐゴシック" panose="020B0600070205080204" pitchFamily="34" charset="-128"/>
              </a:rPr>
              <a:t>6 trillion miles</a:t>
            </a:r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 (9 trillion km)</a:t>
            </a: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Q1: Does not provide much quality of service when the delivery policy itself is unreliable, </a:t>
            </a: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Q2: Pushing the responsibility to the edge. With increasing traffic fragmentation is computation costly.</a:t>
            </a:r>
          </a:p>
          <a:p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fragmentation is now handled as an optional header, which means that the fragmentation-related fields of IPv4 are not included in the IPv6 header. </a:t>
            </a: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5539" name="Slide Number Placeholder 3">
            <a:extLst>
              <a:ext uri="{FF2B5EF4-FFF2-40B4-BE49-F238E27FC236}">
                <a16:creationId xmlns:a16="http://schemas.microsoft.com/office/drawing/2014/main" id="{FEC19E2F-50CC-D7B4-FD4F-45E7AFFEAF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8DF108-3173-FB4D-BA0D-9552768BE7A0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Fragmentations are possible in IPV6, but only at source. And in that case an extension header will be defined.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1CA67-5ABF-B441-9F5E-B32457E6BEA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081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125EC-C95D-65F2-A6E7-E784E524D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>
            <a:extLst>
              <a:ext uri="{FF2B5EF4-FFF2-40B4-BE49-F238E27FC236}">
                <a16:creationId xmlns:a16="http://schemas.microsoft.com/office/drawing/2014/main" id="{73EB1BBC-C4CA-9633-BB0B-C075341850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8" name="Notes Placeholder 2">
            <a:extLst>
              <a:ext uri="{FF2B5EF4-FFF2-40B4-BE49-F238E27FC236}">
                <a16:creationId xmlns:a16="http://schemas.microsoft.com/office/drawing/2014/main" id="{4E39DD4A-223C-75FE-D779-6CD85EADF8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IPv6 provides for a maximum of 3.4×10^38 (</a:t>
            </a:r>
            <a:r>
              <a:rPr lang="en-US" altLang="en-US" dirty="0">
                <a:solidFill>
                  <a:srgbClr val="040C28"/>
                </a:solidFill>
                <a:latin typeface="Google Sans"/>
                <a:ea typeface="ＭＳ Ｐゴシック" panose="020B0600070205080204" pitchFamily="34" charset="-128"/>
              </a:rPr>
              <a:t>340 trillion trillion trillion</a:t>
            </a:r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) unique IP addresses, or about 47 octillion unique addresses for every person on the planet.</a:t>
            </a: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For comparison: One light-year is about </a:t>
            </a:r>
            <a:r>
              <a:rPr lang="en-US" altLang="en-US" dirty="0">
                <a:solidFill>
                  <a:srgbClr val="040C28"/>
                </a:solidFill>
                <a:latin typeface="Google Sans"/>
                <a:ea typeface="ＭＳ Ｐゴシック" panose="020B0600070205080204" pitchFamily="34" charset="-128"/>
              </a:rPr>
              <a:t>6 trillion miles</a:t>
            </a:r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 (9 trillion km)</a:t>
            </a: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Q1: Does not provide much quality of service when the delivery policy itself is unreliable, </a:t>
            </a: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solidFill>
                  <a:srgbClr val="202124"/>
                </a:solidFill>
                <a:latin typeface="Google Sans"/>
                <a:ea typeface="ＭＳ Ｐゴシック" panose="020B0600070205080204" pitchFamily="34" charset="-128"/>
              </a:rPr>
              <a:t>Q2: Pushing the responsibility to the edge. With increasing traffic fragmentation is computation costly.</a:t>
            </a:r>
          </a:p>
          <a:p>
            <a:endParaRPr lang="en-US" altLang="en-US" dirty="0">
              <a:solidFill>
                <a:srgbClr val="202124"/>
              </a:solidFill>
              <a:latin typeface="Google Sans"/>
              <a:ea typeface="ＭＳ Ｐゴシック" panose="020B0600070205080204" pitchFamily="34" charset="-128"/>
            </a:endParaRPr>
          </a:p>
          <a:p>
            <a:endParaRPr lang="en-US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65539" name="Slide Number Placeholder 3">
            <a:extLst>
              <a:ext uri="{FF2B5EF4-FFF2-40B4-BE49-F238E27FC236}">
                <a16:creationId xmlns:a16="http://schemas.microsoft.com/office/drawing/2014/main" id="{530D488C-C0A9-7CDA-6B41-7EEF05B0D7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57263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8DF108-3173-FB4D-BA0D-9552768BE7A0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949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two main broadcast address types in IPv4 are the 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Limited Broadcast address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255.255</a:t>
            </a:r>
          </a:p>
          <a:p>
            <a:pPr rtl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255.255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and the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Directed Broadcast address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(e.g., 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192.168</a:t>
            </a:r>
          </a:p>
          <a:p>
            <a:pPr rtl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rtl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1.255</a:t>
            </a: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528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47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>
            <a:extLst>
              <a:ext uri="{FF2B5EF4-FFF2-40B4-BE49-F238E27FC236}">
                <a16:creationId xmlns:a16="http://schemas.microsoft.com/office/drawing/2014/main" id="{45643CE0-153F-56DA-B393-BD6B31FAA0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572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57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57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73435B-0403-4E4F-B9BF-917F44CE96F4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57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EC5DB27D-329B-6ECA-36AE-7A0163E6F8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BC92CC9B-5C2B-EDAF-48EB-D615EBFB7B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>
            <a:extLst>
              <a:ext uri="{FF2B5EF4-FFF2-40B4-BE49-F238E27FC236}">
                <a16:creationId xmlns:a16="http://schemas.microsoft.com/office/drawing/2014/main" id="{0F55D84D-D272-908E-6809-742B36B152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334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EFE66D-A499-D540-8648-9DCD54BDED7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334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566BE86A-C051-8779-A510-E53E14DE24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A379411D-4592-FA77-9C62-40282BA18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>
            <a:extLst>
              <a:ext uri="{FF2B5EF4-FFF2-40B4-BE49-F238E27FC236}">
                <a16:creationId xmlns:a16="http://schemas.microsoft.com/office/drawing/2014/main" id="{8D88A4FD-DE64-E612-7750-84038F14DD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37931725" indent="-37474525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defTabSz="93345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334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D8C4AB-54F2-EE41-BAD4-EEC78ED3B43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334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1138" name="Rectangle 2">
            <a:extLst>
              <a:ext uri="{FF2B5EF4-FFF2-40B4-BE49-F238E27FC236}">
                <a16:creationId xmlns:a16="http://schemas.microsoft.com/office/drawing/2014/main" id="{F9740B9E-6516-86C1-0F09-1934C546B9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D73EA452-9982-B4C3-AB9B-3264E0853C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3/23/26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3/23/26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24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3/23/26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13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29E75-300D-A03F-ED2A-2730F48F7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D5D84-05C7-9744-B17D-801F4F1B4BFE}" type="datetime1">
              <a:rPr lang="en-US"/>
              <a:pPr>
                <a:defRPr/>
              </a:pPr>
              <a:t>3/23/26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2EDBC-677E-F2A2-71BC-E12D52CBD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13DAC-0843-554F-3BD6-7BD7B9066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B2519-046C-DA4E-BA68-9145AE3C6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932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A1B95-38B5-95D3-8341-BC95EF335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EE517-87AA-FB4A-904F-15B272D3CB3D}" type="datetime1">
              <a:rPr lang="en-US"/>
              <a:pPr>
                <a:defRPr/>
              </a:pPr>
              <a:t>3/23/26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AEA9A-6777-8A8E-A112-6317F0B53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4616D-FA15-A026-3E78-4078DF2ED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EEDA2-F18E-A347-946A-95AAD4AC29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54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C761A-5920-6F77-B12D-94C25D0B6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9189E-FA54-C146-B6D2-3B948DA76A00}" type="datetime1">
              <a:rPr lang="en-US"/>
              <a:pPr>
                <a:defRPr/>
              </a:pPr>
              <a:t>3/23/26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DDE0E-78D1-FB03-3677-40CB67CC9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DEAE5-48C7-109C-B816-965FFC891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18BA3-3C56-7549-B206-9D4D96B838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906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DE29671-0778-3C23-EED1-73959CF1C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E43F2-DE76-8046-BDC3-8CCFEB597D04}" type="datetime1">
              <a:rPr lang="en-US"/>
              <a:pPr>
                <a:defRPr/>
              </a:pPr>
              <a:t>3/23/26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0B0DD9-C031-BC74-5606-67CF17D5B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E099C73-EA9C-7FA1-E390-6BB6D4620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D5AB8-7066-4F45-BE8E-0728016924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50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2B37C61-0977-C30B-77F7-7334E431A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13CA6-BC27-6043-B3C7-9A4D106CA588}" type="datetime1">
              <a:rPr lang="en-US"/>
              <a:pPr>
                <a:defRPr/>
              </a:pPr>
              <a:t>3/23/26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F11C93B-27E9-D2AB-38FA-C76FDA4F9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89CC6CC-1B8B-F8AB-80FC-625A65A4F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B0BF1-3C9D-8A45-A0F7-73596B08E0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0A9432A-4D90-2DB2-CCA4-9E6387C25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944DC-1870-DA43-92A8-9DCCD4110B04}" type="datetime1">
              <a:rPr lang="en-US"/>
              <a:pPr>
                <a:defRPr/>
              </a:pPr>
              <a:t>3/23/26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90EE9F-7E1D-D3E3-C72F-9FA04463A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2F5ABA8-50EA-9DFA-5942-125AAC9CB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58890-45D6-9441-B8D6-C5BB51E65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23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8F335D9-9F4A-6DD2-1B40-526BF48F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60852-57DD-4841-9885-EA45513420AA}" type="datetime1">
              <a:rPr lang="en-US"/>
              <a:pPr>
                <a:defRPr/>
              </a:pPr>
              <a:t>3/23/26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4E23714-8713-AD58-8132-54162E449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423D7E0-0111-9021-836E-F15FFFECE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D190F-843E-3C48-BD6B-142590AD4E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5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BD177E5-E40F-0C67-E961-3C0928D64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7754A-C830-3C45-A1B2-D5F3B8E5AD51}" type="datetime1">
              <a:rPr lang="en-US"/>
              <a:pPr>
                <a:defRPr/>
              </a:pPr>
              <a:t>3/23/26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482079A-7C0A-7FA8-BBA8-8F51AD3DB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16D2F5-FE4F-69B9-FD61-861E36CA6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EAE11-4915-C64E-8F0F-589AC4894F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955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3/23/26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1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D029361-7134-CE6E-6E19-B491DE356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6D35F-6C68-0945-8638-24C3D83C4963}" type="datetime1">
              <a:rPr lang="en-US"/>
              <a:pPr>
                <a:defRPr/>
              </a:pPr>
              <a:t>3/23/26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FAB8B0C-0DC7-5C60-202B-B61F43A7D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C25317-91DC-E128-5234-107E5FC7A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001A1-B1D3-2C47-BFBF-F55863512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481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922AA-68E4-AC7C-6281-04B58D88C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0ACFF-9328-3941-A07C-A3016875AB5D}" type="datetime1">
              <a:rPr lang="en-US"/>
              <a:pPr>
                <a:defRPr/>
              </a:pPr>
              <a:t>3/23/26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1D357-F57D-EC8B-91EC-ED3AF54A8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D734F-93F4-4792-CE8C-D175703AF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11A11-5FB6-A046-BDEA-21DDC6D619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06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65E3E-4C7E-FC5C-8FFF-5279E3B0F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B7329-9440-9846-82C2-7F25568DCEDE}" type="datetime1">
              <a:rPr lang="en-US"/>
              <a:pPr>
                <a:defRPr/>
              </a:pPr>
              <a:t>3/23/26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11780-7C57-D096-161B-C2E875BA0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2C56F-377E-E964-BB72-2E7A5FC0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1C6CB-9D0D-3847-AC18-62DD0603E5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7729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4F2F8-D00E-9026-0377-326AC9A8E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FBF6D-F5FE-D944-8DDE-29ECAD772D8E}" type="datetime1">
              <a:rPr lang="en-US" altLang="en-US"/>
              <a:pPr>
                <a:defRPr/>
              </a:pPr>
              <a:t>3/23/26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38BBC-4F9C-FA2F-8C83-A338157FB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69597-B331-4EB1-8EBF-045CB64AA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4F380-DAA1-A141-8A94-D52BF029FB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1755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10B6E-612B-7902-2DC3-4D0FFED66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DA931-589A-584A-AB0E-49C06C92111C}" type="datetime1">
              <a:rPr lang="en-US" altLang="en-US"/>
              <a:pPr>
                <a:defRPr/>
              </a:pPr>
              <a:t>3/23/26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80BB9-F08E-811B-6D51-577EB1BC7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F8537-B104-3719-A406-7E2CC696E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407BC-7028-A449-8F37-4CF55FFE1A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96368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795A0-E7F9-D7FF-3B71-8F7E7C218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E5FAC-E4EC-CE40-81BA-B694E937DA2E}" type="datetime1">
              <a:rPr lang="en-US" altLang="en-US"/>
              <a:pPr>
                <a:defRPr/>
              </a:pPr>
              <a:t>3/23/26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63FDA-685E-D782-B802-DC04D184E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2B71C-62D4-23F7-F9CA-6DDE49027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B17B8-61DA-474A-ADA2-FFE1935D4D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33374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84BCA9-D27C-5FF3-1F2A-FC26F454B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F74F1-B6B0-A24E-A183-931595E0C08F}" type="datetime1">
              <a:rPr lang="en-US" altLang="en-US"/>
              <a:pPr>
                <a:defRPr/>
              </a:pPr>
              <a:t>3/23/26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38B890-32A4-878F-0EC7-44A610ABA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8ABB5A6-B2F1-738C-B4B6-F6DE075A5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3AFE5-1863-4A47-BFB9-1AEB3850E8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76577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3B6A6E8-60DE-3F99-D346-27AB14F03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3EBBB-3247-5846-B78D-8C2AAAB37C9F}" type="datetime1">
              <a:rPr lang="en-US" altLang="en-US"/>
              <a:pPr>
                <a:defRPr/>
              </a:pPr>
              <a:t>3/23/26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27107E6-FA73-2572-42F2-89AB4034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E7A867C-FEAB-0B80-D17A-6F25CEB1B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537AD-3F6F-7E4E-AE53-7DB77E9EF1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5422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EC5D077-4A12-665D-F306-96687261B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4F5D7-6364-F345-815A-8B6DDEA3A1E7}" type="datetime1">
              <a:rPr lang="en-US" altLang="en-US"/>
              <a:pPr>
                <a:defRPr/>
              </a:pPr>
              <a:t>3/23/26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66A27CD-4F80-16E8-2BF0-5324BC55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A198A9C-0130-7E84-9AE1-87E6FE03E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0CB13-6741-034F-BD1D-4DC6D0210D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43470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E712842-A547-19CE-8E4D-C3E604933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893A6-F051-B448-B2D3-AA7E8F4ECA8F}" type="datetime1">
              <a:rPr lang="en-US" altLang="en-US"/>
              <a:pPr>
                <a:defRPr/>
              </a:pPr>
              <a:t>3/23/26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8985C91-2A54-1ED5-5CD5-E894E8CB6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8B8D335-681C-5CEF-31B3-6BABA3D17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9DFA6-A276-9E4F-AAB3-93D2B8357F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5383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3/23/26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186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0AFE888-1C88-06DA-DC47-FC7B02C26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6B1B6-563A-3240-B638-DEDFE85B2CE0}" type="datetime1">
              <a:rPr lang="en-US" altLang="en-US"/>
              <a:pPr>
                <a:defRPr/>
              </a:pPr>
              <a:t>3/23/26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9FA5713-D327-CDD6-5055-E769F3885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3A0638-A32A-42EB-EEE5-4960FE7F0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5D19C-05EE-B74A-8F17-39BE5BE9D1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67410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0117085-25E3-F7A2-20E5-9B895EBE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46A5D-6075-6746-870E-AAB151FD76C9}" type="datetime1">
              <a:rPr lang="en-US" altLang="en-US"/>
              <a:pPr>
                <a:defRPr/>
              </a:pPr>
              <a:t>3/23/26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020056D-8FD1-902C-BD10-602514BD3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356E264-D57A-2FBE-5C19-BD285BA99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CA1AA-EF9D-BA47-8F98-29CA24E2D5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03597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03EF1-0FE7-C67A-0947-D3B7BE823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AD9A1-5C4E-A845-B493-669A27E94705}" type="datetime1">
              <a:rPr lang="en-US" altLang="en-US"/>
              <a:pPr>
                <a:defRPr/>
              </a:pPr>
              <a:t>3/23/26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93C00-691A-3EAB-8E31-637CD28A8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3A4A9-F74C-633A-BA19-EFFDAA781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FF4E2-2127-E348-95BE-99C841E515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28200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EC3A5-9085-83AA-7325-C9FC24173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6AB8F-BA80-6844-AFF7-9CD49A719718}" type="datetime1">
              <a:rPr lang="en-US" altLang="en-US"/>
              <a:pPr>
                <a:defRPr/>
              </a:pPr>
              <a:t>3/23/26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15651-4B57-27EB-F7C4-2E32E6492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8A0EC-18EC-2CEF-B889-97AD0EEE7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A47F1-F700-4647-9EEE-39F769EB25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4993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851E4E-707E-3722-A5A2-2AFEFE77A9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9006E-D809-3243-8069-E3D0F5B322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46123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1529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2BE6A4-9A69-E748-D37A-FA7E70B8B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47CA1-B8C3-0542-BBFD-8B6A4E40CF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90384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62500" y="1219200"/>
            <a:ext cx="41529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00D4D-8C24-C33D-ED5A-9A59B473EC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80F03E-950B-1F4B-A3F1-C43089668D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5207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5B129-CA11-B956-AE8B-6536CB478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C484B-0485-5A4C-9E26-345BE26CE256}" type="datetime1">
              <a:rPr lang="en-US"/>
              <a:pPr>
                <a:defRPr/>
              </a:pPr>
              <a:t>3/23/26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65BB8-B9FD-AEDF-B924-5BE67C4D7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8C226-6658-3236-E427-D049E4595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00C17-6519-8446-BE61-B2BB383D4B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961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57ACA-B477-D712-F33C-B193F5A69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85DD9-4B95-1345-A68E-8689AAF00E47}" type="datetime1">
              <a:rPr lang="en-US"/>
              <a:pPr>
                <a:defRPr/>
              </a:pPr>
              <a:t>3/23/26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F7024-7247-CC7A-279C-A87C03713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F7910-BB38-8DFC-A16C-1A0C2909E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CA58B-4B7B-EE43-97EF-2365A9052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851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8EBA8-47E9-BA02-F122-325655BA9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53EF1-7294-D848-8B80-1A7C18236D85}" type="datetime1">
              <a:rPr lang="en-US"/>
              <a:pPr>
                <a:defRPr/>
              </a:pPr>
              <a:t>3/23/26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40EFE-646A-6F4E-8991-256387199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85DCE-C9B2-6CCE-3CAC-59F95DBED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D201E-B24D-AA47-B913-76DED917C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73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3/23/26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210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0816785-A2F7-8345-358B-2D18FE72C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F597E-CB43-244A-8A0B-88FE89163726}" type="datetime1">
              <a:rPr lang="en-US"/>
              <a:pPr>
                <a:defRPr/>
              </a:pPr>
              <a:t>3/23/26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7972762-201E-9B4A-B093-C84BEE43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459B06F-58D6-BB6D-3875-508DA33B4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3A78C-3974-4F44-8BC8-2EC8A187C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566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A5C2319-C33E-B93E-1AD8-109FCAEB2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578AB-6F34-3041-9A46-C5FDD41C479A}" type="datetime1">
              <a:rPr lang="en-US"/>
              <a:pPr>
                <a:defRPr/>
              </a:pPr>
              <a:t>3/23/26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1A6072E-7E05-C949-CB59-298123C67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FC7A670-6F1F-5026-FED8-F716EC6B2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FBEB6-0E1E-DB45-B29B-AFD80D85FE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896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F2205E7-DBCE-BB31-4253-02C395CED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156D4-40DA-E94C-97E3-23E7AC2BEABC}" type="datetime1">
              <a:rPr lang="en-US"/>
              <a:pPr>
                <a:defRPr/>
              </a:pPr>
              <a:t>3/23/26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001BD11-227D-20F8-7F72-E5C6E2F9E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B180113-F885-5E45-560D-5866151F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CC2C3-C249-B641-ABF7-7E40E94F9C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621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55D334A-69B5-045F-2FC4-1745A74D6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EDECA-AB0B-B946-9B88-0CF0E21303DD}" type="datetime1">
              <a:rPr lang="en-US"/>
              <a:pPr>
                <a:defRPr/>
              </a:pPr>
              <a:t>3/23/26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8697050-071B-6792-11D0-D5DB80D16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8EA7521-5A93-224A-302B-0FABD0CD9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AC3B5-0C74-B042-994A-8A16417F58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411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FBF0E44-5ABA-18BA-4A57-668AC835A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D1FF6-F314-CC45-B238-5B910A20F155}" type="datetime1">
              <a:rPr lang="en-US"/>
              <a:pPr>
                <a:defRPr/>
              </a:pPr>
              <a:t>3/23/26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BBF1D7-8F67-B20E-7986-3D9ADE4FC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F3C71D3-ABE1-C15F-F168-E2D9795E7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9AA31-53BE-254D-913B-2D31425E26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083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61E034F-E6F2-8395-EBBB-C122880E1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B55DF-C902-A544-AF54-964A0E21F8D3}" type="datetime1">
              <a:rPr lang="en-US"/>
              <a:pPr>
                <a:defRPr/>
              </a:pPr>
              <a:t>3/23/26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99A5D3F-04F3-3CF4-D0AF-85510E5D6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847D5D0-29CC-2936-C035-C79F13592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9B5CA-CFCA-694E-9F8A-7EF9928D01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784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CE565E-D190-17EF-7D1E-A3FB99124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305F3-4A21-2A40-ABD1-826967638089}" type="datetime1">
              <a:rPr lang="en-US"/>
              <a:pPr>
                <a:defRPr/>
              </a:pPr>
              <a:t>3/23/26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475C-DB68-1D7C-ED14-06CA7A3D7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EA4AC-2CD1-001E-B330-289DA19F2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86BDD-895D-5444-8336-078081540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2534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59D36-D3A5-2438-EDA8-C07030621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9562E-E176-DF41-81DF-8B7D1A32A938}" type="datetime1">
              <a:rPr lang="en-US"/>
              <a:pPr>
                <a:defRPr/>
              </a:pPr>
              <a:t>3/23/26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20B05-658A-5DF8-268B-E3147DEA0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7102D-D204-F9C1-CBAC-C3827424C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FAB71-2DD0-4142-A65A-0CDE4292B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58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3/23/26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41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3/23/26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2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3/23/26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49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3/23/26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16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3/23/26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76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EE309-4415-F04B-B6C1-168876F832F4}" type="datetimeFigureOut">
              <a:rPr lang="en-US" smtClean="0"/>
              <a:t>3/23/26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8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Placeholder 1">
            <a:extLst>
              <a:ext uri="{FF2B5EF4-FFF2-40B4-BE49-F238E27FC236}">
                <a16:creationId xmlns:a16="http://schemas.microsoft.com/office/drawing/2014/main" id="{CDD89316-5473-B798-917E-5993C5A1F3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8675" name="Text Placeholder 2">
            <a:extLst>
              <a:ext uri="{FF2B5EF4-FFF2-40B4-BE49-F238E27FC236}">
                <a16:creationId xmlns:a16="http://schemas.microsoft.com/office/drawing/2014/main" id="{2D469845-2C74-C0DD-989F-14AECD36C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C8FFA-8000-566E-F017-D6E86CE75A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90CDD72-03C8-3B44-B04B-E302555617B5}" type="datetime1">
              <a:rPr lang="en-US"/>
              <a:pPr>
                <a:defRPr/>
              </a:pPr>
              <a:t>3/23/26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6F986-0F59-1162-1B68-47C0DD1417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Network Layer: Control Plane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82977-4A3C-CD8B-876E-0C80EF3AD4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D35CDF-0725-CE4D-8680-54BA86EC0F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25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C794AA9-63FE-C164-2D45-841C1705B16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3F17462-EB23-C03F-BFE0-FE109E9BB96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C128F-3DCD-23C8-A359-25C35D9F1F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C6998E0-F433-6043-9C68-BB5FC14D9668}" type="datetime1">
              <a:rPr lang="en-US" altLang="en-US"/>
              <a:pPr>
                <a:defRPr/>
              </a:pPr>
              <a:t>3/23/26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43B65-73B5-E978-1A58-FEE00E46D3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C80BD-84C7-8EF6-BE55-9FC7F18E27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6F90BCB-570A-044E-A5A7-AA4FCBB0C0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8582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>
            <a:extLst>
              <a:ext uri="{FF2B5EF4-FFF2-40B4-BE49-F238E27FC236}">
                <a16:creationId xmlns:a16="http://schemas.microsoft.com/office/drawing/2014/main" id="{F2B352DA-7B7E-BD23-EB2F-104AF1437D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6387" name="Text Placeholder 2">
            <a:extLst>
              <a:ext uri="{FF2B5EF4-FFF2-40B4-BE49-F238E27FC236}">
                <a16:creationId xmlns:a16="http://schemas.microsoft.com/office/drawing/2014/main" id="{1C6DB97D-3014-EC1C-6553-C699201E10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ED3A3-05D6-1DAE-225C-FEFD60DE7F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B99B6B4-D51F-774A-99D8-A91EDE4A2048}" type="datetime1">
              <a:rPr lang="en-US"/>
              <a:pPr>
                <a:defRPr/>
              </a:pPr>
              <a:t>3/23/26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431D3-5360-A708-A5BF-63BE987A93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Transport Layer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5F97A-5997-929C-583E-A713680276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F8557E1-19AC-BE4E-8EDB-946EE6F5C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98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0CD34-7FAA-0C4C-A315-236BB1AE03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E095B7-B1F9-D046-AF40-71502BEBADCA}"/>
              </a:ext>
            </a:extLst>
          </p:cNvPr>
          <p:cNvSpPr txBox="1"/>
          <p:nvPr/>
        </p:nvSpPr>
        <p:spPr>
          <a:xfrm>
            <a:off x="0" y="1407873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CMSC 417: Computer Networks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311BC1-2EAB-1C4D-87F4-B65AD00845F5}"/>
              </a:ext>
            </a:extLst>
          </p:cNvPr>
          <p:cNvSpPr txBox="1"/>
          <p:nvPr/>
        </p:nvSpPr>
        <p:spPr>
          <a:xfrm>
            <a:off x="-2" y="449809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3D7871-DEB4-E44C-A18B-02BCF3599896}"/>
              </a:ext>
            </a:extLst>
          </p:cNvPr>
          <p:cNvSpPr txBox="1"/>
          <p:nvPr/>
        </p:nvSpPr>
        <p:spPr>
          <a:xfrm>
            <a:off x="0" y="4903155"/>
            <a:ext cx="91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M-W 2:00-3:15pm</a:t>
            </a:r>
          </a:p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CSI 2117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5828CB-7E52-7C42-828B-61F734011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357" y="2159475"/>
            <a:ext cx="1809092" cy="6283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9ED042-611A-CF40-9F91-D455EAE148F0}"/>
              </a:ext>
            </a:extLst>
          </p:cNvPr>
          <p:cNvSpPr txBox="1"/>
          <p:nvPr/>
        </p:nvSpPr>
        <p:spPr>
          <a:xfrm>
            <a:off x="6824478" y="2054204"/>
            <a:ext cx="2050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Spring 2026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B1F8B8-E72B-354F-8A70-396813EDC3E9}"/>
              </a:ext>
            </a:extLst>
          </p:cNvPr>
          <p:cNvSpPr txBox="1"/>
          <p:nvPr/>
        </p:nvSpPr>
        <p:spPr>
          <a:xfrm>
            <a:off x="219" y="290403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Topic: IPv6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(Textbook chapter 3)</a:t>
            </a:r>
          </a:p>
          <a:p>
            <a:pPr algn="ctr"/>
            <a:endParaRPr lang="en-US" sz="2400" b="1" dirty="0">
              <a:solidFill>
                <a:schemeClr val="accent1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D0B0A3-B559-11A4-4ACE-FA089752174D}"/>
              </a:ext>
            </a:extLst>
          </p:cNvPr>
          <p:cNvSpPr txBox="1"/>
          <p:nvPr/>
        </p:nvSpPr>
        <p:spPr>
          <a:xfrm>
            <a:off x="6354896" y="5023418"/>
            <a:ext cx="2789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March 9</a:t>
            </a:r>
            <a:r>
              <a:rPr lang="en-US" sz="2000" b="1" baseline="30000" dirty="0">
                <a:latin typeface="Lucida Bright" panose="02040602050505020304" pitchFamily="18" charset="77"/>
              </a:rPr>
              <a:t>th</a:t>
            </a:r>
            <a:r>
              <a:rPr lang="en-US" sz="2000" b="1" dirty="0">
                <a:latin typeface="Lucida Bright" panose="02040602050505020304" pitchFamily="18" charset="77"/>
              </a:rPr>
              <a:t>, 2026</a:t>
            </a:r>
          </a:p>
        </p:txBody>
      </p:sp>
    </p:spTree>
    <p:extLst>
      <p:ext uri="{BB962C8B-B14F-4D97-AF65-F5344CB8AC3E}">
        <p14:creationId xmlns:p14="http://schemas.microsoft.com/office/powerpoint/2010/main" val="1205604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89242F-39DD-B586-9816-A7E870E30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190F-843E-3C48-BD6B-142590AD4EA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87042" name="Picture 2" descr="Internet Protocol version 6 (IPv6) Header - GeeksforGeeks">
            <a:extLst>
              <a:ext uri="{FF2B5EF4-FFF2-40B4-BE49-F238E27FC236}">
                <a16:creationId xmlns:a16="http://schemas.microsoft.com/office/drawing/2014/main" id="{7CBAC466-CACC-10FE-93C4-294EA55C5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0675"/>
            <a:ext cx="8305800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AF1F74-60F5-49F5-E29B-0411D8C779BA}"/>
              </a:ext>
            </a:extLst>
          </p:cNvPr>
          <p:cNvSpPr txBox="1"/>
          <p:nvPr/>
        </p:nvSpPr>
        <p:spPr>
          <a:xfrm>
            <a:off x="838200" y="896203"/>
            <a:ext cx="7467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Fragmentation is done 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only by the source host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using a 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Fragment Extension Header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</a:t>
            </a:r>
            <a:endParaRPr lang="en-US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84297C-DC5C-64D8-B2FC-E12AC69C6C33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2A7D6990-FE7F-14FC-F509-2ABCD563A9B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36588"/>
          </a:xfrm>
          <a:prstGeom prst="rect">
            <a:avLst/>
          </a:prstGeom>
        </p:spPr>
        <p:txBody>
          <a:bodyPr rtlCol="0">
            <a:normAutofit fontScale="90000"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en-US" altLang="en-US" sz="4800" dirty="0">
                <a:solidFill>
                  <a:schemeClr val="bg1"/>
                </a:solidFill>
              </a:rPr>
              <a:t>IPv6: IP packet </a:t>
            </a:r>
            <a:r>
              <a:rPr lang="en-US" sz="4800" dirty="0">
                <a:solidFill>
                  <a:schemeClr val="bg1"/>
                </a:solidFill>
              </a:rPr>
              <a:t>Fragmentation</a:t>
            </a:r>
            <a:endParaRPr lang="en-US" altLang="en-US" sz="4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2912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5B4511-913E-9C09-C109-D6B3CA995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190F-843E-3C48-BD6B-142590AD4EA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8F36460-22CE-F478-4CDA-30CAD7103E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629877"/>
              </p:ext>
            </p:extLst>
          </p:nvPr>
        </p:nvGraphicFramePr>
        <p:xfrm>
          <a:off x="614795" y="3269774"/>
          <a:ext cx="7886700" cy="1828800"/>
        </p:xfrm>
        <a:graphic>
          <a:graphicData uri="http://schemas.openxmlformats.org/drawingml/2006/table">
            <a:tbl>
              <a:tblPr/>
              <a:tblGrid>
                <a:gridCol w="3943350">
                  <a:extLst>
                    <a:ext uri="{9D8B030D-6E8A-4147-A177-3AD203B41FA5}">
                      <a16:colId xmlns:a16="http://schemas.microsoft.com/office/drawing/2014/main" val="323538415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39238687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 dirty="0"/>
                        <a:t>Field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1" dirty="0"/>
                        <a:t>Purpose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9466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dirty="0"/>
                        <a:t>Fragment Offset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dirty="0"/>
                        <a:t>Position of fragment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8078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/>
                        <a:t>M flag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dirty="0"/>
                        <a:t>More fragments indicator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09698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/>
                        <a:t>Identification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dirty="0"/>
                        <a:t>Used for reassembly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292045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50228A2-4E3F-334E-7AEF-4D6971301206}"/>
              </a:ext>
            </a:extLst>
          </p:cNvPr>
          <p:cNvSpPr txBox="1"/>
          <p:nvPr/>
        </p:nvSpPr>
        <p:spPr>
          <a:xfrm>
            <a:off x="628650" y="1646238"/>
            <a:ext cx="83681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2400" b="1" i="0" dirty="0">
                <a:solidFill>
                  <a:srgbClr val="000000"/>
                </a:solidFill>
                <a:effectLst/>
              </a:rPr>
              <a:t>IPv6 Fragment Extension Header</a:t>
            </a: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The Fragment Header contains: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D638BE-6D9C-7A6A-4E56-DF91481D0730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F3E891AB-20E1-6AC4-C162-2AB541E5E02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36588"/>
          </a:xfrm>
          <a:prstGeom prst="rect">
            <a:avLst/>
          </a:prstGeom>
        </p:spPr>
        <p:txBody>
          <a:bodyPr rtlCol="0">
            <a:normAutofit fontScale="90000"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en-US" altLang="en-US" sz="4800" dirty="0">
                <a:solidFill>
                  <a:schemeClr val="bg1"/>
                </a:solidFill>
              </a:rPr>
              <a:t>IPv6: IP packet </a:t>
            </a:r>
            <a:r>
              <a:rPr lang="en-US" sz="4800" dirty="0">
                <a:solidFill>
                  <a:schemeClr val="bg1"/>
                </a:solidFill>
              </a:rPr>
              <a:t>Fragmentation</a:t>
            </a:r>
            <a:endParaRPr lang="en-US" altLang="en-US" sz="4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93773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C0C06D-76C4-CF90-7335-CA294CC13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190F-843E-3C48-BD6B-142590AD4EA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B8E313-296D-9E52-126B-1BD00C5F04D3}"/>
              </a:ext>
            </a:extLst>
          </p:cNvPr>
          <p:cNvSpPr txBox="1"/>
          <p:nvPr/>
        </p:nvSpPr>
        <p:spPr>
          <a:xfrm>
            <a:off x="443344" y="1023786"/>
            <a:ext cx="728749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2400" b="1" i="0" dirty="0">
                <a:solidFill>
                  <a:srgbClr val="000000"/>
                </a:solidFill>
                <a:effectLst/>
              </a:rPr>
              <a:t>Why IPv6 Removed Router Fragmentation?</a:t>
            </a:r>
          </a:p>
          <a:p>
            <a:pPr algn="l">
              <a:buNone/>
            </a:pPr>
            <a:endParaRPr lang="en-US" sz="2400" b="1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Three main reasons:</a:t>
            </a:r>
          </a:p>
          <a:p>
            <a:pPr algn="l">
              <a:buNone/>
            </a:pPr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sz="2400" b="1" i="0" dirty="0">
                <a:solidFill>
                  <a:srgbClr val="000000"/>
                </a:solidFill>
                <a:effectLst/>
              </a:rPr>
              <a:t>1. Router performance</a:t>
            </a: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Routers operate in hardware and fragmentation is expensive.</a:t>
            </a:r>
          </a:p>
          <a:p>
            <a:pPr algn="l">
              <a:buNone/>
            </a:pPr>
            <a:endParaRPr lang="en-US" sz="2400" b="1" i="0" dirty="0">
              <a:solidFill>
                <a:srgbClr val="000000"/>
              </a:solidFill>
              <a:effectLst/>
            </a:endParaRPr>
          </a:p>
          <a:p>
            <a:r>
              <a:rPr lang="en-US" sz="2400" b="1" dirty="0">
                <a:solidFill>
                  <a:srgbClr val="000000"/>
                </a:solidFill>
              </a:rPr>
              <a:t>2. Simpler routers</a:t>
            </a:r>
          </a:p>
          <a:p>
            <a:r>
              <a:rPr lang="en-US" sz="2400" dirty="0">
                <a:solidFill>
                  <a:srgbClr val="000000"/>
                </a:solidFill>
              </a:rPr>
              <a:t>Edge hosts handle fragmentation instead.</a:t>
            </a:r>
          </a:p>
          <a:p>
            <a:pPr algn="l">
              <a:buNone/>
            </a:pPr>
            <a:endParaRPr lang="en-US" sz="2400" b="1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sz="2400" b="1" dirty="0">
                <a:solidFill>
                  <a:srgbClr val="000000"/>
                </a:solidFill>
              </a:rPr>
              <a:t>3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. Security</a:t>
            </a: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Fragmentation can enable 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evasion attacks on Firewalls and IDS (</a:t>
            </a:r>
            <a:r>
              <a:rPr lang="en-US" sz="2400" b="1" dirty="0">
                <a:solidFill>
                  <a:srgbClr val="000000"/>
                </a:solidFill>
              </a:rPr>
              <a:t>I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ntrusion </a:t>
            </a:r>
            <a:r>
              <a:rPr lang="en-US" sz="2400" b="1" dirty="0">
                <a:solidFill>
                  <a:srgbClr val="000000"/>
                </a:solidFill>
              </a:rPr>
              <a:t>D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etection Systems)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None/>
            </a:pPr>
            <a:endParaRPr lang="en-US" sz="2400" b="1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FBB6BD-F16B-2D0E-EA10-21245E05766D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72BC93CA-6A70-5081-AA0C-902300F1461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36588"/>
          </a:xfrm>
          <a:prstGeom prst="rect">
            <a:avLst/>
          </a:prstGeom>
        </p:spPr>
        <p:txBody>
          <a:bodyPr rtlCol="0">
            <a:normAutofit fontScale="90000"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en-US" altLang="en-US" sz="4800" dirty="0">
                <a:solidFill>
                  <a:schemeClr val="bg1"/>
                </a:solidFill>
              </a:rPr>
              <a:t>IPv6: IP packet </a:t>
            </a:r>
            <a:r>
              <a:rPr lang="en-US" sz="4800" dirty="0">
                <a:solidFill>
                  <a:schemeClr val="bg1"/>
                </a:solidFill>
              </a:rPr>
              <a:t>Fragmentation</a:t>
            </a:r>
            <a:endParaRPr lang="en-US" altLang="en-US" sz="4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5632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764FBF-4F77-F4F1-F231-5134E8B2D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190F-843E-3C48-BD6B-142590AD4EA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8A11C8-35E3-9DD3-F9F7-A068B8348465}"/>
              </a:ext>
            </a:extLst>
          </p:cNvPr>
          <p:cNvSpPr txBox="1"/>
          <p:nvPr/>
        </p:nvSpPr>
        <p:spPr>
          <a:xfrm>
            <a:off x="387928" y="1208130"/>
            <a:ext cx="8451272" cy="429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3300" b="1" i="0" dirty="0">
                <a:solidFill>
                  <a:srgbClr val="000000"/>
                </a:solidFill>
                <a:effectLst/>
              </a:rPr>
              <a:t>Evasion Attack</a:t>
            </a:r>
          </a:p>
          <a:p>
            <a:pPr algn="l">
              <a:buNone/>
            </a:pPr>
            <a:endParaRPr lang="en-US" sz="2400" b="1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Security systems typically inspect packets to detect attacks. However, if an attacker 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splits the packet into fragments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, the security device may:</a:t>
            </a:r>
          </a:p>
          <a:p>
            <a:pPr algn="l">
              <a:buNone/>
            </a:pPr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inspect fragments 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individually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, or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000000"/>
                </a:solidFill>
                <a:effectLst/>
              </a:rPr>
              <a:t>fail to reassemble them correctly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Meanwhile, the 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destination host reassembles them differently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, revealing the malicious payload.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294897-6F89-D631-A9FB-3C64BC8CF03F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16A6CCF4-CD7C-F4DC-E18C-D56FD68C753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36588"/>
          </a:xfrm>
          <a:prstGeom prst="rect">
            <a:avLst/>
          </a:prstGeom>
        </p:spPr>
        <p:txBody>
          <a:bodyPr rtlCol="0">
            <a:normAutofit fontScale="90000"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en-US" altLang="en-US" sz="4800" dirty="0">
                <a:solidFill>
                  <a:schemeClr val="bg1"/>
                </a:solidFill>
              </a:rPr>
              <a:t>IPv6: IP packet </a:t>
            </a:r>
            <a:r>
              <a:rPr lang="en-US" sz="4800" dirty="0">
                <a:solidFill>
                  <a:schemeClr val="bg1"/>
                </a:solidFill>
              </a:rPr>
              <a:t>Fragmentation</a:t>
            </a:r>
            <a:endParaRPr lang="en-US" altLang="en-US" sz="4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2762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50EC6B-26CE-CEB7-DBA3-3189AC031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190F-843E-3C48-BD6B-142590AD4EA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9B93EC-9AFE-001F-B95A-3E8F0C2262BF}"/>
              </a:ext>
            </a:extLst>
          </p:cNvPr>
          <p:cNvSpPr txBox="1"/>
          <p:nvPr/>
        </p:nvSpPr>
        <p:spPr>
          <a:xfrm>
            <a:off x="180110" y="581168"/>
            <a:ext cx="8548254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2400" b="1" i="0" dirty="0">
                <a:solidFill>
                  <a:srgbClr val="000000"/>
                </a:solidFill>
                <a:effectLst/>
              </a:rPr>
              <a:t>Splitting Malicious Payload Across Fragments</a:t>
            </a: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An attacker splits a malicious signature across fragments so that the IDS cannot detect it.</a:t>
            </a:r>
          </a:p>
          <a:p>
            <a:pPr algn="l">
              <a:buNone/>
            </a:pPr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sz="2200" b="0" i="0" dirty="0">
                <a:solidFill>
                  <a:srgbClr val="000000"/>
                </a:solidFill>
                <a:effectLst/>
              </a:rPr>
              <a:t>Example attack payload:</a:t>
            </a:r>
          </a:p>
          <a:p>
            <a:pPr algn="l" rtl="0">
              <a:buNone/>
            </a:pPr>
            <a:r>
              <a:rPr lang="en-US" sz="22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GET /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cmd.exe</a:t>
            </a:r>
            <a:endParaRPr lang="en-US" sz="2200" b="0" i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algn="l">
              <a:buNone/>
            </a:pPr>
            <a:endParaRPr lang="en-US" sz="2200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sz="2200" b="0" i="0" dirty="0">
                <a:solidFill>
                  <a:srgbClr val="000000"/>
                </a:solidFill>
                <a:effectLst/>
              </a:rPr>
              <a:t>Fragments sent:</a:t>
            </a:r>
          </a:p>
          <a:p>
            <a:pPr algn="l">
              <a:buNone/>
            </a:pPr>
            <a:r>
              <a:rPr lang="en-US" sz="2200" b="0" i="0" dirty="0">
                <a:solidFill>
                  <a:srgbClr val="000000"/>
                </a:solidFill>
                <a:effectLst/>
              </a:rPr>
              <a:t>Fragment 1</a:t>
            </a:r>
          </a:p>
          <a:p>
            <a:pPr algn="l" rtl="0">
              <a:buNone/>
            </a:pPr>
            <a:r>
              <a:rPr lang="en-US" sz="22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GET /cm</a:t>
            </a:r>
          </a:p>
          <a:p>
            <a:pPr algn="l">
              <a:buNone/>
            </a:pPr>
            <a:r>
              <a:rPr lang="en-US" sz="2200" b="0" i="0" dirty="0">
                <a:solidFill>
                  <a:srgbClr val="000000"/>
                </a:solidFill>
                <a:effectLst/>
              </a:rPr>
              <a:t>Fragment 2</a:t>
            </a:r>
          </a:p>
          <a:p>
            <a:pPr algn="l" rtl="0">
              <a:buNone/>
            </a:pPr>
            <a:r>
              <a:rPr lang="en-US" sz="22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d.exe</a:t>
            </a:r>
            <a:endParaRPr lang="en-US" sz="2200" b="0" i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algn="l">
              <a:buNone/>
            </a:pPr>
            <a:r>
              <a:rPr lang="en-US" sz="2200" b="0" i="0" dirty="0">
                <a:solidFill>
                  <a:srgbClr val="000000"/>
                </a:solidFill>
                <a:effectLst/>
              </a:rPr>
              <a:t>If the IDS inspects fragments separately:</a:t>
            </a:r>
          </a:p>
          <a:p>
            <a:pPr algn="l" rtl="0">
              <a:buNone/>
            </a:pPr>
            <a:r>
              <a:rPr lang="en-US" sz="22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Fragment 1 → benign</a:t>
            </a:r>
            <a:br>
              <a:rPr lang="en-US" sz="22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2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Fragment 2 → benign</a:t>
            </a:r>
          </a:p>
          <a:p>
            <a:pPr algn="l">
              <a:buNone/>
            </a:pPr>
            <a:r>
              <a:rPr lang="en-US" sz="2200" b="0" i="0" dirty="0">
                <a:solidFill>
                  <a:srgbClr val="000000"/>
                </a:solidFill>
                <a:effectLst/>
              </a:rPr>
              <a:t>But the destination host reassembles:</a:t>
            </a:r>
          </a:p>
          <a:p>
            <a:pPr algn="l" rtl="0">
              <a:buNone/>
            </a:pPr>
            <a:r>
              <a:rPr lang="en-US" sz="22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GET /</a:t>
            </a:r>
            <a:r>
              <a:rPr lang="en-US" sz="2200" b="0" i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cmd.exe</a:t>
            </a:r>
            <a:endParaRPr lang="en-US" sz="2200" b="0" i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algn="l">
              <a:buNone/>
            </a:pPr>
            <a:r>
              <a:rPr lang="en-US" sz="2200" b="0" i="0" dirty="0">
                <a:solidFill>
                  <a:srgbClr val="000000"/>
                </a:solidFill>
                <a:effectLst/>
              </a:rPr>
              <a:t>This was historically used to bypass </a:t>
            </a:r>
            <a:r>
              <a:rPr lang="en-US" sz="2200" b="1" i="0" dirty="0">
                <a:solidFill>
                  <a:srgbClr val="000000"/>
                </a:solidFill>
                <a:effectLst/>
              </a:rPr>
              <a:t>signature-based IDS systems</a:t>
            </a:r>
            <a:r>
              <a:rPr lang="en-US" sz="2200" b="0" i="0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B74561-26C8-B0A6-ADAC-C89FE0CF4198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2F618638-E750-4D2F-55D9-751AD6E07BA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36588"/>
          </a:xfrm>
          <a:prstGeom prst="rect">
            <a:avLst/>
          </a:prstGeom>
        </p:spPr>
        <p:txBody>
          <a:bodyPr rtlCol="0">
            <a:normAutofit fontScale="90000"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en-US" altLang="en-US" sz="4800" dirty="0">
                <a:solidFill>
                  <a:schemeClr val="bg1"/>
                </a:solidFill>
              </a:rPr>
              <a:t>IPv6: IP packet </a:t>
            </a:r>
            <a:r>
              <a:rPr lang="en-US" sz="4800" dirty="0">
                <a:solidFill>
                  <a:schemeClr val="bg1"/>
                </a:solidFill>
              </a:rPr>
              <a:t>Fragmentation</a:t>
            </a:r>
            <a:endParaRPr lang="en-US" altLang="en-US" sz="4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4957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72DEB-FFF9-B0E4-F3B5-E3A7B9BF0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213AB7-538F-15B6-6A01-F3372C69C08F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249" name="Title 4">
            <a:extLst>
              <a:ext uri="{FF2B5EF4-FFF2-40B4-BE49-F238E27FC236}">
                <a16:creationId xmlns:a16="http://schemas.microsoft.com/office/drawing/2014/main" id="{5F220D0E-9CFB-B833-0B4E-757DB4402B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36588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altLang="en-US" sz="4800" dirty="0">
                <a:solidFill>
                  <a:schemeClr val="bg1"/>
                </a:solidFill>
              </a:rPr>
              <a:t>IPv6: </a:t>
            </a:r>
            <a:r>
              <a:rPr lang="en-US" sz="4800" dirty="0">
                <a:solidFill>
                  <a:schemeClr val="bg1"/>
                </a:solidFill>
              </a:rPr>
              <a:t>Address and packet format</a:t>
            </a:r>
            <a:endParaRPr lang="en-US" altLang="en-US" sz="4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4515" name="Slide Number Placeholder 3">
            <a:extLst>
              <a:ext uri="{FF2B5EF4-FFF2-40B4-BE49-F238E27FC236}">
                <a16:creationId xmlns:a16="http://schemas.microsoft.com/office/drawing/2014/main" id="{0467F1FE-585C-C8EA-3F36-B2C67F9E2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24F131-B201-0346-A94F-4A0CEC9E74D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4516" name="Picture 2">
            <a:extLst>
              <a:ext uri="{FF2B5EF4-FFF2-40B4-BE49-F238E27FC236}">
                <a16:creationId xmlns:a16="http://schemas.microsoft.com/office/drawing/2014/main" id="{D889EE3D-A644-1FDD-E532-F563FFEAE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1171575"/>
            <a:ext cx="8366125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290E15-C74B-B50F-D382-AA1F2BD9672C}"/>
              </a:ext>
            </a:extLst>
          </p:cNvPr>
          <p:cNvSpPr txBox="1"/>
          <p:nvPr/>
        </p:nvSpPr>
        <p:spPr>
          <a:xfrm>
            <a:off x="34925" y="6538913"/>
            <a:ext cx="29908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Pic courtesy: https://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techhub.hpe.com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FC47AC-225C-778B-3825-A0D11944C093}"/>
              </a:ext>
            </a:extLst>
          </p:cNvPr>
          <p:cNvSpPr/>
          <p:nvPr/>
        </p:nvSpPr>
        <p:spPr>
          <a:xfrm>
            <a:off x="1588" y="4351338"/>
            <a:ext cx="9144000" cy="5746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Q 1.  Why is there no header checksum?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C069CD-A217-BCB9-4A32-5F1B44679CA0}"/>
              </a:ext>
            </a:extLst>
          </p:cNvPr>
          <p:cNvSpPr/>
          <p:nvPr/>
        </p:nvSpPr>
        <p:spPr>
          <a:xfrm>
            <a:off x="1588" y="5140325"/>
            <a:ext cx="9144000" cy="57626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Q 2.  Why is there no fragmenting related option?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5656C5-F57F-D2D2-C979-959B90FA7F20}"/>
              </a:ext>
            </a:extLst>
          </p:cNvPr>
          <p:cNvSpPr/>
          <p:nvPr/>
        </p:nvSpPr>
        <p:spPr>
          <a:xfrm>
            <a:off x="1588" y="5913438"/>
            <a:ext cx="9144000" cy="5762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Q 3.  Is 128-bit IP address big enough?</a:t>
            </a:r>
          </a:p>
        </p:txBody>
      </p:sp>
    </p:spTree>
    <p:extLst>
      <p:ext uri="{BB962C8B-B14F-4D97-AF65-F5344CB8AC3E}">
        <p14:creationId xmlns:p14="http://schemas.microsoft.com/office/powerpoint/2010/main" val="359509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51FF01-2B30-9F9D-62AF-66308B236A24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562" name="Title 4">
            <a:extLst>
              <a:ext uri="{FF2B5EF4-FFF2-40B4-BE49-F238E27FC236}">
                <a16:creationId xmlns:a16="http://schemas.microsoft.com/office/drawing/2014/main" id="{0B9FF98E-478F-2860-F62C-DD18863D437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365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Unicast, Multicast, Anycast, Broadcast</a:t>
            </a:r>
            <a:endParaRPr lang="en-US" altLang="en-US" sz="320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6563" name="Slide Number Placeholder 3">
            <a:extLst>
              <a:ext uri="{FF2B5EF4-FFF2-40B4-BE49-F238E27FC236}">
                <a16:creationId xmlns:a16="http://schemas.microsoft.com/office/drawing/2014/main" id="{25635B0E-3485-EEFE-07FC-F651433CA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25A07B-657D-1E4E-AC6A-5F32DDA3A7A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6564" name="Picture 2" descr="IceSuntisuk: Unicast Multicast Broadcast">
            <a:extLst>
              <a:ext uri="{FF2B5EF4-FFF2-40B4-BE49-F238E27FC236}">
                <a16:creationId xmlns:a16="http://schemas.microsoft.com/office/drawing/2014/main" id="{3A7873F3-CA5D-A112-A882-28B6AF7CF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2043113"/>
            <a:ext cx="72517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088BF6-069F-7CBE-0A17-B44F69668AB8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586" name="Title 4">
            <a:extLst>
              <a:ext uri="{FF2B5EF4-FFF2-40B4-BE49-F238E27FC236}">
                <a16:creationId xmlns:a16="http://schemas.microsoft.com/office/drawing/2014/main" id="{CE1A3BD2-44E4-FC07-67A1-4E78F3C2DF9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365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Unicast, Multicast, Anycast, Broadcast</a:t>
            </a:r>
            <a:endParaRPr lang="en-US" altLang="en-US" sz="320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7587" name="Slide Number Placeholder 3">
            <a:extLst>
              <a:ext uri="{FF2B5EF4-FFF2-40B4-BE49-F238E27FC236}">
                <a16:creationId xmlns:a16="http://schemas.microsoft.com/office/drawing/2014/main" id="{02D03C6D-2E0B-60D6-90C6-07CCAC5E0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AB0C13-3F01-A24F-86D0-7D17C4A6E5B9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7588" name="Picture 2" descr="IceSuntisuk: Unicast Multicast Broadcast">
            <a:extLst>
              <a:ext uri="{FF2B5EF4-FFF2-40B4-BE49-F238E27FC236}">
                <a16:creationId xmlns:a16="http://schemas.microsoft.com/office/drawing/2014/main" id="{FAFA9E93-083C-3B94-2352-99177FDEC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2043113"/>
            <a:ext cx="72517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A230F5-FC14-46C6-0109-DF2B6CFE1FF6}"/>
              </a:ext>
            </a:extLst>
          </p:cNvPr>
          <p:cNvSpPr txBox="1"/>
          <p:nvPr/>
        </p:nvSpPr>
        <p:spPr>
          <a:xfrm>
            <a:off x="998538" y="4954588"/>
            <a:ext cx="1173162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IPv4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DC3B2E-58CC-9F5B-2E0A-706344BA78CD}"/>
              </a:ext>
            </a:extLst>
          </p:cNvPr>
          <p:cNvSpPr txBox="1"/>
          <p:nvPr/>
        </p:nvSpPr>
        <p:spPr>
          <a:xfrm>
            <a:off x="4743450" y="4954588"/>
            <a:ext cx="1173163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IPv4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738C5D-11A1-C338-E4A7-A82D3ECF8C99}"/>
              </a:ext>
            </a:extLst>
          </p:cNvPr>
          <p:cNvSpPr txBox="1"/>
          <p:nvPr/>
        </p:nvSpPr>
        <p:spPr>
          <a:xfrm>
            <a:off x="6645275" y="4954588"/>
            <a:ext cx="1173163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IPv4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EB0A41-EABB-3065-3991-475D3E9F275F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610" name="Title 4">
            <a:extLst>
              <a:ext uri="{FF2B5EF4-FFF2-40B4-BE49-F238E27FC236}">
                <a16:creationId xmlns:a16="http://schemas.microsoft.com/office/drawing/2014/main" id="{179869C8-A0CF-3CC8-EE6D-CE68DD6881B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365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Unicast, Multicast, Anycast, Broadcast</a:t>
            </a:r>
            <a:endParaRPr lang="en-US" altLang="en-US" sz="320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8611" name="Slide Number Placeholder 3">
            <a:extLst>
              <a:ext uri="{FF2B5EF4-FFF2-40B4-BE49-F238E27FC236}">
                <a16:creationId xmlns:a16="http://schemas.microsoft.com/office/drawing/2014/main" id="{983FEB36-B58A-7B2D-5313-B077F9D34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8D4566-047D-9548-BFE2-0C1258F7670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8612" name="Picture 2" descr="IceSuntisuk: Unicast Multicast Broadcast">
            <a:extLst>
              <a:ext uri="{FF2B5EF4-FFF2-40B4-BE49-F238E27FC236}">
                <a16:creationId xmlns:a16="http://schemas.microsoft.com/office/drawing/2014/main" id="{83602CE5-A782-E333-F762-38D80C978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2043113"/>
            <a:ext cx="72517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074BDD-9436-291E-E146-83373685953F}"/>
              </a:ext>
            </a:extLst>
          </p:cNvPr>
          <p:cNvSpPr txBox="1"/>
          <p:nvPr/>
        </p:nvSpPr>
        <p:spPr>
          <a:xfrm>
            <a:off x="998538" y="4954588"/>
            <a:ext cx="1173162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IPv4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CDD674-65C0-611E-111B-E6E927D3DF85}"/>
              </a:ext>
            </a:extLst>
          </p:cNvPr>
          <p:cNvSpPr txBox="1"/>
          <p:nvPr/>
        </p:nvSpPr>
        <p:spPr>
          <a:xfrm>
            <a:off x="4743450" y="4954588"/>
            <a:ext cx="1173163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IPv4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96B26D-6FEA-3053-E770-F4A94CC707F0}"/>
              </a:ext>
            </a:extLst>
          </p:cNvPr>
          <p:cNvSpPr txBox="1"/>
          <p:nvPr/>
        </p:nvSpPr>
        <p:spPr>
          <a:xfrm>
            <a:off x="6645275" y="4954588"/>
            <a:ext cx="1173163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IPv4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C1B4BF-D9D7-41FB-A9FD-F2562D83E4FE}"/>
              </a:ext>
            </a:extLst>
          </p:cNvPr>
          <p:cNvSpPr txBox="1"/>
          <p:nvPr/>
        </p:nvSpPr>
        <p:spPr>
          <a:xfrm>
            <a:off x="998538" y="5557838"/>
            <a:ext cx="117316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IPv6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982F3B-40FC-8F2F-3345-3BD75030BB62}"/>
              </a:ext>
            </a:extLst>
          </p:cNvPr>
          <p:cNvSpPr txBox="1"/>
          <p:nvPr/>
        </p:nvSpPr>
        <p:spPr>
          <a:xfrm>
            <a:off x="2881313" y="5557838"/>
            <a:ext cx="11715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IPv6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F37733-CA2D-F581-0E32-07B85F92292A}"/>
              </a:ext>
            </a:extLst>
          </p:cNvPr>
          <p:cNvSpPr txBox="1"/>
          <p:nvPr/>
        </p:nvSpPr>
        <p:spPr>
          <a:xfrm>
            <a:off x="4783138" y="5557838"/>
            <a:ext cx="117157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IPv6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5857B-901E-D1AE-97C9-02E26189C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Number Placeholder 3">
            <a:extLst>
              <a:ext uri="{FF2B5EF4-FFF2-40B4-BE49-F238E27FC236}">
                <a16:creationId xmlns:a16="http://schemas.microsoft.com/office/drawing/2014/main" id="{E799692F-FB4C-9591-7F2C-AEE9A3D43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08BEB-CFC1-B747-A83B-EF8F18A5432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9634" name="Picture 5">
            <a:extLst>
              <a:ext uri="{FF2B5EF4-FFF2-40B4-BE49-F238E27FC236}">
                <a16:creationId xmlns:a16="http://schemas.microsoft.com/office/drawing/2014/main" id="{E094D51A-744A-8FB4-C3C0-F88459815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" y="1562100"/>
            <a:ext cx="7065963" cy="48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01AB69-28DC-A563-C79B-761C0D8569BF}"/>
              </a:ext>
            </a:extLst>
          </p:cNvPr>
          <p:cNvSpPr txBox="1"/>
          <p:nvPr/>
        </p:nvSpPr>
        <p:spPr>
          <a:xfrm>
            <a:off x="196850" y="868363"/>
            <a:ext cx="2659063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IP: Anycast example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19C274-A726-7970-7698-C1A3FDEA0BCA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637" name="Title 4">
            <a:extLst>
              <a:ext uri="{FF2B5EF4-FFF2-40B4-BE49-F238E27FC236}">
                <a16:creationId xmlns:a16="http://schemas.microsoft.com/office/drawing/2014/main" id="{4D346D5D-B24D-835B-2E18-5FB1443AFF7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36588"/>
          </a:xfrm>
        </p:spPr>
        <p:txBody>
          <a:bodyPr/>
          <a:lstStyle/>
          <a:p>
            <a:pPr algn="l" eaLnBrk="1" hangingPunct="1"/>
            <a:r>
              <a:rPr lang="en-US" altLang="en-US" sz="3200" dirty="0">
                <a:solidFill>
                  <a:schemeClr val="bg1"/>
                </a:solidFill>
              </a:rPr>
              <a:t>Anycast</a:t>
            </a:r>
            <a:endParaRPr lang="en-US" altLang="en-US" sz="32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8786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B3F45E-A41C-8667-F9A7-595F58477343}"/>
              </a:ext>
            </a:extLst>
          </p:cNvPr>
          <p:cNvSpPr/>
          <p:nvPr/>
        </p:nvSpPr>
        <p:spPr>
          <a:xfrm>
            <a:off x="0" y="1387475"/>
            <a:ext cx="9144000" cy="164306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466" name="Title 4">
            <a:extLst>
              <a:ext uri="{FF2B5EF4-FFF2-40B4-BE49-F238E27FC236}">
                <a16:creationId xmlns:a16="http://schemas.microsoft.com/office/drawing/2014/main" id="{8710796F-F3B9-593E-D901-491B336154C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93675"/>
            <a:ext cx="7772400" cy="2387600"/>
          </a:xfrm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chemeClr val="bg1"/>
                </a:solidFill>
              </a:rPr>
              <a:t>IPv6</a:t>
            </a:r>
            <a:endParaRPr lang="en-US" altLang="en-US" sz="480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2467" name="Slide Number Placeholder 3">
            <a:extLst>
              <a:ext uri="{FF2B5EF4-FFF2-40B4-BE49-F238E27FC236}">
                <a16:creationId xmlns:a16="http://schemas.microsoft.com/office/drawing/2014/main" id="{B59F98E8-CF63-6F7A-D423-46F2F3583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1F80D8-A3B1-964D-B2BF-8A446CC00C08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DB1CFC-CFF5-6100-8DE3-9460E1C4F273}"/>
              </a:ext>
            </a:extLst>
          </p:cNvPr>
          <p:cNvSpPr txBox="1"/>
          <p:nvPr/>
        </p:nvSpPr>
        <p:spPr>
          <a:xfrm>
            <a:off x="1920875" y="3495675"/>
            <a:ext cx="385286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1) Address and packet format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E0A406-EA88-813A-2AC9-15002FA02536}"/>
              </a:ext>
            </a:extLst>
          </p:cNvPr>
          <p:cNvSpPr txBox="1"/>
          <p:nvPr/>
        </p:nvSpPr>
        <p:spPr>
          <a:xfrm>
            <a:off x="1920875" y="4013200"/>
            <a:ext cx="525938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2) Unicast, Multicast, Anycast addressing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105B10-C51A-78FA-D3A8-9CE0B856174C}"/>
              </a:ext>
            </a:extLst>
          </p:cNvPr>
          <p:cNvSpPr txBox="1"/>
          <p:nvPr/>
        </p:nvSpPr>
        <p:spPr>
          <a:xfrm>
            <a:off x="1920875" y="4530725"/>
            <a:ext cx="375920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3) IPV4 and IPV6 coexistence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riangle 27">
            <a:extLst>
              <a:ext uri="{FF2B5EF4-FFF2-40B4-BE49-F238E27FC236}">
                <a16:creationId xmlns:a16="http://schemas.microsoft.com/office/drawing/2014/main" id="{BC8A15EC-3F69-DB17-3C2F-BC3F37D998B9}"/>
              </a:ext>
            </a:extLst>
          </p:cNvPr>
          <p:cNvSpPr/>
          <p:nvPr/>
        </p:nvSpPr>
        <p:spPr>
          <a:xfrm rot="9826836">
            <a:off x="213963" y="2129051"/>
            <a:ext cx="1378164" cy="1259064"/>
          </a:xfrm>
          <a:prstGeom prst="triangle">
            <a:avLst>
              <a:gd name="adj" fmla="val 4776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8299F4-CDA1-7179-4154-51C482786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190F-843E-3C48-BD6B-142590AD4EA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F54D68-E426-AF4B-2E73-1CD2CFF8DCA2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F520CF61-A041-89FE-80E6-81C557246A5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6365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hangingPunct="1"/>
            <a:r>
              <a:rPr lang="en-US" altLang="en-US" sz="3200" dirty="0">
                <a:solidFill>
                  <a:schemeClr val="bg1"/>
                </a:solidFill>
              </a:rPr>
              <a:t>Anycast: Is this a new concept?</a:t>
            </a:r>
            <a:endParaRPr lang="en-US" altLang="en-US" sz="32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9" name="Picture 8" descr="router - Wikidata">
            <a:extLst>
              <a:ext uri="{FF2B5EF4-FFF2-40B4-BE49-F238E27FC236}">
                <a16:creationId xmlns:a16="http://schemas.microsoft.com/office/drawing/2014/main" id="{0C284E37-05D8-9182-B466-62064B71EB7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08578" y="2816663"/>
            <a:ext cx="1587500" cy="1587500"/>
          </a:xfrm>
          <a:prstGeom prst="rect">
            <a:avLst/>
          </a:prstGeom>
        </p:spPr>
      </p:pic>
      <p:pic>
        <p:nvPicPr>
          <p:cNvPr id="10" name="Picture 9" descr="router - Wikidata">
            <a:extLst>
              <a:ext uri="{FF2B5EF4-FFF2-40B4-BE49-F238E27FC236}">
                <a16:creationId xmlns:a16="http://schemas.microsoft.com/office/drawing/2014/main" id="{66C17FFE-2039-CBFC-BA74-B57417297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851" y="4352786"/>
            <a:ext cx="1587500" cy="1587500"/>
          </a:xfrm>
          <a:prstGeom prst="rect">
            <a:avLst/>
          </a:prstGeom>
        </p:spPr>
      </p:pic>
      <p:pic>
        <p:nvPicPr>
          <p:cNvPr id="11" name="Picture 10" descr="router - Wikidata">
            <a:extLst>
              <a:ext uri="{FF2B5EF4-FFF2-40B4-BE49-F238E27FC236}">
                <a16:creationId xmlns:a16="http://schemas.microsoft.com/office/drawing/2014/main" id="{B10CB62A-B240-D50D-C01A-3234BEA53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250" y="2416468"/>
            <a:ext cx="1587500" cy="1587500"/>
          </a:xfrm>
          <a:prstGeom prst="rect">
            <a:avLst/>
          </a:prstGeom>
        </p:spPr>
      </p:pic>
      <p:pic>
        <p:nvPicPr>
          <p:cNvPr id="12" name="Picture 11" descr="router - Wikidata">
            <a:extLst>
              <a:ext uri="{FF2B5EF4-FFF2-40B4-BE49-F238E27FC236}">
                <a16:creationId xmlns:a16="http://schemas.microsoft.com/office/drawing/2014/main" id="{F4744A75-ECA3-CB9D-8479-202F4065E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197" y="4876805"/>
            <a:ext cx="1587500" cy="1587500"/>
          </a:xfrm>
          <a:prstGeom prst="rect">
            <a:avLst/>
          </a:prstGeom>
        </p:spPr>
      </p:pic>
      <p:pic>
        <p:nvPicPr>
          <p:cNvPr id="13" name="Picture 12" descr="router - Wikidata">
            <a:extLst>
              <a:ext uri="{FF2B5EF4-FFF2-40B4-BE49-F238E27FC236}">
                <a16:creationId xmlns:a16="http://schemas.microsoft.com/office/drawing/2014/main" id="{8FB157B4-330E-2928-8409-5717BD004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9649" y="4710551"/>
            <a:ext cx="1587500" cy="1587500"/>
          </a:xfrm>
          <a:prstGeom prst="rect">
            <a:avLst/>
          </a:prstGeom>
        </p:spPr>
      </p:pic>
      <p:pic>
        <p:nvPicPr>
          <p:cNvPr id="14" name="Picture 13" descr="router - Wikidata">
            <a:extLst>
              <a:ext uri="{FF2B5EF4-FFF2-40B4-BE49-F238E27FC236}">
                <a16:creationId xmlns:a16="http://schemas.microsoft.com/office/drawing/2014/main" id="{0A3A7952-39A1-F631-379D-CD69B296942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86650" y="3399492"/>
            <a:ext cx="1587500" cy="15875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11A97AF-C582-C71B-DA35-043D00CDC516}"/>
              </a:ext>
            </a:extLst>
          </p:cNvPr>
          <p:cNvCxnSpPr/>
          <p:nvPr/>
        </p:nvCxnSpPr>
        <p:spPr>
          <a:xfrm flipV="1">
            <a:off x="1759527" y="3210218"/>
            <a:ext cx="2369128" cy="400195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00C5D3-A6C1-C38D-E27D-A82E146767CA}"/>
              </a:ext>
            </a:extLst>
          </p:cNvPr>
          <p:cNvCxnSpPr>
            <a:cxnSpLocks/>
          </p:cNvCxnSpPr>
          <p:nvPr/>
        </p:nvCxnSpPr>
        <p:spPr>
          <a:xfrm>
            <a:off x="5015347" y="3268524"/>
            <a:ext cx="2840180" cy="92471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C5D00D5-0A7E-AC45-37B9-BA01245D069B}"/>
              </a:ext>
            </a:extLst>
          </p:cNvPr>
          <p:cNvCxnSpPr>
            <a:cxnSpLocks/>
          </p:cNvCxnSpPr>
          <p:nvPr/>
        </p:nvCxnSpPr>
        <p:spPr>
          <a:xfrm>
            <a:off x="1422403" y="3904895"/>
            <a:ext cx="673675" cy="922121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4F17E1A-88F2-1BB3-288C-32AE49776349}"/>
              </a:ext>
            </a:extLst>
          </p:cNvPr>
          <p:cNvCxnSpPr>
            <a:cxnSpLocks/>
          </p:cNvCxnSpPr>
          <p:nvPr/>
        </p:nvCxnSpPr>
        <p:spPr>
          <a:xfrm>
            <a:off x="2607253" y="5375930"/>
            <a:ext cx="1424420" cy="294625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F443BE2-A5FB-D745-C6A1-25D9A9A482CF}"/>
              </a:ext>
            </a:extLst>
          </p:cNvPr>
          <p:cNvCxnSpPr>
            <a:cxnSpLocks/>
          </p:cNvCxnSpPr>
          <p:nvPr/>
        </p:nvCxnSpPr>
        <p:spPr>
          <a:xfrm flipV="1">
            <a:off x="4949538" y="5523242"/>
            <a:ext cx="1485899" cy="147313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83FC60B-5AA5-1100-61DC-AE789D0B0D6E}"/>
              </a:ext>
            </a:extLst>
          </p:cNvPr>
          <p:cNvCxnSpPr>
            <a:cxnSpLocks/>
          </p:cNvCxnSpPr>
          <p:nvPr/>
        </p:nvCxnSpPr>
        <p:spPr>
          <a:xfrm flipV="1">
            <a:off x="7333387" y="4516460"/>
            <a:ext cx="757668" cy="927696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FB2BEF5-543F-DFFB-26E0-0E9BD593927E}"/>
              </a:ext>
            </a:extLst>
          </p:cNvPr>
          <p:cNvSpPr txBox="1"/>
          <p:nvPr/>
        </p:nvSpPr>
        <p:spPr>
          <a:xfrm>
            <a:off x="1115530" y="2832145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a:b:x:x</a:t>
            </a:r>
            <a:endParaRPr lang="en-US" sz="2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DFF33B-F93B-9C11-7A58-CF5C29DB88C8}"/>
              </a:ext>
            </a:extLst>
          </p:cNvPr>
          <p:cNvSpPr txBox="1"/>
          <p:nvPr/>
        </p:nvSpPr>
        <p:spPr>
          <a:xfrm>
            <a:off x="311727" y="973470"/>
            <a:ext cx="8520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Anycast effectively existed as a routing pattern even in IPv4; IPv6 formalized it as a first-class architectural concept.</a:t>
            </a:r>
          </a:p>
        </p:txBody>
      </p:sp>
    </p:spTree>
    <p:extLst>
      <p:ext uri="{BB962C8B-B14F-4D97-AF65-F5344CB8AC3E}">
        <p14:creationId xmlns:p14="http://schemas.microsoft.com/office/powerpoint/2010/main" val="2893817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A2714-0790-983B-9FF6-8B73D24CA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riangle 27">
            <a:extLst>
              <a:ext uri="{FF2B5EF4-FFF2-40B4-BE49-F238E27FC236}">
                <a16:creationId xmlns:a16="http://schemas.microsoft.com/office/drawing/2014/main" id="{EF20F909-CEF3-3B43-3FE5-EA6E29988F95}"/>
              </a:ext>
            </a:extLst>
          </p:cNvPr>
          <p:cNvSpPr/>
          <p:nvPr/>
        </p:nvSpPr>
        <p:spPr>
          <a:xfrm rot="9826836">
            <a:off x="213963" y="2129051"/>
            <a:ext cx="1378164" cy="1259064"/>
          </a:xfrm>
          <a:prstGeom prst="triangle">
            <a:avLst>
              <a:gd name="adj" fmla="val 4776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77645B-C81C-26C3-555F-9CA50E3A8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190F-843E-3C48-BD6B-142590AD4EA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A5A208-2AB3-9FEB-8964-4CD9E27C24F8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755E1CCE-98DF-AA54-4BDA-7C096A4577C7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6365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hangingPunct="1"/>
            <a:r>
              <a:rPr lang="en-US" altLang="en-US" sz="3200" dirty="0">
                <a:solidFill>
                  <a:schemeClr val="bg1"/>
                </a:solidFill>
              </a:rPr>
              <a:t>Anycast: Is this a new concept?</a:t>
            </a:r>
            <a:endParaRPr lang="en-US" altLang="en-US" sz="32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9" name="Picture 8" descr="router - Wikidata">
            <a:extLst>
              <a:ext uri="{FF2B5EF4-FFF2-40B4-BE49-F238E27FC236}">
                <a16:creationId xmlns:a16="http://schemas.microsoft.com/office/drawing/2014/main" id="{AE3AADFF-6C0A-DBC5-02C8-223C2AFE575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93764" y="2203170"/>
            <a:ext cx="1587500" cy="1587500"/>
          </a:xfrm>
          <a:prstGeom prst="rect">
            <a:avLst/>
          </a:prstGeom>
        </p:spPr>
      </p:pic>
      <p:pic>
        <p:nvPicPr>
          <p:cNvPr id="10" name="Picture 9" descr="router - Wikidata">
            <a:extLst>
              <a:ext uri="{FF2B5EF4-FFF2-40B4-BE49-F238E27FC236}">
                <a16:creationId xmlns:a16="http://schemas.microsoft.com/office/drawing/2014/main" id="{3FCB99CD-F9EF-99A0-C49F-EF9BC73FE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851" y="4352786"/>
            <a:ext cx="1587500" cy="1587500"/>
          </a:xfrm>
          <a:prstGeom prst="rect">
            <a:avLst/>
          </a:prstGeom>
        </p:spPr>
      </p:pic>
      <p:pic>
        <p:nvPicPr>
          <p:cNvPr id="11" name="Picture 10" descr="router - Wikidata">
            <a:extLst>
              <a:ext uri="{FF2B5EF4-FFF2-40B4-BE49-F238E27FC236}">
                <a16:creationId xmlns:a16="http://schemas.microsoft.com/office/drawing/2014/main" id="{80045838-E157-3A41-23DE-74F8B0907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250" y="2416468"/>
            <a:ext cx="1587500" cy="1587500"/>
          </a:xfrm>
          <a:prstGeom prst="rect">
            <a:avLst/>
          </a:prstGeom>
        </p:spPr>
      </p:pic>
      <p:pic>
        <p:nvPicPr>
          <p:cNvPr id="12" name="Picture 11" descr="router - Wikidata">
            <a:extLst>
              <a:ext uri="{FF2B5EF4-FFF2-40B4-BE49-F238E27FC236}">
                <a16:creationId xmlns:a16="http://schemas.microsoft.com/office/drawing/2014/main" id="{1445837D-4A8D-A76F-FCA5-63F5CFFF6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197" y="4876805"/>
            <a:ext cx="1587500" cy="1587500"/>
          </a:xfrm>
          <a:prstGeom prst="rect">
            <a:avLst/>
          </a:prstGeom>
        </p:spPr>
      </p:pic>
      <p:pic>
        <p:nvPicPr>
          <p:cNvPr id="13" name="Picture 12" descr="router - Wikidata">
            <a:extLst>
              <a:ext uri="{FF2B5EF4-FFF2-40B4-BE49-F238E27FC236}">
                <a16:creationId xmlns:a16="http://schemas.microsoft.com/office/drawing/2014/main" id="{7EF895CC-9AA4-8C7E-D037-DBBA772D6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9649" y="4710551"/>
            <a:ext cx="1587500" cy="1587500"/>
          </a:xfrm>
          <a:prstGeom prst="rect">
            <a:avLst/>
          </a:prstGeom>
        </p:spPr>
      </p:pic>
      <p:pic>
        <p:nvPicPr>
          <p:cNvPr id="14" name="Picture 13" descr="router - Wikidata">
            <a:extLst>
              <a:ext uri="{FF2B5EF4-FFF2-40B4-BE49-F238E27FC236}">
                <a16:creationId xmlns:a16="http://schemas.microsoft.com/office/drawing/2014/main" id="{FAF7A917-17D8-61D5-87FE-AB80CFCD40B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86650" y="3399492"/>
            <a:ext cx="1587500" cy="15875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E87821B-EAC9-B4F1-BC58-E1F87FF851C7}"/>
              </a:ext>
            </a:extLst>
          </p:cNvPr>
          <p:cNvCxnSpPr>
            <a:cxnSpLocks/>
          </p:cNvCxnSpPr>
          <p:nvPr/>
        </p:nvCxnSpPr>
        <p:spPr>
          <a:xfrm>
            <a:off x="3526546" y="3093496"/>
            <a:ext cx="602109" cy="116722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2AEFA43-5086-0AE8-71D1-337326399905}"/>
              </a:ext>
            </a:extLst>
          </p:cNvPr>
          <p:cNvCxnSpPr>
            <a:cxnSpLocks/>
          </p:cNvCxnSpPr>
          <p:nvPr/>
        </p:nvCxnSpPr>
        <p:spPr>
          <a:xfrm>
            <a:off x="5015347" y="3268524"/>
            <a:ext cx="2840180" cy="92471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B1A76C7-48F1-A0B1-464B-1F938797C3E5}"/>
              </a:ext>
            </a:extLst>
          </p:cNvPr>
          <p:cNvCxnSpPr>
            <a:cxnSpLocks/>
          </p:cNvCxnSpPr>
          <p:nvPr/>
        </p:nvCxnSpPr>
        <p:spPr>
          <a:xfrm>
            <a:off x="1422403" y="3904895"/>
            <a:ext cx="673675" cy="922121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CF2A8CA-4DD5-AB6C-C2DB-8A3AE7CCA12A}"/>
              </a:ext>
            </a:extLst>
          </p:cNvPr>
          <p:cNvCxnSpPr>
            <a:cxnSpLocks/>
          </p:cNvCxnSpPr>
          <p:nvPr/>
        </p:nvCxnSpPr>
        <p:spPr>
          <a:xfrm>
            <a:off x="2607253" y="5375930"/>
            <a:ext cx="1424420" cy="294625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204D8A8-E989-93D0-FB69-66737D3CE2A5}"/>
              </a:ext>
            </a:extLst>
          </p:cNvPr>
          <p:cNvCxnSpPr>
            <a:cxnSpLocks/>
          </p:cNvCxnSpPr>
          <p:nvPr/>
        </p:nvCxnSpPr>
        <p:spPr>
          <a:xfrm flipV="1">
            <a:off x="4949538" y="5523242"/>
            <a:ext cx="1485899" cy="147313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E180A4-774B-8D83-D18C-B3A90AAA4661}"/>
              </a:ext>
            </a:extLst>
          </p:cNvPr>
          <p:cNvCxnSpPr>
            <a:cxnSpLocks/>
          </p:cNvCxnSpPr>
          <p:nvPr/>
        </p:nvCxnSpPr>
        <p:spPr>
          <a:xfrm flipV="1">
            <a:off x="7333387" y="4516460"/>
            <a:ext cx="757668" cy="927696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AE01092-387C-A8F5-46DB-9DDBCB314764}"/>
              </a:ext>
            </a:extLst>
          </p:cNvPr>
          <p:cNvSpPr txBox="1"/>
          <p:nvPr/>
        </p:nvSpPr>
        <p:spPr>
          <a:xfrm>
            <a:off x="1115530" y="2832145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a:b:x:x</a:t>
            </a:r>
            <a:endParaRPr lang="en-US" sz="2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8C11DF-6759-5BA9-8F4D-E60A9D0A38E9}"/>
              </a:ext>
            </a:extLst>
          </p:cNvPr>
          <p:cNvSpPr txBox="1"/>
          <p:nvPr/>
        </p:nvSpPr>
        <p:spPr>
          <a:xfrm>
            <a:off x="0" y="771544"/>
            <a:ext cx="9144000" cy="83099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“Anycast” was possible as a routing pattern even in IPv4; IPv6 formalized it as a first-class architectural concept.</a:t>
            </a:r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5052E3F7-5C88-D227-37E3-23ED0E9D617B}"/>
              </a:ext>
            </a:extLst>
          </p:cNvPr>
          <p:cNvSpPr/>
          <p:nvPr/>
        </p:nvSpPr>
        <p:spPr>
          <a:xfrm rot="9826836">
            <a:off x="2208878" y="1842208"/>
            <a:ext cx="988303" cy="897424"/>
          </a:xfrm>
          <a:prstGeom prst="triangle">
            <a:avLst>
              <a:gd name="adj" fmla="val 47765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AAFE47-F33C-DAB4-8BF9-01302B1E5CED}"/>
              </a:ext>
            </a:extLst>
          </p:cNvPr>
          <p:cNvSpPr txBox="1"/>
          <p:nvPr/>
        </p:nvSpPr>
        <p:spPr>
          <a:xfrm>
            <a:off x="2855191" y="2177053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a:b:x:x</a:t>
            </a:r>
            <a:endParaRPr lang="en-US" sz="2400" dirty="0"/>
          </a:p>
        </p:txBody>
      </p:sp>
      <p:pic>
        <p:nvPicPr>
          <p:cNvPr id="15" name="Picture 14" descr="router - Wikidata">
            <a:extLst>
              <a:ext uri="{FF2B5EF4-FFF2-40B4-BE49-F238E27FC236}">
                <a16:creationId xmlns:a16="http://schemas.microsoft.com/office/drawing/2014/main" id="{C2D2FEE4-3EC5-B54E-A64C-8195733A904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5574" y="2851247"/>
            <a:ext cx="15875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4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Number Placeholder 3">
            <a:extLst>
              <a:ext uri="{FF2B5EF4-FFF2-40B4-BE49-F238E27FC236}">
                <a16:creationId xmlns:a16="http://schemas.microsoft.com/office/drawing/2014/main" id="{1DC2E2AE-2CF1-F1F0-96BD-C90053FFA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08BEB-CFC1-B747-A83B-EF8F18A5432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3E3587-22D2-A8A5-750B-DB9EEC82C1E8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637" name="Title 4">
            <a:extLst>
              <a:ext uri="{FF2B5EF4-FFF2-40B4-BE49-F238E27FC236}">
                <a16:creationId xmlns:a16="http://schemas.microsoft.com/office/drawing/2014/main" id="{350F7540-99CB-0057-B6B2-69347F8E7F0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36588"/>
          </a:xfrm>
        </p:spPr>
        <p:txBody>
          <a:bodyPr/>
          <a:lstStyle/>
          <a:p>
            <a:pPr algn="l" eaLnBrk="1" hangingPunct="1"/>
            <a:r>
              <a:rPr lang="en-US" altLang="en-US" sz="3200" dirty="0">
                <a:solidFill>
                  <a:schemeClr val="bg1"/>
                </a:solidFill>
              </a:rPr>
              <a:t>Multicast</a:t>
            </a:r>
            <a:endParaRPr lang="en-US" altLang="en-US" sz="32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9E4F63-3587-435B-CA83-38166AA3B201}"/>
              </a:ext>
            </a:extLst>
          </p:cNvPr>
          <p:cNvSpPr txBox="1"/>
          <p:nvPr/>
        </p:nvSpPr>
        <p:spPr>
          <a:xfrm>
            <a:off x="387927" y="1103806"/>
            <a:ext cx="8423564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A multicast group exists</a:t>
            </a:r>
          </a:p>
          <a:p>
            <a:pPr marL="342900" indent="-342900">
              <a:buAutoNum type="arabicPeriod"/>
            </a:pPr>
            <a:endParaRPr lang="en-US" sz="2800" dirty="0">
              <a:solidFill>
                <a:srgbClr val="000000"/>
              </a:solidFill>
              <a:latin typeface="-webkit-standard"/>
            </a:endParaRPr>
          </a:p>
          <a:p>
            <a:pPr marL="342900" indent="-342900">
              <a:buAutoNum type="arabicPeriod"/>
            </a:pPr>
            <a:r>
              <a:rPr lang="en-US" sz="2800" dirty="0"/>
              <a:t>Interested nodes join the multicast group</a:t>
            </a:r>
          </a:p>
          <a:p>
            <a:pPr marL="342900" indent="-342900">
              <a:buAutoNum type="arabicPeriod"/>
            </a:pPr>
            <a:endParaRPr lang="en-US" sz="2800" dirty="0"/>
          </a:p>
          <a:p>
            <a:pPr marL="342900" indent="-342900">
              <a:buAutoNum type="arabicPeriod"/>
            </a:pPr>
            <a:r>
              <a:rPr lang="en-US" sz="2800" dirty="0"/>
              <a:t>On the local link, switches/NICs learn who is interested</a:t>
            </a:r>
          </a:p>
          <a:p>
            <a:pPr marL="342900" indent="-342900">
              <a:buAutoNum type="arabicPeriod"/>
            </a:pPr>
            <a:endParaRPr lang="en-US" sz="2800" dirty="0"/>
          </a:p>
          <a:p>
            <a:pPr marL="342900" indent="-342900">
              <a:buAutoNum type="arabicPeriod"/>
            </a:pPr>
            <a:r>
              <a:rPr lang="en-US" sz="2800" dirty="0"/>
              <a:t>The sender creates a packet addressed to the multicast group</a:t>
            </a:r>
          </a:p>
          <a:p>
            <a:pPr marL="342900" indent="-342900">
              <a:buAutoNum type="arabicPeriod"/>
            </a:pPr>
            <a:endParaRPr lang="en-US" sz="2800" dirty="0"/>
          </a:p>
          <a:p>
            <a:pPr marL="342900" indent="-342900">
              <a:buAutoNum type="arabicPeriod"/>
            </a:pPr>
            <a:r>
              <a:rPr lang="en-US" sz="2800" dirty="0"/>
              <a:t>On a single link, all members of that group receive it.</a:t>
            </a:r>
          </a:p>
          <a:p>
            <a:r>
              <a:rPr lang="en-US" sz="2800" dirty="0"/>
              <a:t>      If the multicast is beyond one link, routers </a:t>
            </a:r>
          </a:p>
          <a:p>
            <a:r>
              <a:rPr lang="en-US" sz="2800" dirty="0"/>
              <a:t>      forward it selectively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8D0EE-A3B4-C693-044B-95F210C93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Number Placeholder 3">
            <a:extLst>
              <a:ext uri="{FF2B5EF4-FFF2-40B4-BE49-F238E27FC236}">
                <a16:creationId xmlns:a16="http://schemas.microsoft.com/office/drawing/2014/main" id="{75D3F3EC-3745-ED1F-3198-FF1852CED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08BEB-CFC1-B747-A83B-EF8F18A5432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733C93-D655-9D80-C973-2C018CA79E2D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637" name="Title 4">
            <a:extLst>
              <a:ext uri="{FF2B5EF4-FFF2-40B4-BE49-F238E27FC236}">
                <a16:creationId xmlns:a16="http://schemas.microsoft.com/office/drawing/2014/main" id="{B9BCB489-FE03-E4B0-49DC-00E36A84CC2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36588"/>
          </a:xfrm>
        </p:spPr>
        <p:txBody>
          <a:bodyPr/>
          <a:lstStyle/>
          <a:p>
            <a:pPr algn="l" eaLnBrk="1" hangingPunct="1"/>
            <a:r>
              <a:rPr lang="en-US" altLang="en-US" sz="3200" dirty="0">
                <a:solidFill>
                  <a:schemeClr val="bg1"/>
                </a:solidFill>
              </a:rPr>
              <a:t>Multicast: How the groups are formed</a:t>
            </a:r>
            <a:endParaRPr lang="en-US" altLang="en-US" sz="32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9293BC-4857-B2AD-A97B-6EF68CE953BF}"/>
              </a:ext>
            </a:extLst>
          </p:cNvPr>
          <p:cNvSpPr txBox="1"/>
          <p:nvPr/>
        </p:nvSpPr>
        <p:spPr>
          <a:xfrm>
            <a:off x="235527" y="938861"/>
            <a:ext cx="8617527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2800" b="1" i="0" dirty="0">
                <a:solidFill>
                  <a:srgbClr val="000000"/>
                </a:solidFill>
                <a:effectLst/>
              </a:rPr>
              <a:t>1. Predefined (Well-Known) Multicast Groups</a:t>
            </a:r>
          </a:p>
          <a:p>
            <a:pPr algn="l">
              <a:buNone/>
            </a:pPr>
            <a:endParaRPr lang="en-US" sz="2800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sz="2800" i="0" dirty="0">
                <a:solidFill>
                  <a:srgbClr val="000000"/>
                </a:solidFill>
                <a:effectLst/>
              </a:rPr>
              <a:t>Some groups are built into the IPv6 architecture.</a:t>
            </a:r>
          </a:p>
          <a:p>
            <a:pPr algn="l">
              <a:buNone/>
            </a:pPr>
            <a:endParaRPr lang="en-US" sz="2800" b="1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sz="2800" b="1" i="0" dirty="0">
                <a:solidFill>
                  <a:srgbClr val="000000"/>
                </a:solidFill>
                <a:effectLst/>
              </a:rPr>
              <a:t>Examples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ff02::1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 → all-nodes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ff02::2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 → all-routers</a:t>
            </a:r>
          </a:p>
          <a:p>
            <a:pPr algn="l"/>
            <a:endParaRPr lang="en-US" sz="2800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sz="2800" b="0" i="0" dirty="0">
                <a:solidFill>
                  <a:srgbClr val="000000"/>
                </a:solidFill>
                <a:effectLst/>
              </a:rPr>
              <a:t>👉 These groups: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000000"/>
                </a:solidFill>
                <a:effectLst/>
              </a:rPr>
              <a:t> are </a:t>
            </a:r>
            <a:r>
              <a:rPr lang="en-US" sz="2800" b="1" i="0" dirty="0">
                <a:solidFill>
                  <a:srgbClr val="000000"/>
                </a:solidFill>
                <a:effectLst/>
              </a:rPr>
              <a:t>defined by standards</a:t>
            </a:r>
            <a:endParaRPr lang="en-US" sz="2800" b="0" i="0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000000"/>
                </a:solidFill>
                <a:effectLst/>
              </a:rPr>
              <a:t> every relevant node </a:t>
            </a:r>
            <a:r>
              <a:rPr lang="en-US" sz="2800" b="1" i="0" dirty="0">
                <a:solidFill>
                  <a:srgbClr val="000000"/>
                </a:solidFill>
                <a:effectLst/>
              </a:rPr>
              <a:t>automatically joins them</a:t>
            </a:r>
            <a:endParaRPr lang="en-US" sz="2800" b="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33994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70676-F0A9-0378-290D-42089DD94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Number Placeholder 3">
            <a:extLst>
              <a:ext uri="{FF2B5EF4-FFF2-40B4-BE49-F238E27FC236}">
                <a16:creationId xmlns:a16="http://schemas.microsoft.com/office/drawing/2014/main" id="{DA562948-6256-089D-B1AC-37104FAD9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08BEB-CFC1-B747-A83B-EF8F18A5432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E4C6E5-1286-A89A-7483-FFACB18BE3B6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637" name="Title 4">
            <a:extLst>
              <a:ext uri="{FF2B5EF4-FFF2-40B4-BE49-F238E27FC236}">
                <a16:creationId xmlns:a16="http://schemas.microsoft.com/office/drawing/2014/main" id="{A1C04457-5852-EFEB-8520-8D1B771851F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36588"/>
          </a:xfrm>
        </p:spPr>
        <p:txBody>
          <a:bodyPr/>
          <a:lstStyle/>
          <a:p>
            <a:pPr algn="l" eaLnBrk="1" hangingPunct="1"/>
            <a:r>
              <a:rPr lang="en-US" altLang="en-US" sz="3200" dirty="0">
                <a:solidFill>
                  <a:schemeClr val="bg1"/>
                </a:solidFill>
              </a:rPr>
              <a:t>Multicast: How the groups are formed</a:t>
            </a:r>
            <a:endParaRPr lang="en-US" altLang="en-US" sz="32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C554B8-9065-F401-665C-9FEFF820A97B}"/>
              </a:ext>
            </a:extLst>
          </p:cNvPr>
          <p:cNvSpPr txBox="1"/>
          <p:nvPr/>
        </p:nvSpPr>
        <p:spPr>
          <a:xfrm>
            <a:off x="318654" y="1188145"/>
            <a:ext cx="819669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2400" b="1" dirty="0">
                <a:solidFill>
                  <a:srgbClr val="000000"/>
                </a:solidFill>
              </a:rPr>
              <a:t>2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. Dynamically Joined Multicast Groups (Application-driven)</a:t>
            </a:r>
          </a:p>
          <a:p>
            <a:pPr algn="l">
              <a:buNone/>
            </a:pPr>
            <a:endParaRPr lang="en-US" sz="2400" b="1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These are the multicast groups created and used by applications.</a:t>
            </a:r>
          </a:p>
          <a:p>
            <a:pPr algn="l">
              <a:buNone/>
            </a:pPr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Examples:</a:t>
            </a:r>
          </a:p>
          <a:p>
            <a:pPr algn="l">
              <a:buNone/>
            </a:pPr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streaming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conferencing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distributed systems</a:t>
            </a:r>
          </a:p>
        </p:txBody>
      </p:sp>
    </p:spTree>
    <p:extLst>
      <p:ext uri="{BB962C8B-B14F-4D97-AF65-F5344CB8AC3E}">
        <p14:creationId xmlns:p14="http://schemas.microsoft.com/office/powerpoint/2010/main" val="40848028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F247D-DE52-442E-32AA-D2AD12432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Number Placeholder 3">
            <a:extLst>
              <a:ext uri="{FF2B5EF4-FFF2-40B4-BE49-F238E27FC236}">
                <a16:creationId xmlns:a16="http://schemas.microsoft.com/office/drawing/2014/main" id="{0BECF0D8-7FAA-94E8-E2AE-5DCEF8D6A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08BEB-CFC1-B747-A83B-EF8F18A5432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844780-CB3E-AC83-6D29-7D83B1724467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637" name="Title 4">
            <a:extLst>
              <a:ext uri="{FF2B5EF4-FFF2-40B4-BE49-F238E27FC236}">
                <a16:creationId xmlns:a16="http://schemas.microsoft.com/office/drawing/2014/main" id="{36CB61BF-C0E7-1B52-2BE4-339E4667252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36588"/>
          </a:xfrm>
        </p:spPr>
        <p:txBody>
          <a:bodyPr/>
          <a:lstStyle/>
          <a:p>
            <a:pPr algn="l" eaLnBrk="1" hangingPunct="1"/>
            <a:r>
              <a:rPr lang="en-US" altLang="en-US" sz="3200" dirty="0">
                <a:solidFill>
                  <a:schemeClr val="bg1"/>
                </a:solidFill>
              </a:rPr>
              <a:t>Multicast: How the groups are formed</a:t>
            </a:r>
            <a:endParaRPr lang="en-US" altLang="en-US" sz="32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32EF2F-470E-513D-6E43-6EA4090F86E3}"/>
              </a:ext>
            </a:extLst>
          </p:cNvPr>
          <p:cNvSpPr txBox="1"/>
          <p:nvPr/>
        </p:nvSpPr>
        <p:spPr>
          <a:xfrm>
            <a:off x="318654" y="896126"/>
            <a:ext cx="856211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2800" b="1" dirty="0">
                <a:solidFill>
                  <a:srgbClr val="000000"/>
                </a:solidFill>
              </a:rPr>
              <a:t>3</a:t>
            </a:r>
            <a:r>
              <a:rPr lang="en-US" sz="2800" b="1" i="0" dirty="0">
                <a:solidFill>
                  <a:srgbClr val="000000"/>
                </a:solidFill>
                <a:effectLst/>
              </a:rPr>
              <a:t>. Algorithmically Derived Groups</a:t>
            </a:r>
          </a:p>
          <a:p>
            <a:pPr algn="l">
              <a:buNone/>
            </a:pPr>
            <a:endParaRPr lang="en-US" sz="2800" b="1" dirty="0">
              <a:solidFill>
                <a:srgbClr val="000000"/>
              </a:solidFill>
            </a:endParaRPr>
          </a:p>
          <a:p>
            <a:pPr algn="l">
              <a:buNone/>
            </a:pPr>
            <a:r>
              <a:rPr lang="en-US" sz="2800" i="0" dirty="0">
                <a:solidFill>
                  <a:srgbClr val="000000"/>
                </a:solidFill>
                <a:effectLst/>
              </a:rPr>
              <a:t>Some multicast groups are created deterministically from unicast addresses.</a:t>
            </a:r>
          </a:p>
          <a:p>
            <a:pPr algn="l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b="1" dirty="0"/>
              <a:t>How they “form”</a:t>
            </a:r>
          </a:p>
          <a:p>
            <a:r>
              <a:rPr lang="en-US" sz="2800" dirty="0"/>
              <a:t>Every node:</a:t>
            </a:r>
          </a:p>
          <a:p>
            <a:pPr lvl="1"/>
            <a:r>
              <a:rPr lang="en-US" sz="2800" dirty="0"/>
              <a:t>computes its own multicast group</a:t>
            </a:r>
          </a:p>
          <a:p>
            <a:pPr lvl="1"/>
            <a:r>
              <a:rPr lang="en-US" sz="2800" dirty="0"/>
              <a:t>automatically joins it</a:t>
            </a:r>
          </a:p>
          <a:p>
            <a:r>
              <a:rPr lang="en-US" sz="2800" dirty="0"/>
              <a:t>     No signaling, no coordination</a:t>
            </a:r>
          </a:p>
          <a:p>
            <a:endParaRPr lang="en-US" sz="2800" dirty="0"/>
          </a:p>
          <a:p>
            <a:r>
              <a:rPr lang="en-US" sz="2800" dirty="0"/>
              <a:t>Example: Solicited-node multicast</a:t>
            </a:r>
          </a:p>
          <a:p>
            <a:pPr algn="l">
              <a:buNone/>
            </a:pPr>
            <a:endParaRPr lang="en-US" sz="2800" b="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984674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0A41C-A926-FBB3-B974-7E7CD7259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Number Placeholder 3">
            <a:extLst>
              <a:ext uri="{FF2B5EF4-FFF2-40B4-BE49-F238E27FC236}">
                <a16:creationId xmlns:a16="http://schemas.microsoft.com/office/drawing/2014/main" id="{1A81EFDB-23B6-5E84-D28B-60B534B11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E08BEB-CFC1-B747-A83B-EF8F18A5432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23E8C9-A2E8-E3AF-1747-E3482D1442F4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637" name="Title 4">
            <a:extLst>
              <a:ext uri="{FF2B5EF4-FFF2-40B4-BE49-F238E27FC236}">
                <a16:creationId xmlns:a16="http://schemas.microsoft.com/office/drawing/2014/main" id="{5AC90255-AE1E-0FAA-C66E-DE498C7A7F7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36588"/>
          </a:xfrm>
        </p:spPr>
        <p:txBody>
          <a:bodyPr/>
          <a:lstStyle/>
          <a:p>
            <a:pPr algn="l" eaLnBrk="1" hangingPunct="1"/>
            <a:r>
              <a:rPr lang="en-US" altLang="en-US" sz="3200" dirty="0">
                <a:solidFill>
                  <a:schemeClr val="bg1"/>
                </a:solidFill>
              </a:rPr>
              <a:t>IPV6 Multicast: Solicited-Node Multicast</a:t>
            </a:r>
            <a:endParaRPr lang="en-US" altLang="en-US" sz="32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D542DDC-080A-827E-B4A2-582A3743E7CD}"/>
                  </a:ext>
                </a:extLst>
              </p:cNvPr>
              <p:cNvSpPr txBox="1"/>
              <p:nvPr/>
            </p:nvSpPr>
            <p:spPr>
              <a:xfrm>
                <a:off x="200891" y="802824"/>
                <a:ext cx="8742218" cy="56323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>
                  <a:buNone/>
                </a:pPr>
                <a:r>
                  <a:rPr lang="en-US" sz="2400" b="1" i="0" dirty="0">
                    <a:solidFill>
                      <a:srgbClr val="000000"/>
                    </a:solidFill>
                    <a:effectLst/>
                  </a:rPr>
                  <a:t>The Address Format</a:t>
                </a:r>
              </a:p>
              <a:p>
                <a:pPr algn="l">
                  <a:buNone/>
                </a:pPr>
                <a:endParaRPr lang="en-US" sz="2400" b="1" i="0" dirty="0">
                  <a:solidFill>
                    <a:srgbClr val="000000"/>
                  </a:solidFill>
                  <a:effectLst/>
                </a:endParaRPr>
              </a:p>
              <a:p>
                <a:pPr algn="l">
                  <a:buNone/>
                </a:pPr>
                <a:r>
                  <a:rPr lang="en-US" sz="2400" b="0" i="0" dirty="0">
                    <a:solidFill>
                      <a:srgbClr val="000000"/>
                    </a:solidFill>
                    <a:effectLst/>
                  </a:rPr>
                  <a:t>All solicited-node groups share this prefix:</a:t>
                </a:r>
              </a:p>
              <a:p>
                <a:pPr algn="l" rtl="0">
                  <a:buNone/>
                </a:pPr>
                <a:r>
                  <a:rPr lang="en-US" sz="2400" b="0" i="0" dirty="0">
                    <a:solidFill>
                      <a:srgbClr val="000000"/>
                    </a:solidFill>
                    <a:effectLst/>
                    <a:latin typeface="Courier New" panose="02070309020205020404" pitchFamily="49" charset="0"/>
                  </a:rPr>
                  <a:t>ff02::1:ff00:0/104</a:t>
                </a:r>
              </a:p>
              <a:p>
                <a:pPr algn="l">
                  <a:buNone/>
                </a:pPr>
                <a:endParaRPr lang="en-US" sz="2400" b="0" i="0" dirty="0">
                  <a:solidFill>
                    <a:srgbClr val="000000"/>
                  </a:solidFill>
                  <a:effectLst/>
                </a:endParaRPr>
              </a:p>
              <a:p>
                <a:pPr algn="l">
                  <a:buNone/>
                </a:pPr>
                <a:r>
                  <a:rPr lang="en-US" sz="2400" b="0" i="0" dirty="0">
                    <a:solidFill>
                      <a:srgbClr val="000000"/>
                    </a:solidFill>
                    <a:effectLst/>
                  </a:rPr>
                  <a:t>A specific group is formed by taking the </a:t>
                </a:r>
                <a:r>
                  <a:rPr lang="en-US" sz="2400" b="1" i="0" dirty="0">
                    <a:solidFill>
                      <a:srgbClr val="000000"/>
                    </a:solidFill>
                    <a:effectLst/>
                  </a:rPr>
                  <a:t>last 24 bits</a:t>
                </a:r>
                <a:r>
                  <a:rPr lang="en-US" sz="2400" b="0" i="0" dirty="0">
                    <a:solidFill>
                      <a:srgbClr val="000000"/>
                    </a:solidFill>
                    <a:effectLst/>
                  </a:rPr>
                  <a:t> of a unicast (or anycast) IPv6 address and appending them:</a:t>
                </a:r>
              </a:p>
              <a:p>
                <a:pPr algn="l">
                  <a:buNone/>
                </a:pPr>
                <a:endParaRPr lang="en-US" sz="2400" b="0" i="0" dirty="0">
                  <a:solidFill>
                    <a:srgbClr val="000000"/>
                  </a:solidFill>
                  <a:effectLst/>
                </a:endParaRP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/>
                        <m:t>Solicited</m:t>
                      </m:r>
                      <m:r>
                        <m:rPr>
                          <m:nor/>
                        </m:rPr>
                        <a:rPr lang="en-US" sz="2400" b="0"/>
                        <m:t>−</m:t>
                      </m:r>
                      <m:r>
                        <m:rPr>
                          <m:nor/>
                        </m:rPr>
                        <a:rPr lang="en-US" sz="2400" b="0"/>
                        <m:t>Node</m:t>
                      </m:r>
                      <m:r>
                        <a:rPr lang="en-US" sz="2400" b="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400" b="0" i="1">
                          <a:latin typeface="Cambria Math" panose="02040503050406030204" pitchFamily="18" charset="0"/>
                        </a:rPr>
                        <m:t>ff</m:t>
                      </m:r>
                      <m:r>
                        <m:rPr>
                          <m:nor/>
                        </m:rPr>
                        <a:rPr lang="en-US" sz="2400" b="0" i="1">
                          <a:latin typeface="Cambria Math" panose="02040503050406030204" pitchFamily="18" charset="0"/>
                        </a:rPr>
                        <m:t>02::1:</m:t>
                      </m:r>
                      <m:r>
                        <m:rPr>
                          <m:nor/>
                        </m:rPr>
                        <a:rPr lang="en-US" sz="2400" b="0" i="1">
                          <a:latin typeface="Cambria Math" panose="02040503050406030204" pitchFamily="18" charset="0"/>
                        </a:rPr>
                        <m:t>ff</m:t>
                      </m:r>
                      <m:r>
                        <m:rPr>
                          <m:nor/>
                        </m:rPr>
                        <a:rPr lang="en-US" sz="2400" b="0" i="1">
                          <a:latin typeface="Cambria Math" panose="02040503050406030204" pitchFamily="18" charset="0"/>
                        </a:rPr>
                        <m:t>  </m:t>
                      </m:r>
                      <m:r>
                        <a:rPr lang="en-US" sz="2400" b="0" i="0">
                          <a:latin typeface="Cambria Math" panose="02040503050406030204" pitchFamily="18" charset="0"/>
                        </a:rPr>
                        <m:t>∣∣</m:t>
                      </m:r>
                      <m:r>
                        <m:rPr>
                          <m:nor/>
                        </m:rPr>
                        <a:rPr lang="en-US" sz="2400" b="0" i="1">
                          <a:latin typeface="Cambria Math" panose="02040503050406030204" pitchFamily="18" charset="0"/>
                        </a:rPr>
                        <m:t>  (</m:t>
                      </m:r>
                      <m:r>
                        <m:rPr>
                          <m:nor/>
                        </m:rPr>
                        <a:rPr lang="en-US" sz="2400" b="0" i="1">
                          <a:latin typeface="Cambria Math" panose="02040503050406030204" pitchFamily="18" charset="0"/>
                        </a:rPr>
                        <m:t>last</m:t>
                      </m:r>
                      <m:r>
                        <m:rPr>
                          <m:nor/>
                        </m:rPr>
                        <a:rPr lang="en-US" sz="2400" b="0" i="1">
                          <a:latin typeface="Cambria Math" panose="02040503050406030204" pitchFamily="18" charset="0"/>
                        </a:rPr>
                        <m:t> 24 </m:t>
                      </m:r>
                      <m:r>
                        <m:rPr>
                          <m:nor/>
                        </m:rPr>
                        <a:rPr lang="en-US" sz="2400" b="0" i="1">
                          <a:latin typeface="Cambria Math" panose="02040503050406030204" pitchFamily="18" charset="0"/>
                        </a:rPr>
                        <m:t>bits</m:t>
                      </m:r>
                      <m:r>
                        <m:rPr>
                          <m:nor/>
                        </m:rPr>
                        <a:rPr lang="en-US" sz="2400" b="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0" i="1">
                          <a:latin typeface="Cambria Math" panose="02040503050406030204" pitchFamily="18" charset="0"/>
                        </a:rPr>
                        <m:t>of</m:t>
                      </m:r>
                      <m:r>
                        <m:rPr>
                          <m:nor/>
                        </m:rPr>
                        <a:rPr lang="en-US" sz="2400" b="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0" i="1">
                          <a:latin typeface="Cambria Math" panose="02040503050406030204" pitchFamily="18" charset="0"/>
                        </a:rPr>
                        <m:t>target</m:t>
                      </m:r>
                      <m:r>
                        <m:rPr>
                          <m:nor/>
                        </m:rPr>
                        <a:rPr lang="en-US" sz="2400" b="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0" i="1">
                          <a:latin typeface="Cambria Math" panose="02040503050406030204" pitchFamily="18" charset="0"/>
                        </a:rPr>
                        <m:t>address</m:t>
                      </m:r>
                      <m:r>
                        <m:rPr>
                          <m:nor/>
                        </m:rPr>
                        <a:rPr lang="en-US" sz="2400" b="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0" dirty="0"/>
              </a:p>
              <a:p>
                <a:pPr algn="l">
                  <a:buNone/>
                </a:pPr>
                <a:endParaRPr lang="en-US" sz="2400" b="1" i="0" dirty="0">
                  <a:solidFill>
                    <a:srgbClr val="000000"/>
                  </a:solidFill>
                  <a:effectLst/>
                </a:endParaRPr>
              </a:p>
              <a:p>
                <a:pPr algn="l">
                  <a:buNone/>
                </a:pPr>
                <a:r>
                  <a:rPr lang="en-US" sz="2400" b="1" i="0" dirty="0">
                    <a:solidFill>
                      <a:srgbClr val="000000"/>
                    </a:solidFill>
                    <a:effectLst/>
                  </a:rPr>
                  <a:t>Example</a:t>
                </a:r>
                <a:endParaRPr lang="en-US" sz="2400" b="0" i="0" dirty="0">
                  <a:solidFill>
                    <a:srgbClr val="000000"/>
                  </a:solidFill>
                  <a:effectLst/>
                </a:endParaRPr>
              </a:p>
              <a:p>
                <a:pPr algn="l">
                  <a:buNone/>
                </a:pPr>
                <a:r>
                  <a:rPr lang="en-US" sz="2400" b="0" i="0" dirty="0">
                    <a:solidFill>
                      <a:srgbClr val="000000"/>
                    </a:solidFill>
                    <a:effectLst/>
                  </a:rPr>
                  <a:t>Unicast address:    </a:t>
                </a:r>
                <a:r>
                  <a:rPr lang="en-US" sz="2400" b="0" i="0" dirty="0">
                    <a:solidFill>
                      <a:srgbClr val="000000"/>
                    </a:solidFill>
                    <a:effectLst/>
                    <a:latin typeface="Courier New" panose="02070309020205020404" pitchFamily="49" charset="0"/>
                  </a:rPr>
                  <a:t>2001:db8::abcd:1234</a:t>
                </a:r>
              </a:p>
              <a:p>
                <a:pPr algn="l">
                  <a:buNone/>
                </a:pPr>
                <a:r>
                  <a:rPr lang="en-US" sz="2400" b="0" i="0" dirty="0">
                    <a:solidFill>
                      <a:srgbClr val="000000"/>
                    </a:solidFill>
                    <a:effectLst/>
                  </a:rPr>
                  <a:t>Last 24 bits = </a:t>
                </a:r>
                <a:r>
                  <a:rPr lang="en-US" sz="2400" b="0" i="0" dirty="0">
                    <a:solidFill>
                      <a:srgbClr val="000000"/>
                    </a:solidFill>
                    <a:effectLst/>
                    <a:latin typeface="Courier New" panose="02070309020205020404" pitchFamily="49" charset="0"/>
                  </a:rPr>
                  <a:t>cd:1234</a:t>
                </a:r>
                <a:r>
                  <a:rPr lang="en-US" sz="2400" b="0" i="0" dirty="0">
                    <a:solidFill>
                      <a:srgbClr val="000000"/>
                    </a:solidFill>
                    <a:effectLst/>
                  </a:rPr>
                  <a:t> (i.e., the low-order 24 bits)</a:t>
                </a:r>
              </a:p>
              <a:p>
                <a:pPr algn="l">
                  <a:buNone/>
                </a:pPr>
                <a:endParaRPr lang="en-US" sz="2400" b="0" i="0" dirty="0">
                  <a:solidFill>
                    <a:srgbClr val="000000"/>
                  </a:solidFill>
                  <a:effectLst/>
                </a:endParaRPr>
              </a:p>
              <a:p>
                <a:pPr algn="l">
                  <a:buNone/>
                </a:pPr>
                <a:r>
                  <a:rPr lang="en-US" sz="2400" b="0" i="0" dirty="0">
                    <a:solidFill>
                      <a:srgbClr val="000000"/>
                    </a:solidFill>
                    <a:effectLst/>
                  </a:rPr>
                  <a:t>Solicited-node multicast:    </a:t>
                </a:r>
                <a:r>
                  <a:rPr lang="en-US" sz="2400" b="0" i="0" dirty="0">
                    <a:solidFill>
                      <a:srgbClr val="000000"/>
                    </a:solidFill>
                    <a:effectLst/>
                    <a:latin typeface="Courier New" panose="02070309020205020404" pitchFamily="49" charset="0"/>
                  </a:rPr>
                  <a:t>ff02::1:ffcd:1234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D542DDC-080A-827E-B4A2-582A3743E7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891" y="802824"/>
                <a:ext cx="8742218" cy="5632311"/>
              </a:xfrm>
              <a:prstGeom prst="rect">
                <a:avLst/>
              </a:prstGeom>
              <a:blipFill>
                <a:blip r:embed="rId2"/>
                <a:stretch>
                  <a:fillRect l="-1014" t="-901" b="-18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42267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111046-D64E-1BA5-87F0-881D36D58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190F-843E-3C48-BD6B-142590AD4EA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3DC3DE-98CE-FD39-6426-A19E26D58BEE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65BC6D59-4DCE-A8F8-D406-14053D6EC35D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6365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hangingPunct="1"/>
            <a:r>
              <a:rPr lang="en-US" altLang="en-US" sz="3200" dirty="0">
                <a:solidFill>
                  <a:schemeClr val="bg1"/>
                </a:solidFill>
              </a:rPr>
              <a:t>IPV6 Neighbor Discovery Protocol (NDP)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7080FD-531B-7DFE-39B1-F9825E626F17}"/>
              </a:ext>
            </a:extLst>
          </p:cNvPr>
          <p:cNvSpPr txBox="1"/>
          <p:nvPr/>
        </p:nvSpPr>
        <p:spPr>
          <a:xfrm>
            <a:off x="152400" y="896310"/>
            <a:ext cx="899159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2400" b="1" i="0" dirty="0">
                <a:solidFill>
                  <a:srgbClr val="000000"/>
                </a:solidFill>
                <a:effectLst/>
              </a:rPr>
              <a:t>What NDP Replaces (from IPv4)</a:t>
            </a: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IPv6 collapses multiple IPv4 mechanisms into one protocol:</a:t>
            </a:r>
          </a:p>
          <a:p>
            <a:pPr algn="l">
              <a:buNone/>
            </a:pPr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ARP → address resolution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ICMP Router Discovery → router discovery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ICMP Redirect → route optimization</a:t>
            </a:r>
          </a:p>
          <a:p>
            <a:pPr algn="l">
              <a:buNone/>
            </a:pPr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sz="2400" i="0" dirty="0">
                <a:solidFill>
                  <a:srgbClr val="000000"/>
                </a:solidFill>
                <a:effectLst/>
              </a:rPr>
              <a:t>👉 NDP is a unified control-plane protocol over ICMPv6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7D0DD5-C93B-A2F7-BC4E-3644150A428B}"/>
              </a:ext>
            </a:extLst>
          </p:cNvPr>
          <p:cNvSpPr txBox="1"/>
          <p:nvPr/>
        </p:nvSpPr>
        <p:spPr>
          <a:xfrm>
            <a:off x="152399" y="4272661"/>
            <a:ext cx="899159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2400" b="1" i="0" dirty="0">
                <a:solidFill>
                  <a:srgbClr val="000000"/>
                </a:solidFill>
                <a:effectLst/>
              </a:rPr>
              <a:t>Runs Over ICMPv6 (Architectural Placement)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000000"/>
                </a:solidFill>
                <a:effectLst/>
              </a:rPr>
              <a:t>NDP messages are ICMPv6 types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000000"/>
                </a:solidFill>
                <a:effectLst/>
              </a:rPr>
              <a:t>Uses multicast, not broadcast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👉 Important shift: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IPv4: broadcast-heavy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IPv6: multicast + scoped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8046877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3A2C00-2F4D-93AE-F168-00915DE43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190F-843E-3C48-BD6B-142590AD4EA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817EA4-DE80-E10E-8A4F-E56CBC9E2FE4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82DAFF90-6F31-5DC2-FD67-1B410FAAF15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6365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hangingPunct="1"/>
            <a:r>
              <a:rPr lang="en-US" altLang="en-US" sz="3200" dirty="0">
                <a:solidFill>
                  <a:schemeClr val="bg1"/>
                </a:solidFill>
              </a:rPr>
              <a:t>IPV6 Neighbor Discovery Protocol (NDP)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24C561-2679-462B-712B-A4355D15E649}"/>
              </a:ext>
            </a:extLst>
          </p:cNvPr>
          <p:cNvSpPr txBox="1"/>
          <p:nvPr/>
        </p:nvSpPr>
        <p:spPr>
          <a:xfrm>
            <a:off x="180109" y="721300"/>
            <a:ext cx="8728364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3200" b="1" i="0" dirty="0">
                <a:solidFill>
                  <a:srgbClr val="000000"/>
                </a:solidFill>
                <a:effectLst/>
              </a:rPr>
              <a:t>Key Functions of NDP</a:t>
            </a:r>
          </a:p>
          <a:p>
            <a:pPr algn="l">
              <a:buNone/>
            </a:pPr>
            <a:endParaRPr lang="en-US" b="1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sz="2400" b="1" i="0" dirty="0">
                <a:solidFill>
                  <a:schemeClr val="accent2">
                    <a:lumMod val="75000"/>
                  </a:schemeClr>
                </a:solidFill>
                <a:effectLst/>
              </a:rPr>
              <a:t>(a) Address Resolution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Map IPv6 → MAC address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Equivalent of ARP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How: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000000"/>
                </a:solidFill>
                <a:effectLst/>
              </a:rPr>
              <a:t>Neighbor Solicitation (NS)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 → “Who has this IP?”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000000"/>
                </a:solidFill>
                <a:effectLst/>
              </a:rPr>
              <a:t>Neighbor Advertisement (NA)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 → “I do”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45DCDA-1FF8-DF65-D502-72D8D4709CEE}"/>
              </a:ext>
            </a:extLst>
          </p:cNvPr>
          <p:cNvSpPr txBox="1"/>
          <p:nvPr/>
        </p:nvSpPr>
        <p:spPr>
          <a:xfrm>
            <a:off x="180109" y="4413151"/>
            <a:ext cx="754289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(b) Router Discovery</a:t>
            </a:r>
          </a:p>
          <a:p>
            <a:r>
              <a:rPr lang="en-US" sz="2400" dirty="0"/>
              <a:t>Hosts discover routers on the link</a:t>
            </a:r>
          </a:p>
          <a:p>
            <a:endParaRPr lang="en-US" sz="2400" dirty="0"/>
          </a:p>
          <a:p>
            <a:r>
              <a:rPr lang="en-US" sz="2400" dirty="0"/>
              <a:t>How:</a:t>
            </a:r>
          </a:p>
          <a:p>
            <a:r>
              <a:rPr lang="en-US" sz="2400" b="1" dirty="0"/>
              <a:t>Router Solicitation (RS)</a:t>
            </a:r>
            <a:r>
              <a:rPr lang="en-US" sz="2400" dirty="0"/>
              <a:t> → “Any routers here?”</a:t>
            </a:r>
          </a:p>
          <a:p>
            <a:r>
              <a:rPr lang="en-US" sz="2400" b="1" dirty="0"/>
              <a:t>Router Advertisement (RA)</a:t>
            </a:r>
            <a:r>
              <a:rPr lang="en-US" sz="2400" dirty="0"/>
              <a:t> → “Yes, here is prefix + config”</a:t>
            </a:r>
          </a:p>
        </p:txBody>
      </p:sp>
    </p:spTree>
    <p:extLst>
      <p:ext uri="{BB962C8B-B14F-4D97-AF65-F5344CB8AC3E}">
        <p14:creationId xmlns:p14="http://schemas.microsoft.com/office/powerpoint/2010/main" val="3867996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54412-BA4B-4956-6A3B-543E949CF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F65CC8-AEE6-2AD8-0D43-3C58F12B1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190F-843E-3C48-BD6B-142590AD4EA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B8636B-B238-FFC1-8230-BE6A2C1538A5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018F6CCD-D0C1-3326-C977-F48D370E5D8A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6365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hangingPunct="1"/>
            <a:r>
              <a:rPr lang="en-US" altLang="en-US" sz="3200" dirty="0">
                <a:solidFill>
                  <a:schemeClr val="bg1"/>
                </a:solidFill>
              </a:rPr>
              <a:t>IPV6 Neighbor Discovery Protocol (NDP)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FA76F7-5E15-A626-95C7-B60FF4EF7DD9}"/>
              </a:ext>
            </a:extLst>
          </p:cNvPr>
          <p:cNvSpPr txBox="1"/>
          <p:nvPr/>
        </p:nvSpPr>
        <p:spPr>
          <a:xfrm>
            <a:off x="193963" y="864980"/>
            <a:ext cx="653934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2400" b="1" i="0" dirty="0">
                <a:solidFill>
                  <a:schemeClr val="accent2">
                    <a:lumMod val="75000"/>
                  </a:schemeClr>
                </a:solidFill>
                <a:effectLst/>
              </a:rPr>
              <a:t>(c) Prefix Discovery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Learn: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network prefix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subnet information</a:t>
            </a: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From: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Router Advertisement (RA)</a:t>
            </a:r>
            <a:r>
              <a:rPr lang="en-US" sz="2400" dirty="0"/>
              <a:t> 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 messages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CF42F8-ABDF-25BF-6A52-424B8C6EFD65}"/>
              </a:ext>
            </a:extLst>
          </p:cNvPr>
          <p:cNvSpPr txBox="1"/>
          <p:nvPr/>
        </p:nvSpPr>
        <p:spPr>
          <a:xfrm>
            <a:off x="193963" y="3684697"/>
            <a:ext cx="84651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2400" b="1" i="0" dirty="0">
                <a:solidFill>
                  <a:schemeClr val="accent2">
                    <a:lumMod val="75000"/>
                  </a:schemeClr>
                </a:solidFill>
                <a:effectLst/>
              </a:rPr>
              <a:t>(d) Duplicate Address Detection (DAD)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Ensure an address is unique before use</a:t>
            </a: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How: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Host sends NS for its own address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If no reply → safe</a:t>
            </a:r>
          </a:p>
        </p:txBody>
      </p:sp>
    </p:spTree>
    <p:extLst>
      <p:ext uri="{BB962C8B-B14F-4D97-AF65-F5344CB8AC3E}">
        <p14:creationId xmlns:p14="http://schemas.microsoft.com/office/powerpoint/2010/main" val="3579431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>
            <a:extLst>
              <a:ext uri="{FF2B5EF4-FFF2-40B4-BE49-F238E27FC236}">
                <a16:creationId xmlns:a16="http://schemas.microsoft.com/office/drawing/2014/main" id="{D7A5C541-F1C8-E945-940E-18B4044B36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1590097"/>
            <a:ext cx="7886700" cy="43513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Classless addressing/routing (similar to CIDR)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Notation: x:x:x:x:x:x:x:x (x = 16-bit hex number)</a:t>
            </a:r>
          </a:p>
          <a:p>
            <a:pPr lvl="1">
              <a:defRPr/>
            </a:pPr>
            <a:r>
              <a:rPr lang="en-US" dirty="0"/>
              <a:t>contiguous 0s are compressed:  47CD::A456:0124</a:t>
            </a:r>
          </a:p>
          <a:p>
            <a:pPr lvl="1">
              <a:defRPr/>
            </a:pPr>
            <a:r>
              <a:rPr lang="en-US" dirty="0"/>
              <a:t>IPv6 compatible IPv4 address:  ::128.42.1.87</a:t>
            </a:r>
          </a:p>
          <a:p>
            <a:pPr marL="457200" lvl="1" indent="0"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Address assignment</a:t>
            </a:r>
          </a:p>
          <a:p>
            <a:pPr lvl="1">
              <a:defRPr/>
            </a:pPr>
            <a:r>
              <a:rPr lang="en-US" dirty="0"/>
              <a:t>provider-based</a:t>
            </a:r>
          </a:p>
          <a:p>
            <a:pPr lvl="1">
              <a:defRPr/>
            </a:pPr>
            <a:r>
              <a:rPr lang="en-US" dirty="0"/>
              <a:t>geographic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A4DDDB-1CD1-CAC0-B0DB-6C6F3C347FC5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28BAECB8-1791-9496-3FFC-FCDD22669DFC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en-US" altLang="en-US" sz="4800" dirty="0">
                <a:solidFill>
                  <a:schemeClr val="bg1"/>
                </a:solidFill>
              </a:rPr>
              <a:t>IPv6: </a:t>
            </a:r>
            <a:r>
              <a:rPr lang="en-US" sz="4800" dirty="0">
                <a:solidFill>
                  <a:schemeClr val="bg1"/>
                </a:solidFill>
              </a:rPr>
              <a:t>Address</a:t>
            </a:r>
            <a:endParaRPr lang="en-US" altLang="en-US" sz="4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97E59F-611A-F42B-6AE6-F69FE5189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190F-843E-3C48-BD6B-142590AD4EA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8432DA-0CAD-D0F4-E9B2-7C85E36E203C}"/>
              </a:ext>
            </a:extLst>
          </p:cNvPr>
          <p:cNvSpPr txBox="1"/>
          <p:nvPr/>
        </p:nvSpPr>
        <p:spPr>
          <a:xfrm>
            <a:off x="277090" y="1041693"/>
            <a:ext cx="784167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2400" b="1" i="0" dirty="0">
                <a:solidFill>
                  <a:schemeClr val="accent2">
                    <a:lumMod val="75000"/>
                  </a:schemeClr>
                </a:solidFill>
                <a:effectLst/>
              </a:rPr>
              <a:t>(e) Neighbor Unreachability Detection (NUD)</a:t>
            </a:r>
          </a:p>
          <a:p>
            <a:pPr algn="l">
              <a:buNone/>
            </a:pPr>
            <a:endParaRPr lang="en-US" sz="2400" b="1" i="0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Detect if a neighbor is still alive</a:t>
            </a:r>
          </a:p>
          <a:p>
            <a:pPr algn="l">
              <a:buNone/>
            </a:pPr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Mechanism: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Track reachability via: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traffic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probes (NS/NA)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C8E513-F491-299A-1F4F-80F48E5447AA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CFAFF60B-075F-94F8-FD37-D25F206406B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6365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hangingPunct="1"/>
            <a:r>
              <a:rPr lang="en-US" altLang="en-US" sz="3200" dirty="0">
                <a:solidFill>
                  <a:schemeClr val="bg1"/>
                </a:solidFill>
              </a:rPr>
              <a:t>IPV6 Neighbor Discovery Protocol (NDP)</a:t>
            </a:r>
          </a:p>
        </p:txBody>
      </p:sp>
    </p:spTree>
    <p:extLst>
      <p:ext uri="{BB962C8B-B14F-4D97-AF65-F5344CB8AC3E}">
        <p14:creationId xmlns:p14="http://schemas.microsoft.com/office/powerpoint/2010/main" val="13449343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CA945-1A0D-9AAB-489F-C3E3CEC03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D1F622-2BDE-8D46-C8A6-7F4EF4075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190F-843E-3C48-BD6B-142590AD4EA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FCC15B-F3CF-2F6C-D0E5-8B7608E454B0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2408903C-44ED-FDD6-5C21-07233CE6028C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6365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hangingPunct="1"/>
            <a:r>
              <a:rPr lang="en-US" altLang="en-US" sz="3200" dirty="0">
                <a:solidFill>
                  <a:schemeClr val="bg1"/>
                </a:solidFill>
              </a:rPr>
              <a:t>IPV6 Stateless Address Autoconfiguration (SLAAC)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A32590-F9C7-1ECF-1402-94EF7C845341}"/>
              </a:ext>
            </a:extLst>
          </p:cNvPr>
          <p:cNvSpPr txBox="1"/>
          <p:nvPr/>
        </p:nvSpPr>
        <p:spPr>
          <a:xfrm>
            <a:off x="429491" y="1187164"/>
            <a:ext cx="824345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It is the IPv6 mechanism by which a host can:</a:t>
            </a:r>
          </a:p>
          <a:p>
            <a:pPr algn="l">
              <a:buNone/>
            </a:pPr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create its own IPv6 address,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learn the subnet prefix,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learn the default router,</a:t>
            </a:r>
          </a:p>
          <a:p>
            <a:pPr algn="l">
              <a:buNone/>
            </a:pPr>
            <a:endParaRPr lang="en-US" sz="2400" b="1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sz="2400" b="1" i="0" dirty="0">
                <a:solidFill>
                  <a:srgbClr val="FF0000"/>
                </a:solidFill>
                <a:effectLst/>
              </a:rPr>
              <a:t>without needing a DHCP server for address assignment</a:t>
            </a:r>
            <a:r>
              <a:rPr lang="en-US" sz="2400" b="0" i="0" dirty="0">
                <a:solidFill>
                  <a:srgbClr val="FF0000"/>
                </a:solidFill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43096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DC509F-DEFD-B832-A984-D3A0B5DFB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190F-843E-3C48-BD6B-142590AD4EA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27D2CB-959C-0C86-470E-542D0BE32504}"/>
              </a:ext>
            </a:extLst>
          </p:cNvPr>
          <p:cNvSpPr txBox="1"/>
          <p:nvPr/>
        </p:nvSpPr>
        <p:spPr>
          <a:xfrm>
            <a:off x="263236" y="889384"/>
            <a:ext cx="872836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2800" b="1" i="0" dirty="0">
                <a:solidFill>
                  <a:srgbClr val="000000"/>
                </a:solidFill>
                <a:effectLst/>
              </a:rPr>
              <a:t>Step 1: The host comes online</a:t>
            </a:r>
          </a:p>
          <a:p>
            <a:pPr algn="l">
              <a:buNone/>
            </a:pPr>
            <a:r>
              <a:rPr lang="en-US" sz="2800" b="0" i="0" dirty="0">
                <a:solidFill>
                  <a:srgbClr val="000000"/>
                </a:solidFill>
                <a:effectLst/>
              </a:rPr>
              <a:t>When a device connects to an IPv6-enabled network, it first enables IPv6 on its interface.</a:t>
            </a:r>
          </a:p>
          <a:p>
            <a:pPr algn="l">
              <a:buNone/>
            </a:pPr>
            <a:r>
              <a:rPr lang="en-US" sz="2800" b="0" i="0" dirty="0">
                <a:solidFill>
                  <a:srgbClr val="000000"/>
                </a:solidFill>
                <a:effectLst/>
              </a:rPr>
              <a:t>At this point, it does not yet know: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000000"/>
                </a:solidFill>
                <a:effectLst/>
              </a:rPr>
              <a:t>the subnet prefix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000000"/>
                </a:solidFill>
                <a:effectLst/>
              </a:rPr>
              <a:t>the default router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000000"/>
                </a:solidFill>
                <a:effectLst/>
              </a:rPr>
              <a:t>whether it should use SLAAC or DHCPv6</a:t>
            </a:r>
          </a:p>
          <a:p>
            <a:pPr algn="l">
              <a:buNone/>
            </a:pPr>
            <a:r>
              <a:rPr lang="en-US" sz="2800" b="0" i="0" dirty="0">
                <a:solidFill>
                  <a:srgbClr val="000000"/>
                </a:solidFill>
                <a:effectLst/>
              </a:rPr>
              <a:t>So it starts with only local mechanisms.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7FEF57-8A65-1B21-3087-38AD4CCFBE42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CDC5D5B3-D1D6-6C23-F97F-684D1EE36421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6365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hangingPunct="1"/>
            <a:r>
              <a:rPr lang="en-US" altLang="en-US" sz="3200" dirty="0">
                <a:solidFill>
                  <a:schemeClr val="bg1"/>
                </a:solidFill>
              </a:rPr>
              <a:t>IPV6 Stateless Address Autoconfiguration (SLAAC)</a:t>
            </a:r>
          </a:p>
        </p:txBody>
      </p:sp>
    </p:spTree>
    <p:extLst>
      <p:ext uri="{BB962C8B-B14F-4D97-AF65-F5344CB8AC3E}">
        <p14:creationId xmlns:p14="http://schemas.microsoft.com/office/powerpoint/2010/main" val="8261142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6D0D5E-9493-8C32-8691-781952300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190F-843E-3C48-BD6B-142590AD4EA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B2B3E3-FD1E-39E6-ABDE-A6F8CDE11A36}"/>
              </a:ext>
            </a:extLst>
          </p:cNvPr>
          <p:cNvSpPr txBox="1"/>
          <p:nvPr/>
        </p:nvSpPr>
        <p:spPr>
          <a:xfrm>
            <a:off x="346364" y="1166842"/>
            <a:ext cx="879763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2400" b="1" i="0" dirty="0">
                <a:solidFill>
                  <a:srgbClr val="000000"/>
                </a:solidFill>
                <a:effectLst/>
              </a:rPr>
              <a:t>Step 2: The host creates a link-local address</a:t>
            </a: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Before anything else, the host creates a 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link-local IPv6 address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This always uses the prefix: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fe80::/64</a:t>
            </a:r>
          </a:p>
          <a:p>
            <a:pPr algn="l">
              <a:buNone/>
            </a:pPr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The remaining 64 bits are created locally by the host, using either: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EUI-64 from the MAC address, or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a randomly generated interface identifier, or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a stable privacy-preserving identifier</a:t>
            </a:r>
          </a:p>
          <a:p>
            <a:pPr algn="l">
              <a:buNone/>
            </a:pPr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Example:</a:t>
            </a: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fe80::a1b2:c3d4:e5f6:7890</a:t>
            </a:r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This address works only on the local link.</a:t>
            </a: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It is important because IPv6 control protocols, including Neighbor Discovery, use link-local addresses.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656AA6-1ED4-C7A9-5618-0CF8E45D6E26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7469051D-A4BF-D1FB-0E9E-0987838EE488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6365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hangingPunct="1"/>
            <a:r>
              <a:rPr lang="en-US" altLang="en-US" sz="3200" dirty="0">
                <a:solidFill>
                  <a:schemeClr val="bg1"/>
                </a:solidFill>
              </a:rPr>
              <a:t>IPV6 Stateless Address Autoconfiguration (SLAAC)</a:t>
            </a:r>
          </a:p>
        </p:txBody>
      </p:sp>
    </p:spTree>
    <p:extLst>
      <p:ext uri="{BB962C8B-B14F-4D97-AF65-F5344CB8AC3E}">
        <p14:creationId xmlns:p14="http://schemas.microsoft.com/office/powerpoint/2010/main" val="30728734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E028CF-4DA8-3356-4822-3E2D52135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190F-843E-3C48-BD6B-142590AD4EA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39F645-3618-E119-24AC-4EF36A6E391C}"/>
              </a:ext>
            </a:extLst>
          </p:cNvPr>
          <p:cNvSpPr txBox="1"/>
          <p:nvPr/>
        </p:nvSpPr>
        <p:spPr>
          <a:xfrm>
            <a:off x="400050" y="806625"/>
            <a:ext cx="874394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2400" b="1" i="0" dirty="0">
                <a:solidFill>
                  <a:srgbClr val="000000"/>
                </a:solidFill>
                <a:effectLst/>
              </a:rPr>
              <a:t>Step 3: The host performs Duplicate Address Detection for the link-local address</a:t>
            </a:r>
          </a:p>
          <a:p>
            <a:pPr algn="l">
              <a:buNone/>
            </a:pPr>
            <a:endParaRPr lang="en-US" sz="2400" b="1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Before using even the link-local address, the host must check whether some other node is already using it.</a:t>
            </a:r>
          </a:p>
          <a:p>
            <a:pPr algn="l">
              <a:buNone/>
            </a:pPr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It does this through 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Duplicate Address Detection (DAD)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The host sends a 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Neighbor Solicitation (NS)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 for its own tentative address.</a:t>
            </a:r>
          </a:p>
          <a:p>
            <a:pPr algn="l">
              <a:buNone/>
            </a:pPr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If nobody responds, the address is unique and can be used.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If someone responds with a Neighbor Advertisement (NA), there is a conflict and the address cannot be used.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After successful DAD, the host can use its link-local address.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444BD2-BD94-EB34-2158-0E20F78581F9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401B5E71-4BA9-93F5-8A63-30F997C88256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6365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hangingPunct="1"/>
            <a:r>
              <a:rPr lang="en-US" altLang="en-US" sz="3200" dirty="0">
                <a:solidFill>
                  <a:schemeClr val="bg1"/>
                </a:solidFill>
              </a:rPr>
              <a:t>IPV6 Stateless Address Autoconfiguration (SLAAC)</a:t>
            </a:r>
          </a:p>
        </p:txBody>
      </p:sp>
    </p:spTree>
    <p:extLst>
      <p:ext uri="{BB962C8B-B14F-4D97-AF65-F5344CB8AC3E}">
        <p14:creationId xmlns:p14="http://schemas.microsoft.com/office/powerpoint/2010/main" val="41266248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83F64D-C521-636F-4E42-0D830659A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190F-843E-3C48-BD6B-142590AD4EA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03F19F-1396-B5F5-D520-7B0D87D3F6E2}"/>
              </a:ext>
            </a:extLst>
          </p:cNvPr>
          <p:cNvSpPr txBox="1"/>
          <p:nvPr/>
        </p:nvSpPr>
        <p:spPr>
          <a:xfrm>
            <a:off x="263237" y="862043"/>
            <a:ext cx="8700654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2400" b="1" i="0" dirty="0">
                <a:solidFill>
                  <a:srgbClr val="000000"/>
                </a:solidFill>
                <a:effectLst/>
              </a:rPr>
              <a:t>Step 4: The host discovers routers</a:t>
            </a: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Now the host needs to learn: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whether routers are present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what network prefix to use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what default gateway to use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whether SLAAC is allowed</a:t>
            </a:r>
          </a:p>
          <a:p>
            <a:pPr algn="l">
              <a:buNone/>
            </a:pPr>
            <a:br>
              <a:rPr lang="en-US" sz="2400" b="0" i="0" dirty="0">
                <a:solidFill>
                  <a:srgbClr val="000000"/>
                </a:solidFill>
                <a:effectLst/>
              </a:rPr>
            </a:br>
            <a:r>
              <a:rPr lang="en-US" sz="2400" b="0" i="0" dirty="0">
                <a:solidFill>
                  <a:srgbClr val="000000"/>
                </a:solidFill>
                <a:effectLst/>
              </a:rPr>
              <a:t>It does this using 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Neighbor Discovery Protocol (NDP)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The host may send a 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Router Solicitation (RS)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 to:</a:t>
            </a: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ff02::2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 (all-routers multicast)</a:t>
            </a:r>
          </a:p>
          <a:p>
            <a:pPr algn="l">
              <a:buNone/>
            </a:pPr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This is basically asking:</a:t>
            </a: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“Are there any routers on this link? Please send configuration information.”</a:t>
            </a: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Even if the host does not send RS, routers may periodically send advertisements anyway.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157FEE-AB38-BA13-19C5-AF0396C255E2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6F54BDCC-DEEB-E584-1047-ED25284BA5A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6365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hangingPunct="1"/>
            <a:r>
              <a:rPr lang="en-US" altLang="en-US" sz="3200" dirty="0">
                <a:solidFill>
                  <a:schemeClr val="bg1"/>
                </a:solidFill>
              </a:rPr>
              <a:t>IPV6 Stateless Address Autoconfiguration (SLAAC)</a:t>
            </a:r>
          </a:p>
        </p:txBody>
      </p:sp>
    </p:spTree>
    <p:extLst>
      <p:ext uri="{BB962C8B-B14F-4D97-AF65-F5344CB8AC3E}">
        <p14:creationId xmlns:p14="http://schemas.microsoft.com/office/powerpoint/2010/main" val="14839970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3AEF9B-A9AE-A2CA-A8C0-E5521AA1F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190F-843E-3C48-BD6B-142590AD4EA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88B971-E385-C6AA-D5E7-04874984AB72}"/>
              </a:ext>
            </a:extLst>
          </p:cNvPr>
          <p:cNvSpPr txBox="1"/>
          <p:nvPr/>
        </p:nvSpPr>
        <p:spPr>
          <a:xfrm>
            <a:off x="400051" y="906601"/>
            <a:ext cx="857769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2400" b="1" i="0" dirty="0">
                <a:solidFill>
                  <a:srgbClr val="000000"/>
                </a:solidFill>
                <a:effectLst/>
              </a:rPr>
              <a:t>Step 5: The router sends a Router Advertisement</a:t>
            </a:r>
          </a:p>
          <a:p>
            <a:pPr algn="l">
              <a:buNone/>
            </a:pPr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A router replies with a 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Router Advertisement (RA)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The RA is the key message for SLAAC.</a:t>
            </a:r>
          </a:p>
          <a:p>
            <a:pPr algn="l">
              <a:buNone/>
            </a:pPr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It contains information such as: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the network prefix, for example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2001:db8:abcd:1::/64</a:t>
            </a:r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the prefix length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the default gateway information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lifetime values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flags indicating whether SLAAC and/or DHCPv6 should be used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EAAFAB-D821-943E-044C-CCCDBD465E90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F67FDBFB-DC86-B1AC-FB88-5F8C251CE83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6365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hangingPunct="1"/>
            <a:r>
              <a:rPr lang="en-US" altLang="en-US" sz="3200" dirty="0">
                <a:solidFill>
                  <a:schemeClr val="bg1"/>
                </a:solidFill>
              </a:rPr>
              <a:t>IPV6 Stateless Address Autoconfiguration (SLAAC)</a:t>
            </a:r>
          </a:p>
        </p:txBody>
      </p:sp>
    </p:spTree>
    <p:extLst>
      <p:ext uri="{BB962C8B-B14F-4D97-AF65-F5344CB8AC3E}">
        <p14:creationId xmlns:p14="http://schemas.microsoft.com/office/powerpoint/2010/main" val="19436140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9A8906-F92A-B282-5DB9-A7A12C0D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190F-843E-3C48-BD6B-142590AD4EA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930C94-82F4-6FE7-08F8-44F6FC753B0B}"/>
              </a:ext>
            </a:extLst>
          </p:cNvPr>
          <p:cNvSpPr txBox="1"/>
          <p:nvPr/>
        </p:nvSpPr>
        <p:spPr>
          <a:xfrm>
            <a:off x="400051" y="820386"/>
            <a:ext cx="852227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2400" b="1" i="0" dirty="0">
                <a:solidFill>
                  <a:srgbClr val="000000"/>
                </a:solidFill>
                <a:effectLst/>
              </a:rPr>
              <a:t>Step 6: The host checks the RA flags</a:t>
            </a:r>
          </a:p>
          <a:p>
            <a:pPr algn="l">
              <a:buNone/>
            </a:pPr>
            <a:endParaRPr lang="en-US" sz="2400" b="1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The important RA flags include: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000000"/>
                </a:solidFill>
                <a:effectLst/>
              </a:rPr>
              <a:t>A flag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: Autonomous address-configuration flag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if set, the prefix can be used for SLAAC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000000"/>
                </a:solidFill>
                <a:effectLst/>
              </a:rPr>
              <a:t>M flag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: Managed flag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if set, use DHCPv6 for address assignment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000000"/>
                </a:solidFill>
                <a:effectLst/>
              </a:rPr>
              <a:t>O flag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: Other configuration flag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if set, use DHCPv6 for other info such as DNS, while the address may still be formed through SLAAC</a:t>
            </a:r>
          </a:p>
          <a:p>
            <a:pPr algn="l">
              <a:buNone/>
            </a:pPr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For pure SLAAC, the important condition is that the prefix is advertised with the 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A flag set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998980-0C9D-57DC-060C-E20B19839F9B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322526AD-5CAC-AED6-C3C0-24A18A787CFD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6365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hangingPunct="1"/>
            <a:r>
              <a:rPr lang="en-US" altLang="en-US" sz="3200" dirty="0">
                <a:solidFill>
                  <a:schemeClr val="bg1"/>
                </a:solidFill>
              </a:rPr>
              <a:t>IPV6 Stateless Address Autoconfiguration (SLAAC)</a:t>
            </a:r>
          </a:p>
        </p:txBody>
      </p:sp>
    </p:spTree>
    <p:extLst>
      <p:ext uri="{BB962C8B-B14F-4D97-AF65-F5344CB8AC3E}">
        <p14:creationId xmlns:p14="http://schemas.microsoft.com/office/powerpoint/2010/main" val="31433416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58BB0C-6A4F-F60A-9D04-4D4680F35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190F-843E-3C48-BD6B-142590AD4EA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79F805-2560-2860-2A5F-CF28B37C600F}"/>
              </a:ext>
            </a:extLst>
          </p:cNvPr>
          <p:cNvSpPr txBox="1"/>
          <p:nvPr/>
        </p:nvSpPr>
        <p:spPr>
          <a:xfrm>
            <a:off x="207818" y="982176"/>
            <a:ext cx="872836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2400" b="1" i="0" dirty="0">
                <a:solidFill>
                  <a:srgbClr val="000000"/>
                </a:solidFill>
                <a:effectLst/>
              </a:rPr>
              <a:t>Step 7: The host forms its global unicast address</a:t>
            </a: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Now the host has: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the network prefix from the router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its own interface identifier</a:t>
            </a: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It combines them to form a full IPv6 address.</a:t>
            </a:r>
          </a:p>
          <a:p>
            <a:pPr algn="l">
              <a:buNone/>
            </a:pPr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Example: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prefix from RA:</a:t>
            </a:r>
            <a:br>
              <a:rPr lang="en-US" sz="2400" b="0" i="0" dirty="0">
                <a:solidFill>
                  <a:srgbClr val="000000"/>
                </a:solidFill>
                <a:effectLst/>
              </a:rPr>
            </a:br>
            <a:r>
              <a:rPr lang="en-US" sz="24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2001:db8:abcd:1::/64</a:t>
            </a:r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host-generated interface ID:</a:t>
            </a:r>
            <a:br>
              <a:rPr lang="en-US" sz="2400" b="0" i="0" dirty="0">
                <a:solidFill>
                  <a:srgbClr val="000000"/>
                </a:solidFill>
                <a:effectLst/>
              </a:rPr>
            </a:br>
            <a:r>
              <a:rPr lang="en-US" sz="24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a1b2:c3d4:e5f6:7890</a:t>
            </a:r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Resulting address:</a:t>
            </a: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2001:db8:abcd:1:a1b2:c3d4:e5f6:7890</a:t>
            </a:r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This is the host’s 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global unicast address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129B81-C193-A897-EE1B-341CCCA2F1A9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AD74AE95-2781-7D88-E513-B5020A5C677E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6365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hangingPunct="1"/>
            <a:r>
              <a:rPr lang="en-US" altLang="en-US" sz="3200" dirty="0">
                <a:solidFill>
                  <a:schemeClr val="bg1"/>
                </a:solidFill>
              </a:rPr>
              <a:t>IPV6 Stateless Address Autoconfiguration (SLAAC)</a:t>
            </a:r>
          </a:p>
        </p:txBody>
      </p:sp>
    </p:spTree>
    <p:extLst>
      <p:ext uri="{BB962C8B-B14F-4D97-AF65-F5344CB8AC3E}">
        <p14:creationId xmlns:p14="http://schemas.microsoft.com/office/powerpoint/2010/main" val="17215645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60C9F9-817A-80EC-C043-D2813A471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190F-843E-3C48-BD6B-142590AD4EA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DBBD42-EBD4-B15C-9672-60736EEEAC92}"/>
              </a:ext>
            </a:extLst>
          </p:cNvPr>
          <p:cNvSpPr txBox="1"/>
          <p:nvPr/>
        </p:nvSpPr>
        <p:spPr>
          <a:xfrm>
            <a:off x="249382" y="1291212"/>
            <a:ext cx="9144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2400" b="1" i="0" dirty="0">
                <a:solidFill>
                  <a:srgbClr val="000000"/>
                </a:solidFill>
                <a:effectLst/>
              </a:rPr>
              <a:t>Step 8: The host performs DAD again for the new global address</a:t>
            </a: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The host must again verify uniqueness.</a:t>
            </a: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It runs Duplicate Address Detection for the newly formed global address: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sends NS for that tentative address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waits to see if anyone objects</a:t>
            </a: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If no response comes back, the address is considered unique and becomes usable.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54E26D-1375-8482-72AC-3254EE504C79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CC50548D-541B-2FCF-383A-703B6EB27A46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6365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hangingPunct="1"/>
            <a:r>
              <a:rPr lang="en-US" altLang="en-US" sz="3200" dirty="0">
                <a:solidFill>
                  <a:schemeClr val="bg1"/>
                </a:solidFill>
              </a:rPr>
              <a:t>IPV6 Stateless Address Autoconfiguration (SLAAC)</a:t>
            </a:r>
          </a:p>
        </p:txBody>
      </p:sp>
    </p:spTree>
    <p:extLst>
      <p:ext uri="{BB962C8B-B14F-4D97-AF65-F5344CB8AC3E}">
        <p14:creationId xmlns:p14="http://schemas.microsoft.com/office/powerpoint/2010/main" val="78595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009179-0710-7CD8-6505-BD123536C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190F-843E-3C48-BD6B-142590AD4EA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AD49B1-8989-240D-09A6-67784C5DAA34}"/>
              </a:ext>
            </a:extLst>
          </p:cNvPr>
          <p:cNvSpPr txBox="1"/>
          <p:nvPr/>
        </p:nvSpPr>
        <p:spPr>
          <a:xfrm>
            <a:off x="1246908" y="2523897"/>
            <a:ext cx="68302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sz="2400" b="0" i="0" dirty="0">
                <a:solidFill>
                  <a:srgbClr val="666666"/>
                </a:solidFill>
                <a:effectLst/>
                <a:latin typeface="SFMono-Regular"/>
              </a:rPr>
              <a:t>47</a:t>
            </a:r>
            <a:r>
              <a:rPr lang="en-US" sz="2400" b="0" i="0" dirty="0">
                <a:solidFill>
                  <a:srgbClr val="404040"/>
                </a:solidFill>
                <a:effectLst/>
                <a:latin typeface="SFMono-Regular"/>
              </a:rPr>
              <a:t>CD:</a:t>
            </a:r>
            <a:r>
              <a:rPr lang="en-US" sz="2400" b="0" i="0" dirty="0">
                <a:solidFill>
                  <a:srgbClr val="666666"/>
                </a:solidFill>
                <a:effectLst/>
                <a:latin typeface="SFMono-Regular"/>
              </a:rPr>
              <a:t>1234</a:t>
            </a:r>
            <a:r>
              <a:rPr lang="en-US" sz="2400" b="0" i="0" dirty="0">
                <a:solidFill>
                  <a:srgbClr val="404040"/>
                </a:solidFill>
                <a:effectLst/>
                <a:latin typeface="SFMono-Regular"/>
              </a:rPr>
              <a:t>:</a:t>
            </a:r>
            <a:r>
              <a:rPr lang="en-US" sz="2400" b="0" i="0" dirty="0">
                <a:solidFill>
                  <a:srgbClr val="666666"/>
                </a:solidFill>
                <a:effectLst/>
                <a:latin typeface="SFMono-Regular"/>
              </a:rPr>
              <a:t>4422</a:t>
            </a:r>
            <a:r>
              <a:rPr lang="en-US" sz="2400" b="0" i="0" dirty="0">
                <a:solidFill>
                  <a:srgbClr val="404040"/>
                </a:solidFill>
                <a:effectLst/>
                <a:latin typeface="SFMono-Regular"/>
              </a:rPr>
              <a:t>:AC02:</a:t>
            </a:r>
            <a:r>
              <a:rPr lang="en-US" sz="2400" b="0" i="0" dirty="0">
                <a:solidFill>
                  <a:srgbClr val="666666"/>
                </a:solidFill>
                <a:effectLst/>
                <a:latin typeface="SFMono-Regular"/>
              </a:rPr>
              <a:t>0022</a:t>
            </a:r>
            <a:r>
              <a:rPr lang="en-US" sz="2400" b="0" i="0" dirty="0">
                <a:solidFill>
                  <a:srgbClr val="404040"/>
                </a:solidFill>
                <a:effectLst/>
                <a:latin typeface="SFMono-Regular"/>
              </a:rPr>
              <a:t>:</a:t>
            </a:r>
            <a:r>
              <a:rPr lang="en-US" sz="2400" b="0" i="0" dirty="0">
                <a:solidFill>
                  <a:srgbClr val="666666"/>
                </a:solidFill>
                <a:effectLst/>
                <a:latin typeface="SFMono-Regular"/>
              </a:rPr>
              <a:t>1234</a:t>
            </a:r>
            <a:r>
              <a:rPr lang="en-US" sz="2400" b="0" i="0" dirty="0">
                <a:solidFill>
                  <a:srgbClr val="404040"/>
                </a:solidFill>
                <a:effectLst/>
                <a:latin typeface="SFMono-Regular"/>
              </a:rPr>
              <a:t>:A456:</a:t>
            </a:r>
            <a:r>
              <a:rPr lang="en-US" sz="2400" b="0" i="0" dirty="0">
                <a:solidFill>
                  <a:srgbClr val="666666"/>
                </a:solidFill>
                <a:effectLst/>
                <a:latin typeface="SFMono-Regular"/>
              </a:rPr>
              <a:t>0124</a:t>
            </a:r>
            <a:endParaRPr lang="en-US" sz="2400" b="0" i="0" dirty="0">
              <a:solidFill>
                <a:srgbClr val="404040"/>
              </a:solidFill>
              <a:effectLst/>
              <a:latin typeface="SFMono-Regula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E58C19-99AD-5A23-AA88-E3B20AD4D6C4}"/>
              </a:ext>
            </a:extLst>
          </p:cNvPr>
          <p:cNvSpPr txBox="1"/>
          <p:nvPr/>
        </p:nvSpPr>
        <p:spPr>
          <a:xfrm>
            <a:off x="1246907" y="3978458"/>
            <a:ext cx="64423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sz="2400" b="0" i="0" dirty="0">
                <a:solidFill>
                  <a:srgbClr val="666666"/>
                </a:solidFill>
                <a:effectLst/>
                <a:latin typeface="SFMono-Regular"/>
              </a:rPr>
              <a:t>47</a:t>
            </a:r>
            <a:r>
              <a:rPr lang="en-US" sz="2400" b="0" i="0" dirty="0">
                <a:solidFill>
                  <a:srgbClr val="404040"/>
                </a:solidFill>
                <a:effectLst/>
                <a:latin typeface="SFMono-Regular"/>
              </a:rPr>
              <a:t>CD:</a:t>
            </a:r>
            <a:r>
              <a:rPr lang="en-US" sz="2400" b="0" i="0" dirty="0">
                <a:solidFill>
                  <a:srgbClr val="666666"/>
                </a:solidFill>
                <a:effectLst/>
                <a:latin typeface="SFMono-Regular"/>
              </a:rPr>
              <a:t>0000</a:t>
            </a:r>
            <a:r>
              <a:rPr lang="en-US" sz="2400" b="0" i="0" dirty="0">
                <a:solidFill>
                  <a:srgbClr val="404040"/>
                </a:solidFill>
                <a:effectLst/>
                <a:latin typeface="SFMono-Regular"/>
              </a:rPr>
              <a:t>:</a:t>
            </a:r>
            <a:r>
              <a:rPr lang="en-US" sz="2400" b="0" i="0" dirty="0">
                <a:solidFill>
                  <a:srgbClr val="666666"/>
                </a:solidFill>
                <a:effectLst/>
                <a:latin typeface="SFMono-Regular"/>
              </a:rPr>
              <a:t>0000</a:t>
            </a:r>
            <a:r>
              <a:rPr lang="en-US" sz="2400" b="0" i="0" dirty="0">
                <a:solidFill>
                  <a:srgbClr val="404040"/>
                </a:solidFill>
                <a:effectLst/>
                <a:latin typeface="SFMono-Regular"/>
              </a:rPr>
              <a:t>:</a:t>
            </a:r>
            <a:r>
              <a:rPr lang="en-US" sz="2400" b="0" i="0" dirty="0">
                <a:solidFill>
                  <a:srgbClr val="666666"/>
                </a:solidFill>
                <a:effectLst/>
                <a:latin typeface="SFMono-Regular"/>
              </a:rPr>
              <a:t>0000</a:t>
            </a:r>
            <a:r>
              <a:rPr lang="en-US" sz="2400" b="0" i="0" dirty="0">
                <a:solidFill>
                  <a:srgbClr val="404040"/>
                </a:solidFill>
                <a:effectLst/>
                <a:latin typeface="SFMono-Regular"/>
              </a:rPr>
              <a:t>:</a:t>
            </a:r>
            <a:r>
              <a:rPr lang="en-US" sz="2400" b="0" i="0" dirty="0">
                <a:solidFill>
                  <a:srgbClr val="666666"/>
                </a:solidFill>
                <a:effectLst/>
                <a:latin typeface="SFMono-Regular"/>
              </a:rPr>
              <a:t>0000</a:t>
            </a:r>
            <a:r>
              <a:rPr lang="en-US" sz="2400" b="0" i="0" dirty="0">
                <a:solidFill>
                  <a:srgbClr val="404040"/>
                </a:solidFill>
                <a:effectLst/>
                <a:latin typeface="SFMono-Regular"/>
              </a:rPr>
              <a:t>:</a:t>
            </a:r>
            <a:r>
              <a:rPr lang="en-US" sz="2400" b="0" i="0" dirty="0">
                <a:solidFill>
                  <a:srgbClr val="666666"/>
                </a:solidFill>
                <a:effectLst/>
                <a:latin typeface="SFMono-Regular"/>
              </a:rPr>
              <a:t>0000</a:t>
            </a:r>
            <a:r>
              <a:rPr lang="en-US" sz="2400" b="0" i="0" dirty="0">
                <a:solidFill>
                  <a:srgbClr val="404040"/>
                </a:solidFill>
                <a:effectLst/>
                <a:latin typeface="SFMono-Regular"/>
              </a:rPr>
              <a:t>:A456:</a:t>
            </a:r>
            <a:r>
              <a:rPr lang="en-US" sz="2400" b="0" i="0" dirty="0">
                <a:solidFill>
                  <a:srgbClr val="666666"/>
                </a:solidFill>
                <a:effectLst/>
                <a:latin typeface="SFMono-Regular"/>
              </a:rPr>
              <a:t>0124</a:t>
            </a:r>
            <a:endParaRPr lang="en-US" sz="2400" b="0" i="0" dirty="0">
              <a:solidFill>
                <a:srgbClr val="404040"/>
              </a:solidFill>
              <a:effectLst/>
              <a:latin typeface="SFMono-Regular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B9FAAC-2F46-D92F-4A4C-B52F1A00E3C9}"/>
              </a:ext>
            </a:extLst>
          </p:cNvPr>
          <p:cNvSpPr txBox="1"/>
          <p:nvPr/>
        </p:nvSpPr>
        <p:spPr>
          <a:xfrm>
            <a:off x="1246907" y="4569509"/>
            <a:ext cx="57357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sz="2400" b="0" i="0" dirty="0">
                <a:solidFill>
                  <a:srgbClr val="666666"/>
                </a:solidFill>
                <a:effectLst/>
                <a:latin typeface="SFMono-Regular"/>
              </a:rPr>
              <a:t>47</a:t>
            </a:r>
            <a:r>
              <a:rPr lang="en-US" sz="2400" b="0" i="0" dirty="0">
                <a:solidFill>
                  <a:srgbClr val="404040"/>
                </a:solidFill>
                <a:effectLst/>
                <a:latin typeface="SFMono-Regular"/>
              </a:rPr>
              <a:t>CD::A456:</a:t>
            </a:r>
            <a:r>
              <a:rPr lang="en-US" sz="2400" b="0" i="0" dirty="0">
                <a:solidFill>
                  <a:srgbClr val="666666"/>
                </a:solidFill>
                <a:effectLst/>
                <a:latin typeface="SFMono-Regular"/>
              </a:rPr>
              <a:t>0124</a:t>
            </a:r>
            <a:endParaRPr lang="en-US" sz="2400" b="0" i="0" dirty="0">
              <a:solidFill>
                <a:srgbClr val="404040"/>
              </a:solidFill>
              <a:effectLst/>
              <a:latin typeface="SFMono-Regular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1D620D-5961-6024-FE9B-0CEDC0287B99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92BFE823-6340-FF3B-976D-76027A4D909D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en-US" altLang="en-US" sz="4800" dirty="0">
                <a:solidFill>
                  <a:schemeClr val="bg1"/>
                </a:solidFill>
              </a:rPr>
              <a:t>IPv6: </a:t>
            </a:r>
            <a:r>
              <a:rPr lang="en-US" sz="4800" dirty="0">
                <a:solidFill>
                  <a:schemeClr val="bg1"/>
                </a:solidFill>
              </a:rPr>
              <a:t>Address</a:t>
            </a:r>
            <a:endParaRPr lang="en-US" altLang="en-US" sz="4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72698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3A3C3C-CEF7-859D-73BB-F9705BBE4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190F-843E-3C48-BD6B-142590AD4EA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5249DA-4004-6311-614E-A28A62ECDCF2}"/>
              </a:ext>
            </a:extLst>
          </p:cNvPr>
          <p:cNvSpPr txBox="1"/>
          <p:nvPr/>
        </p:nvSpPr>
        <p:spPr>
          <a:xfrm>
            <a:off x="124691" y="627499"/>
            <a:ext cx="901930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2400" b="1" i="0" dirty="0">
                <a:solidFill>
                  <a:srgbClr val="000000"/>
                </a:solidFill>
                <a:effectLst/>
              </a:rPr>
              <a:t>Step 9: The host installs the default router information</a:t>
            </a: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From the RA, the host also learns which router should be used as 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the default gateway.</a:t>
            </a: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This means the host can now: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communicate on the local link directly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send off-link traffic to the router</a:t>
            </a: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So after this step, the host has: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a link-local address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a global unicast address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a default router</a:t>
            </a: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Now it is fully operational on the IPv6 network.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D63C69-8BD1-FB23-6809-75030BE8B033}"/>
              </a:ext>
            </a:extLst>
          </p:cNvPr>
          <p:cNvSpPr txBox="1"/>
          <p:nvPr/>
        </p:nvSpPr>
        <p:spPr>
          <a:xfrm>
            <a:off x="107371" y="4782483"/>
            <a:ext cx="832658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2400" b="1" i="0" dirty="0">
                <a:solidFill>
                  <a:srgbClr val="000000"/>
                </a:solidFill>
                <a:effectLst/>
              </a:rPr>
              <a:t>The host may configure additional addresses</a:t>
            </a: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In practice, a host may create more than one IPv6 address on the same interface. Example: one stable address and one temporary privacy address.</a:t>
            </a: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This is common in modern systems to reduce long-term tracking.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D34B1D-98F7-D8D5-D650-5FF60EEBF16C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FA688863-F841-CF1D-CCE6-385A7D521769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6365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hangingPunct="1"/>
            <a:r>
              <a:rPr lang="en-US" altLang="en-US" sz="3200" dirty="0">
                <a:solidFill>
                  <a:schemeClr val="bg1"/>
                </a:solidFill>
              </a:rPr>
              <a:t>IPV6 Stateless Address Autoconfiguration (SLAAC)</a:t>
            </a:r>
          </a:p>
        </p:txBody>
      </p:sp>
    </p:spTree>
    <p:extLst>
      <p:ext uri="{BB962C8B-B14F-4D97-AF65-F5344CB8AC3E}">
        <p14:creationId xmlns:p14="http://schemas.microsoft.com/office/powerpoint/2010/main" val="35170959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07A12D-2C44-3BD5-54E9-8FE36652BC2D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658" name="Title 4">
            <a:extLst>
              <a:ext uri="{FF2B5EF4-FFF2-40B4-BE49-F238E27FC236}">
                <a16:creationId xmlns:a16="http://schemas.microsoft.com/office/drawing/2014/main" id="{DCC51B5B-F1BE-8D40-8667-755995401CF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36588"/>
          </a:xfrm>
        </p:spPr>
        <p:txBody>
          <a:bodyPr/>
          <a:lstStyle/>
          <a:p>
            <a:pPr algn="l" eaLnBrk="1" hangingPunct="1"/>
            <a:r>
              <a:rPr lang="en-US" altLang="en-US" sz="3200" dirty="0">
                <a:solidFill>
                  <a:schemeClr val="bg1"/>
                </a:solidFill>
              </a:rPr>
              <a:t>IPv4 and IPv6 Co-existence</a:t>
            </a:r>
            <a:endParaRPr lang="en-US" altLang="en-US" sz="32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0659" name="Slide Number Placeholder 3">
            <a:extLst>
              <a:ext uri="{FF2B5EF4-FFF2-40B4-BE49-F238E27FC236}">
                <a16:creationId xmlns:a16="http://schemas.microsoft.com/office/drawing/2014/main" id="{7B1E6607-767F-73E8-D0EB-06A28F731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DCE137-5452-5B4A-88E2-5EC8CC84B1A7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0660" name="Picture 6">
            <a:extLst>
              <a:ext uri="{FF2B5EF4-FFF2-40B4-BE49-F238E27FC236}">
                <a16:creationId xmlns:a16="http://schemas.microsoft.com/office/drawing/2014/main" id="{A289BCA7-F519-6D69-C315-03A20489C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936750"/>
            <a:ext cx="8548687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7184BB-B54C-1467-B787-9BA06825DED5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682" name="Title 4">
            <a:extLst>
              <a:ext uri="{FF2B5EF4-FFF2-40B4-BE49-F238E27FC236}">
                <a16:creationId xmlns:a16="http://schemas.microsoft.com/office/drawing/2014/main" id="{EECC27BA-DB67-DBC1-B3E3-FBC649861FE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36588"/>
          </a:xfrm>
        </p:spPr>
        <p:txBody>
          <a:bodyPr/>
          <a:lstStyle/>
          <a:p>
            <a:pPr algn="l" eaLnBrk="1" hangingPunct="1"/>
            <a:r>
              <a:rPr lang="en-US" altLang="en-US" sz="3200">
                <a:solidFill>
                  <a:schemeClr val="bg1"/>
                </a:solidFill>
              </a:rPr>
              <a:t>IPv4 and IPv6 Co-existence</a:t>
            </a:r>
            <a:endParaRPr lang="en-US" altLang="en-US" sz="320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1683" name="Slide Number Placeholder 3">
            <a:extLst>
              <a:ext uri="{FF2B5EF4-FFF2-40B4-BE49-F238E27FC236}">
                <a16:creationId xmlns:a16="http://schemas.microsoft.com/office/drawing/2014/main" id="{9B961B06-3779-B844-0F0A-FE7F43D0A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61685C-9B95-C044-8468-F55F9DDA785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1684" name="Picture 5">
            <a:extLst>
              <a:ext uri="{FF2B5EF4-FFF2-40B4-BE49-F238E27FC236}">
                <a16:creationId xmlns:a16="http://schemas.microsoft.com/office/drawing/2014/main" id="{E27A9B4E-E758-698F-1064-0EE088896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81050"/>
            <a:ext cx="7772400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>
            <a:extLst>
              <a:ext uri="{FF2B5EF4-FFF2-40B4-BE49-F238E27FC236}">
                <a16:creationId xmlns:a16="http://schemas.microsoft.com/office/drawing/2014/main" id="{B06311E7-4200-6AAD-CAD6-4C691ABA8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07E545-4340-7E23-A74D-493A3A0B2F20}"/>
              </a:ext>
            </a:extLst>
          </p:cNvPr>
          <p:cNvSpPr txBox="1"/>
          <p:nvPr/>
        </p:nvSpPr>
        <p:spPr>
          <a:xfrm>
            <a:off x="0" y="1408113"/>
            <a:ext cx="9144000" cy="6461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5C95D2-A4FD-70E7-7E2E-758CCFEC09FF}"/>
              </a:ext>
            </a:extLst>
          </p:cNvPr>
          <p:cNvSpPr txBox="1"/>
          <p:nvPr/>
        </p:nvSpPr>
        <p:spPr>
          <a:xfrm>
            <a:off x="0" y="4437063"/>
            <a:ext cx="91440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Centaur" panose="020F0502020204030204" pitchFamily="34" charset="0"/>
              </a:rPr>
              <a:t>Nirupam Roy</a:t>
            </a:r>
          </a:p>
        </p:txBody>
      </p:sp>
      <p:sp>
        <p:nvSpPr>
          <p:cNvPr id="72708" name="TextBox 4">
            <a:extLst>
              <a:ext uri="{FF2B5EF4-FFF2-40B4-BE49-F238E27FC236}">
                <a16:creationId xmlns:a16="http://schemas.microsoft.com/office/drawing/2014/main" id="{C8A623A2-5274-9287-7951-593AA9736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418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M-W 2:00-3:15pm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CSI 2117</a:t>
            </a:r>
          </a:p>
        </p:txBody>
      </p:sp>
      <p:pic>
        <p:nvPicPr>
          <p:cNvPr id="72709" name="Picture 5">
            <a:extLst>
              <a:ext uri="{FF2B5EF4-FFF2-40B4-BE49-F238E27FC236}">
                <a16:creationId xmlns:a16="http://schemas.microsoft.com/office/drawing/2014/main" id="{2D1C555F-CE3C-C200-F189-FB641366C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588" y="2474913"/>
            <a:ext cx="164465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9BBA05-8DA2-734A-24B8-2251E13A62E8}"/>
              </a:ext>
            </a:extLst>
          </p:cNvPr>
          <p:cNvSpPr txBox="1"/>
          <p:nvPr/>
        </p:nvSpPr>
        <p:spPr>
          <a:xfrm>
            <a:off x="2736850" y="2066925"/>
            <a:ext cx="388778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CMSC 417 : Spring 2026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EE371A-74EF-E428-E7C2-7C48CB95335A}"/>
              </a:ext>
            </a:extLst>
          </p:cNvPr>
          <p:cNvSpPr txBox="1"/>
          <p:nvPr/>
        </p:nvSpPr>
        <p:spPr>
          <a:xfrm>
            <a:off x="0" y="3227388"/>
            <a:ext cx="91440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Topic: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Transport Layer Protocols (UDP, TCP)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(Textbook chapter 5)</a:t>
            </a:r>
          </a:p>
        </p:txBody>
      </p:sp>
      <p:sp>
        <p:nvSpPr>
          <p:cNvPr id="72712" name="Slide Number Placeholder 1">
            <a:extLst>
              <a:ext uri="{FF2B5EF4-FFF2-40B4-BE49-F238E27FC236}">
                <a16:creationId xmlns:a16="http://schemas.microsoft.com/office/drawing/2014/main" id="{156E5D81-3C65-3484-7D5D-525E7233A1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9E028E-49D9-FD44-9220-9D2005FADD7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2713" name="TextBox 1">
            <a:extLst>
              <a:ext uri="{FF2B5EF4-FFF2-40B4-BE49-F238E27FC236}">
                <a16:creationId xmlns:a16="http://schemas.microsoft.com/office/drawing/2014/main" id="{00635507-17C4-AECD-E548-6E471BA52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763" y="5022850"/>
            <a:ext cx="2789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March </a:t>
            </a:r>
            <a:r>
              <a:rPr lang="en-US" altLang="en-US" sz="2000" b="1" dirty="0">
                <a:solidFill>
                  <a:prstClr val="black"/>
                </a:solidFill>
                <a:latin typeface="Lucida Bright" panose="02040602050505020304" pitchFamily="18" charset="77"/>
              </a:rPr>
              <a:t>23</a:t>
            </a:r>
            <a:r>
              <a:rPr kumimoji="0" lang="en-US" altLang="en-US" sz="2000" b="1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th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ＭＳ Ｐゴシック" panose="020B0600070205080204" pitchFamily="34" charset="-128"/>
                <a:cs typeface="+mn-cs"/>
              </a:rPr>
              <a:t>, 2026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>
            <a:extLst>
              <a:ext uri="{FF2B5EF4-FFF2-40B4-BE49-F238E27FC236}">
                <a16:creationId xmlns:a16="http://schemas.microsoft.com/office/drawing/2014/main" id="{A1F34ADB-C3B1-6304-3E87-E7C077288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439863"/>
            <a:ext cx="7866063" cy="829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Slide Number Placeholder 1">
            <a:extLst>
              <a:ext uri="{FF2B5EF4-FFF2-40B4-BE49-F238E27FC236}">
                <a16:creationId xmlns:a16="http://schemas.microsoft.com/office/drawing/2014/main" id="{40D88599-E895-ECA0-9D6C-90D90BAD93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EDF17D-D345-6E49-874C-599D11FD7B2B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>
            <a:extLst>
              <a:ext uri="{FF2B5EF4-FFF2-40B4-BE49-F238E27FC236}">
                <a16:creationId xmlns:a16="http://schemas.microsoft.com/office/drawing/2014/main" id="{61B92DE9-19B9-1A1B-E4CD-78773CD8D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Transport layer: From the lens of two perspectives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D2445D-1444-C519-0C74-139C813DF740}"/>
              </a:ext>
            </a:extLst>
          </p:cNvPr>
          <p:cNvSpPr txBox="1"/>
          <p:nvPr/>
        </p:nvSpPr>
        <p:spPr>
          <a:xfrm>
            <a:off x="514350" y="1700213"/>
            <a:ext cx="85645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(1) Abstraction of clients. (machines/networks/processes)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477C3F-A789-826D-C022-374B3517B5EA}"/>
              </a:ext>
            </a:extLst>
          </p:cNvPr>
          <p:cNvSpPr txBox="1"/>
          <p:nvPr/>
        </p:nvSpPr>
        <p:spPr>
          <a:xfrm>
            <a:off x="520700" y="2444750"/>
            <a:ext cx="8026400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(2) Abstraction of services.</a:t>
            </a:r>
          </a:p>
        </p:txBody>
      </p:sp>
      <p:sp>
        <p:nvSpPr>
          <p:cNvPr id="74756" name="Slide Number Placeholder 1">
            <a:extLst>
              <a:ext uri="{FF2B5EF4-FFF2-40B4-BE49-F238E27FC236}">
                <a16:creationId xmlns:a16="http://schemas.microsoft.com/office/drawing/2014/main" id="{945A7F02-AAE1-F029-2301-15EBDC9831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B7A63A-406F-F740-BE66-B60AA1706DFD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21AEBE9-0B3A-982C-559A-573F26183D60}"/>
              </a:ext>
            </a:extLst>
          </p:cNvPr>
          <p:cNvSpPr txBox="1">
            <a:spLocks/>
          </p:cNvSpPr>
          <p:nvPr/>
        </p:nvSpPr>
        <p:spPr>
          <a:xfrm>
            <a:off x="577850" y="28575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ＭＳ Ｐゴシック" charset="-128"/>
              </a:rPr>
              <a:t>(1) Abstraction of clients</a:t>
            </a:r>
          </a:p>
        </p:txBody>
      </p:sp>
      <p:sp>
        <p:nvSpPr>
          <p:cNvPr id="75778" name="Slide Number Placeholder 1">
            <a:extLst>
              <a:ext uri="{FF2B5EF4-FFF2-40B4-BE49-F238E27FC236}">
                <a16:creationId xmlns:a16="http://schemas.microsoft.com/office/drawing/2014/main" id="{1E573472-4CD2-2107-5ED8-BC1053E58C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B8BFA1-98AA-514D-9656-70FF19B920C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F30912-2067-1677-97D7-02854CEA99F9}"/>
              </a:ext>
            </a:extLst>
          </p:cNvPr>
          <p:cNvCxnSpPr>
            <a:cxnSpLocks/>
          </p:cNvCxnSpPr>
          <p:nvPr/>
        </p:nvCxnSpPr>
        <p:spPr>
          <a:xfrm flipH="1">
            <a:off x="1460500" y="1719263"/>
            <a:ext cx="2319338" cy="636587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049AE2A-2B63-0D22-0007-00A92DAE5894}"/>
              </a:ext>
            </a:extLst>
          </p:cNvPr>
          <p:cNvCxnSpPr>
            <a:cxnSpLocks/>
          </p:cNvCxnSpPr>
          <p:nvPr/>
        </p:nvCxnSpPr>
        <p:spPr>
          <a:xfrm flipH="1" flipV="1">
            <a:off x="5046663" y="1516063"/>
            <a:ext cx="2867025" cy="771525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F81445D3-7549-85D5-943C-CD22A3B99B5B}"/>
              </a:ext>
            </a:extLst>
          </p:cNvPr>
          <p:cNvSpPr/>
          <p:nvPr/>
        </p:nvSpPr>
        <p:spPr>
          <a:xfrm rot="16421491">
            <a:off x="-46037" y="2813050"/>
            <a:ext cx="2700337" cy="1903413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804" name="Picture 8" descr="Category:Network routers - Wikimedia Commons">
            <a:extLst>
              <a:ext uri="{FF2B5EF4-FFF2-40B4-BE49-F238E27FC236}">
                <a16:creationId xmlns:a16="http://schemas.microsoft.com/office/drawing/2014/main" id="{0ECA68B7-4C61-27F1-4CF6-48DD92EB4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2011363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4076472B-81D3-2E8E-E47F-35A8EF7E1559}"/>
              </a:ext>
            </a:extLst>
          </p:cNvPr>
          <p:cNvSpPr/>
          <p:nvPr/>
        </p:nvSpPr>
        <p:spPr>
          <a:xfrm rot="5178509" flipH="1">
            <a:off x="6718300" y="2813051"/>
            <a:ext cx="2700337" cy="1903412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806" name="Picture 8" descr="Category:Network routers - Wikimedia Commons">
            <a:extLst>
              <a:ext uri="{FF2B5EF4-FFF2-40B4-BE49-F238E27FC236}">
                <a16:creationId xmlns:a16="http://schemas.microsoft.com/office/drawing/2014/main" id="{1503029A-B671-03F5-66A6-D40833057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625" y="2011363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14">
            <a:extLst>
              <a:ext uri="{FF2B5EF4-FFF2-40B4-BE49-F238E27FC236}">
                <a16:creationId xmlns:a16="http://schemas.microsoft.com/office/drawing/2014/main" id="{3A28E69C-3E61-8B68-E490-FA6026B27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277813"/>
            <a:ext cx="2687637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Network - Free social icons">
            <a:extLst>
              <a:ext uri="{FF2B5EF4-FFF2-40B4-BE49-F238E27FC236}">
                <a16:creationId xmlns:a16="http://schemas.microsoft.com/office/drawing/2014/main" id="{FC2DDC9C-6C29-9E5F-8DA2-50BD1AEBF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890526">
            <a:off x="3887790" y="1094950"/>
            <a:ext cx="1061471" cy="1061471"/>
          </a:xfrm>
          <a:prstGeom prst="rect">
            <a:avLst/>
          </a:prstGeom>
          <a:noFill/>
        </p:spPr>
      </p:pic>
      <p:pic>
        <p:nvPicPr>
          <p:cNvPr id="76809" name="Picture 4" descr="Computer Icon | Hardware Devices Iconpack | Icons-Land">
            <a:extLst>
              <a:ext uri="{FF2B5EF4-FFF2-40B4-BE49-F238E27FC236}">
                <a16:creationId xmlns:a16="http://schemas.microsoft.com/office/drawing/2014/main" id="{6C90954A-4A54-54FF-8C53-8FABF17A6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249613"/>
            <a:ext cx="1058863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0" name="Picture 4" descr="Computer Icon | Hardware Devices Iconpack | Icons-Land">
            <a:extLst>
              <a:ext uri="{FF2B5EF4-FFF2-40B4-BE49-F238E27FC236}">
                <a16:creationId xmlns:a16="http://schemas.microsoft.com/office/drawing/2014/main" id="{4018687F-F3F6-0A1B-6C80-0A1DA4193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3128963"/>
            <a:ext cx="1058862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1" name="TextBox 13">
            <a:extLst>
              <a:ext uri="{FF2B5EF4-FFF2-40B4-BE49-F238E27FC236}">
                <a16:creationId xmlns:a16="http://schemas.microsoft.com/office/drawing/2014/main" id="{7FF74D2B-2159-1C78-9CB4-1B5F2E023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50" y="5083175"/>
            <a:ext cx="12239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1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81CB016-6E05-2065-A684-EFB745180FCB}"/>
              </a:ext>
            </a:extLst>
          </p:cNvPr>
          <p:cNvCxnSpPr>
            <a:cxnSpLocks/>
          </p:cNvCxnSpPr>
          <p:nvPr/>
        </p:nvCxnSpPr>
        <p:spPr>
          <a:xfrm flipH="1" flipV="1">
            <a:off x="4529138" y="2062163"/>
            <a:ext cx="42862" cy="638175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26">
            <a:extLst>
              <a:ext uri="{FF2B5EF4-FFF2-40B4-BE49-F238E27FC236}">
                <a16:creationId xmlns:a16="http://schemas.microsoft.com/office/drawing/2014/main" id="{F7DF674A-DE09-2536-3419-DBB8B1FBEB2B}"/>
              </a:ext>
            </a:extLst>
          </p:cNvPr>
          <p:cNvSpPr/>
          <p:nvPr/>
        </p:nvSpPr>
        <p:spPr>
          <a:xfrm rot="5178509" flipH="1">
            <a:off x="3244850" y="3235326"/>
            <a:ext cx="2700337" cy="1903412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814" name="Picture 8" descr="Category:Network routers - Wikimedia Commons">
            <a:extLst>
              <a:ext uri="{FF2B5EF4-FFF2-40B4-BE49-F238E27FC236}">
                <a16:creationId xmlns:a16="http://schemas.microsoft.com/office/drawing/2014/main" id="{B0A7E849-0063-767A-DC7D-B465A06E9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94175" y="2433638"/>
            <a:ext cx="68897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5" name="Picture 4" descr="Computer Icon | Hardware Devices Iconpack | Icons-Land">
            <a:extLst>
              <a:ext uri="{FF2B5EF4-FFF2-40B4-BE49-F238E27FC236}">
                <a16:creationId xmlns:a16="http://schemas.microsoft.com/office/drawing/2014/main" id="{1C951A7C-DA59-E42C-1063-77A7FC9A7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8" y="3551238"/>
            <a:ext cx="1058862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6" name="TextBox 30">
            <a:extLst>
              <a:ext uri="{FF2B5EF4-FFF2-40B4-BE49-F238E27FC236}">
                <a16:creationId xmlns:a16="http://schemas.microsoft.com/office/drawing/2014/main" id="{0B698BCF-8313-8B3F-8A09-8636C02CB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5588" y="5534025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2</a:t>
            </a:r>
          </a:p>
        </p:txBody>
      </p:sp>
      <p:sp>
        <p:nvSpPr>
          <p:cNvPr id="76817" name="TextBox 31">
            <a:extLst>
              <a:ext uri="{FF2B5EF4-FFF2-40B4-BE49-F238E27FC236}">
                <a16:creationId xmlns:a16="http://schemas.microsoft.com/office/drawing/2014/main" id="{B7A87C8A-CC0F-60F9-2841-2DD379722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5157788"/>
            <a:ext cx="1222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3</a:t>
            </a:r>
          </a:p>
        </p:txBody>
      </p:sp>
      <p:sp>
        <p:nvSpPr>
          <p:cNvPr id="76818" name="TextBox 32">
            <a:extLst>
              <a:ext uri="{FF2B5EF4-FFF2-40B4-BE49-F238E27FC236}">
                <a16:creationId xmlns:a16="http://schemas.microsoft.com/office/drawing/2014/main" id="{92755641-65AD-A8BE-EC4A-86A254698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1852613"/>
            <a:ext cx="1466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128.2.0.0/16</a:t>
            </a:r>
          </a:p>
        </p:txBody>
      </p:sp>
      <p:sp>
        <p:nvSpPr>
          <p:cNvPr id="76819" name="TextBox 33">
            <a:extLst>
              <a:ext uri="{FF2B5EF4-FFF2-40B4-BE49-F238E27FC236}">
                <a16:creationId xmlns:a16="http://schemas.microsoft.com/office/drawing/2014/main" id="{1883B9D2-2CB7-82B3-F2B4-64612F6D7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25" y="2533650"/>
            <a:ext cx="1466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16.20.0.0/20</a:t>
            </a:r>
          </a:p>
        </p:txBody>
      </p:sp>
      <p:sp>
        <p:nvSpPr>
          <p:cNvPr id="76820" name="TextBox 34">
            <a:extLst>
              <a:ext uri="{FF2B5EF4-FFF2-40B4-BE49-F238E27FC236}">
                <a16:creationId xmlns:a16="http://schemas.microsoft.com/office/drawing/2014/main" id="{01DDEFFF-3FA6-8F82-7EB3-D859CD12A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6163" y="1725613"/>
            <a:ext cx="1593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200.30.0.0/16</a:t>
            </a:r>
          </a:p>
        </p:txBody>
      </p:sp>
      <p:sp>
        <p:nvSpPr>
          <p:cNvPr id="76821" name="TextBox 35">
            <a:extLst>
              <a:ext uri="{FF2B5EF4-FFF2-40B4-BE49-F238E27FC236}">
                <a16:creationId xmlns:a16="http://schemas.microsoft.com/office/drawing/2014/main" id="{1DBDA483-54D5-EE27-67C6-CEA53F25D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883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layer abstraction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B5522B17-CF35-1E46-7277-12CE6E944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635E83-1786-1244-8CEA-7EFE18D4E101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C7A4815-840B-DDC3-2F04-D61C96BA9DC6}"/>
              </a:ext>
            </a:extLst>
          </p:cNvPr>
          <p:cNvCxnSpPr>
            <a:cxnSpLocks/>
          </p:cNvCxnSpPr>
          <p:nvPr/>
        </p:nvCxnSpPr>
        <p:spPr>
          <a:xfrm flipH="1">
            <a:off x="1460500" y="2095500"/>
            <a:ext cx="3068638" cy="260350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83E851-BDC7-399C-6ECB-2AE6A964795A}"/>
              </a:ext>
            </a:extLst>
          </p:cNvPr>
          <p:cNvCxnSpPr>
            <a:cxnSpLocks/>
          </p:cNvCxnSpPr>
          <p:nvPr/>
        </p:nvCxnSpPr>
        <p:spPr>
          <a:xfrm flipH="1" flipV="1">
            <a:off x="4529138" y="2095500"/>
            <a:ext cx="3384550" cy="192088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85BBFFC5-6EA0-75B6-BABE-871AC82E8AE1}"/>
              </a:ext>
            </a:extLst>
          </p:cNvPr>
          <p:cNvSpPr/>
          <p:nvPr/>
        </p:nvSpPr>
        <p:spPr>
          <a:xfrm rot="16421491">
            <a:off x="-46037" y="2813050"/>
            <a:ext cx="2700337" cy="1903413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7828" name="Picture 8" descr="Category:Network routers - Wikimedia Commons">
            <a:extLst>
              <a:ext uri="{FF2B5EF4-FFF2-40B4-BE49-F238E27FC236}">
                <a16:creationId xmlns:a16="http://schemas.microsoft.com/office/drawing/2014/main" id="{9125AA1E-35C3-F1E0-C95A-17C61EADA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2011363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C1A2DF1F-7650-E2F8-C2BB-2F64DA6567DA}"/>
              </a:ext>
            </a:extLst>
          </p:cNvPr>
          <p:cNvSpPr/>
          <p:nvPr/>
        </p:nvSpPr>
        <p:spPr>
          <a:xfrm rot="5178509" flipH="1">
            <a:off x="6718300" y="2813051"/>
            <a:ext cx="2700337" cy="1903412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7830" name="Picture 8" descr="Category:Network routers - Wikimedia Commons">
            <a:extLst>
              <a:ext uri="{FF2B5EF4-FFF2-40B4-BE49-F238E27FC236}">
                <a16:creationId xmlns:a16="http://schemas.microsoft.com/office/drawing/2014/main" id="{9BB81A5C-ACF9-373F-5AB6-26F3625F5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625" y="2011363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1" name="Picture 4" descr="Computer Icon | Hardware Devices Iconpack | Icons-Land">
            <a:extLst>
              <a:ext uri="{FF2B5EF4-FFF2-40B4-BE49-F238E27FC236}">
                <a16:creationId xmlns:a16="http://schemas.microsoft.com/office/drawing/2014/main" id="{6B7D3B98-67B1-4671-812A-101B7108B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249613"/>
            <a:ext cx="1058863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2" name="Picture 4" descr="Computer Icon | Hardware Devices Iconpack | Icons-Land">
            <a:extLst>
              <a:ext uri="{FF2B5EF4-FFF2-40B4-BE49-F238E27FC236}">
                <a16:creationId xmlns:a16="http://schemas.microsoft.com/office/drawing/2014/main" id="{961FB589-E9B2-8205-CD63-943F28DF6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3128963"/>
            <a:ext cx="1058862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3" name="TextBox 13">
            <a:extLst>
              <a:ext uri="{FF2B5EF4-FFF2-40B4-BE49-F238E27FC236}">
                <a16:creationId xmlns:a16="http://schemas.microsoft.com/office/drawing/2014/main" id="{13FA4597-1D0E-FDE1-F174-4A462DCF6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50" y="5083175"/>
            <a:ext cx="12239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1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8122307-40F9-89DC-8ED4-E21C800BD9E2}"/>
              </a:ext>
            </a:extLst>
          </p:cNvPr>
          <p:cNvCxnSpPr>
            <a:cxnSpLocks/>
          </p:cNvCxnSpPr>
          <p:nvPr/>
        </p:nvCxnSpPr>
        <p:spPr>
          <a:xfrm flipH="1" flipV="1">
            <a:off x="4529138" y="2062163"/>
            <a:ext cx="42862" cy="638175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26">
            <a:extLst>
              <a:ext uri="{FF2B5EF4-FFF2-40B4-BE49-F238E27FC236}">
                <a16:creationId xmlns:a16="http://schemas.microsoft.com/office/drawing/2014/main" id="{E5B4E8FC-2D65-57EC-6921-1CA9BAFDD8F4}"/>
              </a:ext>
            </a:extLst>
          </p:cNvPr>
          <p:cNvSpPr/>
          <p:nvPr/>
        </p:nvSpPr>
        <p:spPr>
          <a:xfrm rot="5178509" flipH="1">
            <a:off x="3244850" y="3235326"/>
            <a:ext cx="2700337" cy="1903412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7836" name="Picture 8" descr="Category:Network routers - Wikimedia Commons">
            <a:extLst>
              <a:ext uri="{FF2B5EF4-FFF2-40B4-BE49-F238E27FC236}">
                <a16:creationId xmlns:a16="http://schemas.microsoft.com/office/drawing/2014/main" id="{402160FA-DBF9-1006-7A91-A9328C59C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94175" y="2433638"/>
            <a:ext cx="68897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7" name="Picture 4" descr="Computer Icon | Hardware Devices Iconpack | Icons-Land">
            <a:extLst>
              <a:ext uri="{FF2B5EF4-FFF2-40B4-BE49-F238E27FC236}">
                <a16:creationId xmlns:a16="http://schemas.microsoft.com/office/drawing/2014/main" id="{D5EA8AA2-EBD2-DA25-7772-A89063296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8" y="3551238"/>
            <a:ext cx="1058862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8" name="TextBox 30">
            <a:extLst>
              <a:ext uri="{FF2B5EF4-FFF2-40B4-BE49-F238E27FC236}">
                <a16:creationId xmlns:a16="http://schemas.microsoft.com/office/drawing/2014/main" id="{72E263E6-C697-EEE7-FB75-F51444A61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5588" y="5534025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2</a:t>
            </a:r>
          </a:p>
        </p:txBody>
      </p:sp>
      <p:sp>
        <p:nvSpPr>
          <p:cNvPr id="77839" name="TextBox 31">
            <a:extLst>
              <a:ext uri="{FF2B5EF4-FFF2-40B4-BE49-F238E27FC236}">
                <a16:creationId xmlns:a16="http://schemas.microsoft.com/office/drawing/2014/main" id="{AF967815-1971-9603-496B-60DA3A00F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5157788"/>
            <a:ext cx="1222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3</a:t>
            </a:r>
          </a:p>
        </p:txBody>
      </p:sp>
      <p:sp>
        <p:nvSpPr>
          <p:cNvPr id="77840" name="TextBox 32">
            <a:extLst>
              <a:ext uri="{FF2B5EF4-FFF2-40B4-BE49-F238E27FC236}">
                <a16:creationId xmlns:a16="http://schemas.microsoft.com/office/drawing/2014/main" id="{ED93DB69-A58B-572A-4731-633D12BDA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1852613"/>
            <a:ext cx="1466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128.2.0.0/16</a:t>
            </a:r>
          </a:p>
        </p:txBody>
      </p:sp>
      <p:sp>
        <p:nvSpPr>
          <p:cNvPr id="77841" name="TextBox 33">
            <a:extLst>
              <a:ext uri="{FF2B5EF4-FFF2-40B4-BE49-F238E27FC236}">
                <a16:creationId xmlns:a16="http://schemas.microsoft.com/office/drawing/2014/main" id="{6F54830E-9BCC-B23E-078D-50B0D9D1D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25" y="2533650"/>
            <a:ext cx="1466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16.20.0.0/20</a:t>
            </a:r>
          </a:p>
        </p:txBody>
      </p:sp>
      <p:sp>
        <p:nvSpPr>
          <p:cNvPr id="77842" name="TextBox 34">
            <a:extLst>
              <a:ext uri="{FF2B5EF4-FFF2-40B4-BE49-F238E27FC236}">
                <a16:creationId xmlns:a16="http://schemas.microsoft.com/office/drawing/2014/main" id="{4A09CFBA-C1C9-9933-490E-CA8DA5D09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6163" y="1725613"/>
            <a:ext cx="1593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200.30.0.0/16</a:t>
            </a:r>
          </a:p>
        </p:txBody>
      </p:sp>
      <p:sp>
        <p:nvSpPr>
          <p:cNvPr id="77843" name="TextBox 8">
            <a:extLst>
              <a:ext uri="{FF2B5EF4-FFF2-40B4-BE49-F238E27FC236}">
                <a16:creationId xmlns:a16="http://schemas.microsoft.com/office/drawing/2014/main" id="{823A2A82-6757-42A1-2FC5-82F00CC72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883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layer abstraction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F0B5C43-274D-AF43-304D-008E2741A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7D928-FEC3-7548-9B2C-A8B1ADE09ECC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01C2D7D-D340-973B-3A4C-41827B87FAE0}"/>
              </a:ext>
            </a:extLst>
          </p:cNvPr>
          <p:cNvCxnSpPr>
            <a:cxnSpLocks/>
          </p:cNvCxnSpPr>
          <p:nvPr/>
        </p:nvCxnSpPr>
        <p:spPr>
          <a:xfrm flipH="1">
            <a:off x="1460500" y="2095500"/>
            <a:ext cx="3068638" cy="260350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B811C52-5A09-91E7-6930-AC23F5C4A809}"/>
              </a:ext>
            </a:extLst>
          </p:cNvPr>
          <p:cNvCxnSpPr>
            <a:cxnSpLocks/>
          </p:cNvCxnSpPr>
          <p:nvPr/>
        </p:nvCxnSpPr>
        <p:spPr>
          <a:xfrm flipH="1" flipV="1">
            <a:off x="4529138" y="2095500"/>
            <a:ext cx="3384550" cy="192088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52039C1D-5475-C309-B742-EA276739B3E5}"/>
              </a:ext>
            </a:extLst>
          </p:cNvPr>
          <p:cNvSpPr/>
          <p:nvPr/>
        </p:nvSpPr>
        <p:spPr>
          <a:xfrm rot="16421491">
            <a:off x="-46037" y="2813050"/>
            <a:ext cx="2700337" cy="1903413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8852" name="Picture 8" descr="Category:Network routers - Wikimedia Commons">
            <a:extLst>
              <a:ext uri="{FF2B5EF4-FFF2-40B4-BE49-F238E27FC236}">
                <a16:creationId xmlns:a16="http://schemas.microsoft.com/office/drawing/2014/main" id="{616050F4-2107-F3DF-6588-DBB25A667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2011363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21764253-6327-27E9-6D3C-9CFAE412CA74}"/>
              </a:ext>
            </a:extLst>
          </p:cNvPr>
          <p:cNvSpPr/>
          <p:nvPr/>
        </p:nvSpPr>
        <p:spPr>
          <a:xfrm rot="5178509" flipH="1">
            <a:off x="6718300" y="2813051"/>
            <a:ext cx="2700337" cy="1903412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8854" name="Picture 8" descr="Category:Network routers - Wikimedia Commons">
            <a:extLst>
              <a:ext uri="{FF2B5EF4-FFF2-40B4-BE49-F238E27FC236}">
                <a16:creationId xmlns:a16="http://schemas.microsoft.com/office/drawing/2014/main" id="{8A75801E-BFE2-555B-CAD0-5B35FD9C9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625" y="2011363"/>
            <a:ext cx="687388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4" descr="Computer Icon | Hardware Devices Iconpack | Icons-Land">
            <a:extLst>
              <a:ext uri="{FF2B5EF4-FFF2-40B4-BE49-F238E27FC236}">
                <a16:creationId xmlns:a16="http://schemas.microsoft.com/office/drawing/2014/main" id="{EDEB2ECF-CC16-E3A2-086F-CCBF5D859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249613"/>
            <a:ext cx="1058863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4" descr="Computer Icon | Hardware Devices Iconpack | Icons-Land">
            <a:extLst>
              <a:ext uri="{FF2B5EF4-FFF2-40B4-BE49-F238E27FC236}">
                <a16:creationId xmlns:a16="http://schemas.microsoft.com/office/drawing/2014/main" id="{06280DA0-D079-54BD-6759-0FFEF42AF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3128963"/>
            <a:ext cx="1058862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7" name="TextBox 13">
            <a:extLst>
              <a:ext uri="{FF2B5EF4-FFF2-40B4-BE49-F238E27FC236}">
                <a16:creationId xmlns:a16="http://schemas.microsoft.com/office/drawing/2014/main" id="{315B6455-9752-A566-F6B5-EE5234D48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50" y="5083175"/>
            <a:ext cx="12239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1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2A83411-34DA-2FC3-2759-CFCCCE98C53C}"/>
              </a:ext>
            </a:extLst>
          </p:cNvPr>
          <p:cNvCxnSpPr>
            <a:cxnSpLocks/>
          </p:cNvCxnSpPr>
          <p:nvPr/>
        </p:nvCxnSpPr>
        <p:spPr>
          <a:xfrm flipH="1" flipV="1">
            <a:off x="4529138" y="2062163"/>
            <a:ext cx="42862" cy="638175"/>
          </a:xfrm>
          <a:prstGeom prst="line">
            <a:avLst/>
          </a:prstGeom>
          <a:ln w="317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 26">
            <a:extLst>
              <a:ext uri="{FF2B5EF4-FFF2-40B4-BE49-F238E27FC236}">
                <a16:creationId xmlns:a16="http://schemas.microsoft.com/office/drawing/2014/main" id="{410E8592-F2FE-0260-3E69-E430FD33F894}"/>
              </a:ext>
            </a:extLst>
          </p:cNvPr>
          <p:cNvSpPr/>
          <p:nvPr/>
        </p:nvSpPr>
        <p:spPr>
          <a:xfrm rot="5178509" flipH="1">
            <a:off x="3244850" y="3235326"/>
            <a:ext cx="2700337" cy="1903412"/>
          </a:xfrm>
          <a:custGeom>
            <a:avLst/>
            <a:gdLst>
              <a:gd name="connsiteX0" fmla="*/ 3267677 w 3267677"/>
              <a:gd name="connsiteY0" fmla="*/ 1493563 h 3064987"/>
              <a:gd name="connsiteX1" fmla="*/ 362432 w 3267677"/>
              <a:gd name="connsiteY1" fmla="*/ 35153 h 3064987"/>
              <a:gd name="connsiteX2" fmla="*/ 362432 w 3267677"/>
              <a:gd name="connsiteY2" fmla="*/ 3032996 h 3064987"/>
              <a:gd name="connsiteX3" fmla="*/ 3267677 w 3267677"/>
              <a:gd name="connsiteY3" fmla="*/ 1493563 h 306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7677" h="3064987">
                <a:moveTo>
                  <a:pt x="3267677" y="1493563"/>
                </a:moveTo>
                <a:cubicBezTo>
                  <a:pt x="3267677" y="993923"/>
                  <a:pt x="846640" y="-221419"/>
                  <a:pt x="362432" y="35153"/>
                </a:cubicBezTo>
                <a:cubicBezTo>
                  <a:pt x="-121776" y="291725"/>
                  <a:pt x="-119846" y="2782211"/>
                  <a:pt x="362432" y="3032996"/>
                </a:cubicBezTo>
                <a:cubicBezTo>
                  <a:pt x="844710" y="3283781"/>
                  <a:pt x="3267677" y="1993203"/>
                  <a:pt x="3267677" y="149356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42933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8860" name="Picture 8" descr="Category:Network routers - Wikimedia Commons">
            <a:extLst>
              <a:ext uri="{FF2B5EF4-FFF2-40B4-BE49-F238E27FC236}">
                <a16:creationId xmlns:a16="http://schemas.microsoft.com/office/drawing/2014/main" id="{3A41B871-AA8A-2ADF-6CEC-5E9F19BA5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94175" y="2433638"/>
            <a:ext cx="68897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1" name="Picture 4" descr="Computer Icon | Hardware Devices Iconpack | Icons-Land">
            <a:extLst>
              <a:ext uri="{FF2B5EF4-FFF2-40B4-BE49-F238E27FC236}">
                <a16:creationId xmlns:a16="http://schemas.microsoft.com/office/drawing/2014/main" id="{68F838D5-7AD5-FC9E-0FD8-13DF58F53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8" y="3551238"/>
            <a:ext cx="1058862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62" name="TextBox 30">
            <a:extLst>
              <a:ext uri="{FF2B5EF4-FFF2-40B4-BE49-F238E27FC236}">
                <a16:creationId xmlns:a16="http://schemas.microsoft.com/office/drawing/2014/main" id="{A3C16BD5-6BBE-E12F-620B-246A34392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5588" y="5534025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2</a:t>
            </a:r>
          </a:p>
        </p:txBody>
      </p:sp>
      <p:sp>
        <p:nvSpPr>
          <p:cNvPr id="78863" name="TextBox 31">
            <a:extLst>
              <a:ext uri="{FF2B5EF4-FFF2-40B4-BE49-F238E27FC236}">
                <a16:creationId xmlns:a16="http://schemas.microsoft.com/office/drawing/2014/main" id="{E0F1EE79-2B18-2161-F56A-ADCBE9B4B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5157788"/>
            <a:ext cx="1222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3</a:t>
            </a:r>
          </a:p>
        </p:txBody>
      </p:sp>
      <p:sp>
        <p:nvSpPr>
          <p:cNvPr id="78864" name="TextBox 32">
            <a:extLst>
              <a:ext uri="{FF2B5EF4-FFF2-40B4-BE49-F238E27FC236}">
                <a16:creationId xmlns:a16="http://schemas.microsoft.com/office/drawing/2014/main" id="{2175BEE0-C780-EE55-DC45-9E7B0DADF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1852613"/>
            <a:ext cx="1466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128.2.0.0/16</a:t>
            </a:r>
          </a:p>
        </p:txBody>
      </p:sp>
      <p:sp>
        <p:nvSpPr>
          <p:cNvPr id="78865" name="TextBox 33">
            <a:extLst>
              <a:ext uri="{FF2B5EF4-FFF2-40B4-BE49-F238E27FC236}">
                <a16:creationId xmlns:a16="http://schemas.microsoft.com/office/drawing/2014/main" id="{D37AC26C-02F7-2849-FD73-2767B37F5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25" y="2533650"/>
            <a:ext cx="1466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16.20.0.0/20</a:t>
            </a:r>
          </a:p>
        </p:txBody>
      </p:sp>
      <p:sp>
        <p:nvSpPr>
          <p:cNvPr id="78866" name="TextBox 34">
            <a:extLst>
              <a:ext uri="{FF2B5EF4-FFF2-40B4-BE49-F238E27FC236}">
                <a16:creationId xmlns:a16="http://schemas.microsoft.com/office/drawing/2014/main" id="{3724D384-7072-883E-941B-A9A5D8C7F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6163" y="1725613"/>
            <a:ext cx="1593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200.30.0.0/16</a:t>
            </a:r>
          </a:p>
        </p:txBody>
      </p:sp>
      <p:sp>
        <p:nvSpPr>
          <p:cNvPr id="78867" name="TextBox 2">
            <a:extLst>
              <a:ext uri="{FF2B5EF4-FFF2-40B4-BE49-F238E27FC236}">
                <a16:creationId xmlns:a16="http://schemas.microsoft.com/office/drawing/2014/main" id="{3BD7CA7D-504F-7F58-41B3-4A14870F7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883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layer abstraction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A73D8D-9E1D-80FB-3DB4-E5B361256933}"/>
              </a:ext>
            </a:extLst>
          </p:cNvPr>
          <p:cNvSpPr/>
          <p:nvPr/>
        </p:nvSpPr>
        <p:spPr>
          <a:xfrm>
            <a:off x="2190750" y="1201738"/>
            <a:ext cx="4840288" cy="115411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869" name="TextBox 8">
            <a:extLst>
              <a:ext uri="{FF2B5EF4-FFF2-40B4-BE49-F238E27FC236}">
                <a16:creationId xmlns:a16="http://schemas.microsoft.com/office/drawing/2014/main" id="{FB7A1F94-5E3E-992A-77F5-FF0C1ECD0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25" y="1482725"/>
            <a:ext cx="387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Network layer services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FFA6BA3-AE10-8C52-8065-85FE57C06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78F4C2-6FB5-D647-A6EF-8E547827E703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7ED94D-2C8E-FB7E-9ADA-797A87753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190F-843E-3C48-BD6B-142590AD4EA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8D7FB0-167C-7053-80A7-0A53606EB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652" y="1337167"/>
            <a:ext cx="5968697" cy="41836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761013-4451-E933-3F24-CCDCCB7A23FD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7366804-7A01-F10B-2185-ABCEF99C8171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40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en-US" altLang="en-US" sz="4800" dirty="0">
                <a:solidFill>
                  <a:schemeClr val="bg1"/>
                </a:solidFill>
              </a:rPr>
              <a:t>IPv6: Scopes of </a:t>
            </a:r>
            <a:r>
              <a:rPr lang="en-US" sz="4800" dirty="0">
                <a:solidFill>
                  <a:schemeClr val="bg1"/>
                </a:solidFill>
              </a:rPr>
              <a:t>Addresses</a:t>
            </a:r>
            <a:endParaRPr lang="en-US" altLang="en-US" sz="4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4184C3-5392-6765-B4CC-FC6C77DB67FC}"/>
              </a:ext>
            </a:extLst>
          </p:cNvPr>
          <p:cNvSpPr txBox="1"/>
          <p:nvPr/>
        </p:nvSpPr>
        <p:spPr>
          <a:xfrm>
            <a:off x="7294419" y="4158734"/>
            <a:ext cx="1378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FE80::/10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8A1D6A-9C7E-B6F0-FE3A-F6E4B6CE38D7}"/>
              </a:ext>
            </a:extLst>
          </p:cNvPr>
          <p:cNvSpPr txBox="1"/>
          <p:nvPr/>
        </p:nvSpPr>
        <p:spPr>
          <a:xfrm>
            <a:off x="2302014" y="5401470"/>
            <a:ext cx="1115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>
                <a:solidFill>
                  <a:srgbClr val="000000"/>
                </a:solidFill>
                <a:effectLst/>
                <a:latin typeface="-webkit-standard"/>
              </a:rPr>
              <a:t>FC00::/7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A39968-0D24-F45E-1F3F-657F4504203E}"/>
              </a:ext>
            </a:extLst>
          </p:cNvPr>
          <p:cNvSpPr txBox="1"/>
          <p:nvPr/>
        </p:nvSpPr>
        <p:spPr>
          <a:xfrm>
            <a:off x="4572000" y="5401470"/>
            <a:ext cx="46966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Unique Local Scope (similar to private address)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EF5398-CD0D-ED09-0097-DDA9B2AC89E5}"/>
              </a:ext>
            </a:extLst>
          </p:cNvPr>
          <p:cNvSpPr txBox="1"/>
          <p:nvPr/>
        </p:nvSpPr>
        <p:spPr>
          <a:xfrm>
            <a:off x="7345294" y="3496628"/>
            <a:ext cx="1276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FF00::/8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2141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>
            <a:extLst>
              <a:ext uri="{FF2B5EF4-FFF2-40B4-BE49-F238E27FC236}">
                <a16:creationId xmlns:a16="http://schemas.microsoft.com/office/drawing/2014/main" id="{0A94C6DF-EF10-A02F-50F6-936864E74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8" y="1606550"/>
            <a:ext cx="5356225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TextBox 3">
            <a:extLst>
              <a:ext uri="{FF2B5EF4-FFF2-40B4-BE49-F238E27FC236}">
                <a16:creationId xmlns:a16="http://schemas.microsoft.com/office/drawing/2014/main" id="{9F976BE8-803C-74CA-D07B-D9CC16FEE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883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Transport layer abstraction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BDE40B-AD31-DF7F-74EF-DFD2505E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75661C-65F3-C941-B2DE-55046049BF08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>
            <a:extLst>
              <a:ext uri="{FF2B5EF4-FFF2-40B4-BE49-F238E27FC236}">
                <a16:creationId xmlns:a16="http://schemas.microsoft.com/office/drawing/2014/main" id="{D0855D21-9064-8051-92BE-3809CE953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933450"/>
            <a:ext cx="831215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TextBox 3">
            <a:extLst>
              <a:ext uri="{FF2B5EF4-FFF2-40B4-BE49-F238E27FC236}">
                <a16:creationId xmlns:a16="http://schemas.microsoft.com/office/drawing/2014/main" id="{7D5E20D2-775D-D0D0-6758-5C104807D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4883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Transport layer abstraction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D029446-AEBF-5C59-725C-401B563A96B0}"/>
              </a:ext>
            </a:extLst>
          </p:cNvPr>
          <p:cNvGrpSpPr>
            <a:grpSpLocks/>
          </p:cNvGrpSpPr>
          <p:nvPr/>
        </p:nvGrpSpPr>
        <p:grpSpPr bwMode="auto">
          <a:xfrm>
            <a:off x="2266950" y="2430463"/>
            <a:ext cx="4841875" cy="1154112"/>
            <a:chOff x="2267700" y="2430470"/>
            <a:chExt cx="4840670" cy="115403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6E9C0D9-7C31-17F5-D401-8808499619C5}"/>
                </a:ext>
              </a:extLst>
            </p:cNvPr>
            <p:cNvSpPr/>
            <p:nvPr/>
          </p:nvSpPr>
          <p:spPr>
            <a:xfrm>
              <a:off x="2267700" y="2430470"/>
              <a:ext cx="4840670" cy="115403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902" name="TextBox 5">
              <a:extLst>
                <a:ext uri="{FF2B5EF4-FFF2-40B4-BE49-F238E27FC236}">
                  <a16:creationId xmlns:a16="http://schemas.microsoft.com/office/drawing/2014/main" id="{8B8A0B4C-1B18-8AD5-F469-07B455D3BF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7436" y="2776655"/>
              <a:ext cx="387266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Transport layer services</a:t>
              </a:r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B9D758B-C5B1-CFC3-EDCC-9453B71CE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B2BEEE-499F-9D4F-AC39-D528C2B09AD3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 descr="Module 4: Operating system kernel tracing">
            <a:extLst>
              <a:ext uri="{FF2B5EF4-FFF2-40B4-BE49-F238E27FC236}">
                <a16:creationId xmlns:a16="http://schemas.microsoft.com/office/drawing/2014/main" id="{D3C7808E-F8E9-DC1B-84F1-F7763A9A4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6925"/>
            <a:ext cx="91440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13219A-57CA-FFEE-B91C-C0118CEF0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12C4F8-140B-8346-99F1-A257911A3DFF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>
            <a:extLst>
              <a:ext uri="{FF2B5EF4-FFF2-40B4-BE49-F238E27FC236}">
                <a16:creationId xmlns:a16="http://schemas.microsoft.com/office/drawing/2014/main" id="{AED93071-7408-8F98-C952-B578982F6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Connection between processes</a:t>
            </a:r>
          </a:p>
        </p:txBody>
      </p:sp>
      <p:pic>
        <p:nvPicPr>
          <p:cNvPr id="82946" name="Picture 3">
            <a:extLst>
              <a:ext uri="{FF2B5EF4-FFF2-40B4-BE49-F238E27FC236}">
                <a16:creationId xmlns:a16="http://schemas.microsoft.com/office/drawing/2014/main" id="{6423820D-3B60-38CF-2860-03080068B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530350"/>
            <a:ext cx="81153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Slide Number Placeholder 1">
            <a:extLst>
              <a:ext uri="{FF2B5EF4-FFF2-40B4-BE49-F238E27FC236}">
                <a16:creationId xmlns:a16="http://schemas.microsoft.com/office/drawing/2014/main" id="{C936E2EB-CCDB-35B9-498A-16E663D36F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703BC9-DBBB-B64D-9808-170B4249771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 descr="Are the various layers of the TCP/IP model implemented in our computers? -  Quora">
            <a:extLst>
              <a:ext uri="{FF2B5EF4-FFF2-40B4-BE49-F238E27FC236}">
                <a16:creationId xmlns:a16="http://schemas.microsoft.com/office/drawing/2014/main" id="{90591F97-2A90-7E20-F512-29B987068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10" b="22853"/>
          <a:stretch>
            <a:fillRect/>
          </a:stretch>
        </p:blipFill>
        <p:spPr bwMode="auto">
          <a:xfrm>
            <a:off x="115888" y="1814513"/>
            <a:ext cx="8912225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Rectangle 2">
            <a:extLst>
              <a:ext uri="{FF2B5EF4-FFF2-40B4-BE49-F238E27FC236}">
                <a16:creationId xmlns:a16="http://schemas.microsoft.com/office/drawing/2014/main" id="{C0987DEA-57B2-D56F-E6AF-D53061C19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304800"/>
            <a:ext cx="82264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Implementation of networking algorithms</a:t>
            </a:r>
          </a:p>
        </p:txBody>
      </p:sp>
      <p:sp>
        <p:nvSpPr>
          <p:cNvPr id="83971" name="Slide Number Placeholder 1">
            <a:extLst>
              <a:ext uri="{FF2B5EF4-FFF2-40B4-BE49-F238E27FC236}">
                <a16:creationId xmlns:a16="http://schemas.microsoft.com/office/drawing/2014/main" id="{AC803AA3-0918-C1A7-64AB-CB93D706FF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69804C-51E1-7747-BFA5-509B0BF3EE0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>
            <a:extLst>
              <a:ext uri="{FF2B5EF4-FFF2-40B4-BE49-F238E27FC236}">
                <a16:creationId xmlns:a16="http://schemas.microsoft.com/office/drawing/2014/main" id="{8B968900-DEEC-38C4-14A4-F0A76973E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Transport Protocols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55B2B-74E0-6CC7-85EB-1048C9B97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Logical communication between processes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Sender divides a message into segments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Receiver reassembles segments into message </a:t>
            </a:r>
          </a:p>
          <a:p>
            <a:r>
              <a:rPr lang="en-US" altLang="en-US" sz="3600">
                <a:ea typeface="ＭＳ Ｐゴシック" panose="020B0600070205080204" pitchFamily="34" charset="-128"/>
              </a:rPr>
              <a:t>Transport services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(De)multiplexing packets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Detecting corrupted data</a:t>
            </a:r>
          </a:p>
          <a:p>
            <a:pPr lvl="1"/>
            <a:r>
              <a:rPr lang="en-US" altLang="en-US" sz="3200">
                <a:ea typeface="ＭＳ Ｐゴシック" panose="020B0600070205080204" pitchFamily="34" charset="-128"/>
              </a:rPr>
              <a:t>Optionally: reliable delivery, flow control, …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81C9EEC-28E5-908A-0D68-560F8FF0D9B0}"/>
              </a:ext>
            </a:extLst>
          </p:cNvPr>
          <p:cNvSpPr/>
          <p:nvPr/>
        </p:nvSpPr>
        <p:spPr>
          <a:xfrm>
            <a:off x="769938" y="3659188"/>
            <a:ext cx="4762500" cy="1228725"/>
          </a:xfrm>
          <a:prstGeom prst="roundRect">
            <a:avLst/>
          </a:prstGeom>
          <a:noFill/>
          <a:ln w="7302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996" name="Slide Number Placeholder 3">
            <a:extLst>
              <a:ext uri="{FF2B5EF4-FFF2-40B4-BE49-F238E27FC236}">
                <a16:creationId xmlns:a16="http://schemas.microsoft.com/office/drawing/2014/main" id="{3EC71E83-33BD-22B1-E7F7-B308D9A7A2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C71F2E-E39E-DB4F-80C6-556A5CCB367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>
            <a:extLst>
              <a:ext uri="{FF2B5EF4-FFF2-40B4-BE49-F238E27FC236}">
                <a16:creationId xmlns:a16="http://schemas.microsoft.com/office/drawing/2014/main" id="{5D5E5AD3-ABB9-92B3-EABC-9DB429373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Two Basic Transport Features</a:t>
            </a:r>
          </a:p>
        </p:txBody>
      </p:sp>
      <p:sp>
        <p:nvSpPr>
          <p:cNvPr id="86018" name="Rectangle 3">
            <a:extLst>
              <a:ext uri="{FF2B5EF4-FFF2-40B4-BE49-F238E27FC236}">
                <a16:creationId xmlns:a16="http://schemas.microsoft.com/office/drawing/2014/main" id="{1D0DE91C-ABBA-3D32-9422-96EE06EBF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Demultiplexing:</a:t>
            </a:r>
            <a:r>
              <a:rPr lang="en-US" altLang="en-US">
                <a:ea typeface="ＭＳ Ｐゴシック" panose="020B0600070205080204" pitchFamily="34" charset="-128"/>
              </a:rPr>
              <a:t> port numbers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 b="1">
                <a:ea typeface="ＭＳ Ｐゴシック" panose="020B0600070205080204" pitchFamily="34" charset="-128"/>
              </a:rPr>
              <a:t>Error detection:</a:t>
            </a:r>
            <a:r>
              <a:rPr lang="en-US" altLang="en-US">
                <a:ea typeface="ＭＳ Ｐゴシック" panose="020B0600070205080204" pitchFamily="34" charset="-128"/>
              </a:rPr>
              <a:t> checksums </a:t>
            </a:r>
          </a:p>
        </p:txBody>
      </p:sp>
      <p:sp>
        <p:nvSpPr>
          <p:cNvPr id="86019" name="Rectangle 4">
            <a:extLst>
              <a:ext uri="{FF2B5EF4-FFF2-40B4-BE49-F238E27FC236}">
                <a16:creationId xmlns:a16="http://schemas.microsoft.com/office/drawing/2014/main" id="{C2DA90A5-5E15-F77E-4F89-552D0C943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3" y="2627313"/>
            <a:ext cx="1295400" cy="1143000"/>
          </a:xfrm>
          <a:prstGeom prst="rect">
            <a:avLst/>
          </a:prstGeom>
          <a:solidFill>
            <a:srgbClr val="FFFF99"/>
          </a:solidFill>
          <a:ln w="254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020" name="Rectangle 5">
            <a:extLst>
              <a:ext uri="{FF2B5EF4-FFF2-40B4-BE49-F238E27FC236}">
                <a16:creationId xmlns:a16="http://schemas.microsoft.com/office/drawing/2014/main" id="{9EA08305-98C7-5D10-25E2-E23611F4F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3" y="2151063"/>
            <a:ext cx="3505200" cy="1981200"/>
          </a:xfrm>
          <a:prstGeom prst="rect">
            <a:avLst/>
          </a:prstGeom>
          <a:solidFill>
            <a:srgbClr val="FFFF99"/>
          </a:solidFill>
          <a:ln w="254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021" name="Oval 6">
            <a:extLst>
              <a:ext uri="{FF2B5EF4-FFF2-40B4-BE49-F238E27FC236}">
                <a16:creationId xmlns:a16="http://schemas.microsoft.com/office/drawing/2014/main" id="{F679F0BD-8F9E-F415-31A7-F277C57D4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7025" y="2270125"/>
            <a:ext cx="1746250" cy="796925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0" tIns="45716" rIns="91430" bIns="45716" anchor="ctr"/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Web server</a:t>
            </a:r>
          </a:p>
          <a:p>
            <a:pPr marL="0" marR="0" lvl="0" indent="0" algn="ct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(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port 80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)</a:t>
            </a:r>
          </a:p>
        </p:txBody>
      </p:sp>
      <p:sp>
        <p:nvSpPr>
          <p:cNvPr id="86022" name="Text Box 7">
            <a:extLst>
              <a:ext uri="{FF2B5EF4-FFF2-40B4-BE49-F238E27FC236}">
                <a16:creationId xmlns:a16="http://schemas.microsoft.com/office/drawing/2014/main" id="{7D3D3ED8-4A8B-5852-0DA5-9F101A495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38" y="2235200"/>
            <a:ext cx="1365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Client host</a:t>
            </a:r>
          </a:p>
        </p:txBody>
      </p:sp>
      <p:sp>
        <p:nvSpPr>
          <p:cNvPr id="86023" name="Text Box 8">
            <a:extLst>
              <a:ext uri="{FF2B5EF4-FFF2-40B4-BE49-F238E27FC236}">
                <a16:creationId xmlns:a16="http://schemas.microsoft.com/office/drawing/2014/main" id="{5E8ECD05-3D5E-1D93-D4D7-36FACEB9D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913" y="1778000"/>
            <a:ext cx="296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Server host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128.2.194.242</a:t>
            </a:r>
          </a:p>
        </p:txBody>
      </p:sp>
      <p:sp>
        <p:nvSpPr>
          <p:cNvPr id="86024" name="Line 9">
            <a:extLst>
              <a:ext uri="{FF2B5EF4-FFF2-40B4-BE49-F238E27FC236}">
                <a16:creationId xmlns:a16="http://schemas.microsoft.com/office/drawing/2014/main" id="{9B2EC79A-17DD-632E-528A-98A1316402E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90713" y="3141663"/>
            <a:ext cx="3429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025" name="Oval 10">
            <a:extLst>
              <a:ext uri="{FF2B5EF4-FFF2-40B4-BE49-F238E27FC236}">
                <a16:creationId xmlns:a16="http://schemas.microsoft.com/office/drawing/2014/main" id="{18B85828-A623-7436-71B1-C8632AE0A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1313" y="3217863"/>
            <a:ext cx="1746250" cy="796925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0" tIns="45716" rIns="91430" bIns="45716" anchor="ctr"/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Echo server</a:t>
            </a:r>
          </a:p>
          <a:p>
            <a:pPr marL="0" marR="0" lvl="0" indent="0" algn="ct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(port 7)</a:t>
            </a:r>
          </a:p>
        </p:txBody>
      </p:sp>
      <p:sp>
        <p:nvSpPr>
          <p:cNvPr id="86026" name="Text Box 11">
            <a:extLst>
              <a:ext uri="{FF2B5EF4-FFF2-40B4-BE49-F238E27FC236}">
                <a16:creationId xmlns:a16="http://schemas.microsoft.com/office/drawing/2014/main" id="{7D98FBE7-4F5D-CECF-2216-EF2BCB9EC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0" y="2090738"/>
            <a:ext cx="29352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Service request for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128.2.194.242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: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80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(i.e., the Web server)</a:t>
            </a:r>
          </a:p>
        </p:txBody>
      </p:sp>
      <p:sp>
        <p:nvSpPr>
          <p:cNvPr id="86027" name="Line 12">
            <a:extLst>
              <a:ext uri="{FF2B5EF4-FFF2-40B4-BE49-F238E27FC236}">
                <a16:creationId xmlns:a16="http://schemas.microsoft.com/office/drawing/2014/main" id="{F24EF278-8980-C0B1-C1E1-2E82ED14BC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10313" y="2836863"/>
            <a:ext cx="457200" cy="2286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028" name="Oval 13">
            <a:extLst>
              <a:ext uri="{FF2B5EF4-FFF2-40B4-BE49-F238E27FC236}">
                <a16:creationId xmlns:a16="http://schemas.microsoft.com/office/drawing/2014/main" id="{9BD67B3A-3F90-FC25-6A97-561AAF207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9713" y="2913063"/>
            <a:ext cx="1066800" cy="4572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OS</a:t>
            </a:r>
          </a:p>
        </p:txBody>
      </p:sp>
      <p:sp>
        <p:nvSpPr>
          <p:cNvPr id="86029" name="Oval 14">
            <a:extLst>
              <a:ext uri="{FF2B5EF4-FFF2-40B4-BE49-F238E27FC236}">
                <a16:creationId xmlns:a16="http://schemas.microsoft.com/office/drawing/2014/main" id="{5A5E2840-746E-4ECD-A360-3440C12D7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38" y="2952750"/>
            <a:ext cx="996950" cy="450850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0" tIns="45716" rIns="91430" bIns="45716" anchor="ctr">
            <a:spAutoFit/>
          </a:bodyPr>
          <a:lstStyle>
            <a:lvl1pPr defTabSz="9128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ＭＳ Ｐゴシック" panose="020B0600070205080204" pitchFamily="34" charset="-128"/>
                <a:cs typeface="+mn-cs"/>
              </a:rPr>
              <a:t>Client</a:t>
            </a:r>
          </a:p>
        </p:txBody>
      </p:sp>
      <p:sp>
        <p:nvSpPr>
          <p:cNvPr id="86030" name="Rectangle 15">
            <a:extLst>
              <a:ext uri="{FF2B5EF4-FFF2-40B4-BE49-F238E27FC236}">
                <a16:creationId xmlns:a16="http://schemas.microsoft.com/office/drawing/2014/main" id="{7C4635E5-1801-3ED2-1BF5-9F1FDBB9F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663" y="4800600"/>
            <a:ext cx="4762500" cy="88265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031" name="Rectangle 16">
            <a:extLst>
              <a:ext uri="{FF2B5EF4-FFF2-40B4-BE49-F238E27FC236}">
                <a16:creationId xmlns:a16="http://schemas.microsoft.com/office/drawing/2014/main" id="{BDBEAFCB-8C80-769B-D050-08715CF4A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663" y="4800600"/>
            <a:ext cx="730250" cy="884238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032" name="Text Box 17">
            <a:extLst>
              <a:ext uri="{FF2B5EF4-FFF2-40B4-BE49-F238E27FC236}">
                <a16:creationId xmlns:a16="http://schemas.microsoft.com/office/drawing/2014/main" id="{6FEDF9B2-CAB6-53E8-3D4B-62B065B62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5030788"/>
            <a:ext cx="488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IP</a:t>
            </a:r>
          </a:p>
        </p:txBody>
      </p:sp>
      <p:sp>
        <p:nvSpPr>
          <p:cNvPr id="86033" name="Text Box 18">
            <a:extLst>
              <a:ext uri="{FF2B5EF4-FFF2-40B4-BE49-F238E27FC236}">
                <a16:creationId xmlns:a16="http://schemas.microsoft.com/office/drawing/2014/main" id="{D3576096-D54C-E644-C80A-6F98242A6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9538" y="5030788"/>
            <a:ext cx="1250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payload</a:t>
            </a:r>
          </a:p>
        </p:txBody>
      </p:sp>
      <p:sp>
        <p:nvSpPr>
          <p:cNvPr id="86034" name="AutoShape 19">
            <a:extLst>
              <a:ext uri="{FF2B5EF4-FFF2-40B4-BE49-F238E27FC236}">
                <a16:creationId xmlns:a16="http://schemas.microsoft.com/office/drawing/2014/main" id="{A2840E58-EBA0-2703-473C-B115DB1CFC58}"/>
              </a:ext>
            </a:extLst>
          </p:cNvPr>
          <p:cNvSpPr>
            <a:spLocks/>
          </p:cNvSpPr>
          <p:nvPr/>
        </p:nvSpPr>
        <p:spPr bwMode="auto">
          <a:xfrm rot="-5400000">
            <a:off x="4572794" y="3993357"/>
            <a:ext cx="344487" cy="3956050"/>
          </a:xfrm>
          <a:prstGeom prst="leftBrace">
            <a:avLst>
              <a:gd name="adj1" fmla="val 9569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6035" name="Text Box 20">
            <a:extLst>
              <a:ext uri="{FF2B5EF4-FFF2-40B4-BE49-F238E27FC236}">
                <a16:creationId xmlns:a16="http://schemas.microsoft.com/office/drawing/2014/main" id="{7FED0E7E-23AF-9D55-A05F-EB0F57CA7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5838" y="6094413"/>
            <a:ext cx="27749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t>detect corruption</a:t>
            </a:r>
          </a:p>
        </p:txBody>
      </p:sp>
      <p:sp>
        <p:nvSpPr>
          <p:cNvPr id="86036" name="Slide Number Placeholder 1">
            <a:extLst>
              <a:ext uri="{FF2B5EF4-FFF2-40B4-BE49-F238E27FC236}">
                <a16:creationId xmlns:a16="http://schemas.microsoft.com/office/drawing/2014/main" id="{C668C34E-2A42-9AD4-90ED-7352BDC70F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CDDAE1-9E74-B140-9626-BDA4E7556C96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>
            <a:extLst>
              <a:ext uri="{FF2B5EF4-FFF2-40B4-BE49-F238E27FC236}">
                <a16:creationId xmlns:a16="http://schemas.microsoft.com/office/drawing/2014/main" id="{31E740D5-6A41-49E8-D826-E15C5B622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Multiplexing/demultiplexing</a:t>
            </a:r>
          </a:p>
        </p:txBody>
      </p:sp>
      <p:sp>
        <p:nvSpPr>
          <p:cNvPr id="88066" name="Rectangle 3">
            <a:extLst>
              <a:ext uri="{FF2B5EF4-FFF2-40B4-BE49-F238E27FC236}">
                <a16:creationId xmlns:a16="http://schemas.microsoft.com/office/drawing/2014/main" id="{7DDEBD6B-4CA7-9B17-3750-3AE5B6D8E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508375"/>
            <a:ext cx="2001838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88067" name="Rectangle 4">
            <a:extLst>
              <a:ext uri="{FF2B5EF4-FFF2-40B4-BE49-F238E27FC236}">
                <a16:creationId xmlns:a16="http://schemas.microsoft.com/office/drawing/2014/main" id="{06D43C4C-0E77-D18D-7E61-B8326D1DD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984625"/>
            <a:ext cx="2001838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88068" name="Rectangle 5">
            <a:extLst>
              <a:ext uri="{FF2B5EF4-FFF2-40B4-BE49-F238E27FC236}">
                <a16:creationId xmlns:a16="http://schemas.microsoft.com/office/drawing/2014/main" id="{FCAF8702-D78A-F64C-B619-BB3166DA5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460875"/>
            <a:ext cx="2001838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88069" name="Rectangle 6">
            <a:extLst>
              <a:ext uri="{FF2B5EF4-FFF2-40B4-BE49-F238E27FC236}">
                <a16:creationId xmlns:a16="http://schemas.microsoft.com/office/drawing/2014/main" id="{8CCF5C07-CEB8-A87D-83DA-D6BC2C0B6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937125"/>
            <a:ext cx="2001838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88070" name="Rectangle 7">
            <a:extLst>
              <a:ext uri="{FF2B5EF4-FFF2-40B4-BE49-F238E27FC236}">
                <a16:creationId xmlns:a16="http://schemas.microsoft.com/office/drawing/2014/main" id="{05BA3416-C971-447D-F9D9-A75AE78F7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413375"/>
            <a:ext cx="2001838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physical</a:t>
            </a:r>
          </a:p>
        </p:txBody>
      </p:sp>
      <p:sp>
        <p:nvSpPr>
          <p:cNvPr id="88071" name="Rectangle 8">
            <a:extLst>
              <a:ext uri="{FF2B5EF4-FFF2-40B4-BE49-F238E27FC236}">
                <a16:creationId xmlns:a16="http://schemas.microsoft.com/office/drawing/2014/main" id="{7C323508-8BC4-EC7F-79F4-A046DDDF7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9463" y="3852863"/>
            <a:ext cx="598487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72" name="Oval 9">
            <a:extLst>
              <a:ext uri="{FF2B5EF4-FFF2-40B4-BE49-F238E27FC236}">
                <a16:creationId xmlns:a16="http://schemas.microsoft.com/office/drawing/2014/main" id="{610F21CA-74A5-CF39-5400-C67E00ECD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9463" y="3548063"/>
            <a:ext cx="598487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P1</a:t>
            </a:r>
          </a:p>
        </p:txBody>
      </p:sp>
      <p:sp>
        <p:nvSpPr>
          <p:cNvPr id="88073" name="Rectangle 10">
            <a:extLst>
              <a:ext uri="{FF2B5EF4-FFF2-40B4-BE49-F238E27FC236}">
                <a16:creationId xmlns:a16="http://schemas.microsoft.com/office/drawing/2014/main" id="{B833CB42-95DE-74DB-9C66-9058A1273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5113" y="34290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88074" name="Rectangle 11">
            <a:extLst>
              <a:ext uri="{FF2B5EF4-FFF2-40B4-BE49-F238E27FC236}">
                <a16:creationId xmlns:a16="http://schemas.microsoft.com/office/drawing/2014/main" id="{BCF1AC76-5BDA-E0AA-B832-63DBBDC5C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5113" y="390525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88075" name="Rectangle 12">
            <a:extLst>
              <a:ext uri="{FF2B5EF4-FFF2-40B4-BE49-F238E27FC236}">
                <a16:creationId xmlns:a16="http://schemas.microsoft.com/office/drawing/2014/main" id="{E60429BB-141E-0783-1EAE-ABC9CA81A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5113" y="43815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88076" name="Rectangle 13">
            <a:extLst>
              <a:ext uri="{FF2B5EF4-FFF2-40B4-BE49-F238E27FC236}">
                <a16:creationId xmlns:a16="http://schemas.microsoft.com/office/drawing/2014/main" id="{C223D304-8FD6-DE83-D1DA-F43F3223F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5113" y="485775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88077" name="Rectangle 14">
            <a:extLst>
              <a:ext uri="{FF2B5EF4-FFF2-40B4-BE49-F238E27FC236}">
                <a16:creationId xmlns:a16="http://schemas.microsoft.com/office/drawing/2014/main" id="{E7618946-6D39-F697-B305-4F72549DC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5113" y="53340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physical</a:t>
            </a:r>
          </a:p>
        </p:txBody>
      </p:sp>
      <p:sp>
        <p:nvSpPr>
          <p:cNvPr id="88078" name="Rectangle 15">
            <a:extLst>
              <a:ext uri="{FF2B5EF4-FFF2-40B4-BE49-F238E27FC236}">
                <a16:creationId xmlns:a16="http://schemas.microsoft.com/office/drawing/2014/main" id="{8D3A7C8D-AE6E-5B55-9135-1CB3749FB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3" y="3508375"/>
            <a:ext cx="2735262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88079" name="Rectangle 16">
            <a:extLst>
              <a:ext uri="{FF2B5EF4-FFF2-40B4-BE49-F238E27FC236}">
                <a16:creationId xmlns:a16="http://schemas.microsoft.com/office/drawing/2014/main" id="{989A424D-6AE1-EB4A-6285-4AC4B41BA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3" y="3984625"/>
            <a:ext cx="2735262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88080" name="Rectangle 17">
            <a:extLst>
              <a:ext uri="{FF2B5EF4-FFF2-40B4-BE49-F238E27FC236}">
                <a16:creationId xmlns:a16="http://schemas.microsoft.com/office/drawing/2014/main" id="{D444B4C4-31D0-23AE-DE60-66842A2D3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3" y="4460875"/>
            <a:ext cx="2735262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88081" name="Rectangle 18">
            <a:extLst>
              <a:ext uri="{FF2B5EF4-FFF2-40B4-BE49-F238E27FC236}">
                <a16:creationId xmlns:a16="http://schemas.microsoft.com/office/drawing/2014/main" id="{38F897DA-5D27-20B3-122C-44E3C3DFB1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3" y="4937125"/>
            <a:ext cx="2735262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88082" name="Rectangle 19">
            <a:extLst>
              <a:ext uri="{FF2B5EF4-FFF2-40B4-BE49-F238E27FC236}">
                <a16:creationId xmlns:a16="http://schemas.microsoft.com/office/drawing/2014/main" id="{203E928B-1989-17A6-BDF1-141494ED6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7713" y="5413375"/>
            <a:ext cx="2735262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physical</a:t>
            </a:r>
          </a:p>
        </p:txBody>
      </p:sp>
      <p:sp>
        <p:nvSpPr>
          <p:cNvPr id="88083" name="Rectangle 20">
            <a:extLst>
              <a:ext uri="{FF2B5EF4-FFF2-40B4-BE49-F238E27FC236}">
                <a16:creationId xmlns:a16="http://schemas.microsoft.com/office/drawing/2014/main" id="{85696577-7A7D-1EEC-8B6D-8DF4DDB34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4950" y="3859213"/>
            <a:ext cx="598488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84" name="Oval 21">
            <a:extLst>
              <a:ext uri="{FF2B5EF4-FFF2-40B4-BE49-F238E27FC236}">
                <a16:creationId xmlns:a16="http://schemas.microsoft.com/office/drawing/2014/main" id="{4B75A408-FFBF-DB0F-3165-59A90B7AC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4950" y="3554413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P2</a:t>
            </a:r>
          </a:p>
        </p:txBody>
      </p:sp>
      <p:sp>
        <p:nvSpPr>
          <p:cNvPr id="88085" name="Rectangle 22">
            <a:extLst>
              <a:ext uri="{FF2B5EF4-FFF2-40B4-BE49-F238E27FC236}">
                <a16:creationId xmlns:a16="http://schemas.microsoft.com/office/drawing/2014/main" id="{C4EAA7E0-4847-3A9F-B2B8-20AF345FD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4688" y="3883025"/>
            <a:ext cx="598487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86" name="Oval 23">
            <a:extLst>
              <a:ext uri="{FF2B5EF4-FFF2-40B4-BE49-F238E27FC236}">
                <a16:creationId xmlns:a16="http://schemas.microsoft.com/office/drawing/2014/main" id="{C5840759-6EB5-885F-68F3-CB7EDAEED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4688" y="3578225"/>
            <a:ext cx="598487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P3</a:t>
            </a:r>
          </a:p>
        </p:txBody>
      </p:sp>
      <p:sp>
        <p:nvSpPr>
          <p:cNvPr id="88087" name="Rectangle 24">
            <a:extLst>
              <a:ext uri="{FF2B5EF4-FFF2-40B4-BE49-F238E27FC236}">
                <a16:creationId xmlns:a16="http://schemas.microsoft.com/office/drawing/2014/main" id="{5DF3C474-F50B-693D-8E06-0EB4D5B2A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300" y="3797300"/>
            <a:ext cx="598488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88" name="Oval 25">
            <a:extLst>
              <a:ext uri="{FF2B5EF4-FFF2-40B4-BE49-F238E27FC236}">
                <a16:creationId xmlns:a16="http://schemas.microsoft.com/office/drawing/2014/main" id="{5265B188-D2EF-5652-D5E4-779E88345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300" y="3492500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P4</a:t>
            </a:r>
          </a:p>
        </p:txBody>
      </p:sp>
      <p:sp>
        <p:nvSpPr>
          <p:cNvPr id="88089" name="Rectangle 26">
            <a:extLst>
              <a:ext uri="{FF2B5EF4-FFF2-40B4-BE49-F238E27FC236}">
                <a16:creationId xmlns:a16="http://schemas.microsoft.com/office/drawing/2014/main" id="{BC1ADADB-D186-C156-1CF0-8B57593DC4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75" y="3889375"/>
            <a:ext cx="598488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90" name="Oval 27">
            <a:extLst>
              <a:ext uri="{FF2B5EF4-FFF2-40B4-BE49-F238E27FC236}">
                <a16:creationId xmlns:a16="http://schemas.microsoft.com/office/drawing/2014/main" id="{69D81A31-67DD-68BA-BD6B-EA195B154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75" y="3584575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P1</a:t>
            </a:r>
          </a:p>
        </p:txBody>
      </p:sp>
      <p:sp>
        <p:nvSpPr>
          <p:cNvPr id="88091" name="Text Box 28">
            <a:extLst>
              <a:ext uri="{FF2B5EF4-FFF2-40B4-BE49-F238E27FC236}">
                <a16:creationId xmlns:a16="http://schemas.microsoft.com/office/drawing/2014/main" id="{27DE27C4-AA30-5EB7-481B-E6682B404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038" y="5967413"/>
            <a:ext cx="898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1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92" name="Text Box 29">
            <a:extLst>
              <a:ext uri="{FF2B5EF4-FFF2-40B4-BE49-F238E27FC236}">
                <a16:creationId xmlns:a16="http://schemas.microsoft.com/office/drawing/2014/main" id="{22DF659E-C8C5-17C5-4608-3FB3C655E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5763" y="5954713"/>
            <a:ext cx="9382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2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93" name="Text Box 30">
            <a:extLst>
              <a:ext uri="{FF2B5EF4-FFF2-40B4-BE49-F238E27FC236}">
                <a16:creationId xmlns:a16="http://schemas.microsoft.com/office/drawing/2014/main" id="{248FE277-54CB-C67D-9142-37E523EC4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4713" y="5832475"/>
            <a:ext cx="9382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3</a:t>
            </a:r>
          </a:p>
        </p:txBody>
      </p:sp>
      <p:grpSp>
        <p:nvGrpSpPr>
          <p:cNvPr id="88094" name="Group 31">
            <a:extLst>
              <a:ext uri="{FF2B5EF4-FFF2-40B4-BE49-F238E27FC236}">
                <a16:creationId xmlns:a16="http://schemas.microsoft.com/office/drawing/2014/main" id="{0C5B8DD9-D866-A020-9A61-A4DF2C6C527A}"/>
              </a:ext>
            </a:extLst>
          </p:cNvPr>
          <p:cNvGrpSpPr>
            <a:grpSpLocks/>
          </p:cNvGrpSpPr>
          <p:nvPr/>
        </p:nvGrpSpPr>
        <p:grpSpPr bwMode="auto">
          <a:xfrm>
            <a:off x="2308225" y="3983038"/>
            <a:ext cx="2263775" cy="1676400"/>
            <a:chOff x="1421" y="2509"/>
            <a:chExt cx="1426" cy="1056"/>
          </a:xfrm>
        </p:grpSpPr>
        <p:sp>
          <p:nvSpPr>
            <p:cNvPr id="88115" name="Line 32">
              <a:extLst>
                <a:ext uri="{FF2B5EF4-FFF2-40B4-BE49-F238E27FC236}">
                  <a16:creationId xmlns:a16="http://schemas.microsoft.com/office/drawing/2014/main" id="{A1A5B71A-773F-9FF0-B490-DF573ADF3F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1" y="2509"/>
              <a:ext cx="0" cy="105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8116" name="Freeform 33">
              <a:extLst>
                <a:ext uri="{FF2B5EF4-FFF2-40B4-BE49-F238E27FC236}">
                  <a16:creationId xmlns:a16="http://schemas.microsoft.com/office/drawing/2014/main" id="{146BAB3D-5ACC-B3E6-F916-09421477C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" y="2563"/>
              <a:ext cx="286" cy="989"/>
            </a:xfrm>
            <a:custGeom>
              <a:avLst/>
              <a:gdLst>
                <a:gd name="T0" fmla="*/ 286 w 286"/>
                <a:gd name="T1" fmla="*/ 989 h 989"/>
                <a:gd name="T2" fmla="*/ 284 w 286"/>
                <a:gd name="T3" fmla="*/ 117 h 989"/>
                <a:gd name="T4" fmla="*/ 0 w 286"/>
                <a:gd name="T5" fmla="*/ 0 h 989"/>
                <a:gd name="T6" fmla="*/ 0 60000 65536"/>
                <a:gd name="T7" fmla="*/ 0 60000 65536"/>
                <a:gd name="T8" fmla="*/ 0 60000 65536"/>
                <a:gd name="T9" fmla="*/ 0 w 286"/>
                <a:gd name="T10" fmla="*/ 0 h 989"/>
                <a:gd name="T11" fmla="*/ 286 w 286"/>
                <a:gd name="T12" fmla="*/ 989 h 9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6" h="989">
                  <a:moveTo>
                    <a:pt x="286" y="989"/>
                  </a:moveTo>
                  <a:lnTo>
                    <a:pt x="284" y="117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8117" name="Freeform 34">
              <a:extLst>
                <a:ext uri="{FF2B5EF4-FFF2-40B4-BE49-F238E27FC236}">
                  <a16:creationId xmlns:a16="http://schemas.microsoft.com/office/drawing/2014/main" id="{0241A916-E0C6-50E9-F22C-AD9139A54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1" y="3556"/>
              <a:ext cx="1426" cy="9"/>
            </a:xfrm>
            <a:custGeom>
              <a:avLst/>
              <a:gdLst>
                <a:gd name="T0" fmla="*/ 0 w 1426"/>
                <a:gd name="T1" fmla="*/ 9 h 9"/>
                <a:gd name="T2" fmla="*/ 1426 w 1426"/>
                <a:gd name="T3" fmla="*/ 0 h 9"/>
                <a:gd name="T4" fmla="*/ 0 60000 65536"/>
                <a:gd name="T5" fmla="*/ 0 60000 65536"/>
                <a:gd name="T6" fmla="*/ 0 w 1426"/>
                <a:gd name="T7" fmla="*/ 0 h 9"/>
                <a:gd name="T8" fmla="*/ 1426 w 1426"/>
                <a:gd name="T9" fmla="*/ 9 h 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426" h="9">
                  <a:moveTo>
                    <a:pt x="0" y="9"/>
                  </a:moveTo>
                  <a:lnTo>
                    <a:pt x="1426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88095" name="Rectangle 35">
            <a:extLst>
              <a:ext uri="{FF2B5EF4-FFF2-40B4-BE49-F238E27FC236}">
                <a16:creationId xmlns:a16="http://schemas.microsoft.com/office/drawing/2014/main" id="{0DB5FB3E-438D-B368-B355-C832D7DF9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895600"/>
            <a:ext cx="598488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96" name="Oval 36">
            <a:extLst>
              <a:ext uri="{FF2B5EF4-FFF2-40B4-BE49-F238E27FC236}">
                <a16:creationId xmlns:a16="http://schemas.microsoft.com/office/drawing/2014/main" id="{39A5FDC1-0184-C93F-7368-3C20274C3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2819400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097" name="Text Box 37">
            <a:extLst>
              <a:ext uri="{FF2B5EF4-FFF2-40B4-BE49-F238E27FC236}">
                <a16:creationId xmlns:a16="http://schemas.microsoft.com/office/drawing/2014/main" id="{4D8A30A9-3639-E5D1-02DB-01ABF3175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819400"/>
            <a:ext cx="10747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= process</a:t>
            </a:r>
          </a:p>
        </p:txBody>
      </p:sp>
      <p:sp>
        <p:nvSpPr>
          <p:cNvPr id="88098" name="Text Box 38">
            <a:extLst>
              <a:ext uri="{FF2B5EF4-FFF2-40B4-BE49-F238E27FC236}">
                <a16:creationId xmlns:a16="http://schemas.microsoft.com/office/drawing/2014/main" id="{4B18A994-09C9-C4E9-209C-89FFCA58C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2819400"/>
            <a:ext cx="976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= socket</a:t>
            </a:r>
          </a:p>
        </p:txBody>
      </p:sp>
      <p:sp>
        <p:nvSpPr>
          <p:cNvPr id="88099" name="Text Box 39">
            <a:extLst>
              <a:ext uri="{FF2B5EF4-FFF2-40B4-BE49-F238E27FC236}">
                <a16:creationId xmlns:a16="http://schemas.microsoft.com/office/drawing/2014/main" id="{5708B32E-15B0-AD9D-A5CD-D8EC5D28E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1589088"/>
            <a:ext cx="1762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100" name="Text Box 40">
            <a:extLst>
              <a:ext uri="{FF2B5EF4-FFF2-40B4-BE49-F238E27FC236}">
                <a16:creationId xmlns:a16="http://schemas.microsoft.com/office/drawing/2014/main" id="{BF29B47E-E43C-2982-3587-08A2A829A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366838"/>
            <a:ext cx="176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101" name="Rectangle 41">
            <a:extLst>
              <a:ext uri="{FF2B5EF4-FFF2-40B4-BE49-F238E27FC236}">
                <a16:creationId xmlns:a16="http://schemas.microsoft.com/office/drawing/2014/main" id="{EECD4F57-A362-795B-33BB-B43AD6C3B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1524000"/>
            <a:ext cx="3808413" cy="10668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delivering received segments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to correct socket</a:t>
            </a:r>
          </a:p>
        </p:txBody>
      </p:sp>
      <p:grpSp>
        <p:nvGrpSpPr>
          <p:cNvPr id="88102" name="Group 42">
            <a:extLst>
              <a:ext uri="{FF2B5EF4-FFF2-40B4-BE49-F238E27FC236}">
                <a16:creationId xmlns:a16="http://schemas.microsoft.com/office/drawing/2014/main" id="{252FB7BF-A3B3-53DA-B9AC-2F1766240DBF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1295400"/>
            <a:ext cx="3382963" cy="396875"/>
            <a:chOff x="1080" y="3713"/>
            <a:chExt cx="1712" cy="250"/>
          </a:xfrm>
        </p:grpSpPr>
        <p:sp>
          <p:nvSpPr>
            <p:cNvPr id="88113" name="Rectangle 43">
              <a:extLst>
                <a:ext uri="{FF2B5EF4-FFF2-40B4-BE49-F238E27FC236}">
                  <a16:creationId xmlns:a16="http://schemas.microsoft.com/office/drawing/2014/main" id="{A184977F-5A6D-075D-6084-E15DEAF54A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2" y="3732"/>
              <a:ext cx="1002" cy="2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8114" name="Text Box 44">
              <a:extLst>
                <a:ext uri="{FF2B5EF4-FFF2-40B4-BE49-F238E27FC236}">
                  <a16:creationId xmlns:a16="http://schemas.microsoft.com/office/drawing/2014/main" id="{850C45BD-6DB3-4257-9556-8A57AD9570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0" y="3713"/>
              <a:ext cx="1712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sng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Demultiplexing at rcv host:</a:t>
              </a:r>
            </a:p>
          </p:txBody>
        </p:sp>
      </p:grpSp>
      <p:sp>
        <p:nvSpPr>
          <p:cNvPr id="88103" name="Text Box 45">
            <a:extLst>
              <a:ext uri="{FF2B5EF4-FFF2-40B4-BE49-F238E27FC236}">
                <a16:creationId xmlns:a16="http://schemas.microsoft.com/office/drawing/2014/main" id="{28A50581-0DC2-EDA3-55FC-5A392EA98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0800" y="1571625"/>
            <a:ext cx="36861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Data headers helps flows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from multiple sockets to use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common the network channel,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Info in header later helps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Demultiplexing.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8104" name="Rectangle 46">
            <a:extLst>
              <a:ext uri="{FF2B5EF4-FFF2-40B4-BE49-F238E27FC236}">
                <a16:creationId xmlns:a16="http://schemas.microsoft.com/office/drawing/2014/main" id="{F1659250-177B-B38C-1E7F-277FDE160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1506538"/>
            <a:ext cx="3609975" cy="17176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88105" name="Group 47">
            <a:extLst>
              <a:ext uri="{FF2B5EF4-FFF2-40B4-BE49-F238E27FC236}">
                <a16:creationId xmlns:a16="http://schemas.microsoft.com/office/drawing/2014/main" id="{40311F05-90C1-101D-ACED-B5570EA0D2C7}"/>
              </a:ext>
            </a:extLst>
          </p:cNvPr>
          <p:cNvGrpSpPr>
            <a:grpSpLocks/>
          </p:cNvGrpSpPr>
          <p:nvPr/>
        </p:nvGrpSpPr>
        <p:grpSpPr bwMode="auto">
          <a:xfrm>
            <a:off x="5259388" y="1219200"/>
            <a:ext cx="3255962" cy="396875"/>
            <a:chOff x="914" y="3713"/>
            <a:chExt cx="2051" cy="250"/>
          </a:xfrm>
        </p:grpSpPr>
        <p:sp>
          <p:nvSpPr>
            <p:cNvPr id="88111" name="Rectangle 48">
              <a:extLst>
                <a:ext uri="{FF2B5EF4-FFF2-40B4-BE49-F238E27FC236}">
                  <a16:creationId xmlns:a16="http://schemas.microsoft.com/office/drawing/2014/main" id="{030BA820-A29D-1C61-DD87-019885BA8E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2" y="3732"/>
              <a:ext cx="1002" cy="2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8112" name="Text Box 49">
              <a:extLst>
                <a:ext uri="{FF2B5EF4-FFF2-40B4-BE49-F238E27FC236}">
                  <a16:creationId xmlns:a16="http://schemas.microsoft.com/office/drawing/2014/main" id="{15CDD268-224C-29C7-A305-ED5BC5E20F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" y="3713"/>
              <a:ext cx="2051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sng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Multiplexing at send host:</a:t>
              </a: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88106" name="Group 50">
            <a:extLst>
              <a:ext uri="{FF2B5EF4-FFF2-40B4-BE49-F238E27FC236}">
                <a16:creationId xmlns:a16="http://schemas.microsoft.com/office/drawing/2014/main" id="{2B48ACA1-0CC5-7B98-CEBC-6AF9272FA839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648200" y="3962400"/>
            <a:ext cx="2263775" cy="1676400"/>
            <a:chOff x="1421" y="2509"/>
            <a:chExt cx="1426" cy="1056"/>
          </a:xfrm>
        </p:grpSpPr>
        <p:sp>
          <p:nvSpPr>
            <p:cNvPr id="88108" name="Line 51">
              <a:extLst>
                <a:ext uri="{FF2B5EF4-FFF2-40B4-BE49-F238E27FC236}">
                  <a16:creationId xmlns:a16="http://schemas.microsoft.com/office/drawing/2014/main" id="{4CCCC0C8-7865-8154-ED6A-43849491C1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1" y="2509"/>
              <a:ext cx="0" cy="105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8109" name="Freeform 52">
              <a:extLst>
                <a:ext uri="{FF2B5EF4-FFF2-40B4-BE49-F238E27FC236}">
                  <a16:creationId xmlns:a16="http://schemas.microsoft.com/office/drawing/2014/main" id="{4E6A4583-EF67-89AA-1F4C-0CEF96ED3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" y="2563"/>
              <a:ext cx="286" cy="989"/>
            </a:xfrm>
            <a:custGeom>
              <a:avLst/>
              <a:gdLst>
                <a:gd name="T0" fmla="*/ 286 w 286"/>
                <a:gd name="T1" fmla="*/ 989 h 989"/>
                <a:gd name="T2" fmla="*/ 284 w 286"/>
                <a:gd name="T3" fmla="*/ 117 h 989"/>
                <a:gd name="T4" fmla="*/ 0 w 286"/>
                <a:gd name="T5" fmla="*/ 0 h 989"/>
                <a:gd name="T6" fmla="*/ 0 60000 65536"/>
                <a:gd name="T7" fmla="*/ 0 60000 65536"/>
                <a:gd name="T8" fmla="*/ 0 60000 65536"/>
                <a:gd name="T9" fmla="*/ 0 w 286"/>
                <a:gd name="T10" fmla="*/ 0 h 989"/>
                <a:gd name="T11" fmla="*/ 286 w 286"/>
                <a:gd name="T12" fmla="*/ 989 h 9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6" h="989">
                  <a:moveTo>
                    <a:pt x="286" y="989"/>
                  </a:moveTo>
                  <a:lnTo>
                    <a:pt x="284" y="117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8110" name="Freeform 53">
              <a:extLst>
                <a:ext uri="{FF2B5EF4-FFF2-40B4-BE49-F238E27FC236}">
                  <a16:creationId xmlns:a16="http://schemas.microsoft.com/office/drawing/2014/main" id="{E706C877-4548-A2EA-47D6-D43402BF2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1" y="3556"/>
              <a:ext cx="1426" cy="9"/>
            </a:xfrm>
            <a:custGeom>
              <a:avLst/>
              <a:gdLst>
                <a:gd name="T0" fmla="*/ 0 w 1426"/>
                <a:gd name="T1" fmla="*/ 9 h 9"/>
                <a:gd name="T2" fmla="*/ 1426 w 1426"/>
                <a:gd name="T3" fmla="*/ 0 h 9"/>
                <a:gd name="T4" fmla="*/ 0 60000 65536"/>
                <a:gd name="T5" fmla="*/ 0 60000 65536"/>
                <a:gd name="T6" fmla="*/ 0 w 1426"/>
                <a:gd name="T7" fmla="*/ 0 h 9"/>
                <a:gd name="T8" fmla="*/ 1426 w 1426"/>
                <a:gd name="T9" fmla="*/ 9 h 9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426" h="9">
                  <a:moveTo>
                    <a:pt x="0" y="9"/>
                  </a:moveTo>
                  <a:lnTo>
                    <a:pt x="1426" y="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88107" name="Slide Number Placeholder 1">
            <a:extLst>
              <a:ext uri="{FF2B5EF4-FFF2-40B4-BE49-F238E27FC236}">
                <a16:creationId xmlns:a16="http://schemas.microsoft.com/office/drawing/2014/main" id="{1327E3AC-08B1-8126-CE5A-B2BE065772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145280-876B-2A41-A44D-B98AA1BB6884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>
            <a:extLst>
              <a:ext uri="{FF2B5EF4-FFF2-40B4-BE49-F238E27FC236}">
                <a16:creationId xmlns:a16="http://schemas.microsoft.com/office/drawing/2014/main" id="{CAA9E5A2-93A1-96B8-0F7D-96C202E56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3525" y="2000250"/>
            <a:ext cx="3324225" cy="32004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14" name="Rectangle 3">
            <a:extLst>
              <a:ext uri="{FF2B5EF4-FFF2-40B4-BE49-F238E27FC236}">
                <a16:creationId xmlns:a16="http://schemas.microsoft.com/office/drawing/2014/main" id="{EC834CEA-E2BD-12C2-029B-BA22C87C2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7325" y="2095500"/>
            <a:ext cx="3324225" cy="3200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15" name="Rectangle 4">
            <a:extLst>
              <a:ext uri="{FF2B5EF4-FFF2-40B4-BE49-F238E27FC236}">
                <a16:creationId xmlns:a16="http://schemas.microsoft.com/office/drawing/2014/main" id="{A05B0A76-DAB6-4731-C7CF-2A6F810E9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How demultiplexing works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90116" name="Rectangle 5">
            <a:extLst>
              <a:ext uri="{FF2B5EF4-FFF2-40B4-BE49-F238E27FC236}">
                <a16:creationId xmlns:a16="http://schemas.microsoft.com/office/drawing/2014/main" id="{1E765742-7F11-B07C-61AA-5747CAA9745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33400" y="1219200"/>
            <a:ext cx="4114800" cy="2790825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1) host receives IP datagrams</a:t>
            </a:r>
            <a:endParaRPr lang="en-US" altLang="en-US" sz="2400">
              <a:ea typeface="ＭＳ Ｐゴシック" panose="020B0600070205080204" pitchFamily="34" charset="-128"/>
            </a:endParaRP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each datagram has source IP address, destination IP address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each datagram carries 1 transport-layer segment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each segment has source, destination port number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2) host uses IP addresses &amp; port numbers to direct segment to appropriate socket</a:t>
            </a:r>
            <a:endParaRPr lang="en-US" altLang="en-US" sz="2400">
              <a:ea typeface="ＭＳ Ｐゴシック" panose="020B0600070205080204" pitchFamily="34" charset="-128"/>
            </a:endParaRPr>
          </a:p>
        </p:txBody>
      </p:sp>
      <p:sp>
        <p:nvSpPr>
          <p:cNvPr id="90117" name="Text Box 6">
            <a:extLst>
              <a:ext uri="{FF2B5EF4-FFF2-40B4-BE49-F238E27FC236}">
                <a16:creationId xmlns:a16="http://schemas.microsoft.com/office/drawing/2014/main" id="{0AD10A42-C4A8-25FC-E69D-45D292F86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450" y="2117725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source port #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18" name="Text Box 7">
            <a:extLst>
              <a:ext uri="{FF2B5EF4-FFF2-40B4-BE49-F238E27FC236}">
                <a16:creationId xmlns:a16="http://schemas.microsoft.com/office/drawing/2014/main" id="{F74ED818-987C-044E-9DCD-316B923D0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1038" y="2117725"/>
            <a:ext cx="1452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dest port #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19" name="Line 8">
            <a:extLst>
              <a:ext uri="{FF2B5EF4-FFF2-40B4-BE49-F238E27FC236}">
                <a16:creationId xmlns:a16="http://schemas.microsoft.com/office/drawing/2014/main" id="{EAE61784-DBB0-6C7A-2489-3D6E122C2F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57800" y="2495550"/>
            <a:ext cx="33289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20" name="Line 9">
            <a:extLst>
              <a:ext uri="{FF2B5EF4-FFF2-40B4-BE49-F238E27FC236}">
                <a16:creationId xmlns:a16="http://schemas.microsoft.com/office/drawing/2014/main" id="{DD710B7A-BBE5-2226-8876-14628A788D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67325" y="3486150"/>
            <a:ext cx="33242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21" name="Line 10">
            <a:extLst>
              <a:ext uri="{FF2B5EF4-FFF2-40B4-BE49-F238E27FC236}">
                <a16:creationId xmlns:a16="http://schemas.microsoft.com/office/drawing/2014/main" id="{69C64DD3-40E3-B76B-332D-3C4983C147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05625" y="2095500"/>
            <a:ext cx="0" cy="3952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22" name="Text Box 11">
            <a:extLst>
              <a:ext uri="{FF2B5EF4-FFF2-40B4-BE49-F238E27FC236}">
                <a16:creationId xmlns:a16="http://schemas.microsoft.com/office/drawing/2014/main" id="{BE09019E-2416-7ACC-3D12-BD884962C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7150" y="1665288"/>
            <a:ext cx="9509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32 bits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23" name="Line 12">
            <a:extLst>
              <a:ext uri="{FF2B5EF4-FFF2-40B4-BE49-F238E27FC236}">
                <a16:creationId xmlns:a16="http://schemas.microsoft.com/office/drawing/2014/main" id="{2298ADF7-5497-6DA9-0BF9-F9D2E0DFA01E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2825" y="1862138"/>
            <a:ext cx="1200150" cy="4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24" name="Line 13">
            <a:extLst>
              <a:ext uri="{FF2B5EF4-FFF2-40B4-BE49-F238E27FC236}">
                <a16:creationId xmlns:a16="http://schemas.microsoft.com/office/drawing/2014/main" id="{00294905-A911-C54D-E6A7-F0FE41DF5FC9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5253038" y="1871663"/>
            <a:ext cx="11287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25" name="Text Box 14">
            <a:extLst>
              <a:ext uri="{FF2B5EF4-FFF2-40B4-BE49-F238E27FC236}">
                <a16:creationId xmlns:a16="http://schemas.microsoft.com/office/drawing/2014/main" id="{4ACD1068-20DE-4FF5-96E0-A25881154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3150" y="3951288"/>
            <a:ext cx="14446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data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(message)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26" name="Text Box 15">
            <a:extLst>
              <a:ext uri="{FF2B5EF4-FFF2-40B4-BE49-F238E27FC236}">
                <a16:creationId xmlns:a16="http://schemas.microsoft.com/office/drawing/2014/main" id="{942D192A-93E5-C450-FEE0-AEDA4B13A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550" y="2860675"/>
            <a:ext cx="2505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other header fields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27" name="Text Box 16">
            <a:extLst>
              <a:ext uri="{FF2B5EF4-FFF2-40B4-BE49-F238E27FC236}">
                <a16:creationId xmlns:a16="http://schemas.microsoft.com/office/drawing/2014/main" id="{95636C52-E8EF-5DE3-9E22-AF397B250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2263" y="5518150"/>
            <a:ext cx="3244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TCP/UDP segment format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0128" name="Slide Number Placeholder 1">
            <a:extLst>
              <a:ext uri="{FF2B5EF4-FFF2-40B4-BE49-F238E27FC236}">
                <a16:creationId xmlns:a16="http://schemas.microsoft.com/office/drawing/2014/main" id="{F637575B-E2F8-ACD2-446C-1E89397484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F43018-EB2F-3144-9F21-72544908F20A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3">
            <a:extLst>
              <a:ext uri="{FF2B5EF4-FFF2-40B4-BE49-F238E27FC236}">
                <a16:creationId xmlns:a16="http://schemas.microsoft.com/office/drawing/2014/main" id="{0CF4431D-4C8C-D27C-5904-EF97D9492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15240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92162" name="Rectangle 4">
            <a:extLst>
              <a:ext uri="{FF2B5EF4-FFF2-40B4-BE49-F238E27FC236}">
                <a16:creationId xmlns:a16="http://schemas.microsoft.com/office/drawing/2014/main" id="{26D829F3-524F-9E1A-5A30-2B6D0CDC2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00025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92163" name="Rectangle 5">
            <a:extLst>
              <a:ext uri="{FF2B5EF4-FFF2-40B4-BE49-F238E27FC236}">
                <a16:creationId xmlns:a16="http://schemas.microsoft.com/office/drawing/2014/main" id="{1EC5AD40-8126-756F-262C-5FA6CC8E6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4765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92164" name="Rectangle 6">
            <a:extLst>
              <a:ext uri="{FF2B5EF4-FFF2-40B4-BE49-F238E27FC236}">
                <a16:creationId xmlns:a16="http://schemas.microsoft.com/office/drawing/2014/main" id="{3D6AA6FF-8F66-A377-A80C-105B7C05D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95275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92165" name="Rectangle 7">
            <a:extLst>
              <a:ext uri="{FF2B5EF4-FFF2-40B4-BE49-F238E27FC236}">
                <a16:creationId xmlns:a16="http://schemas.microsoft.com/office/drawing/2014/main" id="{90A03882-851D-12D6-3660-6B9F57383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34290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physical</a:t>
            </a:r>
          </a:p>
        </p:txBody>
      </p:sp>
      <p:sp>
        <p:nvSpPr>
          <p:cNvPr id="92166" name="Rectangle 8">
            <a:extLst>
              <a:ext uri="{FF2B5EF4-FFF2-40B4-BE49-F238E27FC236}">
                <a16:creationId xmlns:a16="http://schemas.microsoft.com/office/drawing/2014/main" id="{7B9430A2-3F84-20CD-25C5-825A5F93E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625" y="1868488"/>
            <a:ext cx="598488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2167" name="Oval 9">
            <a:extLst>
              <a:ext uri="{FF2B5EF4-FFF2-40B4-BE49-F238E27FC236}">
                <a16:creationId xmlns:a16="http://schemas.microsoft.com/office/drawing/2014/main" id="{A2D5D98E-65A8-CDD4-7CD8-17D7F4EBA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625" y="1563688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P1</a:t>
            </a:r>
          </a:p>
        </p:txBody>
      </p:sp>
      <p:sp>
        <p:nvSpPr>
          <p:cNvPr id="92168" name="Rectangle 15">
            <a:extLst>
              <a:ext uri="{FF2B5EF4-FFF2-40B4-BE49-F238E27FC236}">
                <a16:creationId xmlns:a16="http://schemas.microsoft.com/office/drawing/2014/main" id="{2189CEF1-B93C-8F99-4AE9-3C4549E38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15240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92169" name="Rectangle 16">
            <a:extLst>
              <a:ext uri="{FF2B5EF4-FFF2-40B4-BE49-F238E27FC236}">
                <a16:creationId xmlns:a16="http://schemas.microsoft.com/office/drawing/2014/main" id="{A03A5175-3A51-5AF9-74D2-2867793B2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00025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92170" name="Rectangle 17">
            <a:extLst>
              <a:ext uri="{FF2B5EF4-FFF2-40B4-BE49-F238E27FC236}">
                <a16:creationId xmlns:a16="http://schemas.microsoft.com/office/drawing/2014/main" id="{A81B25C4-4878-034E-7276-2E2BA0C95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4765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92171" name="Rectangle 18">
            <a:extLst>
              <a:ext uri="{FF2B5EF4-FFF2-40B4-BE49-F238E27FC236}">
                <a16:creationId xmlns:a16="http://schemas.microsoft.com/office/drawing/2014/main" id="{8B6EA0A5-570A-A6EC-7DAF-49987829E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95275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92172" name="Rectangle 19">
            <a:extLst>
              <a:ext uri="{FF2B5EF4-FFF2-40B4-BE49-F238E27FC236}">
                <a16:creationId xmlns:a16="http://schemas.microsoft.com/office/drawing/2014/main" id="{E442638C-3B76-E8FF-32EB-1025FC3A9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34290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physical</a:t>
            </a:r>
          </a:p>
        </p:txBody>
      </p:sp>
      <p:sp>
        <p:nvSpPr>
          <p:cNvPr id="92173" name="Rectangle 20">
            <a:extLst>
              <a:ext uri="{FF2B5EF4-FFF2-40B4-BE49-F238E27FC236}">
                <a16:creationId xmlns:a16="http://schemas.microsoft.com/office/drawing/2014/main" id="{5E346006-9ED6-445E-BD8F-BD4ED69847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2113" y="1874838"/>
            <a:ext cx="598487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2174" name="Oval 21">
            <a:extLst>
              <a:ext uri="{FF2B5EF4-FFF2-40B4-BE49-F238E27FC236}">
                <a16:creationId xmlns:a16="http://schemas.microsoft.com/office/drawing/2014/main" id="{D03DF251-8931-1ACB-0D47-EBC2CD6B9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2113" y="1570038"/>
            <a:ext cx="598487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P2</a:t>
            </a:r>
          </a:p>
        </p:txBody>
      </p:sp>
      <p:sp>
        <p:nvSpPr>
          <p:cNvPr id="92175" name="Rectangle 22">
            <a:extLst>
              <a:ext uri="{FF2B5EF4-FFF2-40B4-BE49-F238E27FC236}">
                <a16:creationId xmlns:a16="http://schemas.microsoft.com/office/drawing/2014/main" id="{8C69FA01-A5FB-5ED7-8C4D-25AE6232C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50" y="1898650"/>
            <a:ext cx="598488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2176" name="Oval 23">
            <a:extLst>
              <a:ext uri="{FF2B5EF4-FFF2-40B4-BE49-F238E27FC236}">
                <a16:creationId xmlns:a16="http://schemas.microsoft.com/office/drawing/2014/main" id="{8B66ACFE-0B03-1369-CA18-0794AF42D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50" y="1593850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P3</a:t>
            </a:r>
          </a:p>
        </p:txBody>
      </p:sp>
      <p:sp>
        <p:nvSpPr>
          <p:cNvPr id="92177" name="Rectangle 26">
            <a:extLst>
              <a:ext uri="{FF2B5EF4-FFF2-40B4-BE49-F238E27FC236}">
                <a16:creationId xmlns:a16="http://schemas.microsoft.com/office/drawing/2014/main" id="{E7EC18D5-ADE5-0764-C019-C9143CA73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538" y="1905000"/>
            <a:ext cx="598487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2178" name="Oval 27">
            <a:extLst>
              <a:ext uri="{FF2B5EF4-FFF2-40B4-BE49-F238E27FC236}">
                <a16:creationId xmlns:a16="http://schemas.microsoft.com/office/drawing/2014/main" id="{BFCD7CFC-D033-17E2-899E-F27270B8C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538" y="1600200"/>
            <a:ext cx="598487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P1</a:t>
            </a:r>
          </a:p>
        </p:txBody>
      </p:sp>
      <p:sp>
        <p:nvSpPr>
          <p:cNvPr id="92179" name="Text Box 28">
            <a:extLst>
              <a:ext uri="{FF2B5EF4-FFF2-40B4-BE49-F238E27FC236}">
                <a16:creationId xmlns:a16="http://schemas.microsoft.com/office/drawing/2014/main" id="{91FD18FD-E7EA-44B3-827D-D8A0B5AE0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3983038"/>
            <a:ext cx="898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1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2180" name="Text Box 29">
            <a:extLst>
              <a:ext uri="{FF2B5EF4-FFF2-40B4-BE49-F238E27FC236}">
                <a16:creationId xmlns:a16="http://schemas.microsoft.com/office/drawing/2014/main" id="{CBF2EE0A-6B33-4C35-1282-BE2C845A2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2925" y="3970338"/>
            <a:ext cx="938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2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" name="Rounded Rectangular Callout 36">
            <a:extLst>
              <a:ext uri="{FF2B5EF4-FFF2-40B4-BE49-F238E27FC236}">
                <a16:creationId xmlns:a16="http://schemas.microsoft.com/office/drawing/2014/main" id="{D99088D8-A05C-C4FD-281B-C25DB12C124B}"/>
              </a:ext>
            </a:extLst>
          </p:cNvPr>
          <p:cNvSpPr/>
          <p:nvPr/>
        </p:nvSpPr>
        <p:spPr>
          <a:xfrm>
            <a:off x="3073400" y="1193800"/>
            <a:ext cx="2381250" cy="1282700"/>
          </a:xfrm>
          <a:prstGeom prst="wedgeRoundRectCallout">
            <a:avLst>
              <a:gd name="adj1" fmla="val -68098"/>
              <a:gd name="adj2" fmla="val -11629"/>
              <a:gd name="adj3" fmla="val 16667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2182" name="Picture 35">
            <a:extLst>
              <a:ext uri="{FF2B5EF4-FFF2-40B4-BE49-F238E27FC236}">
                <a16:creationId xmlns:a16="http://schemas.microsoft.com/office/drawing/2014/main" id="{0DB74F1B-6ADD-09B4-4141-603CD3399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41"/>
          <a:stretch>
            <a:fillRect/>
          </a:stretch>
        </p:blipFill>
        <p:spPr bwMode="auto">
          <a:xfrm>
            <a:off x="3270250" y="1268413"/>
            <a:ext cx="2046288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3" name="Slide Number Placeholder 38">
            <a:extLst>
              <a:ext uri="{FF2B5EF4-FFF2-40B4-BE49-F238E27FC236}">
                <a16:creationId xmlns:a16="http://schemas.microsoft.com/office/drawing/2014/main" id="{03AEC7AD-5BE8-67F9-2AA7-6A756EAC1F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89C9FE-77DB-B148-B323-E71C67757A25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721D64-56A7-C12C-8401-29E2C97DED43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249" name="Title 4">
            <a:extLst>
              <a:ext uri="{FF2B5EF4-FFF2-40B4-BE49-F238E27FC236}">
                <a16:creationId xmlns:a16="http://schemas.microsoft.com/office/drawing/2014/main" id="{5F369CB1-D87D-847D-42AD-1419185C55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36588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altLang="en-US" sz="4800" dirty="0">
                <a:solidFill>
                  <a:schemeClr val="bg1"/>
                </a:solidFill>
              </a:rPr>
              <a:t>IPv6: </a:t>
            </a:r>
            <a:r>
              <a:rPr lang="en-US" sz="4800" dirty="0">
                <a:solidFill>
                  <a:schemeClr val="bg1"/>
                </a:solidFill>
              </a:rPr>
              <a:t>Address and packet format</a:t>
            </a:r>
            <a:endParaRPr lang="en-US" altLang="en-US" sz="4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3491" name="Slide Number Placeholder 3">
            <a:extLst>
              <a:ext uri="{FF2B5EF4-FFF2-40B4-BE49-F238E27FC236}">
                <a16:creationId xmlns:a16="http://schemas.microsoft.com/office/drawing/2014/main" id="{95F29284-BC4E-F63F-320C-6A86209CE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23BA49-693E-E740-88CF-63F5873CFEB1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3492" name="Picture 2">
            <a:extLst>
              <a:ext uri="{FF2B5EF4-FFF2-40B4-BE49-F238E27FC236}">
                <a16:creationId xmlns:a16="http://schemas.microsoft.com/office/drawing/2014/main" id="{212CA64F-1410-4074-B313-F9961C453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1171575"/>
            <a:ext cx="8366125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7F93E5-ACFB-D32A-DD1B-70D8EE4A6DF6}"/>
              </a:ext>
            </a:extLst>
          </p:cNvPr>
          <p:cNvSpPr txBox="1"/>
          <p:nvPr/>
        </p:nvSpPr>
        <p:spPr>
          <a:xfrm>
            <a:off x="34925" y="6538913"/>
            <a:ext cx="29908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Pic courtesy: https://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techhub.hpe.com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3">
            <a:extLst>
              <a:ext uri="{FF2B5EF4-FFF2-40B4-BE49-F238E27FC236}">
                <a16:creationId xmlns:a16="http://schemas.microsoft.com/office/drawing/2014/main" id="{A99FDA7A-FC11-9A7C-2CB2-C5267223D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15240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93186" name="Rectangle 4">
            <a:extLst>
              <a:ext uri="{FF2B5EF4-FFF2-40B4-BE49-F238E27FC236}">
                <a16:creationId xmlns:a16="http://schemas.microsoft.com/office/drawing/2014/main" id="{5E6AC36D-8825-4A2E-5C34-3ECCCCA16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00025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93187" name="Rectangle 5">
            <a:extLst>
              <a:ext uri="{FF2B5EF4-FFF2-40B4-BE49-F238E27FC236}">
                <a16:creationId xmlns:a16="http://schemas.microsoft.com/office/drawing/2014/main" id="{FA83E43F-214A-AB19-51D3-A91CDF5B4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4765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93188" name="Rectangle 6">
            <a:extLst>
              <a:ext uri="{FF2B5EF4-FFF2-40B4-BE49-F238E27FC236}">
                <a16:creationId xmlns:a16="http://schemas.microsoft.com/office/drawing/2014/main" id="{B0F2E97F-81AE-124F-3441-B2AF559D1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95275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93189" name="Rectangle 7">
            <a:extLst>
              <a:ext uri="{FF2B5EF4-FFF2-40B4-BE49-F238E27FC236}">
                <a16:creationId xmlns:a16="http://schemas.microsoft.com/office/drawing/2014/main" id="{A6B58063-CF27-4A9A-3BDC-A6A657143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34290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physical</a:t>
            </a:r>
          </a:p>
        </p:txBody>
      </p:sp>
      <p:sp>
        <p:nvSpPr>
          <p:cNvPr id="93190" name="Rectangle 8">
            <a:extLst>
              <a:ext uri="{FF2B5EF4-FFF2-40B4-BE49-F238E27FC236}">
                <a16:creationId xmlns:a16="http://schemas.microsoft.com/office/drawing/2014/main" id="{74B02BA2-15DA-1DFD-4E59-B5207254F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625" y="1868488"/>
            <a:ext cx="598488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3191" name="Oval 9">
            <a:extLst>
              <a:ext uri="{FF2B5EF4-FFF2-40B4-BE49-F238E27FC236}">
                <a16:creationId xmlns:a16="http://schemas.microsoft.com/office/drawing/2014/main" id="{63E9981E-56D2-319C-2A12-E5BF25EF7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625" y="1563688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P1</a:t>
            </a:r>
          </a:p>
        </p:txBody>
      </p:sp>
      <p:sp>
        <p:nvSpPr>
          <p:cNvPr id="93192" name="Rectangle 15">
            <a:extLst>
              <a:ext uri="{FF2B5EF4-FFF2-40B4-BE49-F238E27FC236}">
                <a16:creationId xmlns:a16="http://schemas.microsoft.com/office/drawing/2014/main" id="{7FE1A2AF-821E-EB8F-FA57-87D915D33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15240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93193" name="Rectangle 16">
            <a:extLst>
              <a:ext uri="{FF2B5EF4-FFF2-40B4-BE49-F238E27FC236}">
                <a16:creationId xmlns:a16="http://schemas.microsoft.com/office/drawing/2014/main" id="{71501E3E-5224-ED4E-9225-D79126880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00025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93194" name="Rectangle 17">
            <a:extLst>
              <a:ext uri="{FF2B5EF4-FFF2-40B4-BE49-F238E27FC236}">
                <a16:creationId xmlns:a16="http://schemas.microsoft.com/office/drawing/2014/main" id="{E12248F1-9B81-F530-52EC-C6A085394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4765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93195" name="Rectangle 18">
            <a:extLst>
              <a:ext uri="{FF2B5EF4-FFF2-40B4-BE49-F238E27FC236}">
                <a16:creationId xmlns:a16="http://schemas.microsoft.com/office/drawing/2014/main" id="{35D820FF-68EC-6D43-0528-C1EEAF254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95275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93196" name="Rectangle 19">
            <a:extLst>
              <a:ext uri="{FF2B5EF4-FFF2-40B4-BE49-F238E27FC236}">
                <a16:creationId xmlns:a16="http://schemas.microsoft.com/office/drawing/2014/main" id="{A12BBF0F-4D65-E27E-2B68-BB2CB1150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34290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physical</a:t>
            </a:r>
          </a:p>
        </p:txBody>
      </p:sp>
      <p:sp>
        <p:nvSpPr>
          <p:cNvPr id="93197" name="Rectangle 20">
            <a:extLst>
              <a:ext uri="{FF2B5EF4-FFF2-40B4-BE49-F238E27FC236}">
                <a16:creationId xmlns:a16="http://schemas.microsoft.com/office/drawing/2014/main" id="{B28427D5-286D-2510-1258-E1FD1DD33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2113" y="1874838"/>
            <a:ext cx="598487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3198" name="Oval 21">
            <a:extLst>
              <a:ext uri="{FF2B5EF4-FFF2-40B4-BE49-F238E27FC236}">
                <a16:creationId xmlns:a16="http://schemas.microsoft.com/office/drawing/2014/main" id="{2978004A-B558-88BF-2EC3-27F1275B0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2113" y="1570038"/>
            <a:ext cx="598487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P2</a:t>
            </a:r>
          </a:p>
        </p:txBody>
      </p:sp>
      <p:sp>
        <p:nvSpPr>
          <p:cNvPr id="93199" name="Rectangle 22">
            <a:extLst>
              <a:ext uri="{FF2B5EF4-FFF2-40B4-BE49-F238E27FC236}">
                <a16:creationId xmlns:a16="http://schemas.microsoft.com/office/drawing/2014/main" id="{E7701718-FDE4-8F8B-1702-7DB0FD559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50" y="1898650"/>
            <a:ext cx="598488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3200" name="Oval 23">
            <a:extLst>
              <a:ext uri="{FF2B5EF4-FFF2-40B4-BE49-F238E27FC236}">
                <a16:creationId xmlns:a16="http://schemas.microsoft.com/office/drawing/2014/main" id="{2C9929CA-9289-F1BC-D084-1FE5895B4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50" y="1593850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P3</a:t>
            </a:r>
          </a:p>
        </p:txBody>
      </p:sp>
      <p:sp>
        <p:nvSpPr>
          <p:cNvPr id="93201" name="Rectangle 26">
            <a:extLst>
              <a:ext uri="{FF2B5EF4-FFF2-40B4-BE49-F238E27FC236}">
                <a16:creationId xmlns:a16="http://schemas.microsoft.com/office/drawing/2014/main" id="{86465FFC-212F-F03B-AF96-60F1794BB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538" y="1905000"/>
            <a:ext cx="598487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3202" name="Oval 27">
            <a:extLst>
              <a:ext uri="{FF2B5EF4-FFF2-40B4-BE49-F238E27FC236}">
                <a16:creationId xmlns:a16="http://schemas.microsoft.com/office/drawing/2014/main" id="{947CB7AF-FE42-5F0D-F0CD-6205BA159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538" y="1600200"/>
            <a:ext cx="598487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P1</a:t>
            </a:r>
          </a:p>
        </p:txBody>
      </p:sp>
      <p:sp>
        <p:nvSpPr>
          <p:cNvPr id="93203" name="Text Box 28">
            <a:extLst>
              <a:ext uri="{FF2B5EF4-FFF2-40B4-BE49-F238E27FC236}">
                <a16:creationId xmlns:a16="http://schemas.microsoft.com/office/drawing/2014/main" id="{55271536-CBE6-DFCB-95A1-3B4391064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3983038"/>
            <a:ext cx="898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1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3204" name="Text Box 29">
            <a:extLst>
              <a:ext uri="{FF2B5EF4-FFF2-40B4-BE49-F238E27FC236}">
                <a16:creationId xmlns:a16="http://schemas.microsoft.com/office/drawing/2014/main" id="{BDA2E5A5-0AB7-D3D2-0D60-3CA5D40B7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2925" y="3970338"/>
            <a:ext cx="938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2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" name="Rounded Rectangular Callout 36">
            <a:extLst>
              <a:ext uri="{FF2B5EF4-FFF2-40B4-BE49-F238E27FC236}">
                <a16:creationId xmlns:a16="http://schemas.microsoft.com/office/drawing/2014/main" id="{AC2666EE-3718-A000-03A2-A46C950CD84B}"/>
              </a:ext>
            </a:extLst>
          </p:cNvPr>
          <p:cNvSpPr/>
          <p:nvPr/>
        </p:nvSpPr>
        <p:spPr>
          <a:xfrm>
            <a:off x="3028950" y="1730375"/>
            <a:ext cx="2381250" cy="2322513"/>
          </a:xfrm>
          <a:prstGeom prst="wedgeRoundRectCallout">
            <a:avLst>
              <a:gd name="adj1" fmla="val -71051"/>
              <a:gd name="adj2" fmla="val -27164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3206" name="Picture 35">
            <a:extLst>
              <a:ext uri="{FF2B5EF4-FFF2-40B4-BE49-F238E27FC236}">
                <a16:creationId xmlns:a16="http://schemas.microsoft.com/office/drawing/2014/main" id="{8882AD64-D6E7-FAD0-081F-D2BD6F8F0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870075"/>
            <a:ext cx="2047875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207" name="Slide Number Placeholder 26">
            <a:extLst>
              <a:ext uri="{FF2B5EF4-FFF2-40B4-BE49-F238E27FC236}">
                <a16:creationId xmlns:a16="http://schemas.microsoft.com/office/drawing/2014/main" id="{744808FE-3BF8-47A4-21C4-CFABF7359E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9A28B4-14CF-4843-B406-FB306D634C3C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3">
            <a:extLst>
              <a:ext uri="{FF2B5EF4-FFF2-40B4-BE49-F238E27FC236}">
                <a16:creationId xmlns:a16="http://schemas.microsoft.com/office/drawing/2014/main" id="{4F090E21-9094-216D-942E-801DC02BC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15240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94210" name="Rectangle 4">
            <a:extLst>
              <a:ext uri="{FF2B5EF4-FFF2-40B4-BE49-F238E27FC236}">
                <a16:creationId xmlns:a16="http://schemas.microsoft.com/office/drawing/2014/main" id="{C4BE17AF-2F71-4E54-DA97-9DC9B2E12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00025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94211" name="Rectangle 5">
            <a:extLst>
              <a:ext uri="{FF2B5EF4-FFF2-40B4-BE49-F238E27FC236}">
                <a16:creationId xmlns:a16="http://schemas.microsoft.com/office/drawing/2014/main" id="{BB62A5C7-F42C-67D3-3DF0-302FD2DE5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4765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94212" name="Rectangle 6">
            <a:extLst>
              <a:ext uri="{FF2B5EF4-FFF2-40B4-BE49-F238E27FC236}">
                <a16:creationId xmlns:a16="http://schemas.microsoft.com/office/drawing/2014/main" id="{298BC278-0701-3710-AC9D-741FEE4AB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95275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94213" name="Rectangle 7">
            <a:extLst>
              <a:ext uri="{FF2B5EF4-FFF2-40B4-BE49-F238E27FC236}">
                <a16:creationId xmlns:a16="http://schemas.microsoft.com/office/drawing/2014/main" id="{94123BF7-E099-C86E-B7F8-DAA344DFB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34290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physical</a:t>
            </a:r>
          </a:p>
        </p:txBody>
      </p:sp>
      <p:sp>
        <p:nvSpPr>
          <p:cNvPr id="94214" name="Rectangle 8">
            <a:extLst>
              <a:ext uri="{FF2B5EF4-FFF2-40B4-BE49-F238E27FC236}">
                <a16:creationId xmlns:a16="http://schemas.microsoft.com/office/drawing/2014/main" id="{558F123D-B935-AA9B-0D90-30A3FDBDC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625" y="1868488"/>
            <a:ext cx="598488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4215" name="Oval 9">
            <a:extLst>
              <a:ext uri="{FF2B5EF4-FFF2-40B4-BE49-F238E27FC236}">
                <a16:creationId xmlns:a16="http://schemas.microsoft.com/office/drawing/2014/main" id="{B6CEF097-9FC7-7CBA-F68A-96E0EF369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625" y="1563688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P1</a:t>
            </a:r>
          </a:p>
        </p:txBody>
      </p:sp>
      <p:sp>
        <p:nvSpPr>
          <p:cNvPr id="94216" name="Rectangle 15">
            <a:extLst>
              <a:ext uri="{FF2B5EF4-FFF2-40B4-BE49-F238E27FC236}">
                <a16:creationId xmlns:a16="http://schemas.microsoft.com/office/drawing/2014/main" id="{241E9338-6C29-2979-21DC-84246BF19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15240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94217" name="Rectangle 16">
            <a:extLst>
              <a:ext uri="{FF2B5EF4-FFF2-40B4-BE49-F238E27FC236}">
                <a16:creationId xmlns:a16="http://schemas.microsoft.com/office/drawing/2014/main" id="{C61DB2BC-5C89-7F1B-3DC3-2E495009F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00025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94218" name="Rectangle 17">
            <a:extLst>
              <a:ext uri="{FF2B5EF4-FFF2-40B4-BE49-F238E27FC236}">
                <a16:creationId xmlns:a16="http://schemas.microsoft.com/office/drawing/2014/main" id="{8C865290-3408-D231-CEFE-2A56045E1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4765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94219" name="Rectangle 18">
            <a:extLst>
              <a:ext uri="{FF2B5EF4-FFF2-40B4-BE49-F238E27FC236}">
                <a16:creationId xmlns:a16="http://schemas.microsoft.com/office/drawing/2014/main" id="{24E29F74-4A64-C134-8DF3-95F827687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95275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94220" name="Rectangle 19">
            <a:extLst>
              <a:ext uri="{FF2B5EF4-FFF2-40B4-BE49-F238E27FC236}">
                <a16:creationId xmlns:a16="http://schemas.microsoft.com/office/drawing/2014/main" id="{E0C9D20D-1158-64EE-CAD3-D40057DA5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34290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physical</a:t>
            </a:r>
          </a:p>
        </p:txBody>
      </p:sp>
      <p:sp>
        <p:nvSpPr>
          <p:cNvPr id="94221" name="Rectangle 20">
            <a:extLst>
              <a:ext uri="{FF2B5EF4-FFF2-40B4-BE49-F238E27FC236}">
                <a16:creationId xmlns:a16="http://schemas.microsoft.com/office/drawing/2014/main" id="{B96EDBBB-4151-7BAB-A5F0-A5ECD0170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2113" y="1874838"/>
            <a:ext cx="598487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4222" name="Oval 21">
            <a:extLst>
              <a:ext uri="{FF2B5EF4-FFF2-40B4-BE49-F238E27FC236}">
                <a16:creationId xmlns:a16="http://schemas.microsoft.com/office/drawing/2014/main" id="{B0D60876-8B20-A223-6B27-0E607B07C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2113" y="1570038"/>
            <a:ext cx="598487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P2</a:t>
            </a:r>
          </a:p>
        </p:txBody>
      </p:sp>
      <p:sp>
        <p:nvSpPr>
          <p:cNvPr id="94223" name="Rectangle 22">
            <a:extLst>
              <a:ext uri="{FF2B5EF4-FFF2-40B4-BE49-F238E27FC236}">
                <a16:creationId xmlns:a16="http://schemas.microsoft.com/office/drawing/2014/main" id="{A0F926D5-BA6B-534F-31A9-18883798C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50" y="1898650"/>
            <a:ext cx="598488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4224" name="Oval 23">
            <a:extLst>
              <a:ext uri="{FF2B5EF4-FFF2-40B4-BE49-F238E27FC236}">
                <a16:creationId xmlns:a16="http://schemas.microsoft.com/office/drawing/2014/main" id="{5790A983-FF6F-81BD-D464-962C6C256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50" y="1593850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P3</a:t>
            </a:r>
          </a:p>
        </p:txBody>
      </p:sp>
      <p:sp>
        <p:nvSpPr>
          <p:cNvPr id="94225" name="Rectangle 26">
            <a:extLst>
              <a:ext uri="{FF2B5EF4-FFF2-40B4-BE49-F238E27FC236}">
                <a16:creationId xmlns:a16="http://schemas.microsoft.com/office/drawing/2014/main" id="{C2F0BBE0-FF90-5C4D-78C9-2EBABFCDA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538" y="1905000"/>
            <a:ext cx="598487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4226" name="Oval 27">
            <a:extLst>
              <a:ext uri="{FF2B5EF4-FFF2-40B4-BE49-F238E27FC236}">
                <a16:creationId xmlns:a16="http://schemas.microsoft.com/office/drawing/2014/main" id="{776EDFC1-FFBA-E749-4657-C1B7C866B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538" y="1600200"/>
            <a:ext cx="598487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P1</a:t>
            </a:r>
          </a:p>
        </p:txBody>
      </p:sp>
      <p:sp>
        <p:nvSpPr>
          <p:cNvPr id="94227" name="Text Box 28">
            <a:extLst>
              <a:ext uri="{FF2B5EF4-FFF2-40B4-BE49-F238E27FC236}">
                <a16:creationId xmlns:a16="http://schemas.microsoft.com/office/drawing/2014/main" id="{8BD33885-2432-6003-DA90-A4501AF72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3983038"/>
            <a:ext cx="898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1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4228" name="Text Box 29">
            <a:extLst>
              <a:ext uri="{FF2B5EF4-FFF2-40B4-BE49-F238E27FC236}">
                <a16:creationId xmlns:a16="http://schemas.microsoft.com/office/drawing/2014/main" id="{E29CFB4C-FA7B-6F48-AC2C-E9837CCCD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2925" y="3970338"/>
            <a:ext cx="938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2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" name="Rounded Rectangular Callout 36">
            <a:extLst>
              <a:ext uri="{FF2B5EF4-FFF2-40B4-BE49-F238E27FC236}">
                <a16:creationId xmlns:a16="http://schemas.microsoft.com/office/drawing/2014/main" id="{9B33636F-2EBC-8530-C6EB-7D898EFB4EA1}"/>
              </a:ext>
            </a:extLst>
          </p:cNvPr>
          <p:cNvSpPr/>
          <p:nvPr/>
        </p:nvSpPr>
        <p:spPr>
          <a:xfrm>
            <a:off x="2959100" y="2238375"/>
            <a:ext cx="2381250" cy="3111500"/>
          </a:xfrm>
          <a:prstGeom prst="wedgeRoundRectCallout">
            <a:avLst>
              <a:gd name="adj1" fmla="val -68097"/>
              <a:gd name="adj2" fmla="val -36235"/>
              <a:gd name="adj3" fmla="val 16667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4230" name="Group 37">
            <a:extLst>
              <a:ext uri="{FF2B5EF4-FFF2-40B4-BE49-F238E27FC236}">
                <a16:creationId xmlns:a16="http://schemas.microsoft.com/office/drawing/2014/main" id="{A5FA2225-95D4-E377-BEEA-0146F64F7698}"/>
              </a:ext>
            </a:extLst>
          </p:cNvPr>
          <p:cNvGrpSpPr>
            <a:grpSpLocks/>
          </p:cNvGrpSpPr>
          <p:nvPr/>
        </p:nvGrpSpPr>
        <p:grpSpPr bwMode="auto">
          <a:xfrm>
            <a:off x="3125788" y="2378075"/>
            <a:ext cx="2047875" cy="2779713"/>
            <a:chOff x="3159523" y="801520"/>
            <a:chExt cx="2046917" cy="2779879"/>
          </a:xfrm>
        </p:grpSpPr>
        <p:pic>
          <p:nvPicPr>
            <p:cNvPr id="94233" name="Picture 35">
              <a:extLst>
                <a:ext uri="{FF2B5EF4-FFF2-40B4-BE49-F238E27FC236}">
                  <a16:creationId xmlns:a16="http://schemas.microsoft.com/office/drawing/2014/main" id="{ABBD4F76-6B6E-9126-064D-EE7D6564A6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9523" y="1631598"/>
              <a:ext cx="2046917" cy="1949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34" name="Picture 2" descr="A closer look at IP headers | APNIC Blog">
              <a:extLst>
                <a:ext uri="{FF2B5EF4-FFF2-40B4-BE49-F238E27FC236}">
                  <a16:creationId xmlns:a16="http://schemas.microsoft.com/office/drawing/2014/main" id="{E9AAE124-C25F-C058-C23D-47F0AF1C23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77" t="10417" r="18910" b="11618"/>
            <a:stretch>
              <a:fillRect/>
            </a:stretch>
          </p:blipFill>
          <p:spPr bwMode="auto">
            <a:xfrm>
              <a:off x="3194326" y="801520"/>
              <a:ext cx="2001837" cy="914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FF7D531-3B6C-99F0-8A1F-012C20896C1B}"/>
              </a:ext>
            </a:extLst>
          </p:cNvPr>
          <p:cNvCxnSpPr/>
          <p:nvPr/>
        </p:nvCxnSpPr>
        <p:spPr>
          <a:xfrm flipV="1">
            <a:off x="2663825" y="1150938"/>
            <a:ext cx="3398838" cy="20637"/>
          </a:xfrm>
          <a:prstGeom prst="straightConnector1">
            <a:avLst/>
          </a:prstGeom>
          <a:noFill/>
          <a:ln w="317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4232" name="Slide Number Placeholder 27">
            <a:extLst>
              <a:ext uri="{FF2B5EF4-FFF2-40B4-BE49-F238E27FC236}">
                <a16:creationId xmlns:a16="http://schemas.microsoft.com/office/drawing/2014/main" id="{7B743013-BC75-F42B-95C6-5582B80CBA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3F6561-A7E6-044C-A926-E07746FEA19D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3">
            <a:extLst>
              <a:ext uri="{FF2B5EF4-FFF2-40B4-BE49-F238E27FC236}">
                <a16:creationId xmlns:a16="http://schemas.microsoft.com/office/drawing/2014/main" id="{8B27FC9F-01E7-37BC-8C7D-D873AA628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15240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95234" name="Rectangle 4">
            <a:extLst>
              <a:ext uri="{FF2B5EF4-FFF2-40B4-BE49-F238E27FC236}">
                <a16:creationId xmlns:a16="http://schemas.microsoft.com/office/drawing/2014/main" id="{0B0BF0C1-7C1B-3EC9-14C5-92E57954F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00025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95235" name="Rectangle 5">
            <a:extLst>
              <a:ext uri="{FF2B5EF4-FFF2-40B4-BE49-F238E27FC236}">
                <a16:creationId xmlns:a16="http://schemas.microsoft.com/office/drawing/2014/main" id="{B6C323C4-4DE5-C583-54A3-86FAC3AA0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4765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95236" name="Rectangle 6">
            <a:extLst>
              <a:ext uri="{FF2B5EF4-FFF2-40B4-BE49-F238E27FC236}">
                <a16:creationId xmlns:a16="http://schemas.microsoft.com/office/drawing/2014/main" id="{1EA984D6-4A04-6238-AD9E-980F7D360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95275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95237" name="Rectangle 7">
            <a:extLst>
              <a:ext uri="{FF2B5EF4-FFF2-40B4-BE49-F238E27FC236}">
                <a16:creationId xmlns:a16="http://schemas.microsoft.com/office/drawing/2014/main" id="{1868A47D-3FED-CADE-DAE9-3CDF2A9F7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34290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physical</a:t>
            </a:r>
          </a:p>
        </p:txBody>
      </p:sp>
      <p:sp>
        <p:nvSpPr>
          <p:cNvPr id="95238" name="Rectangle 8">
            <a:extLst>
              <a:ext uri="{FF2B5EF4-FFF2-40B4-BE49-F238E27FC236}">
                <a16:creationId xmlns:a16="http://schemas.microsoft.com/office/drawing/2014/main" id="{E5E17AF8-516D-B950-21E2-1166390F3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625" y="1868488"/>
            <a:ext cx="598488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5239" name="Oval 9">
            <a:extLst>
              <a:ext uri="{FF2B5EF4-FFF2-40B4-BE49-F238E27FC236}">
                <a16:creationId xmlns:a16="http://schemas.microsoft.com/office/drawing/2014/main" id="{B12CF730-3228-015F-37F6-12C121D95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625" y="1563688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P1</a:t>
            </a:r>
          </a:p>
        </p:txBody>
      </p:sp>
      <p:sp>
        <p:nvSpPr>
          <p:cNvPr id="95240" name="Rectangle 15">
            <a:extLst>
              <a:ext uri="{FF2B5EF4-FFF2-40B4-BE49-F238E27FC236}">
                <a16:creationId xmlns:a16="http://schemas.microsoft.com/office/drawing/2014/main" id="{2C582A37-F1F5-C437-AA25-09D44F282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15240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95241" name="Rectangle 16">
            <a:extLst>
              <a:ext uri="{FF2B5EF4-FFF2-40B4-BE49-F238E27FC236}">
                <a16:creationId xmlns:a16="http://schemas.microsoft.com/office/drawing/2014/main" id="{B5022C1E-10B2-DC81-D6B6-0D3EF6135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00025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95242" name="Rectangle 17">
            <a:extLst>
              <a:ext uri="{FF2B5EF4-FFF2-40B4-BE49-F238E27FC236}">
                <a16:creationId xmlns:a16="http://schemas.microsoft.com/office/drawing/2014/main" id="{1F249F8D-B556-61E4-03BB-D7B82B9C8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4765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95243" name="Rectangle 18">
            <a:extLst>
              <a:ext uri="{FF2B5EF4-FFF2-40B4-BE49-F238E27FC236}">
                <a16:creationId xmlns:a16="http://schemas.microsoft.com/office/drawing/2014/main" id="{24DB4454-9692-E347-CAE1-209D80624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95275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95244" name="Rectangle 19">
            <a:extLst>
              <a:ext uri="{FF2B5EF4-FFF2-40B4-BE49-F238E27FC236}">
                <a16:creationId xmlns:a16="http://schemas.microsoft.com/office/drawing/2014/main" id="{1AD81A52-8D79-106F-8FDA-03E29D841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34290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physical</a:t>
            </a:r>
          </a:p>
        </p:txBody>
      </p:sp>
      <p:sp>
        <p:nvSpPr>
          <p:cNvPr id="95245" name="Rectangle 20">
            <a:extLst>
              <a:ext uri="{FF2B5EF4-FFF2-40B4-BE49-F238E27FC236}">
                <a16:creationId xmlns:a16="http://schemas.microsoft.com/office/drawing/2014/main" id="{2A3FF8B6-534A-1C8C-E510-879AAEC52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2113" y="1874838"/>
            <a:ext cx="598487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5246" name="Oval 21">
            <a:extLst>
              <a:ext uri="{FF2B5EF4-FFF2-40B4-BE49-F238E27FC236}">
                <a16:creationId xmlns:a16="http://schemas.microsoft.com/office/drawing/2014/main" id="{20E81C7B-9698-7894-66AB-056D208A8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2113" y="1570038"/>
            <a:ext cx="598487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P2</a:t>
            </a:r>
          </a:p>
        </p:txBody>
      </p:sp>
      <p:sp>
        <p:nvSpPr>
          <p:cNvPr id="95247" name="Rectangle 22">
            <a:extLst>
              <a:ext uri="{FF2B5EF4-FFF2-40B4-BE49-F238E27FC236}">
                <a16:creationId xmlns:a16="http://schemas.microsoft.com/office/drawing/2014/main" id="{45F41EE3-0130-4CE4-7618-6413C60C1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50" y="1898650"/>
            <a:ext cx="598488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5248" name="Oval 23">
            <a:extLst>
              <a:ext uri="{FF2B5EF4-FFF2-40B4-BE49-F238E27FC236}">
                <a16:creationId xmlns:a16="http://schemas.microsoft.com/office/drawing/2014/main" id="{2B3FD3F9-063E-388C-634D-71002D013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50" y="1593850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P3</a:t>
            </a:r>
          </a:p>
        </p:txBody>
      </p:sp>
      <p:sp>
        <p:nvSpPr>
          <p:cNvPr id="95249" name="Rectangle 26">
            <a:extLst>
              <a:ext uri="{FF2B5EF4-FFF2-40B4-BE49-F238E27FC236}">
                <a16:creationId xmlns:a16="http://schemas.microsoft.com/office/drawing/2014/main" id="{27C3828F-015F-1CE4-CD92-E2350E9AE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538" y="1905000"/>
            <a:ext cx="598487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5250" name="Oval 27">
            <a:extLst>
              <a:ext uri="{FF2B5EF4-FFF2-40B4-BE49-F238E27FC236}">
                <a16:creationId xmlns:a16="http://schemas.microsoft.com/office/drawing/2014/main" id="{178F1731-25D8-B7B2-9CF7-8C027BC17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538" y="1600200"/>
            <a:ext cx="598487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P1</a:t>
            </a:r>
          </a:p>
        </p:txBody>
      </p:sp>
      <p:sp>
        <p:nvSpPr>
          <p:cNvPr id="95251" name="Text Box 28">
            <a:extLst>
              <a:ext uri="{FF2B5EF4-FFF2-40B4-BE49-F238E27FC236}">
                <a16:creationId xmlns:a16="http://schemas.microsoft.com/office/drawing/2014/main" id="{044C95B8-03B0-E5B8-007D-03D4F8CAA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3983038"/>
            <a:ext cx="898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1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5252" name="Text Box 29">
            <a:extLst>
              <a:ext uri="{FF2B5EF4-FFF2-40B4-BE49-F238E27FC236}">
                <a16:creationId xmlns:a16="http://schemas.microsoft.com/office/drawing/2014/main" id="{E0D76F7C-19D3-2D10-17C5-8FD39731F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2925" y="3970338"/>
            <a:ext cx="938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2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" name="Rounded Rectangular Callout 36">
            <a:extLst>
              <a:ext uri="{FF2B5EF4-FFF2-40B4-BE49-F238E27FC236}">
                <a16:creationId xmlns:a16="http://schemas.microsoft.com/office/drawing/2014/main" id="{F3C9FD5A-BBA4-4CED-4F02-D2CABB856535}"/>
              </a:ext>
            </a:extLst>
          </p:cNvPr>
          <p:cNvSpPr/>
          <p:nvPr/>
        </p:nvSpPr>
        <p:spPr>
          <a:xfrm>
            <a:off x="2959100" y="2238375"/>
            <a:ext cx="2381250" cy="3111500"/>
          </a:xfrm>
          <a:prstGeom prst="wedgeRoundRectCallout">
            <a:avLst>
              <a:gd name="adj1" fmla="val 80096"/>
              <a:gd name="adj2" fmla="val -35104"/>
              <a:gd name="adj3" fmla="val 16667"/>
            </a:avLst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5254" name="Group 37">
            <a:extLst>
              <a:ext uri="{FF2B5EF4-FFF2-40B4-BE49-F238E27FC236}">
                <a16:creationId xmlns:a16="http://schemas.microsoft.com/office/drawing/2014/main" id="{FBE3D14F-7258-D4D8-9E8A-6EBBACC75142}"/>
              </a:ext>
            </a:extLst>
          </p:cNvPr>
          <p:cNvGrpSpPr>
            <a:grpSpLocks/>
          </p:cNvGrpSpPr>
          <p:nvPr/>
        </p:nvGrpSpPr>
        <p:grpSpPr bwMode="auto">
          <a:xfrm>
            <a:off x="3125788" y="2378075"/>
            <a:ext cx="2047875" cy="2779713"/>
            <a:chOff x="3159523" y="801520"/>
            <a:chExt cx="2046917" cy="2779879"/>
          </a:xfrm>
        </p:grpSpPr>
        <p:pic>
          <p:nvPicPr>
            <p:cNvPr id="95256" name="Picture 35">
              <a:extLst>
                <a:ext uri="{FF2B5EF4-FFF2-40B4-BE49-F238E27FC236}">
                  <a16:creationId xmlns:a16="http://schemas.microsoft.com/office/drawing/2014/main" id="{BBE7EE2D-7662-9B3E-E7F4-DEE051AFCD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9523" y="1631598"/>
              <a:ext cx="2046917" cy="1949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57" name="Picture 2" descr="A closer look at IP headers | APNIC Blog">
              <a:extLst>
                <a:ext uri="{FF2B5EF4-FFF2-40B4-BE49-F238E27FC236}">
                  <a16:creationId xmlns:a16="http://schemas.microsoft.com/office/drawing/2014/main" id="{A6D9C34D-3F1E-D46D-49BA-7794FF5791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77" t="10417" r="18910" b="11618"/>
            <a:stretch>
              <a:fillRect/>
            </a:stretch>
          </p:blipFill>
          <p:spPr bwMode="auto">
            <a:xfrm>
              <a:off x="3194326" y="801520"/>
              <a:ext cx="2001837" cy="914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5255" name="Slide Number Placeholder 23">
            <a:extLst>
              <a:ext uri="{FF2B5EF4-FFF2-40B4-BE49-F238E27FC236}">
                <a16:creationId xmlns:a16="http://schemas.microsoft.com/office/drawing/2014/main" id="{D9B2ABAB-4214-F966-FBAF-E7FD3A1776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65BDFB-959E-D74C-A629-A6C29C87EBE3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3">
            <a:extLst>
              <a:ext uri="{FF2B5EF4-FFF2-40B4-BE49-F238E27FC236}">
                <a16:creationId xmlns:a16="http://schemas.microsoft.com/office/drawing/2014/main" id="{ED351677-3C81-E05F-F574-DC5F9DD96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15240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96258" name="Rectangle 4">
            <a:extLst>
              <a:ext uri="{FF2B5EF4-FFF2-40B4-BE49-F238E27FC236}">
                <a16:creationId xmlns:a16="http://schemas.microsoft.com/office/drawing/2014/main" id="{4AF0FD1E-D6DD-7639-4498-0CF9488C0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00025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96259" name="Rectangle 5">
            <a:extLst>
              <a:ext uri="{FF2B5EF4-FFF2-40B4-BE49-F238E27FC236}">
                <a16:creationId xmlns:a16="http://schemas.microsoft.com/office/drawing/2014/main" id="{C393B57E-A222-CA5B-AFA7-782604725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4765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96260" name="Rectangle 6">
            <a:extLst>
              <a:ext uri="{FF2B5EF4-FFF2-40B4-BE49-F238E27FC236}">
                <a16:creationId xmlns:a16="http://schemas.microsoft.com/office/drawing/2014/main" id="{34668FE1-359B-55F9-15A9-13DED983D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295275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96261" name="Rectangle 7">
            <a:extLst>
              <a:ext uri="{FF2B5EF4-FFF2-40B4-BE49-F238E27FC236}">
                <a16:creationId xmlns:a16="http://schemas.microsoft.com/office/drawing/2014/main" id="{5E2126F0-18AF-AFE2-D0AA-D3EDBB28E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3" y="3429000"/>
            <a:ext cx="2001837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physical</a:t>
            </a:r>
          </a:p>
        </p:txBody>
      </p:sp>
      <p:sp>
        <p:nvSpPr>
          <p:cNvPr id="96262" name="Rectangle 8">
            <a:extLst>
              <a:ext uri="{FF2B5EF4-FFF2-40B4-BE49-F238E27FC236}">
                <a16:creationId xmlns:a16="http://schemas.microsoft.com/office/drawing/2014/main" id="{1195FE16-1923-B5CA-DF77-6C79A5798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625" y="1868488"/>
            <a:ext cx="598488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6263" name="Oval 9">
            <a:extLst>
              <a:ext uri="{FF2B5EF4-FFF2-40B4-BE49-F238E27FC236}">
                <a16:creationId xmlns:a16="http://schemas.microsoft.com/office/drawing/2014/main" id="{CAA74F56-1B09-1440-69EA-A5F33487D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625" y="1563688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P1</a:t>
            </a:r>
          </a:p>
        </p:txBody>
      </p:sp>
      <p:sp>
        <p:nvSpPr>
          <p:cNvPr id="96264" name="Rectangle 15">
            <a:extLst>
              <a:ext uri="{FF2B5EF4-FFF2-40B4-BE49-F238E27FC236}">
                <a16:creationId xmlns:a16="http://schemas.microsoft.com/office/drawing/2014/main" id="{ADB570F9-6B94-9572-576F-3ECDE3433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15240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application</a:t>
            </a:r>
          </a:p>
        </p:txBody>
      </p:sp>
      <p:sp>
        <p:nvSpPr>
          <p:cNvPr id="96265" name="Rectangle 16">
            <a:extLst>
              <a:ext uri="{FF2B5EF4-FFF2-40B4-BE49-F238E27FC236}">
                <a16:creationId xmlns:a16="http://schemas.microsoft.com/office/drawing/2014/main" id="{59BD1872-5F36-59FB-479C-9CFA71B04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00025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transport</a:t>
            </a:r>
          </a:p>
        </p:txBody>
      </p:sp>
      <p:sp>
        <p:nvSpPr>
          <p:cNvPr id="96266" name="Rectangle 17">
            <a:extLst>
              <a:ext uri="{FF2B5EF4-FFF2-40B4-BE49-F238E27FC236}">
                <a16:creationId xmlns:a16="http://schemas.microsoft.com/office/drawing/2014/main" id="{C9E3927F-0F28-0CD5-7649-D40606D35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4765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network</a:t>
            </a:r>
          </a:p>
        </p:txBody>
      </p:sp>
      <p:sp>
        <p:nvSpPr>
          <p:cNvPr id="96267" name="Rectangle 18">
            <a:extLst>
              <a:ext uri="{FF2B5EF4-FFF2-40B4-BE49-F238E27FC236}">
                <a16:creationId xmlns:a16="http://schemas.microsoft.com/office/drawing/2014/main" id="{B583846E-E2FE-C0AB-95C4-6A7AE5793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295275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link</a:t>
            </a:r>
          </a:p>
        </p:txBody>
      </p:sp>
      <p:sp>
        <p:nvSpPr>
          <p:cNvPr id="96268" name="Rectangle 19">
            <a:extLst>
              <a:ext uri="{FF2B5EF4-FFF2-40B4-BE49-F238E27FC236}">
                <a16:creationId xmlns:a16="http://schemas.microsoft.com/office/drawing/2014/main" id="{000538E0-67E6-317E-A6DA-CF18D525D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5" y="3429000"/>
            <a:ext cx="2735263" cy="4762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physical</a:t>
            </a:r>
          </a:p>
        </p:txBody>
      </p:sp>
      <p:sp>
        <p:nvSpPr>
          <p:cNvPr id="96269" name="Rectangle 20">
            <a:extLst>
              <a:ext uri="{FF2B5EF4-FFF2-40B4-BE49-F238E27FC236}">
                <a16:creationId xmlns:a16="http://schemas.microsoft.com/office/drawing/2014/main" id="{218DA36B-7CCA-99D5-1D4C-A2393F1A4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2113" y="1874838"/>
            <a:ext cx="598487" cy="1952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6270" name="Oval 21">
            <a:extLst>
              <a:ext uri="{FF2B5EF4-FFF2-40B4-BE49-F238E27FC236}">
                <a16:creationId xmlns:a16="http://schemas.microsoft.com/office/drawing/2014/main" id="{618099FC-F2BC-5CFB-E2B2-38BBF404B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2113" y="1570038"/>
            <a:ext cx="598487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P2</a:t>
            </a:r>
          </a:p>
        </p:txBody>
      </p:sp>
      <p:sp>
        <p:nvSpPr>
          <p:cNvPr id="96271" name="Rectangle 22">
            <a:extLst>
              <a:ext uri="{FF2B5EF4-FFF2-40B4-BE49-F238E27FC236}">
                <a16:creationId xmlns:a16="http://schemas.microsoft.com/office/drawing/2014/main" id="{6D41EEE3-68C2-7E4C-AD8B-104F6509D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50" y="1898650"/>
            <a:ext cx="598488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6272" name="Oval 23">
            <a:extLst>
              <a:ext uri="{FF2B5EF4-FFF2-40B4-BE49-F238E27FC236}">
                <a16:creationId xmlns:a16="http://schemas.microsoft.com/office/drawing/2014/main" id="{1A196153-9F1C-9223-C493-8169A82D5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50" y="1593850"/>
            <a:ext cx="598488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P3</a:t>
            </a:r>
          </a:p>
        </p:txBody>
      </p:sp>
      <p:sp>
        <p:nvSpPr>
          <p:cNvPr id="96273" name="Rectangle 26">
            <a:extLst>
              <a:ext uri="{FF2B5EF4-FFF2-40B4-BE49-F238E27FC236}">
                <a16:creationId xmlns:a16="http://schemas.microsoft.com/office/drawing/2014/main" id="{0C6CF62C-2080-3187-F97A-866B60270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538" y="1905000"/>
            <a:ext cx="598487" cy="1952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6274" name="Oval 27">
            <a:extLst>
              <a:ext uri="{FF2B5EF4-FFF2-40B4-BE49-F238E27FC236}">
                <a16:creationId xmlns:a16="http://schemas.microsoft.com/office/drawing/2014/main" id="{127E6747-FA36-24A2-2FE7-2823A5E8E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8538" y="1600200"/>
            <a:ext cx="598487" cy="3048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P1</a:t>
            </a:r>
          </a:p>
        </p:txBody>
      </p:sp>
      <p:sp>
        <p:nvSpPr>
          <p:cNvPr id="96275" name="Text Box 28">
            <a:extLst>
              <a:ext uri="{FF2B5EF4-FFF2-40B4-BE49-F238E27FC236}">
                <a16:creationId xmlns:a16="http://schemas.microsoft.com/office/drawing/2014/main" id="{5052FE87-2414-223E-967F-F2066CCF3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3983038"/>
            <a:ext cx="898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1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6276" name="Text Box 29">
            <a:extLst>
              <a:ext uri="{FF2B5EF4-FFF2-40B4-BE49-F238E27FC236}">
                <a16:creationId xmlns:a16="http://schemas.microsoft.com/office/drawing/2014/main" id="{B4B420CD-F566-9113-7EAE-79BDF2D47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2925" y="3970338"/>
            <a:ext cx="938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host 2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" name="Rounded Rectangular Callout 36">
            <a:extLst>
              <a:ext uri="{FF2B5EF4-FFF2-40B4-BE49-F238E27FC236}">
                <a16:creationId xmlns:a16="http://schemas.microsoft.com/office/drawing/2014/main" id="{0AD7241C-CDAD-2D33-E9D0-B232EBF813D4}"/>
              </a:ext>
            </a:extLst>
          </p:cNvPr>
          <p:cNvSpPr/>
          <p:nvPr/>
        </p:nvSpPr>
        <p:spPr>
          <a:xfrm>
            <a:off x="3028950" y="1730375"/>
            <a:ext cx="2381250" cy="2322513"/>
          </a:xfrm>
          <a:prstGeom prst="wedgeRoundRectCallout">
            <a:avLst>
              <a:gd name="adj1" fmla="val 76650"/>
              <a:gd name="adj2" fmla="val -29688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6278" name="Picture 35">
            <a:extLst>
              <a:ext uri="{FF2B5EF4-FFF2-40B4-BE49-F238E27FC236}">
                <a16:creationId xmlns:a16="http://schemas.microsoft.com/office/drawing/2014/main" id="{B9259240-0A9F-6AB6-32F5-83A9356A9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870075"/>
            <a:ext cx="2047875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79" name="Slide Number Placeholder 22">
            <a:extLst>
              <a:ext uri="{FF2B5EF4-FFF2-40B4-BE49-F238E27FC236}">
                <a16:creationId xmlns:a16="http://schemas.microsoft.com/office/drawing/2014/main" id="{044E50A6-9DFF-47AA-D0A5-FBA66B8B5D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C77F01-5BE4-0D44-B4F4-8587635A6C12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4">
            <a:extLst>
              <a:ext uri="{FF2B5EF4-FFF2-40B4-BE49-F238E27FC236}">
                <a16:creationId xmlns:a16="http://schemas.microsoft.com/office/drawing/2014/main" id="{5C9A7A5E-B209-61E3-911D-B60A3F0F4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779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Connection-less mux/demux: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984807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	- User Datagram Protocol (UDP)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Connection-oriented mux/demux: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	- Transmission Control Protocol (TCP)</a:t>
            </a:r>
          </a:p>
        </p:txBody>
      </p:sp>
      <p:sp>
        <p:nvSpPr>
          <p:cNvPr id="77826" name="Slide Number Placeholder 1">
            <a:extLst>
              <a:ext uri="{FF2B5EF4-FFF2-40B4-BE49-F238E27FC236}">
                <a16:creationId xmlns:a16="http://schemas.microsoft.com/office/drawing/2014/main" id="{950C767A-6526-2D10-01F7-BCDDAC1DA7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DD1C7B-E23A-C54E-823A-D59181E368E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5">
            <a:extLst>
              <a:ext uri="{FF2B5EF4-FFF2-40B4-BE49-F238E27FC236}">
                <a16:creationId xmlns:a16="http://schemas.microsoft.com/office/drawing/2014/main" id="{D14CF7CD-769B-4F61-77DE-2240769DE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581400"/>
            <a:ext cx="4191000" cy="1600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35812881-4AD4-0A3A-FD38-3AB6BDD8A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Connectionless demultiplexing</a:t>
            </a: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84CBDFFD-CDA9-014A-0406-7F981EC5A38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33400" y="1600200"/>
            <a:ext cx="4572000" cy="4648200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Create sockets with port numbers:</a:t>
            </a:r>
          </a:p>
          <a:p>
            <a:pPr>
              <a:buFont typeface="ZapfDingbats" pitchFamily="82" charset="2"/>
              <a:buNone/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DatagramSocket mySocket1 = new DatagramSocket(99111);</a:t>
            </a:r>
          </a:p>
          <a:p>
            <a:pPr>
              <a:buFont typeface="ZapfDingbats" pitchFamily="82" charset="2"/>
              <a:buNone/>
            </a:pPr>
            <a:r>
              <a:rPr lang="en-US" altLang="en-US" sz="1800">
                <a:latin typeface="Courier New" panose="02070309020205020404" pitchFamily="49" charset="0"/>
                <a:ea typeface="ＭＳ Ｐゴシック" panose="020B0600070205080204" pitchFamily="34" charset="-128"/>
              </a:rPr>
              <a:t>DatagramSocket mySocket2 = new DatagramSocket(99222);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UDP socket identified by  two-tuple:</a:t>
            </a:r>
          </a:p>
          <a:p>
            <a:pPr>
              <a:buFont typeface="ZapfDingbats" pitchFamily="82" charset="2"/>
              <a:buNone/>
            </a:pPr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(</a:t>
            </a:r>
            <a:r>
              <a:rPr lang="en-US" altLang="en-US" sz="1800">
                <a:solidFill>
                  <a:srgbClr val="FF0000"/>
                </a:solidFill>
                <a:ea typeface="ＭＳ Ｐゴシック" panose="020B0600070205080204" pitchFamily="34" charset="-128"/>
              </a:rPr>
              <a:t>dest IP address, dest port number)</a:t>
            </a:r>
            <a:endParaRPr lang="en-US" altLang="en-US" sz="2400">
              <a:ea typeface="ＭＳ Ｐゴシック" panose="020B0600070205080204" pitchFamily="34" charset="-128"/>
            </a:endParaRPr>
          </a:p>
        </p:txBody>
      </p:sp>
      <p:sp>
        <p:nvSpPr>
          <p:cNvPr id="78852" name="Rectangle 4">
            <a:extLst>
              <a:ext uri="{FF2B5EF4-FFF2-40B4-BE49-F238E27FC236}">
                <a16:creationId xmlns:a16="http://schemas.microsoft.com/office/drawing/2014/main" id="{057659E1-BA56-B9F4-CA86-B299D4C95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29200" y="1447800"/>
            <a:ext cx="4114800" cy="4648200"/>
          </a:xfrm>
        </p:spPr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When host receives UDP segment: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checks destination port number in segment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directs UDP segment to socket with that port number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IP datagrams with different source IP addresses and/or source port numbers directed to same socket</a:t>
            </a:r>
          </a:p>
        </p:txBody>
      </p:sp>
      <p:sp>
        <p:nvSpPr>
          <p:cNvPr id="78853" name="Slide Number Placeholder 2">
            <a:extLst>
              <a:ext uri="{FF2B5EF4-FFF2-40B4-BE49-F238E27FC236}">
                <a16:creationId xmlns:a16="http://schemas.microsoft.com/office/drawing/2014/main" id="{1E01CF27-D2BE-1A5C-278D-07079AACF1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576B97-5B41-4749-B874-CAECABFABBF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>
            <a:extLst>
              <a:ext uri="{FF2B5EF4-FFF2-40B4-BE49-F238E27FC236}">
                <a16:creationId xmlns:a16="http://schemas.microsoft.com/office/drawing/2014/main" id="{85E38D2D-BC24-1EDD-5D37-31FE8C109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Connectionless demux (cont)</a:t>
            </a:r>
          </a:p>
        </p:txBody>
      </p:sp>
      <p:sp>
        <p:nvSpPr>
          <p:cNvPr id="80898" name="Rectangle 3">
            <a:extLst>
              <a:ext uri="{FF2B5EF4-FFF2-40B4-BE49-F238E27FC236}">
                <a16:creationId xmlns:a16="http://schemas.microsoft.com/office/drawing/2014/main" id="{3DD17A0B-8E85-5AEE-E2EA-E13E4AB6F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600200"/>
            <a:ext cx="8686800" cy="609600"/>
          </a:xfrm>
        </p:spPr>
        <p:txBody>
          <a:bodyPr/>
          <a:lstStyle/>
          <a:p>
            <a:pPr>
              <a:lnSpc>
                <a:spcPct val="90000"/>
              </a:lnSpc>
              <a:buFont typeface="ZapfDingbats" pitchFamily="82" charset="2"/>
              <a:buNone/>
            </a:pPr>
            <a:r>
              <a:rPr lang="en-US" altLang="en-US" sz="1600">
                <a:latin typeface="Courier New" panose="02070309020205020404" pitchFamily="49" charset="0"/>
                <a:ea typeface="ＭＳ Ｐゴシック" panose="020B0600070205080204" pitchFamily="34" charset="-128"/>
              </a:rPr>
              <a:t>DatagramSocket serverSocket = new DatagramSocket(6428);</a:t>
            </a:r>
          </a:p>
          <a:p>
            <a:pPr>
              <a:lnSpc>
                <a:spcPct val="90000"/>
              </a:lnSpc>
            </a:pPr>
            <a:endParaRPr lang="en-US" altLang="en-US" sz="2000">
              <a:ea typeface="ＭＳ Ｐゴシック" panose="020B0600070205080204" pitchFamily="34" charset="-128"/>
            </a:endParaRPr>
          </a:p>
        </p:txBody>
      </p:sp>
      <p:grpSp>
        <p:nvGrpSpPr>
          <p:cNvPr id="80899" name="Group 4">
            <a:extLst>
              <a:ext uri="{FF2B5EF4-FFF2-40B4-BE49-F238E27FC236}">
                <a16:creationId xmlns:a16="http://schemas.microsoft.com/office/drawing/2014/main" id="{5BFBBE25-0E2D-3A72-1214-9DEF3294BD23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2286000"/>
            <a:ext cx="8151813" cy="3213100"/>
            <a:chOff x="432" y="1920"/>
            <a:chExt cx="5135" cy="2024"/>
          </a:xfrm>
        </p:grpSpPr>
        <p:sp>
          <p:nvSpPr>
            <p:cNvPr id="80902" name="Text Box 5">
              <a:extLst>
                <a:ext uri="{FF2B5EF4-FFF2-40B4-BE49-F238E27FC236}">
                  <a16:creationId xmlns:a16="http://schemas.microsoft.com/office/drawing/2014/main" id="{38F9D2E4-F778-1200-D464-1B95AB4C34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9" y="3456"/>
              <a:ext cx="54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Client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IP:B</a:t>
              </a:r>
            </a:p>
          </p:txBody>
        </p:sp>
        <p:grpSp>
          <p:nvGrpSpPr>
            <p:cNvPr id="80903" name="Group 6">
              <a:extLst>
                <a:ext uri="{FF2B5EF4-FFF2-40B4-BE49-F238E27FC236}">
                  <a16:creationId xmlns:a16="http://schemas.microsoft.com/office/drawing/2014/main" id="{C19934D8-51A8-2207-7AA0-F5DD92A8AB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" y="1920"/>
              <a:ext cx="637" cy="1976"/>
              <a:chOff x="1008" y="1922"/>
              <a:chExt cx="637" cy="1976"/>
            </a:xfrm>
          </p:grpSpPr>
          <p:grpSp>
            <p:nvGrpSpPr>
              <p:cNvPr id="80952" name="Group 7">
                <a:extLst>
                  <a:ext uri="{FF2B5EF4-FFF2-40B4-BE49-F238E27FC236}">
                    <a16:creationId xmlns:a16="http://schemas.microsoft.com/office/drawing/2014/main" id="{6D793B90-6FED-5B03-E072-F52EA24C0A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08" y="1922"/>
                <a:ext cx="637" cy="1500"/>
                <a:chOff x="608" y="2454"/>
                <a:chExt cx="1261" cy="1500"/>
              </a:xfrm>
            </p:grpSpPr>
            <p:sp>
              <p:nvSpPr>
                <p:cNvPr id="80959" name="Rectangle 8">
                  <a:extLst>
                    <a:ext uri="{FF2B5EF4-FFF2-40B4-BE49-F238E27FC236}">
                      <a16:creationId xmlns:a16="http://schemas.microsoft.com/office/drawing/2014/main" id="{C8874E96-4B5C-0724-489B-3B96B5797B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8" y="2454"/>
                  <a:ext cx="1261" cy="3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80960" name="Rectangle 9">
                  <a:extLst>
                    <a:ext uri="{FF2B5EF4-FFF2-40B4-BE49-F238E27FC236}">
                      <a16:creationId xmlns:a16="http://schemas.microsoft.com/office/drawing/2014/main" id="{FA162D2E-58EE-FFDC-3DD2-FE6054DA0C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8" y="2754"/>
                  <a:ext cx="1261" cy="3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80961" name="Rectangle 10">
                  <a:extLst>
                    <a:ext uri="{FF2B5EF4-FFF2-40B4-BE49-F238E27FC236}">
                      <a16:creationId xmlns:a16="http://schemas.microsoft.com/office/drawing/2014/main" id="{FA61600F-EDC5-4A9A-6E16-F8B2410609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8" y="3054"/>
                  <a:ext cx="1261" cy="3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80962" name="Rectangle 11">
                  <a:extLst>
                    <a:ext uri="{FF2B5EF4-FFF2-40B4-BE49-F238E27FC236}">
                      <a16:creationId xmlns:a16="http://schemas.microsoft.com/office/drawing/2014/main" id="{0C33F382-589E-44F7-D644-10C1E81D95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8" y="3354"/>
                  <a:ext cx="1261" cy="3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80963" name="Rectangle 12">
                  <a:extLst>
                    <a:ext uri="{FF2B5EF4-FFF2-40B4-BE49-F238E27FC236}">
                      <a16:creationId xmlns:a16="http://schemas.microsoft.com/office/drawing/2014/main" id="{B4F32DEB-0598-59FB-3883-07B031A63E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8" y="3654"/>
                  <a:ext cx="1261" cy="30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</p:grpSp>
          <p:grpSp>
            <p:nvGrpSpPr>
              <p:cNvPr id="80953" name="Group 13">
                <a:extLst>
                  <a:ext uri="{FF2B5EF4-FFF2-40B4-BE49-F238E27FC236}">
                    <a16:creationId xmlns:a16="http://schemas.microsoft.com/office/drawing/2014/main" id="{C47EC455-4A75-D288-8EB3-66C671913B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77" y="1966"/>
                <a:ext cx="377" cy="315"/>
                <a:chOff x="2614" y="2862"/>
                <a:chExt cx="377" cy="315"/>
              </a:xfrm>
            </p:grpSpPr>
            <p:sp>
              <p:nvSpPr>
                <p:cNvPr id="80957" name="Rectangle 14">
                  <a:extLst>
                    <a:ext uri="{FF2B5EF4-FFF2-40B4-BE49-F238E27FC236}">
                      <a16:creationId xmlns:a16="http://schemas.microsoft.com/office/drawing/2014/main" id="{E0F18179-70A5-BA56-3EBE-4671CBD254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14" y="3054"/>
                  <a:ext cx="377" cy="123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80958" name="Oval 15">
                  <a:extLst>
                    <a:ext uri="{FF2B5EF4-FFF2-40B4-BE49-F238E27FC236}">
                      <a16:creationId xmlns:a16="http://schemas.microsoft.com/office/drawing/2014/main" id="{845ECEFC-BA23-2C63-7A2A-E08D57D754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14" y="2862"/>
                  <a:ext cx="377" cy="192"/>
                </a:xfrm>
                <a:prstGeom prst="ellipse">
                  <a:avLst/>
                </a:prstGeom>
                <a:solidFill>
                  <a:srgbClr val="CC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rgbClr val="800000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anose="030F0902030302020204" pitchFamily="66" charset="0"/>
                      <a:ea typeface="ＭＳ Ｐゴシック" panose="020B0600070205080204" pitchFamily="34" charset="-128"/>
                      <a:cs typeface="+mn-cs"/>
                    </a:rPr>
                    <a:t>P2</a:t>
                  </a:r>
                </a:p>
              </p:txBody>
            </p:sp>
          </p:grpSp>
          <p:sp>
            <p:nvSpPr>
              <p:cNvPr id="80954" name="Text Box 16">
                <a:extLst>
                  <a:ext uri="{FF2B5EF4-FFF2-40B4-BE49-F238E27FC236}">
                    <a16:creationId xmlns:a16="http://schemas.microsoft.com/office/drawing/2014/main" id="{9DB6F027-77DE-0D9B-2641-52AAEFC7F7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61" y="3456"/>
                <a:ext cx="547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client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3333CC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 IP: A</a:t>
                </a:r>
              </a:p>
            </p:txBody>
          </p:sp>
          <p:sp>
            <p:nvSpPr>
              <p:cNvPr id="80955" name="Line 17">
                <a:extLst>
                  <a:ext uri="{FF2B5EF4-FFF2-40B4-BE49-F238E27FC236}">
                    <a16:creationId xmlns:a16="http://schemas.microsoft.com/office/drawing/2014/main" id="{5609F315-1A61-0DB1-D3ED-252069B8AC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2208"/>
                <a:ext cx="0" cy="110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956" name="Line 18">
                <a:extLst>
                  <a:ext uri="{FF2B5EF4-FFF2-40B4-BE49-F238E27FC236}">
                    <a16:creationId xmlns:a16="http://schemas.microsoft.com/office/drawing/2014/main" id="{67353724-A0A2-75D3-2861-0CD07EE677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40" y="2256"/>
                <a:ext cx="0" cy="96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0904" name="Group 19">
              <a:extLst>
                <a:ext uri="{FF2B5EF4-FFF2-40B4-BE49-F238E27FC236}">
                  <a16:creationId xmlns:a16="http://schemas.microsoft.com/office/drawing/2014/main" id="{2EB0AB46-7AFD-4824-C0AA-EFFA73BF39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64" y="1945"/>
              <a:ext cx="377" cy="315"/>
              <a:chOff x="2614" y="2862"/>
              <a:chExt cx="377" cy="315"/>
            </a:xfrm>
          </p:grpSpPr>
          <p:sp>
            <p:nvSpPr>
              <p:cNvPr id="80950" name="Rectangle 20">
                <a:extLst>
                  <a:ext uri="{FF2B5EF4-FFF2-40B4-BE49-F238E27FC236}">
                    <a16:creationId xmlns:a16="http://schemas.microsoft.com/office/drawing/2014/main" id="{AFBABF04-3FB8-9930-33C2-423EA56C13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3054"/>
                <a:ext cx="377" cy="12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80951" name="Oval 21">
                <a:extLst>
                  <a:ext uri="{FF2B5EF4-FFF2-40B4-BE49-F238E27FC236}">
                    <a16:creationId xmlns:a16="http://schemas.microsoft.com/office/drawing/2014/main" id="{CD92B4ED-B4E4-1D65-85DA-3163629342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2862"/>
                <a:ext cx="377" cy="192"/>
              </a:xfrm>
              <a:prstGeom prst="ellipse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P1</a:t>
                </a:r>
              </a:p>
            </p:txBody>
          </p:sp>
        </p:grpSp>
        <p:grpSp>
          <p:nvGrpSpPr>
            <p:cNvPr id="80905" name="Group 22">
              <a:extLst>
                <a:ext uri="{FF2B5EF4-FFF2-40B4-BE49-F238E27FC236}">
                  <a16:creationId xmlns:a16="http://schemas.microsoft.com/office/drawing/2014/main" id="{51B83CA0-AC3A-FECD-A989-72749A2A5E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44" y="1920"/>
              <a:ext cx="576" cy="1500"/>
              <a:chOff x="608" y="2454"/>
              <a:chExt cx="1261" cy="1500"/>
            </a:xfrm>
          </p:grpSpPr>
          <p:sp>
            <p:nvSpPr>
              <p:cNvPr id="80945" name="Rectangle 23">
                <a:extLst>
                  <a:ext uri="{FF2B5EF4-FFF2-40B4-BE49-F238E27FC236}">
                    <a16:creationId xmlns:a16="http://schemas.microsoft.com/office/drawing/2014/main" id="{20A6A49A-47BF-3954-1ACD-B9956E7F61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24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80946" name="Rectangle 24">
                <a:extLst>
                  <a:ext uri="{FF2B5EF4-FFF2-40B4-BE49-F238E27FC236}">
                    <a16:creationId xmlns:a16="http://schemas.microsoft.com/office/drawing/2014/main" id="{F6B6ACD7-4EB7-E63D-55A4-4CF16C0755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27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80947" name="Rectangle 25">
                <a:extLst>
                  <a:ext uri="{FF2B5EF4-FFF2-40B4-BE49-F238E27FC236}">
                    <a16:creationId xmlns:a16="http://schemas.microsoft.com/office/drawing/2014/main" id="{49B71DCD-D9CA-8034-35B8-E5DA670301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30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80948" name="Rectangle 26">
                <a:extLst>
                  <a:ext uri="{FF2B5EF4-FFF2-40B4-BE49-F238E27FC236}">
                    <a16:creationId xmlns:a16="http://schemas.microsoft.com/office/drawing/2014/main" id="{DE1E8187-3084-9A5D-224B-E3B1FCDF82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33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80949" name="Rectangle 27">
                <a:extLst>
                  <a:ext uri="{FF2B5EF4-FFF2-40B4-BE49-F238E27FC236}">
                    <a16:creationId xmlns:a16="http://schemas.microsoft.com/office/drawing/2014/main" id="{34BB8854-D7AD-B80D-5DB4-10F696120E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" y="3654"/>
                <a:ext cx="1261" cy="3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80906" name="Group 28">
              <a:extLst>
                <a:ext uri="{FF2B5EF4-FFF2-40B4-BE49-F238E27FC236}">
                  <a16:creationId xmlns:a16="http://schemas.microsoft.com/office/drawing/2014/main" id="{034C8F70-BE76-CA3B-5DCA-A29BAAF0F3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03" y="1968"/>
              <a:ext cx="377" cy="315"/>
              <a:chOff x="2614" y="2862"/>
              <a:chExt cx="377" cy="315"/>
            </a:xfrm>
          </p:grpSpPr>
          <p:sp>
            <p:nvSpPr>
              <p:cNvPr id="80943" name="Rectangle 29">
                <a:extLst>
                  <a:ext uri="{FF2B5EF4-FFF2-40B4-BE49-F238E27FC236}">
                    <a16:creationId xmlns:a16="http://schemas.microsoft.com/office/drawing/2014/main" id="{3017DB1B-1449-1CBB-04F0-08675F200E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3054"/>
                <a:ext cx="377" cy="12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80944" name="Oval 30">
                <a:extLst>
                  <a:ext uri="{FF2B5EF4-FFF2-40B4-BE49-F238E27FC236}">
                    <a16:creationId xmlns:a16="http://schemas.microsoft.com/office/drawing/2014/main" id="{4A0C4CE8-1D3A-5586-EC85-B6E981485D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2862"/>
                <a:ext cx="377" cy="192"/>
              </a:xfrm>
              <a:prstGeom prst="ellipse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P1</a:t>
                </a:r>
              </a:p>
            </p:txBody>
          </p:sp>
        </p:grpSp>
        <p:sp>
          <p:nvSpPr>
            <p:cNvPr id="80907" name="Line 31">
              <a:extLst>
                <a:ext uri="{FF2B5EF4-FFF2-40B4-BE49-F238E27FC236}">
                  <a16:creationId xmlns:a16="http://schemas.microsoft.com/office/drawing/2014/main" id="{3062AC2E-7108-537B-D32E-9F511C08F7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36" y="2208"/>
              <a:ext cx="0" cy="100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908" name="Line 32">
              <a:extLst>
                <a:ext uri="{FF2B5EF4-FFF2-40B4-BE49-F238E27FC236}">
                  <a16:creationId xmlns:a16="http://schemas.microsoft.com/office/drawing/2014/main" id="{115E0B90-5981-E991-317D-7DD5DEA48D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80" y="2208"/>
              <a:ext cx="0" cy="110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909" name="Rectangle 33">
              <a:extLst>
                <a:ext uri="{FF2B5EF4-FFF2-40B4-BE49-F238E27FC236}">
                  <a16:creationId xmlns:a16="http://schemas.microsoft.com/office/drawing/2014/main" id="{659FC620-2E85-F2DB-F53E-97495E2812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920"/>
              <a:ext cx="816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0910" name="Rectangle 34">
              <a:extLst>
                <a:ext uri="{FF2B5EF4-FFF2-40B4-BE49-F238E27FC236}">
                  <a16:creationId xmlns:a16="http://schemas.microsoft.com/office/drawing/2014/main" id="{F43CBFCD-8871-7473-78EF-B118BA7676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220"/>
              <a:ext cx="816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0911" name="Rectangle 35">
              <a:extLst>
                <a:ext uri="{FF2B5EF4-FFF2-40B4-BE49-F238E27FC236}">
                  <a16:creationId xmlns:a16="http://schemas.microsoft.com/office/drawing/2014/main" id="{971ADA58-4281-51F2-0890-0686AC91E9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520"/>
              <a:ext cx="816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0912" name="Rectangle 36">
              <a:extLst>
                <a:ext uri="{FF2B5EF4-FFF2-40B4-BE49-F238E27FC236}">
                  <a16:creationId xmlns:a16="http://schemas.microsoft.com/office/drawing/2014/main" id="{4C6B2FDD-D50C-A24E-A29B-AE5405AF2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820"/>
              <a:ext cx="816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80913" name="Rectangle 37">
              <a:extLst>
                <a:ext uri="{FF2B5EF4-FFF2-40B4-BE49-F238E27FC236}">
                  <a16:creationId xmlns:a16="http://schemas.microsoft.com/office/drawing/2014/main" id="{D4DF93AA-FAE9-D254-F680-004AD2C970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3120"/>
              <a:ext cx="816" cy="3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80914" name="Group 38">
              <a:extLst>
                <a:ext uri="{FF2B5EF4-FFF2-40B4-BE49-F238E27FC236}">
                  <a16:creationId xmlns:a16="http://schemas.microsoft.com/office/drawing/2014/main" id="{63441C23-B211-7059-820B-6C1439E25A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60" y="2012"/>
              <a:ext cx="483" cy="315"/>
              <a:chOff x="2614" y="2862"/>
              <a:chExt cx="377" cy="315"/>
            </a:xfrm>
          </p:grpSpPr>
          <p:sp>
            <p:nvSpPr>
              <p:cNvPr id="80941" name="Rectangle 39">
                <a:extLst>
                  <a:ext uri="{FF2B5EF4-FFF2-40B4-BE49-F238E27FC236}">
                    <a16:creationId xmlns:a16="http://schemas.microsoft.com/office/drawing/2014/main" id="{BE0BF0BB-FE7C-734E-C1AD-733CEDEE7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3054"/>
                <a:ext cx="377" cy="123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80942" name="Oval 40">
                <a:extLst>
                  <a:ext uri="{FF2B5EF4-FFF2-40B4-BE49-F238E27FC236}">
                    <a16:creationId xmlns:a16="http://schemas.microsoft.com/office/drawing/2014/main" id="{FB350445-AD37-405F-0B76-4722517DBE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2862"/>
                <a:ext cx="377" cy="192"/>
              </a:xfrm>
              <a:prstGeom prst="ellipse">
                <a:avLst/>
              </a:prstGeom>
              <a:solidFill>
                <a:srgbClr val="CC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P3</a:t>
                </a:r>
              </a:p>
            </p:txBody>
          </p:sp>
        </p:grpSp>
        <p:sp>
          <p:nvSpPr>
            <p:cNvPr id="80915" name="Text Box 41">
              <a:extLst>
                <a:ext uri="{FF2B5EF4-FFF2-40B4-BE49-F238E27FC236}">
                  <a16:creationId xmlns:a16="http://schemas.microsoft.com/office/drawing/2014/main" id="{029A0CCC-2ACA-BFEB-B0B0-1BB28986C7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2" y="3502"/>
              <a:ext cx="601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server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IP: C</a:t>
              </a:r>
            </a:p>
          </p:txBody>
        </p:sp>
        <p:sp>
          <p:nvSpPr>
            <p:cNvPr id="80916" name="Line 42">
              <a:extLst>
                <a:ext uri="{FF2B5EF4-FFF2-40B4-BE49-F238E27FC236}">
                  <a16:creationId xmlns:a16="http://schemas.microsoft.com/office/drawing/2014/main" id="{CFA17820-A1B5-A356-99A3-CC01CE21E6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2" y="2256"/>
              <a:ext cx="0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917" name="Line 43">
              <a:extLst>
                <a:ext uri="{FF2B5EF4-FFF2-40B4-BE49-F238E27FC236}">
                  <a16:creationId xmlns:a16="http://schemas.microsoft.com/office/drawing/2014/main" id="{10B67085-30F3-56A8-DD4D-E073699065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28" y="2256"/>
              <a:ext cx="0" cy="105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918" name="Line 44">
              <a:extLst>
                <a:ext uri="{FF2B5EF4-FFF2-40B4-BE49-F238E27FC236}">
                  <a16:creationId xmlns:a16="http://schemas.microsoft.com/office/drawing/2014/main" id="{BD77DE2B-C1F1-1004-1BC7-06C93A3412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3216"/>
              <a:ext cx="196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919" name="Line 45">
              <a:extLst>
                <a:ext uri="{FF2B5EF4-FFF2-40B4-BE49-F238E27FC236}">
                  <a16:creationId xmlns:a16="http://schemas.microsoft.com/office/drawing/2014/main" id="{72906BD1-800A-4F67-8B5A-D514F06260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3312"/>
              <a:ext cx="220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0920" name="Group 46">
              <a:extLst>
                <a:ext uri="{FF2B5EF4-FFF2-40B4-BE49-F238E27FC236}">
                  <a16:creationId xmlns:a16="http://schemas.microsoft.com/office/drawing/2014/main" id="{BA4D410C-9943-2710-1128-F9026DAF0A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72" y="2688"/>
              <a:ext cx="624" cy="576"/>
              <a:chOff x="2160" y="3504"/>
              <a:chExt cx="624" cy="576"/>
            </a:xfrm>
          </p:grpSpPr>
          <p:sp>
            <p:nvSpPr>
              <p:cNvPr id="80938" name="Rectangle 47">
                <a:extLst>
                  <a:ext uri="{FF2B5EF4-FFF2-40B4-BE49-F238E27FC236}">
                    <a16:creationId xmlns:a16="http://schemas.microsoft.com/office/drawing/2014/main" id="{57CF4A3E-BC3C-6923-D0F2-ADA3E7BC7D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504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SP: 6428</a:t>
                </a:r>
              </a:p>
            </p:txBody>
          </p:sp>
          <p:sp>
            <p:nvSpPr>
              <p:cNvPr id="80939" name="Rectangle 48">
                <a:extLst>
                  <a:ext uri="{FF2B5EF4-FFF2-40B4-BE49-F238E27FC236}">
                    <a16:creationId xmlns:a16="http://schemas.microsoft.com/office/drawing/2014/main" id="{0EC5EEAE-5BC8-E540-26B4-397212430E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696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DP: 9157</a:t>
                </a:r>
              </a:p>
            </p:txBody>
          </p:sp>
          <p:sp>
            <p:nvSpPr>
              <p:cNvPr id="80940" name="Rectangle 49">
                <a:extLst>
                  <a:ext uri="{FF2B5EF4-FFF2-40B4-BE49-F238E27FC236}">
                    <a16:creationId xmlns:a16="http://schemas.microsoft.com/office/drawing/2014/main" id="{E7C60B90-DF6E-B3C8-6480-6FE55C1D90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888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sp>
          <p:nvSpPr>
            <p:cNvPr id="80921" name="Line 50">
              <a:extLst>
                <a:ext uri="{FF2B5EF4-FFF2-40B4-BE49-F238E27FC236}">
                  <a16:creationId xmlns:a16="http://schemas.microsoft.com/office/drawing/2014/main" id="{AD286184-C9F7-561E-DE38-1535D35D60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72" y="2256"/>
              <a:ext cx="0" cy="105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922" name="Line 51">
              <a:extLst>
                <a:ext uri="{FF2B5EF4-FFF2-40B4-BE49-F238E27FC236}">
                  <a16:creationId xmlns:a16="http://schemas.microsoft.com/office/drawing/2014/main" id="{DEFB08D0-6F0E-C5CD-4B60-CE56705866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2" y="3312"/>
              <a:ext cx="220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923" name="Line 52">
              <a:extLst>
                <a:ext uri="{FF2B5EF4-FFF2-40B4-BE49-F238E27FC236}">
                  <a16:creationId xmlns:a16="http://schemas.microsoft.com/office/drawing/2014/main" id="{389B635F-B1C4-5BBC-3A92-3D545195D9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352"/>
              <a:ext cx="0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924" name="Line 53">
              <a:extLst>
                <a:ext uri="{FF2B5EF4-FFF2-40B4-BE49-F238E27FC236}">
                  <a16:creationId xmlns:a16="http://schemas.microsoft.com/office/drawing/2014/main" id="{F051BC88-50B5-8B71-1816-AD684A5FA5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8" y="2256"/>
              <a:ext cx="0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925" name="Line 54">
              <a:extLst>
                <a:ext uri="{FF2B5EF4-FFF2-40B4-BE49-F238E27FC236}">
                  <a16:creationId xmlns:a16="http://schemas.microsoft.com/office/drawing/2014/main" id="{FDA8DEF1-8D8D-0F59-E3CE-5A7C6314A6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0" y="3312"/>
              <a:ext cx="196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926" name="Line 55">
              <a:extLst>
                <a:ext uri="{FF2B5EF4-FFF2-40B4-BE49-F238E27FC236}">
                  <a16:creationId xmlns:a16="http://schemas.microsoft.com/office/drawing/2014/main" id="{DE75EF5C-7611-87BF-6E26-C5FAA11253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8" y="3216"/>
              <a:ext cx="196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927" name="Rectangle 56">
              <a:extLst>
                <a:ext uri="{FF2B5EF4-FFF2-40B4-BE49-F238E27FC236}">
                  <a16:creationId xmlns:a16="http://schemas.microsoft.com/office/drawing/2014/main" id="{1720C37C-643C-5638-C95F-7E04DA57E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3264"/>
              <a:ext cx="624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SP: 9157</a:t>
              </a:r>
            </a:p>
          </p:txBody>
        </p:sp>
        <p:sp>
          <p:nvSpPr>
            <p:cNvPr id="80928" name="Rectangle 57">
              <a:extLst>
                <a:ext uri="{FF2B5EF4-FFF2-40B4-BE49-F238E27FC236}">
                  <a16:creationId xmlns:a16="http://schemas.microsoft.com/office/drawing/2014/main" id="{13936D87-7F67-C8BC-971C-36ADBF3F5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3456"/>
              <a:ext cx="624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rPr>
                <a:t>DP: 6428</a:t>
              </a:r>
            </a:p>
          </p:txBody>
        </p:sp>
        <p:sp>
          <p:nvSpPr>
            <p:cNvPr id="80929" name="Rectangle 58">
              <a:extLst>
                <a:ext uri="{FF2B5EF4-FFF2-40B4-BE49-F238E27FC236}">
                  <a16:creationId xmlns:a16="http://schemas.microsoft.com/office/drawing/2014/main" id="{DB05CDA0-CC29-C850-8DC9-B87CC546F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3648"/>
              <a:ext cx="624" cy="19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800000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80930" name="Group 59">
              <a:extLst>
                <a:ext uri="{FF2B5EF4-FFF2-40B4-BE49-F238E27FC236}">
                  <a16:creationId xmlns:a16="http://schemas.microsoft.com/office/drawing/2014/main" id="{F0163680-ECB5-6B41-A263-71B6BEAED4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08" y="2688"/>
              <a:ext cx="624" cy="576"/>
              <a:chOff x="2160" y="3504"/>
              <a:chExt cx="624" cy="576"/>
            </a:xfrm>
          </p:grpSpPr>
          <p:sp>
            <p:nvSpPr>
              <p:cNvPr id="80935" name="Rectangle 60">
                <a:extLst>
                  <a:ext uri="{FF2B5EF4-FFF2-40B4-BE49-F238E27FC236}">
                    <a16:creationId xmlns:a16="http://schemas.microsoft.com/office/drawing/2014/main" id="{80DCCBA9-5E1D-70BC-7BCD-B0164634E0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504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SP: 6428</a:t>
                </a:r>
              </a:p>
            </p:txBody>
          </p:sp>
          <p:sp>
            <p:nvSpPr>
              <p:cNvPr id="80936" name="Rectangle 61">
                <a:extLst>
                  <a:ext uri="{FF2B5EF4-FFF2-40B4-BE49-F238E27FC236}">
                    <a16:creationId xmlns:a16="http://schemas.microsoft.com/office/drawing/2014/main" id="{2D39B8B0-ED67-1A77-DC98-3F5C713FD8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696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DP: 5775</a:t>
                </a:r>
              </a:p>
            </p:txBody>
          </p:sp>
          <p:sp>
            <p:nvSpPr>
              <p:cNvPr id="80937" name="Rectangle 62">
                <a:extLst>
                  <a:ext uri="{FF2B5EF4-FFF2-40B4-BE49-F238E27FC236}">
                    <a16:creationId xmlns:a16="http://schemas.microsoft.com/office/drawing/2014/main" id="{ED569978-DCEC-2F36-6268-9A9E4CBCB6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888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80931" name="Group 63">
              <a:extLst>
                <a:ext uri="{FF2B5EF4-FFF2-40B4-BE49-F238E27FC236}">
                  <a16:creationId xmlns:a16="http://schemas.microsoft.com/office/drawing/2014/main" id="{630428DE-AF4E-3594-7EA4-A9CF8CB06F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8" y="3264"/>
              <a:ext cx="624" cy="576"/>
              <a:chOff x="2160" y="3504"/>
              <a:chExt cx="624" cy="576"/>
            </a:xfrm>
          </p:grpSpPr>
          <p:sp>
            <p:nvSpPr>
              <p:cNvPr id="80932" name="Rectangle 64">
                <a:extLst>
                  <a:ext uri="{FF2B5EF4-FFF2-40B4-BE49-F238E27FC236}">
                    <a16:creationId xmlns:a16="http://schemas.microsoft.com/office/drawing/2014/main" id="{9FEDFA9E-A10A-5585-0ECD-AE432FB074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504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SP: 5775</a:t>
                </a:r>
              </a:p>
            </p:txBody>
          </p:sp>
          <p:sp>
            <p:nvSpPr>
              <p:cNvPr id="80933" name="Rectangle 65">
                <a:extLst>
                  <a:ext uri="{FF2B5EF4-FFF2-40B4-BE49-F238E27FC236}">
                    <a16:creationId xmlns:a16="http://schemas.microsoft.com/office/drawing/2014/main" id="{DCAA715C-F2E2-3A68-4AA0-B2AC53877F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696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902030302020204" pitchFamily="66" charset="0"/>
                    <a:ea typeface="ＭＳ Ｐゴシック" panose="020B0600070205080204" pitchFamily="34" charset="-128"/>
                    <a:cs typeface="+mn-cs"/>
                  </a:rPr>
                  <a:t>DP: 6428</a:t>
                </a:r>
              </a:p>
            </p:txBody>
          </p:sp>
          <p:sp>
            <p:nvSpPr>
              <p:cNvPr id="80934" name="Rectangle 66">
                <a:extLst>
                  <a:ext uri="{FF2B5EF4-FFF2-40B4-BE49-F238E27FC236}">
                    <a16:creationId xmlns:a16="http://schemas.microsoft.com/office/drawing/2014/main" id="{C3278D8E-E1E2-6D56-C8B3-FE2D37D279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888"/>
                <a:ext cx="62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800000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902030302020204" pitchFamily="66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</p:grpSp>
      <p:sp>
        <p:nvSpPr>
          <p:cNvPr id="80900" name="Text Box 67">
            <a:extLst>
              <a:ext uri="{FF2B5EF4-FFF2-40B4-BE49-F238E27FC236}">
                <a16:creationId xmlns:a16="http://schemas.microsoft.com/office/drawing/2014/main" id="{B08ADC7E-8092-1D40-0AAD-56E560034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715000"/>
            <a:ext cx="3632200" cy="406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SP provides “return address”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0901" name="Slide Number Placeholder 1">
            <a:extLst>
              <a:ext uri="{FF2B5EF4-FFF2-40B4-BE49-F238E27FC236}">
                <a16:creationId xmlns:a16="http://schemas.microsoft.com/office/drawing/2014/main" id="{24F2ABBA-2037-7B0B-87A7-D505D00B6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8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14B864-9A05-8F4B-90A9-D410D66FDA9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9FBF2F-16EE-8A17-4019-3D8C80215816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249" name="Title 4">
            <a:extLst>
              <a:ext uri="{FF2B5EF4-FFF2-40B4-BE49-F238E27FC236}">
                <a16:creationId xmlns:a16="http://schemas.microsoft.com/office/drawing/2014/main" id="{CCA37F65-F123-A949-4DC2-EB9E3B512F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36588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altLang="en-US" sz="4800" dirty="0">
                <a:solidFill>
                  <a:schemeClr val="bg1"/>
                </a:solidFill>
              </a:rPr>
              <a:t>IPv6: </a:t>
            </a:r>
            <a:r>
              <a:rPr lang="en-US" sz="4800" dirty="0">
                <a:solidFill>
                  <a:schemeClr val="bg1"/>
                </a:solidFill>
              </a:rPr>
              <a:t>Address and packet format</a:t>
            </a:r>
            <a:endParaRPr lang="en-US" altLang="en-US" sz="4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64515" name="Slide Number Placeholder 3">
            <a:extLst>
              <a:ext uri="{FF2B5EF4-FFF2-40B4-BE49-F238E27FC236}">
                <a16:creationId xmlns:a16="http://schemas.microsoft.com/office/drawing/2014/main" id="{6261B385-26CB-D678-31B3-04AE80A89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24F131-B201-0346-A94F-4A0CEC9E74DE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4516" name="Picture 2">
            <a:extLst>
              <a:ext uri="{FF2B5EF4-FFF2-40B4-BE49-F238E27FC236}">
                <a16:creationId xmlns:a16="http://schemas.microsoft.com/office/drawing/2014/main" id="{776890F5-207F-036A-5CB9-7DD517AAD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1171575"/>
            <a:ext cx="8366125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A2AED9-2768-DAD1-E567-9DCA73D7F2B1}"/>
              </a:ext>
            </a:extLst>
          </p:cNvPr>
          <p:cNvSpPr txBox="1"/>
          <p:nvPr/>
        </p:nvSpPr>
        <p:spPr>
          <a:xfrm>
            <a:off x="34925" y="6538913"/>
            <a:ext cx="299085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Pic courtesy: https://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techhub.hpe.com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98116E-8803-57BB-9A45-80CF2A33A7D5}"/>
              </a:ext>
            </a:extLst>
          </p:cNvPr>
          <p:cNvSpPr/>
          <p:nvPr/>
        </p:nvSpPr>
        <p:spPr>
          <a:xfrm>
            <a:off x="1588" y="4351338"/>
            <a:ext cx="9144000" cy="5746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Q 1.  Why is there no header checksum?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92B5C9-D422-79F4-CE18-93E784D6C517}"/>
              </a:ext>
            </a:extLst>
          </p:cNvPr>
          <p:cNvSpPr/>
          <p:nvPr/>
        </p:nvSpPr>
        <p:spPr>
          <a:xfrm>
            <a:off x="1588" y="5140325"/>
            <a:ext cx="9144000" cy="57626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Q 2.  Why is there no fragmenting related option?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5D56BA-3132-BADE-11E3-73581FE0B497}"/>
              </a:ext>
            </a:extLst>
          </p:cNvPr>
          <p:cNvSpPr/>
          <p:nvPr/>
        </p:nvSpPr>
        <p:spPr>
          <a:xfrm>
            <a:off x="1588" y="5913438"/>
            <a:ext cx="9144000" cy="57626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Q 3.  Is 128-bit IP address big enough?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2E3188-6300-9491-7FEF-1F998A0F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190F-843E-3C48-BD6B-142590AD4EA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8F1909-E603-D117-34B9-340B226A19D3}"/>
              </a:ext>
            </a:extLst>
          </p:cNvPr>
          <p:cNvSpPr txBox="1"/>
          <p:nvPr/>
        </p:nvSpPr>
        <p:spPr>
          <a:xfrm>
            <a:off x="277089" y="636588"/>
            <a:ext cx="886691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2400" b="1" i="0" dirty="0">
                <a:effectLst/>
              </a:rPr>
              <a:t>Fragmentation in IPv4 (for comparison)</a:t>
            </a:r>
          </a:p>
          <a:p>
            <a:pPr algn="l">
              <a:buFont typeface="+mj-lt"/>
              <a:buAutoNum type="arabicPeriod"/>
            </a:pP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A router receives a packet larger than the </a:t>
            </a:r>
            <a:r>
              <a:rPr lang="en-US" sz="2400" b="1" i="0" dirty="0">
                <a:solidFill>
                  <a:schemeClr val="accent2">
                    <a:lumMod val="75000"/>
                  </a:schemeClr>
                </a:solidFill>
                <a:effectLst/>
              </a:rPr>
              <a:t>MTU of the next link</a:t>
            </a: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.</a:t>
            </a:r>
          </a:p>
          <a:p>
            <a:pPr algn="l">
              <a:buFont typeface="+mj-lt"/>
              <a:buAutoNum type="arabicPeriod"/>
            </a:pP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The router </a:t>
            </a:r>
            <a:r>
              <a:rPr lang="en-US" sz="2400" b="1" i="0" dirty="0">
                <a:solidFill>
                  <a:schemeClr val="accent2">
                    <a:lumMod val="75000"/>
                  </a:schemeClr>
                </a:solidFill>
                <a:effectLst/>
              </a:rPr>
              <a:t>fragments the packet</a:t>
            </a: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 into smaller pieces.</a:t>
            </a:r>
          </a:p>
          <a:p>
            <a:pPr algn="l">
              <a:buFont typeface="+mj-lt"/>
              <a:buAutoNum type="arabicPeriod"/>
            </a:pP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Each fragment travels independently.</a:t>
            </a:r>
          </a:p>
          <a:p>
            <a:pPr algn="l">
              <a:buFont typeface="+mj-lt"/>
              <a:buAutoNum type="arabicPeriod"/>
            </a:pP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The </a:t>
            </a:r>
            <a:r>
              <a:rPr lang="en-US" sz="2400" b="1" i="0" dirty="0">
                <a:solidFill>
                  <a:schemeClr val="accent2">
                    <a:lumMod val="75000"/>
                  </a:schemeClr>
                </a:solidFill>
                <a:effectLst/>
              </a:rPr>
              <a:t>destination host reassembles</a:t>
            </a: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 them.</a:t>
            </a:r>
          </a:p>
          <a:p>
            <a:pPr algn="l">
              <a:buNone/>
            </a:pP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This means </a:t>
            </a:r>
            <a:r>
              <a:rPr lang="en-US" sz="2400" b="1" i="0" dirty="0">
                <a:solidFill>
                  <a:schemeClr val="accent2">
                    <a:lumMod val="75000"/>
                  </a:schemeClr>
                </a:solidFill>
                <a:effectLst/>
              </a:rPr>
              <a:t>routers perform fragmentation</a:t>
            </a:r>
            <a:r>
              <a:rPr lang="en-US" sz="2400" b="0" i="0" dirty="0">
                <a:solidFill>
                  <a:schemeClr val="accent2">
                    <a:lumMod val="75000"/>
                  </a:schemeClr>
                </a:solidFill>
                <a:effectLst/>
              </a:rPr>
              <a:t>, which increases router processing overhead.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0CD86D-AD39-1B57-199F-7C0A79FCCBB9}"/>
              </a:ext>
            </a:extLst>
          </p:cNvPr>
          <p:cNvSpPr txBox="1"/>
          <p:nvPr/>
        </p:nvSpPr>
        <p:spPr>
          <a:xfrm>
            <a:off x="277089" y="3365480"/>
            <a:ext cx="868680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2400" b="1" i="0" dirty="0">
                <a:solidFill>
                  <a:srgbClr val="000000"/>
                </a:solidFill>
                <a:effectLst/>
              </a:rPr>
              <a:t>IPv6 Design Decision</a:t>
            </a:r>
          </a:p>
          <a:p>
            <a:pPr algn="l">
              <a:buNone/>
            </a:pPr>
            <a:r>
              <a:rPr lang="en-US" sz="2400" b="0" i="0" dirty="0">
                <a:solidFill>
                  <a:schemeClr val="accent6">
                    <a:lumMod val="75000"/>
                  </a:schemeClr>
                </a:solidFill>
                <a:effectLst/>
              </a:rPr>
              <a:t>IPv6 eliminates router fragmentation.</a:t>
            </a:r>
          </a:p>
          <a:p>
            <a:pPr algn="l">
              <a:buNone/>
            </a:pPr>
            <a:r>
              <a:rPr lang="en-US" sz="2400" b="0" i="0" dirty="0">
                <a:solidFill>
                  <a:schemeClr val="accent6">
                    <a:lumMod val="75000"/>
                  </a:schemeClr>
                </a:solidFill>
                <a:effectLst/>
              </a:rPr>
              <a:t>Instead:</a:t>
            </a:r>
          </a:p>
          <a:p>
            <a:pPr algn="l">
              <a:buFont typeface="+mj-lt"/>
              <a:buAutoNum type="arabicPeriod"/>
            </a:pPr>
            <a:r>
              <a:rPr lang="en-US" sz="2400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Routers never fragment packets</a:t>
            </a:r>
            <a:endParaRPr lang="en-US" sz="2400" b="0" i="0" dirty="0">
              <a:solidFill>
                <a:schemeClr val="accent6">
                  <a:lumMod val="75000"/>
                </a:schemeClr>
              </a:solidFill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en-US" sz="2400" b="0" i="0" dirty="0">
                <a:solidFill>
                  <a:schemeClr val="accent6">
                    <a:lumMod val="75000"/>
                  </a:schemeClr>
                </a:solidFill>
                <a:effectLst/>
              </a:rPr>
              <a:t>If a packet is too large, the router </a:t>
            </a:r>
            <a:r>
              <a:rPr lang="en-US" sz="2400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drops it</a:t>
            </a:r>
            <a:endParaRPr lang="en-US" sz="2400" b="0" i="0" dirty="0">
              <a:solidFill>
                <a:schemeClr val="accent6">
                  <a:lumMod val="75000"/>
                </a:schemeClr>
              </a:solidFill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en-US" sz="2400" b="0" i="0" dirty="0">
                <a:solidFill>
                  <a:schemeClr val="accent6">
                    <a:lumMod val="75000"/>
                  </a:schemeClr>
                </a:solidFill>
                <a:effectLst/>
              </a:rPr>
              <a:t>The router sends an </a:t>
            </a:r>
            <a:r>
              <a:rPr lang="en-US" sz="2400" b="1" i="0" dirty="0">
                <a:solidFill>
                  <a:schemeClr val="accent6">
                    <a:lumMod val="75000"/>
                  </a:schemeClr>
                </a:solidFill>
                <a:effectLst/>
              </a:rPr>
              <a:t>ICMPv6 Packet Too Big message</a:t>
            </a:r>
            <a:endParaRPr lang="en-US" sz="2400" b="0" i="0" dirty="0">
              <a:solidFill>
                <a:schemeClr val="accent6">
                  <a:lumMod val="75000"/>
                </a:schemeClr>
              </a:solidFill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en-US" sz="2400" b="0" i="0" dirty="0">
                <a:solidFill>
                  <a:schemeClr val="accent6">
                    <a:lumMod val="75000"/>
                  </a:schemeClr>
                </a:solidFill>
                <a:effectLst/>
              </a:rPr>
              <a:t>The sender adjusts the packet size</a:t>
            </a:r>
          </a:p>
          <a:p>
            <a:pPr algn="l"/>
            <a:endParaRPr lang="en-US" sz="2400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This mechanism is called: 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Path MTU Discovery (PMTUD)</a:t>
            </a:r>
            <a:endParaRPr lang="en-US" sz="2400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4470B7-9AE1-AE95-AC7F-73E36CCD495B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A4039CAD-2406-3594-35B2-11E06F4E9E1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36588"/>
          </a:xfrm>
          <a:prstGeom prst="rect">
            <a:avLst/>
          </a:prstGeom>
        </p:spPr>
        <p:txBody>
          <a:bodyPr rtlCol="0">
            <a:normAutofit fontScale="90000"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en-US" altLang="en-US" sz="4800" dirty="0">
                <a:solidFill>
                  <a:schemeClr val="bg1"/>
                </a:solidFill>
              </a:rPr>
              <a:t>IPv6: IP packet </a:t>
            </a:r>
            <a:r>
              <a:rPr lang="en-US" sz="4800" dirty="0">
                <a:solidFill>
                  <a:schemeClr val="bg1"/>
                </a:solidFill>
              </a:rPr>
              <a:t>Fragmentation</a:t>
            </a:r>
            <a:endParaRPr lang="en-US" altLang="en-US" sz="4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266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4C2EEE-A633-A4A7-3805-3A63B3D14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D190F-843E-3C48-BD6B-142590AD4EA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775727-C00D-688D-7708-EAF3CB4E452A}"/>
              </a:ext>
            </a:extLst>
          </p:cNvPr>
          <p:cNvSpPr txBox="1"/>
          <p:nvPr/>
        </p:nvSpPr>
        <p:spPr>
          <a:xfrm>
            <a:off x="346363" y="1180513"/>
            <a:ext cx="4572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b="1" i="0" dirty="0">
                <a:solidFill>
                  <a:srgbClr val="000000"/>
                </a:solidFill>
                <a:effectLst/>
              </a:rPr>
              <a:t>Path MTU Discovery (PMTUD)</a:t>
            </a:r>
          </a:p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</a:rPr>
              <a:t>The sender discovers the </a:t>
            </a:r>
            <a:r>
              <a:rPr lang="en-US" b="1" i="0" dirty="0">
                <a:solidFill>
                  <a:srgbClr val="000000"/>
                </a:solidFill>
                <a:effectLst/>
              </a:rPr>
              <a:t>smallest MTU along the path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None/>
            </a:pPr>
            <a:r>
              <a:rPr lang="en-US" b="1" i="0" dirty="0">
                <a:solidFill>
                  <a:srgbClr val="000000"/>
                </a:solidFill>
                <a:effectLst/>
              </a:rPr>
              <a:t>Step-by-step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</a:rPr>
              <a:t>Sender transmits a packet.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</a:rPr>
              <a:t>Router finds packet larger than its MTU.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</a:rPr>
              <a:t>Router drops the packet.</a:t>
            </a:r>
          </a:p>
          <a:p>
            <a:pPr algn="l">
              <a:buFont typeface="+mj-lt"/>
              <a:buAutoNum type="arabicPeriod"/>
            </a:pPr>
            <a:r>
              <a:rPr lang="en-US" b="0" i="0" dirty="0">
                <a:solidFill>
                  <a:srgbClr val="000000"/>
                </a:solidFill>
                <a:effectLst/>
              </a:rPr>
              <a:t>Router sends:</a:t>
            </a:r>
          </a:p>
          <a:p>
            <a:pPr algn="l" rtl="0">
              <a:buNone/>
            </a:pPr>
            <a:r>
              <a:rPr lang="en-US" b="0" i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ICMPv6: Packet Too Big</a:t>
            </a:r>
          </a:p>
          <a:p>
            <a:pPr algn="l">
              <a:buFont typeface="+mj-lt"/>
              <a:buAutoNum type="arabicPeriod" startAt="5"/>
            </a:pPr>
            <a:r>
              <a:rPr lang="en-US" b="0" i="0" dirty="0">
                <a:solidFill>
                  <a:srgbClr val="000000"/>
                </a:solidFill>
                <a:effectLst/>
              </a:rPr>
              <a:t>Message includes the </a:t>
            </a:r>
            <a:r>
              <a:rPr lang="en-US" b="1" i="0" dirty="0">
                <a:solidFill>
                  <a:srgbClr val="000000"/>
                </a:solidFill>
                <a:effectLst/>
              </a:rPr>
              <a:t>MTU of the link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Font typeface="+mj-lt"/>
              <a:buAutoNum type="arabicPeriod" startAt="5"/>
            </a:pPr>
            <a:r>
              <a:rPr lang="en-US" b="0" i="0" dirty="0">
                <a:solidFill>
                  <a:srgbClr val="000000"/>
                </a:solidFill>
                <a:effectLst/>
              </a:rPr>
              <a:t>Sender reduces packet size.</a:t>
            </a:r>
          </a:p>
          <a:p>
            <a:pPr algn="l">
              <a:buFont typeface="+mj-lt"/>
              <a:buAutoNum type="arabicPeriod" startAt="5"/>
            </a:pPr>
            <a:r>
              <a:rPr lang="en-US" b="0" i="0" dirty="0">
                <a:solidFill>
                  <a:srgbClr val="000000"/>
                </a:solidFill>
                <a:effectLst/>
              </a:rPr>
              <a:t>Sender retransmits.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389A08-BC60-7ADC-7A9A-2510E3596995}"/>
              </a:ext>
            </a:extLst>
          </p:cNvPr>
          <p:cNvSpPr/>
          <p:nvPr/>
        </p:nvSpPr>
        <p:spPr>
          <a:xfrm>
            <a:off x="0" y="0"/>
            <a:ext cx="9144000" cy="63658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FE506810-23BB-12AB-E948-C212F03F50B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636588"/>
          </a:xfrm>
          <a:prstGeom prst="rect">
            <a:avLst/>
          </a:prstGeom>
        </p:spPr>
        <p:txBody>
          <a:bodyPr rtlCol="0">
            <a:normAutofit fontScale="90000" lnSpcReduction="10000"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defTabSz="914400" eaLnBrk="1" fontAlgn="auto" hangingPunct="1">
              <a:spcAft>
                <a:spcPts val="0"/>
              </a:spcAft>
              <a:defRPr/>
            </a:pPr>
            <a:r>
              <a:rPr lang="en-US" altLang="en-US" sz="4800" dirty="0">
                <a:solidFill>
                  <a:schemeClr val="bg1"/>
                </a:solidFill>
              </a:rPr>
              <a:t>IPv6: IP packet </a:t>
            </a:r>
            <a:r>
              <a:rPr lang="en-US" sz="4800" dirty="0">
                <a:solidFill>
                  <a:schemeClr val="bg1"/>
                </a:solidFill>
              </a:rPr>
              <a:t>Fragmentation</a:t>
            </a:r>
            <a:endParaRPr lang="en-US" altLang="en-US" sz="4800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639389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14067</TotalTime>
  <Words>3195</Words>
  <Application>Microsoft Macintosh PowerPoint</Application>
  <PresentationFormat>On-screen Show (4:3)</PresentationFormat>
  <Paragraphs>714</Paragraphs>
  <Slides>66</Slides>
  <Notes>11</Notes>
  <HiddenSlides>2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66</vt:i4>
      </vt:variant>
    </vt:vector>
  </HeadingPairs>
  <TitlesOfParts>
    <vt:vector size="84" baseType="lpstr">
      <vt:lpstr>ＭＳ Ｐゴシック</vt:lpstr>
      <vt:lpstr>-webkit-standard</vt:lpstr>
      <vt:lpstr>Arial</vt:lpstr>
      <vt:lpstr>Calibri</vt:lpstr>
      <vt:lpstr>Calibri Light</vt:lpstr>
      <vt:lpstr>Cambria Math</vt:lpstr>
      <vt:lpstr>Comic Sans MS</vt:lpstr>
      <vt:lpstr>Courier New</vt:lpstr>
      <vt:lpstr>Google Sans</vt:lpstr>
      <vt:lpstr>Helvetica</vt:lpstr>
      <vt:lpstr>Lucida Bright</vt:lpstr>
      <vt:lpstr>SFMono-Regular</vt:lpstr>
      <vt:lpstr>Times New Roman</vt:lpstr>
      <vt:lpstr>ZapfDingbats</vt:lpstr>
      <vt:lpstr>1_Office Theme</vt:lpstr>
      <vt:lpstr>4_Office Theme</vt:lpstr>
      <vt:lpstr>3_Office Theme</vt:lpstr>
      <vt:lpstr>5_Office Theme</vt:lpstr>
      <vt:lpstr>PowerPoint Presentation</vt:lpstr>
      <vt:lpstr>IPv6</vt:lpstr>
      <vt:lpstr>PowerPoint Presentation</vt:lpstr>
      <vt:lpstr>PowerPoint Presentation</vt:lpstr>
      <vt:lpstr>PowerPoint Presentation</vt:lpstr>
      <vt:lpstr>IPv6: Address and packet format</vt:lpstr>
      <vt:lpstr>IPv6: Address and packet format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IPv6: Address and packet format</vt:lpstr>
      <vt:lpstr>Unicast, Multicast, Anycast, Broadcast</vt:lpstr>
      <vt:lpstr>Unicast, Multicast, Anycast, Broadcast</vt:lpstr>
      <vt:lpstr>Unicast, Multicast, Anycast, Broadcast</vt:lpstr>
      <vt:lpstr>Anycast</vt:lpstr>
      <vt:lpstr>PowerPoint Presentation</vt:lpstr>
      <vt:lpstr>PowerPoint Presentation</vt:lpstr>
      <vt:lpstr>Multicast</vt:lpstr>
      <vt:lpstr>Multicast: How the groups are formed</vt:lpstr>
      <vt:lpstr>Multicast: How the groups are formed</vt:lpstr>
      <vt:lpstr>Multicast: How the groups are formed</vt:lpstr>
      <vt:lpstr>IPV6 Multicast: Solicited-Node Multicast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IPv4 and IPv6 Co-existence</vt:lpstr>
      <vt:lpstr>IPv4 and IPv6 Co-existence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Transport Protocols</vt:lpstr>
      <vt:lpstr>Two Basic Transport Features</vt:lpstr>
      <vt:lpstr>Multiplexing/demultiplexing</vt:lpstr>
      <vt:lpstr>How demultiplexing 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Connectionless demultiplexing</vt:lpstr>
      <vt:lpstr>Connectionless demux (cont)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917</cp:revision>
  <dcterms:created xsi:type="dcterms:W3CDTF">2019-01-28T20:09:31Z</dcterms:created>
  <dcterms:modified xsi:type="dcterms:W3CDTF">2026-03-23T17:48:12Z</dcterms:modified>
</cp:coreProperties>
</file>