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1"/>
    <p:sldMasterId id="2147483773" r:id="rId2"/>
    <p:sldMasterId id="2147483788" r:id="rId3"/>
    <p:sldMasterId id="2147483803" r:id="rId4"/>
    <p:sldMasterId id="2147483818" r:id="rId5"/>
  </p:sldMasterIdLst>
  <p:notesMasterIdLst>
    <p:notesMasterId r:id="rId139"/>
  </p:notesMasterIdLst>
  <p:sldIdLst>
    <p:sldId id="1689" r:id="rId6"/>
    <p:sldId id="1739" r:id="rId7"/>
    <p:sldId id="1740" r:id="rId8"/>
    <p:sldId id="1581" r:id="rId9"/>
    <p:sldId id="1582" r:id="rId10"/>
    <p:sldId id="274" r:id="rId11"/>
    <p:sldId id="277" r:id="rId12"/>
    <p:sldId id="276" r:id="rId13"/>
    <p:sldId id="278" r:id="rId14"/>
    <p:sldId id="279" r:id="rId15"/>
    <p:sldId id="305" r:id="rId16"/>
    <p:sldId id="1696" r:id="rId17"/>
    <p:sldId id="1697" r:id="rId18"/>
    <p:sldId id="1698" r:id="rId19"/>
    <p:sldId id="1699" r:id="rId20"/>
    <p:sldId id="1658" r:id="rId21"/>
    <p:sldId id="1615" r:id="rId22"/>
    <p:sldId id="1700" r:id="rId23"/>
    <p:sldId id="1736" r:id="rId24"/>
    <p:sldId id="1737" r:id="rId25"/>
    <p:sldId id="1666" r:id="rId26"/>
    <p:sldId id="1738" r:id="rId27"/>
    <p:sldId id="1667" r:id="rId28"/>
    <p:sldId id="1657" r:id="rId29"/>
    <p:sldId id="1683" r:id="rId30"/>
    <p:sldId id="1655" r:id="rId31"/>
    <p:sldId id="1656" r:id="rId32"/>
    <p:sldId id="1714" r:id="rId33"/>
    <p:sldId id="1684" r:id="rId34"/>
    <p:sldId id="1659" r:id="rId35"/>
    <p:sldId id="1685" r:id="rId36"/>
    <p:sldId id="1686" r:id="rId37"/>
    <p:sldId id="1660" r:id="rId38"/>
    <p:sldId id="1661" r:id="rId39"/>
    <p:sldId id="1662" r:id="rId40"/>
    <p:sldId id="1663" r:id="rId41"/>
    <p:sldId id="1664" r:id="rId42"/>
    <p:sldId id="1687" r:id="rId43"/>
    <p:sldId id="1630" r:id="rId44"/>
    <p:sldId id="1688" r:id="rId45"/>
    <p:sldId id="1610" r:id="rId46"/>
    <p:sldId id="1611" r:id="rId47"/>
    <p:sldId id="1612" r:id="rId48"/>
    <p:sldId id="1613" r:id="rId49"/>
    <p:sldId id="1614" r:id="rId50"/>
    <p:sldId id="1715" r:id="rId51"/>
    <p:sldId id="1716" r:id="rId52"/>
    <p:sldId id="1691" r:id="rId53"/>
    <p:sldId id="1618" r:id="rId54"/>
    <p:sldId id="1619" r:id="rId55"/>
    <p:sldId id="1620" r:id="rId56"/>
    <p:sldId id="1692" r:id="rId57"/>
    <p:sldId id="1693" r:id="rId58"/>
    <p:sldId id="1694" r:id="rId59"/>
    <p:sldId id="1624" r:id="rId60"/>
    <p:sldId id="1625" r:id="rId61"/>
    <p:sldId id="1626" r:id="rId62"/>
    <p:sldId id="1627" r:id="rId63"/>
    <p:sldId id="1717" r:id="rId64"/>
    <p:sldId id="1718" r:id="rId65"/>
    <p:sldId id="1719" r:id="rId66"/>
    <p:sldId id="1720" r:id="rId67"/>
    <p:sldId id="1721" r:id="rId68"/>
    <p:sldId id="1722" r:id="rId69"/>
    <p:sldId id="1701" r:id="rId70"/>
    <p:sldId id="1644" r:id="rId71"/>
    <p:sldId id="1671" r:id="rId72"/>
    <p:sldId id="1702" r:id="rId73"/>
    <p:sldId id="1703" r:id="rId74"/>
    <p:sldId id="1672" r:id="rId75"/>
    <p:sldId id="1642" r:id="rId76"/>
    <p:sldId id="1637" r:id="rId77"/>
    <p:sldId id="1647" r:id="rId78"/>
    <p:sldId id="1648" r:id="rId79"/>
    <p:sldId id="1673" r:id="rId80"/>
    <p:sldId id="1674" r:id="rId81"/>
    <p:sldId id="1675" r:id="rId82"/>
    <p:sldId id="1676" r:id="rId83"/>
    <p:sldId id="1677" r:id="rId84"/>
    <p:sldId id="1704" r:id="rId85"/>
    <p:sldId id="1646" r:id="rId86"/>
    <p:sldId id="1649" r:id="rId87"/>
    <p:sldId id="1650" r:id="rId88"/>
    <p:sldId id="1651" r:id="rId89"/>
    <p:sldId id="1652" r:id="rId90"/>
    <p:sldId id="1653" r:id="rId91"/>
    <p:sldId id="1705" r:id="rId92"/>
    <p:sldId id="1706" r:id="rId93"/>
    <p:sldId id="1707" r:id="rId94"/>
    <p:sldId id="1708" r:id="rId95"/>
    <p:sldId id="1709" r:id="rId96"/>
    <p:sldId id="1710" r:id="rId97"/>
    <p:sldId id="1711" r:id="rId98"/>
    <p:sldId id="1712" r:id="rId99"/>
    <p:sldId id="1654" r:id="rId100"/>
    <p:sldId id="1640" r:id="rId101"/>
    <p:sldId id="1713" r:id="rId102"/>
    <p:sldId id="1680" r:id="rId103"/>
    <p:sldId id="1564" r:id="rId104"/>
    <p:sldId id="311" r:id="rId105"/>
    <p:sldId id="1645" r:id="rId106"/>
    <p:sldId id="1639" r:id="rId107"/>
    <p:sldId id="1558" r:id="rId108"/>
    <p:sldId id="1559" r:id="rId109"/>
    <p:sldId id="1643" r:id="rId110"/>
    <p:sldId id="1587" r:id="rId111"/>
    <p:sldId id="1588" r:id="rId112"/>
    <p:sldId id="1589" r:id="rId113"/>
    <p:sldId id="1723" r:id="rId114"/>
    <p:sldId id="1590" r:id="rId115"/>
    <p:sldId id="1562" r:id="rId116"/>
    <p:sldId id="1724" r:id="rId117"/>
    <p:sldId id="1725" r:id="rId118"/>
    <p:sldId id="1726" r:id="rId119"/>
    <p:sldId id="1727" r:id="rId120"/>
    <p:sldId id="1728" r:id="rId121"/>
    <p:sldId id="1729" r:id="rId122"/>
    <p:sldId id="1730" r:id="rId123"/>
    <p:sldId id="1591" r:id="rId124"/>
    <p:sldId id="1731" r:id="rId125"/>
    <p:sldId id="1732" r:id="rId126"/>
    <p:sldId id="1733" r:id="rId127"/>
    <p:sldId id="1734" r:id="rId128"/>
    <p:sldId id="1735" r:id="rId129"/>
    <p:sldId id="1638" r:id="rId130"/>
    <p:sldId id="1565" r:id="rId131"/>
    <p:sldId id="1592" r:id="rId132"/>
    <p:sldId id="1593" r:id="rId133"/>
    <p:sldId id="1594" r:id="rId134"/>
    <p:sldId id="1566" r:id="rId135"/>
    <p:sldId id="1595" r:id="rId136"/>
    <p:sldId id="1567" r:id="rId137"/>
    <p:sldId id="1695" r:id="rId1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9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7551"/>
  </p:normalViewPr>
  <p:slideViewPr>
    <p:cSldViewPr snapToGrid="0" snapToObjects="1" showGuides="1">
      <p:cViewPr varScale="1">
        <p:scale>
          <a:sx n="93" d="100"/>
          <a:sy n="93" d="100"/>
        </p:scale>
        <p:origin x="164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349926-832A-0146-A58C-0A7B8706D706}" type="datetimeFigureOut">
              <a:rPr lang="en-US" smtClean="0"/>
              <a:t>3/30/26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C8ABCF-8DBE-0B44-8881-1104B3E50F18}" type="slidenum">
              <a:rPr lang="en-US" smtClean="0"/>
              <a:t>‹#›</a:t>
            </a:fld>
            <a:endParaRPr lang="en-US"/>
          </a:p>
        </p:txBody>
      </p:sp>
    </p:spTree>
    <p:extLst>
      <p:ext uri="{BB962C8B-B14F-4D97-AF65-F5344CB8AC3E}">
        <p14:creationId xmlns:p14="http://schemas.microsoft.com/office/powerpoint/2010/main" val="1339582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3266A50-DC9C-B7C4-B479-23327BD12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EE2002C-2C95-344B-9B8E-F41B9F9AE3B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26507598-6C5B-64A3-3864-336B0C4DC3E3}"/>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F69A1BF-D1E1-63DA-BDA0-C8654E5F820F}"/>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ACE00D7-B9EC-3229-DCDF-EED57CA047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80F1DA9-2232-774E-A924-B905C78B987D}" type="slidenum">
              <a:rPr lang="en-US" altLang="en-US" sz="1300" smtClean="0">
                <a:solidFill>
                  <a:srgbClr val="000000"/>
                </a:solidFill>
              </a:rPr>
              <a:pPr>
                <a:spcBef>
                  <a:spcPct val="0"/>
                </a:spcBef>
              </a:pPr>
              <a:t>17</a:t>
            </a:fld>
            <a:endParaRPr lang="en-US" altLang="en-US" sz="1300">
              <a:solidFill>
                <a:srgbClr val="000000"/>
              </a:solidFill>
            </a:endParaRPr>
          </a:p>
        </p:txBody>
      </p:sp>
      <p:sp>
        <p:nvSpPr>
          <p:cNvPr id="124930" name="Rectangle 2">
            <a:extLst>
              <a:ext uri="{FF2B5EF4-FFF2-40B4-BE49-F238E27FC236}">
                <a16:creationId xmlns:a16="http://schemas.microsoft.com/office/drawing/2014/main" id="{050BC1BD-E7DF-12E6-8227-160270AFF770}"/>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0B1D0AB-DF94-DA31-AD11-630BEC7F11C1}"/>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396BDC6D-50C8-E21F-C9AE-947E2AC4055B}"/>
              </a:ext>
            </a:extLst>
          </p:cNvPr>
          <p:cNvSpPr>
            <a:spLocks noGrp="1" noRot="1" noChangeAspect="1" noChangeArrowheads="1" noTextEdit="1"/>
          </p:cNvSpPr>
          <p:nvPr>
            <p:ph type="sldImg"/>
          </p:nvPr>
        </p:nvSpPr>
        <p:spPr>
          <a:ln/>
        </p:spPr>
      </p:sp>
      <p:sp>
        <p:nvSpPr>
          <p:cNvPr id="76802" name="Notes Placeholder 2">
            <a:extLst>
              <a:ext uri="{FF2B5EF4-FFF2-40B4-BE49-F238E27FC236}">
                <a16:creationId xmlns:a16="http://schemas.microsoft.com/office/drawing/2014/main" id="{018EDFEA-E06A-3227-A752-EE9DE95514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08D36B0C-3B2F-509F-F9FB-7854AB1055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AAFAAF3-948E-454F-8CB1-1719F0C8FA5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TCP reliability depends upon the existence of a bound on the lifetime of a segment: the "Maximum Segment Lifetime" or MSL. An MSL is generally required by any reliable transport protocol, since every sequence number field must be finite, and therefore any sequence number may eventually be reused. In the Internet protocol suite, the MSL bound is enforced by an IP-layer mechanism, the "Time-to-Live" or TTL field.</a:t>
            </a:r>
            <a:br>
              <a:rPr lang="en-US" dirty="0"/>
            </a:b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23</a:t>
            </a:fld>
            <a:endParaRPr lang="en-US"/>
          </a:p>
        </p:txBody>
      </p:sp>
    </p:spTree>
    <p:extLst>
      <p:ext uri="{BB962C8B-B14F-4D97-AF65-F5344CB8AC3E}">
        <p14:creationId xmlns:p14="http://schemas.microsoft.com/office/powerpoint/2010/main" val="669878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095CDD63-0305-AB00-0CD0-3202D320A6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21A41CA9-EF09-514D-B2E5-C98DCD591574}"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31</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7042" name="Rectangle 2">
            <a:extLst>
              <a:ext uri="{FF2B5EF4-FFF2-40B4-BE49-F238E27FC236}">
                <a16:creationId xmlns:a16="http://schemas.microsoft.com/office/drawing/2014/main" id="{9C949E1F-181E-EA05-57CA-DE0CE5238CD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C1085E77-C9F1-09E9-E04A-27ED4039A408}"/>
              </a:ext>
            </a:extLst>
          </p:cNvPr>
          <p:cNvSpPr>
            <a:spLocks noGrp="1" noChangeArrowheads="1"/>
          </p:cNvSpPr>
          <p:nvPr>
            <p:ph type="body" idx="1"/>
          </p:nvPr>
        </p:nvSpPr>
        <p:spPr>
          <a:xfrm>
            <a:off x="974725" y="4560888"/>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Application may get duplicates in the case of early timeouts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31E08126-A4E7-E738-5435-DD023DF07F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CBF4873C-1DB0-8749-914F-5E74D17F910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9090" name="Rectangle 2">
            <a:extLst>
              <a:ext uri="{FF2B5EF4-FFF2-40B4-BE49-F238E27FC236}">
                <a16:creationId xmlns:a16="http://schemas.microsoft.com/office/drawing/2014/main" id="{3D47FDF5-FB70-2575-F489-BFEE6E87367C}"/>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7C008FBB-DD8D-3DA9-FE89-4479E65E06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979938F4-8F50-7DFF-BF04-1CEF1CEEE1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61C07EB-4FA9-5941-A4D4-D3DF8A4C74D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1138" name="Rectangle 2">
            <a:extLst>
              <a:ext uri="{FF2B5EF4-FFF2-40B4-BE49-F238E27FC236}">
                <a16:creationId xmlns:a16="http://schemas.microsoft.com/office/drawing/2014/main" id="{24322768-74B9-89FB-D084-1DCDF9779DAB}"/>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5C82527D-EAFC-4CB5-0CB1-B129A572B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DEF283B4-8545-E1DB-740E-18A1F8FDBA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A0CEFA1B-C260-0D45-BD21-F89AEABD7D8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34</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3186" name="Rectangle 2">
            <a:extLst>
              <a:ext uri="{FF2B5EF4-FFF2-40B4-BE49-F238E27FC236}">
                <a16:creationId xmlns:a16="http://schemas.microsoft.com/office/drawing/2014/main" id="{4F1824E3-1BCB-DF0E-47C1-AED12FE7B201}"/>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57C12A31-A94D-2133-0882-19F79DDCC4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FB35B80A-75DF-EB98-13EB-36A3A06536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D1EBDB77-6AB0-B746-96A9-CCF4D7691F6E}"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9330" name="Rectangle 2">
            <a:extLst>
              <a:ext uri="{FF2B5EF4-FFF2-40B4-BE49-F238E27FC236}">
                <a16:creationId xmlns:a16="http://schemas.microsoft.com/office/drawing/2014/main" id="{83629E49-BF4E-D529-43E8-092F4B2524D4}"/>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06B732EA-A5E0-239F-5B70-6D0887C318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5F7AE229-9631-D969-9FA9-39712C0A35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A79FDD2-1A3C-F644-ABB4-CEDA0BB3183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40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1378" name="Rectangle 2">
            <a:extLst>
              <a:ext uri="{FF2B5EF4-FFF2-40B4-BE49-F238E27FC236}">
                <a16:creationId xmlns:a16="http://schemas.microsoft.com/office/drawing/2014/main" id="{B51C2942-D119-1CBA-916A-33278763887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B6F43195-918A-7C2A-7473-82EBFE470E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117F7969-8B61-0CA7-039B-F7FE4C73CE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A4C4617-481B-E34D-8B57-F098767387B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4" name="Rectangle 2">
            <a:extLst>
              <a:ext uri="{FF2B5EF4-FFF2-40B4-BE49-F238E27FC236}">
                <a16:creationId xmlns:a16="http://schemas.microsoft.com/office/drawing/2014/main" id="{A7613A8D-3D84-8578-2EFF-E75B9E1742C8}"/>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73FC46B9-2067-C56C-3164-2A28F913E8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B7385"/>
                </a:solidFill>
                <a:effectLst/>
                <a:latin typeface="Euclid Circular"/>
              </a:rPr>
              <a:t>The TCP PSH (Push) flag is a control flag used to indicate that the receiving device should deliver the data to the receiving application as soon as possible, rather than buffering it.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21CA67-5ABF-B441-9F5E-B32457E6B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7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D2BC6DF1-7238-96AC-A72D-B236723444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3763248-57DE-5C48-9D37-6F7B8AB89578}"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7826" name="Rectangle 2">
            <a:extLst>
              <a:ext uri="{FF2B5EF4-FFF2-40B4-BE49-F238E27FC236}">
                <a16:creationId xmlns:a16="http://schemas.microsoft.com/office/drawing/2014/main" id="{BC7A8DC0-49B8-6C31-DF87-FDB0FB0CD3E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CA48713A-4AF5-013C-8A91-4DBD5921B5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1924879-E3C9-D870-E18E-67D2E4879F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3BE0554-0AB7-4942-A1F9-E403833AA970}"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9874" name="Rectangle 2">
            <a:extLst>
              <a:ext uri="{FF2B5EF4-FFF2-40B4-BE49-F238E27FC236}">
                <a16:creationId xmlns:a16="http://schemas.microsoft.com/office/drawing/2014/main" id="{F7B05F96-94BB-9591-3722-CD877CF9F5C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0948FD9-0A7F-F34E-D56D-DEC618570F9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A56F4731-EFE9-B6E6-50FF-3F6C41BEB0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AB5ED33-7A78-7849-88A4-5470F05E5617}"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1922" name="Rectangle 2">
            <a:extLst>
              <a:ext uri="{FF2B5EF4-FFF2-40B4-BE49-F238E27FC236}">
                <a16:creationId xmlns:a16="http://schemas.microsoft.com/office/drawing/2014/main" id="{4C49EDC5-61C5-A4B6-600C-88846AE12A4B}"/>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7E869B60-68AD-F1E9-6DC6-A0A63C3D3E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F520D57-D12B-4B03-EE2B-EF07E83D98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EBAC5BF8-2791-5345-A496-15567B9A791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5842" name="Rectangle 2">
            <a:extLst>
              <a:ext uri="{FF2B5EF4-FFF2-40B4-BE49-F238E27FC236}">
                <a16:creationId xmlns:a16="http://schemas.microsoft.com/office/drawing/2014/main" id="{E6C2E55F-7EFC-60BA-3D27-9667FD660282}"/>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B9383F25-005A-CF38-14F3-F7D36240B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A36F4815-7D42-E7EF-6FC4-535E9B8252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3996D13-46F8-EB40-B298-B37A0C738A9C}"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37890" name="Rectangle 2">
            <a:extLst>
              <a:ext uri="{FF2B5EF4-FFF2-40B4-BE49-F238E27FC236}">
                <a16:creationId xmlns:a16="http://schemas.microsoft.com/office/drawing/2014/main" id="{27FD2848-17BB-0E98-31B7-FDE0F51EEF57}"/>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4C299A81-9E16-1A55-AEEA-82D798FC89BB}"/>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dirty="0">
                <a:effectLst/>
              </a:rPr>
              <a:t>When Nagle's algorithm and delayed acknowledgment (delayed ACK) are used together, they can create a "deadlock" scenario, leading to delays and reduced throughput, especially for applications requiring immediate data transmission. </a:t>
            </a:r>
          </a:p>
          <a:p>
            <a:br>
              <a:rPr lang="en-US" dirty="0"/>
            </a:br>
            <a:endParaRPr lang="en-US" dirty="0"/>
          </a:p>
        </p:txBody>
      </p:sp>
      <p:sp>
        <p:nvSpPr>
          <p:cNvPr id="4" name="Slide Number Placeholder 3"/>
          <p:cNvSpPr>
            <a:spLocks noGrp="1"/>
          </p:cNvSpPr>
          <p:nvPr>
            <p:ph type="sldNum" sz="quarter" idx="5"/>
          </p:nvPr>
        </p:nvSpPr>
        <p:spPr/>
        <p:txBody>
          <a:bodyPr/>
          <a:lstStyle/>
          <a:p>
            <a:fld id="{BE21CA67-5ABF-B441-9F5E-B32457E6BEA1}" type="slidenum">
              <a:rPr lang="en-US" smtClean="0"/>
              <a:t>124</a:t>
            </a:fld>
            <a:endParaRPr lang="en-US"/>
          </a:p>
        </p:txBody>
      </p:sp>
    </p:spTree>
    <p:extLst>
      <p:ext uri="{BB962C8B-B14F-4D97-AF65-F5344CB8AC3E}">
        <p14:creationId xmlns:p14="http://schemas.microsoft.com/office/powerpoint/2010/main" val="2349469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40C80CA5-029D-319C-A633-5F6C20C46505}"/>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B1D938E-7D9D-1CE2-65C5-5C640B0234C1}"/>
              </a:ext>
            </a:extLst>
          </p:cNvPr>
          <p:cNvSpPr>
            <a:spLocks noGrp="1"/>
          </p:cNvSpPr>
          <p:nvPr>
            <p:ph type="body" idx="1"/>
          </p:nvPr>
        </p:nvSpPr>
        <p:spPr/>
        <p:txBody>
          <a:bodyPr/>
          <a:lstStyle/>
          <a:p>
            <a:pPr>
              <a:defRPr/>
            </a:pPr>
            <a:r>
              <a:rPr lang="en-US" dirty="0"/>
              <a:t>Answer (2) </a:t>
            </a:r>
            <a:r>
              <a:rPr lang="en-US" dirty="0">
                <a:solidFill>
                  <a:srgbClr val="202122"/>
                </a:solidFill>
                <a:highlight>
                  <a:srgbClr val="FFFFFF"/>
                </a:highlight>
                <a:latin typeface="Arial" panose="020B0604020202020204" pitchFamily="34" charset="0"/>
              </a:rPr>
              <a:t>This simplistic implementation of </a:t>
            </a:r>
            <a:r>
              <a:rPr lang="en-US" dirty="0" err="1">
                <a:solidFill>
                  <a:srgbClr val="202122"/>
                </a:solidFill>
                <a:highlight>
                  <a:srgbClr val="FFFFFF"/>
                </a:highlight>
                <a:latin typeface="Arial" panose="020B0604020202020204" pitchFamily="34" charset="0"/>
              </a:rPr>
              <a:t>Karn's</a:t>
            </a:r>
            <a:r>
              <a:rPr lang="en-US" dirty="0">
                <a:solidFill>
                  <a:srgbClr val="202122"/>
                </a:solidFill>
                <a:highlight>
                  <a:srgbClr val="FFFFFF"/>
                </a:highlight>
                <a:latin typeface="Arial" panose="020B0604020202020204" pitchFamily="34" charset="0"/>
              </a:rPr>
              <a:t> algorithm can lead to problems as well. Consider what happens when TCP sends a segment after a sharp increase in delay. Using the prior round-trip time estimate, TCP computes a timeout and retransmits a segment. If TCP ignores the round-trip time of all retransmitted packets, the round trip estimate will never be updated, and TCP will continue retransmitting every segment, never adjusting to the increased delay.</a:t>
            </a:r>
          </a:p>
          <a:p>
            <a:pPr>
              <a:defRPr/>
            </a:pPr>
            <a:r>
              <a:rPr lang="en-US" dirty="0">
                <a:solidFill>
                  <a:srgbClr val="202122"/>
                </a:solidFill>
                <a:highlight>
                  <a:srgbClr val="FFFFFF"/>
                </a:highlight>
                <a:latin typeface="Arial" panose="020B0604020202020204" pitchFamily="34" charset="0"/>
              </a:rPr>
              <a:t>[Ref] https://</a:t>
            </a:r>
            <a:r>
              <a:rPr lang="en-US" dirty="0" err="1">
                <a:solidFill>
                  <a:srgbClr val="202122"/>
                </a:solidFill>
                <a:highlight>
                  <a:srgbClr val="FFFFFF"/>
                </a:highlight>
                <a:latin typeface="Arial" panose="020B0604020202020204" pitchFamily="34" charset="0"/>
              </a:rPr>
              <a:t>en.wikipedia.org</a:t>
            </a:r>
            <a:r>
              <a:rPr lang="en-US" dirty="0">
                <a:solidFill>
                  <a:srgbClr val="202122"/>
                </a:solidFill>
                <a:highlight>
                  <a:srgbClr val="FFFFFF"/>
                </a:highlight>
                <a:latin typeface="Arial" panose="020B0604020202020204" pitchFamily="34" charset="0"/>
              </a:rPr>
              <a:t>/wiki/Karn%27s_algorithm</a:t>
            </a:r>
            <a:endParaRPr lang="en-US" dirty="0"/>
          </a:p>
        </p:txBody>
      </p:sp>
      <p:sp>
        <p:nvSpPr>
          <p:cNvPr id="66563" name="Slide Number Placeholder 3">
            <a:extLst>
              <a:ext uri="{FF2B5EF4-FFF2-40B4-BE49-F238E27FC236}">
                <a16:creationId xmlns:a16="http://schemas.microsoft.com/office/drawing/2014/main" id="{5D08EAAE-9F8C-0D45-844A-F1F0415D0E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defRPr sz="2000" b="1">
                <a:solidFill>
                  <a:schemeClr val="tx1"/>
                </a:solidFill>
                <a:latin typeface="Courier New" panose="02070309020205020404" pitchFamily="49" charset="0"/>
                <a:ea typeface="ＭＳ Ｐゴシック" panose="020B0600070205080204" pitchFamily="34" charset="-128"/>
              </a:defRPr>
            </a:lvl1pPr>
            <a:lvl2pPr marL="742950" indent="-285750" defTabSz="957263">
              <a:defRPr sz="2000" b="1">
                <a:solidFill>
                  <a:schemeClr val="tx1"/>
                </a:solidFill>
                <a:latin typeface="Courier New" panose="02070309020205020404" pitchFamily="49" charset="0"/>
                <a:ea typeface="ＭＳ Ｐゴシック" panose="020B0600070205080204" pitchFamily="34" charset="-128"/>
              </a:defRPr>
            </a:lvl2pPr>
            <a:lvl3pPr marL="1143000" indent="-228600" defTabSz="957263">
              <a:defRPr sz="2000" b="1">
                <a:solidFill>
                  <a:schemeClr val="tx1"/>
                </a:solidFill>
                <a:latin typeface="Courier New" panose="02070309020205020404" pitchFamily="49" charset="0"/>
                <a:ea typeface="ＭＳ Ｐゴシック" panose="020B0600070205080204" pitchFamily="34" charset="-128"/>
              </a:defRPr>
            </a:lvl3pPr>
            <a:lvl4pPr marL="1600200" indent="-228600" defTabSz="957263">
              <a:defRPr sz="2000" b="1">
                <a:solidFill>
                  <a:schemeClr val="tx1"/>
                </a:solidFill>
                <a:latin typeface="Courier New" panose="02070309020205020404" pitchFamily="49" charset="0"/>
                <a:ea typeface="ＭＳ Ｐゴシック" panose="020B0600070205080204" pitchFamily="34" charset="-128"/>
              </a:defRPr>
            </a:lvl4pPr>
            <a:lvl5pPr marL="2057400" indent="-228600" defTabSz="957263">
              <a:defRPr sz="2000" b="1">
                <a:solidFill>
                  <a:schemeClr val="tx1"/>
                </a:solidFill>
                <a:latin typeface="Courier New" panose="02070309020205020404" pitchFamily="49" charset="0"/>
                <a:ea typeface="ＭＳ Ｐゴシック" panose="020B0600070205080204" pitchFamily="34" charset="-128"/>
              </a:defRPr>
            </a:lvl5pPr>
            <a:lvl6pPr marL="25146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6pPr>
            <a:lvl7pPr marL="29718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7pPr>
            <a:lvl8pPr marL="34290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8pPr>
            <a:lvl9pPr marL="3886200" indent="-228600" defTabSz="957263" eaLnBrk="0" fontAlgn="base" hangingPunct="0">
              <a:spcBef>
                <a:spcPct val="0"/>
              </a:spcBef>
              <a:spcAft>
                <a:spcPct val="0"/>
              </a:spcAft>
              <a:defRPr sz="2000" b="1">
                <a:solidFill>
                  <a:schemeClr val="tx1"/>
                </a:solidFill>
                <a:latin typeface="Courier New" panose="02070309020205020404" pitchFamily="49"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8709BBBC-8CAB-D445-B314-608FC3BBDCA3}"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132</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B7385"/>
                </a:solidFill>
                <a:effectLst/>
                <a:latin typeface="Euclid Circular"/>
              </a:rPr>
              <a:t>The URG (Urgent) flag is another control flag in TCP, which is used to indicate that some data in the packet is urgent and requires immediate attention. However, unlike the PSH flag, the URG flag is rarely used in modern applications.</a:t>
            </a:r>
          </a:p>
          <a:p>
            <a:endParaRPr lang="en-US" b="0" i="0" u="none" strike="noStrike" dirty="0">
              <a:solidFill>
                <a:srgbClr val="6B7385"/>
              </a:solidFill>
              <a:effectLst/>
              <a:latin typeface="Euclid Circular"/>
            </a:endParaRPr>
          </a:p>
          <a:p>
            <a:pPr algn="l"/>
            <a:r>
              <a:rPr lang="en-US" b="1" i="0" u="none" strike="noStrike" dirty="0">
                <a:solidFill>
                  <a:srgbClr val="000000"/>
                </a:solidFill>
                <a:effectLst/>
              </a:rPr>
              <a:t>Example Scenario:</a:t>
            </a:r>
          </a:p>
          <a:p>
            <a:pPr algn="l"/>
            <a:r>
              <a:rPr lang="en-US" b="0" i="0" u="none" strike="noStrike" dirty="0">
                <a:solidFill>
                  <a:srgbClr val="000000"/>
                </a:solidFill>
                <a:effectLst/>
              </a:rPr>
              <a:t>In </a:t>
            </a:r>
            <a:r>
              <a:rPr lang="en-US" b="1" i="0" u="none" strike="noStrike" dirty="0">
                <a:solidFill>
                  <a:srgbClr val="000000"/>
                </a:solidFill>
                <a:effectLst/>
              </a:rPr>
              <a:t>Telnet or SSH</a:t>
            </a:r>
            <a:r>
              <a:rPr lang="en-US" b="0" i="0" u="none" strike="noStrike" dirty="0">
                <a:solidFill>
                  <a:srgbClr val="000000"/>
                </a:solidFill>
                <a:effectLst/>
              </a:rPr>
              <a:t>, if a user presses </a:t>
            </a:r>
            <a:r>
              <a:rPr lang="en-US" b="1" i="0" u="none" strike="noStrike" dirty="0" err="1">
                <a:solidFill>
                  <a:srgbClr val="000000"/>
                </a:solidFill>
                <a:effectLst/>
              </a:rPr>
              <a:t>Ctrl+C</a:t>
            </a:r>
            <a:r>
              <a:rPr lang="en-US" b="0" i="0" u="none" strike="noStrike" dirty="0">
                <a:solidFill>
                  <a:srgbClr val="000000"/>
                </a:solidFill>
                <a:effectLst/>
              </a:rPr>
              <a:t>, the OS should immediately terminate a running command. The key press is sent with the </a:t>
            </a:r>
            <a:r>
              <a:rPr lang="en-US" b="1" i="0" u="none" strike="noStrike" dirty="0">
                <a:solidFill>
                  <a:srgbClr val="000000"/>
                </a:solidFill>
                <a:effectLst/>
              </a:rPr>
              <a:t>URG</a:t>
            </a:r>
            <a:r>
              <a:rPr lang="en-US" b="0" i="0" u="none" strike="noStrike" dirty="0">
                <a:solidFill>
                  <a:srgbClr val="000000"/>
                </a:solidFill>
                <a:effectLst/>
              </a:rPr>
              <a:t> flag and processed ahead of buffered data.</a:t>
            </a:r>
          </a:p>
          <a:p>
            <a:endParaRPr lang="en-US" dirty="0"/>
          </a:p>
          <a:p>
            <a:r>
              <a:rPr lang="en-US" dirty="0"/>
              <a:t>TCP header includes:</a:t>
            </a:r>
          </a:p>
          <a:p>
            <a:r>
              <a:rPr lang="en-US" dirty="0"/>
              <a:t>Urgent Pointer (offset)</a:t>
            </a:r>
          </a:p>
          <a:p>
            <a:r>
              <a:rPr lang="en-US" dirty="0"/>
              <a:t>When URG is set:</a:t>
            </a:r>
          </a:p>
          <a:p>
            <a:r>
              <a:rPr lang="en-US" dirty="0"/>
              <a:t>Urgent pointer marks a position in the byte stream:</a:t>
            </a:r>
          </a:p>
          <a:p>
            <a:r>
              <a:rPr lang="en-US" dirty="0"/>
              <a:t>urgent data ends at sequence number = current seq + urgent pointer</a:t>
            </a:r>
          </a:p>
          <a:p>
            <a:r>
              <a:rPr lang="en-US" dirty="0"/>
              <a:t>Receiver behavior:</a:t>
            </a:r>
          </a:p>
          <a:p>
            <a:r>
              <a:rPr lang="en-US" dirty="0"/>
              <a:t>Notify application that urgent data is present</a:t>
            </a:r>
          </a:p>
          <a:p>
            <a:r>
              <a:rPr lang="en-US" dirty="0"/>
              <a:t>Application can read urgent data separately (e.g., via MSG_OOB in sockets)</a:t>
            </a:r>
          </a:p>
          <a:p>
            <a:r>
              <a:rPr lang="en-US" dirty="0"/>
              <a:t>Example use case (classic)</a:t>
            </a:r>
          </a:p>
          <a:p>
            <a:r>
              <a:rPr lang="en-US" dirty="0"/>
              <a:t>Terminal interrupt signal (e.g., </a:t>
            </a:r>
            <a:r>
              <a:rPr lang="en-US" dirty="0" err="1"/>
              <a:t>Ctrl+C</a:t>
            </a:r>
            <a:r>
              <a:rPr lang="en-US" dirty="0"/>
              <a:t>)</a:t>
            </a:r>
          </a:p>
          <a:p>
            <a:r>
              <a:rPr lang="en-US" dirty="0"/>
              <a:t>Immediate control messages in a stream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21CA67-5ABF-B441-9F5E-B32457E6BE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83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F3ABA1B-E752-D69D-4CB0-EDC335E82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39B8858A-0D72-CD43-937E-339A6BEDFAE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6</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5890" name="Rectangle 2">
            <a:extLst>
              <a:ext uri="{FF2B5EF4-FFF2-40B4-BE49-F238E27FC236}">
                <a16:creationId xmlns:a16="http://schemas.microsoft.com/office/drawing/2014/main" id="{386305E2-80D6-3A26-5C33-5BF74BB82BD8}"/>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EFD1438E-A241-FD02-7590-0F7062A4E2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C168B6C3-076B-F2F3-1F4E-FF895938D6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F744CB4B-5C97-144F-87DA-D3492906EB42}"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67938" name="Rectangle 2">
            <a:extLst>
              <a:ext uri="{FF2B5EF4-FFF2-40B4-BE49-F238E27FC236}">
                <a16:creationId xmlns:a16="http://schemas.microsoft.com/office/drawing/2014/main" id="{4B7DE886-01F4-DF3C-E9D7-1CC7DB26273D}"/>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E5B7E1CD-31ED-4C7C-32FF-C2CC748C8A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3897C2E5-C58C-9887-79D0-56AAF74F1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4DFD01B2-01CE-8443-BD46-BEF92D910C61}"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8</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0" name="Rectangle 2">
            <a:extLst>
              <a:ext uri="{FF2B5EF4-FFF2-40B4-BE49-F238E27FC236}">
                <a16:creationId xmlns:a16="http://schemas.microsoft.com/office/drawing/2014/main" id="{0B837FB3-99F1-EF4E-016B-40DA5827D89F}"/>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A9AA2B5E-D60A-A9BB-A780-D8BA201F31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a:extLst>
              <a:ext uri="{FF2B5EF4-FFF2-40B4-BE49-F238E27FC236}">
                <a16:creationId xmlns:a16="http://schemas.microsoft.com/office/drawing/2014/main" id="{80854917-69CC-C7EA-39D8-AD75DDD795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BFC4B496-6AE7-9743-B7CD-58AD75140A8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8" name="Rectangle 2">
            <a:extLst>
              <a:ext uri="{FF2B5EF4-FFF2-40B4-BE49-F238E27FC236}">
                <a16:creationId xmlns:a16="http://schemas.microsoft.com/office/drawing/2014/main" id="{A8445C44-7F18-93F3-5703-98A54C3A5E45}"/>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623FA872-0D6D-E7D9-38FD-25BF1D049A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13266A50-DC9C-B7C4-B479-23327BD12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0EE2002C-2C95-344B-9B8E-F41B9F9AE3BD}"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6" name="Rectangle 2">
            <a:extLst>
              <a:ext uri="{FF2B5EF4-FFF2-40B4-BE49-F238E27FC236}">
                <a16:creationId xmlns:a16="http://schemas.microsoft.com/office/drawing/2014/main" id="{26507598-6C5B-64A3-3864-336B0C4DC3E3}"/>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7F69A1BF-D1E1-63DA-BDA0-C8654E5F820F}"/>
              </a:ext>
            </a:extLst>
          </p:cNvPr>
          <p:cNvSpPr>
            <a:spLocks noGrp="1" noChangeArrowheads="1"/>
          </p:cNvSpPr>
          <p:nvPr>
            <p:ph type="body" idx="1"/>
          </p:nvPr>
        </p:nvSpPr>
        <p:spPr>
          <a:xfrm>
            <a:off x="977900" y="4560888"/>
            <a:ext cx="53594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88DCF563-1C73-8537-10F6-B1F92AD07E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defTabSz="957263">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defTabSz="957263"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57263" rtl="0" eaLnBrk="1" fontAlgn="base" latinLnBrk="0" hangingPunct="1">
              <a:lnSpc>
                <a:spcPct val="100000"/>
              </a:lnSpc>
              <a:spcBef>
                <a:spcPct val="0"/>
              </a:spcBef>
              <a:spcAft>
                <a:spcPct val="0"/>
              </a:spcAft>
              <a:buClrTx/>
              <a:buSzTx/>
              <a:buFontTx/>
              <a:buNone/>
              <a:tabLst/>
              <a:defRPr/>
            </a:pPr>
            <a:fld id="{78F5B273-EEAA-0749-96FB-9FFCC6111D96}"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57263" rtl="0" eaLnBrk="1" fontAlgn="base" latinLnBrk="0" hangingPunct="1">
                <a:lnSpc>
                  <a:spcPct val="100000"/>
                </a:lnSpc>
                <a:spcBef>
                  <a:spcPct val="0"/>
                </a:spcBef>
                <a:spcAft>
                  <a:spcPct val="0"/>
                </a:spcAft>
                <a:buClrTx/>
                <a:buSzTx/>
                <a:buFontTx/>
                <a:buNone/>
                <a:tabLst/>
                <a:defRPr/>
              </a:pPr>
              <a:t>13</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2" name="Rectangle 2">
            <a:extLst>
              <a:ext uri="{FF2B5EF4-FFF2-40B4-BE49-F238E27FC236}">
                <a16:creationId xmlns:a16="http://schemas.microsoft.com/office/drawing/2014/main" id="{188F7B1E-2579-270B-6461-9E2A98289A31}"/>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A8E177D9-4DAD-D9FD-E3A2-077A58743C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A04F2F8-D00E-9026-0377-326AC9A8E8C0}"/>
              </a:ext>
            </a:extLst>
          </p:cNvPr>
          <p:cNvSpPr>
            <a:spLocks noGrp="1"/>
          </p:cNvSpPr>
          <p:nvPr>
            <p:ph type="dt" sz="half" idx="10"/>
          </p:nvPr>
        </p:nvSpPr>
        <p:spPr/>
        <p:txBody>
          <a:bodyPr/>
          <a:lstStyle>
            <a:lvl1pPr>
              <a:defRPr/>
            </a:lvl1pPr>
          </a:lstStyle>
          <a:p>
            <a:pPr>
              <a:defRPr/>
            </a:pPr>
            <a:fld id="{CEAFBF6D-F5FE-D944-8DDE-29ECAD772D8E}"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C9438BBC-4F9C-FA2F-8C83-A338157FB91F}"/>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3669597-B331-4EB1-8EBF-045CB64AAF80}"/>
              </a:ext>
            </a:extLst>
          </p:cNvPr>
          <p:cNvSpPr>
            <a:spLocks noGrp="1"/>
          </p:cNvSpPr>
          <p:nvPr>
            <p:ph type="sldNum" sz="quarter" idx="12"/>
          </p:nvPr>
        </p:nvSpPr>
        <p:spPr/>
        <p:txBody>
          <a:bodyPr/>
          <a:lstStyle>
            <a:lvl1pPr>
              <a:defRPr/>
            </a:lvl1pPr>
          </a:lstStyle>
          <a:p>
            <a:pPr>
              <a:defRPr/>
            </a:pPr>
            <a:fld id="{CDE4F380-DAA1-A141-8A94-D52BF029FBA4}" type="slidenum">
              <a:rPr lang="en-US" altLang="en-US"/>
              <a:pPr>
                <a:defRPr/>
              </a:pPr>
              <a:t>‹#›</a:t>
            </a:fld>
            <a:endParaRPr lang="en-US" altLang="en-US"/>
          </a:p>
        </p:txBody>
      </p:sp>
    </p:spTree>
    <p:extLst>
      <p:ext uri="{BB962C8B-B14F-4D97-AF65-F5344CB8AC3E}">
        <p14:creationId xmlns:p14="http://schemas.microsoft.com/office/powerpoint/2010/main" val="247175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C03EF1-0FE7-C67A-0947-D3B7BE823F8C}"/>
              </a:ext>
            </a:extLst>
          </p:cNvPr>
          <p:cNvSpPr>
            <a:spLocks noGrp="1"/>
          </p:cNvSpPr>
          <p:nvPr>
            <p:ph type="dt" sz="half" idx="10"/>
          </p:nvPr>
        </p:nvSpPr>
        <p:spPr/>
        <p:txBody>
          <a:bodyPr/>
          <a:lstStyle>
            <a:lvl1pPr>
              <a:defRPr/>
            </a:lvl1pPr>
          </a:lstStyle>
          <a:p>
            <a:pPr>
              <a:defRPr/>
            </a:pPr>
            <a:fld id="{D08AD9A1-5C4E-A845-B493-669A27E94705}"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DE293C00-691A-3EAB-8E31-637CD28A8C4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B473A4A9-F74C-633A-BA19-EFFDAA781F70}"/>
              </a:ext>
            </a:extLst>
          </p:cNvPr>
          <p:cNvSpPr>
            <a:spLocks noGrp="1"/>
          </p:cNvSpPr>
          <p:nvPr>
            <p:ph type="sldNum" sz="quarter" idx="12"/>
          </p:nvPr>
        </p:nvSpPr>
        <p:spPr/>
        <p:txBody>
          <a:bodyPr/>
          <a:lstStyle>
            <a:lvl1pPr>
              <a:defRPr/>
            </a:lvl1pPr>
          </a:lstStyle>
          <a:p>
            <a:pPr>
              <a:defRPr/>
            </a:pPr>
            <a:fld id="{2DCFF4E2-2127-E348-95BE-99C841E51521}" type="slidenum">
              <a:rPr lang="en-US" altLang="en-US"/>
              <a:pPr>
                <a:defRPr/>
              </a:pPr>
              <a:t>‹#›</a:t>
            </a:fld>
            <a:endParaRPr lang="en-US" altLang="en-US"/>
          </a:p>
        </p:txBody>
      </p:sp>
    </p:spTree>
    <p:extLst>
      <p:ext uri="{BB962C8B-B14F-4D97-AF65-F5344CB8AC3E}">
        <p14:creationId xmlns:p14="http://schemas.microsoft.com/office/powerpoint/2010/main" val="1132820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EC3A5-9085-83AA-7325-C9FC241737A0}"/>
              </a:ext>
            </a:extLst>
          </p:cNvPr>
          <p:cNvSpPr>
            <a:spLocks noGrp="1"/>
          </p:cNvSpPr>
          <p:nvPr>
            <p:ph type="dt" sz="half" idx="10"/>
          </p:nvPr>
        </p:nvSpPr>
        <p:spPr/>
        <p:txBody>
          <a:bodyPr/>
          <a:lstStyle>
            <a:lvl1pPr>
              <a:defRPr/>
            </a:lvl1pPr>
          </a:lstStyle>
          <a:p>
            <a:pPr>
              <a:defRPr/>
            </a:pPr>
            <a:fld id="{F0A6AB8F-BA80-6844-AFF7-9CD49A719718}"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7B015651-4B57-27EB-F7C4-2E32E64922FB}"/>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E868A0EC-18EC-2CEF-B889-97AD0EEE7F96}"/>
              </a:ext>
            </a:extLst>
          </p:cNvPr>
          <p:cNvSpPr>
            <a:spLocks noGrp="1"/>
          </p:cNvSpPr>
          <p:nvPr>
            <p:ph type="sldNum" sz="quarter" idx="12"/>
          </p:nvPr>
        </p:nvSpPr>
        <p:spPr/>
        <p:txBody>
          <a:bodyPr/>
          <a:lstStyle>
            <a:lvl1pPr>
              <a:defRPr/>
            </a:lvl1pPr>
          </a:lstStyle>
          <a:p>
            <a:pPr>
              <a:defRPr/>
            </a:pPr>
            <a:fld id="{505A47F1-F700-4647-9EEE-39F769EB257C}" type="slidenum">
              <a:rPr lang="en-US" altLang="en-US"/>
              <a:pPr>
                <a:defRPr/>
              </a:pPr>
              <a:t>‹#›</a:t>
            </a:fld>
            <a:endParaRPr lang="en-US" altLang="en-US"/>
          </a:p>
        </p:txBody>
      </p:sp>
    </p:spTree>
    <p:extLst>
      <p:ext uri="{BB962C8B-B14F-4D97-AF65-F5344CB8AC3E}">
        <p14:creationId xmlns:p14="http://schemas.microsoft.com/office/powerpoint/2010/main" val="974993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4851E4E-707E-3722-A5A2-2AFEFE77A920}"/>
              </a:ext>
            </a:extLst>
          </p:cNvPr>
          <p:cNvSpPr>
            <a:spLocks noGrp="1"/>
          </p:cNvSpPr>
          <p:nvPr>
            <p:ph type="sldNum" sz="quarter" idx="10"/>
          </p:nvPr>
        </p:nvSpPr>
        <p:spPr>
          <a:xfrm>
            <a:off x="8001000" y="6324600"/>
            <a:ext cx="914400" cy="381000"/>
          </a:xfrm>
        </p:spPr>
        <p:txBody>
          <a:bodyPr/>
          <a:lstStyle>
            <a:lvl1pPr>
              <a:defRPr/>
            </a:lvl1pPr>
          </a:lstStyle>
          <a:p>
            <a:pPr>
              <a:defRPr/>
            </a:pPr>
            <a:fld id="{A619006E-D809-3243-8069-E3D0F5B3225C}" type="slidenum">
              <a:rPr lang="en-US" altLang="en-US"/>
              <a:pPr>
                <a:defRPr/>
              </a:pPr>
              <a:t>‹#›</a:t>
            </a:fld>
            <a:endParaRPr lang="en-US" altLang="en-US"/>
          </a:p>
        </p:txBody>
      </p:sp>
    </p:spTree>
    <p:extLst>
      <p:ext uri="{BB962C8B-B14F-4D97-AF65-F5344CB8AC3E}">
        <p14:creationId xmlns:p14="http://schemas.microsoft.com/office/powerpoint/2010/main" val="4014612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0F2BE6A4-9A69-E748-D37A-FA7E70B8B7AE}"/>
              </a:ext>
            </a:extLst>
          </p:cNvPr>
          <p:cNvSpPr>
            <a:spLocks noGrp="1"/>
          </p:cNvSpPr>
          <p:nvPr>
            <p:ph type="sldNum" sz="quarter" idx="10"/>
          </p:nvPr>
        </p:nvSpPr>
        <p:spPr>
          <a:xfrm>
            <a:off x="8001000" y="6324600"/>
            <a:ext cx="914400" cy="381000"/>
          </a:xfrm>
        </p:spPr>
        <p:txBody>
          <a:bodyPr/>
          <a:lstStyle>
            <a:lvl1pPr>
              <a:defRPr/>
            </a:lvl1pPr>
          </a:lstStyle>
          <a:p>
            <a:pPr>
              <a:defRPr/>
            </a:pPr>
            <a:fld id="{00447CA1-B8C3-0542-BBFD-8B6A4E40CF15}" type="slidenum">
              <a:rPr lang="en-US" altLang="en-US"/>
              <a:pPr>
                <a:defRPr/>
              </a:pPr>
              <a:t>‹#›</a:t>
            </a:fld>
            <a:endParaRPr lang="en-US" altLang="en-US"/>
          </a:p>
        </p:txBody>
      </p:sp>
    </p:spTree>
    <p:extLst>
      <p:ext uri="{BB962C8B-B14F-4D97-AF65-F5344CB8AC3E}">
        <p14:creationId xmlns:p14="http://schemas.microsoft.com/office/powerpoint/2010/main" val="372903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C100D4D-8C24-C33D-ED5A-9A59B473ECE5}"/>
              </a:ext>
            </a:extLst>
          </p:cNvPr>
          <p:cNvSpPr>
            <a:spLocks noGrp="1"/>
          </p:cNvSpPr>
          <p:nvPr>
            <p:ph type="sldNum" sz="quarter" idx="10"/>
          </p:nvPr>
        </p:nvSpPr>
        <p:spPr>
          <a:xfrm>
            <a:off x="8001000" y="6324600"/>
            <a:ext cx="914400" cy="381000"/>
          </a:xfrm>
        </p:spPr>
        <p:txBody>
          <a:bodyPr/>
          <a:lstStyle>
            <a:lvl1pPr>
              <a:defRPr/>
            </a:lvl1pPr>
          </a:lstStyle>
          <a:p>
            <a:pPr>
              <a:defRPr/>
            </a:pPr>
            <a:fld id="{0780F03E-950B-1F4B-A3F1-C43089668D1A}" type="slidenum">
              <a:rPr lang="en-US" altLang="en-US"/>
              <a:pPr>
                <a:defRPr/>
              </a:pPr>
              <a:t>‹#›</a:t>
            </a:fld>
            <a:endParaRPr lang="en-US" altLang="en-US"/>
          </a:p>
        </p:txBody>
      </p:sp>
    </p:spTree>
    <p:extLst>
      <p:ext uri="{BB962C8B-B14F-4D97-AF65-F5344CB8AC3E}">
        <p14:creationId xmlns:p14="http://schemas.microsoft.com/office/powerpoint/2010/main" val="3252520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F97D076-591C-B942-5158-EB59AFBFCAB9}"/>
              </a:ext>
            </a:extLst>
          </p:cNvPr>
          <p:cNvSpPr>
            <a:spLocks noGrp="1"/>
          </p:cNvSpPr>
          <p:nvPr>
            <p:ph type="dt" sz="half" idx="10"/>
          </p:nvPr>
        </p:nvSpPr>
        <p:spPr/>
        <p:txBody>
          <a:bodyPr/>
          <a:lstStyle>
            <a:lvl1pPr>
              <a:defRPr/>
            </a:lvl1pPr>
          </a:lstStyle>
          <a:p>
            <a:pPr>
              <a:defRPr/>
            </a:pPr>
            <a:fld id="{008466FA-4C6C-E946-81BF-F98A2E864722}"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3EB50765-E6D3-61BC-CF2D-A60E73D0EAB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29D388A2-BD66-1F8E-3209-189FF68F4A46}"/>
              </a:ext>
            </a:extLst>
          </p:cNvPr>
          <p:cNvSpPr>
            <a:spLocks noGrp="1"/>
          </p:cNvSpPr>
          <p:nvPr>
            <p:ph type="sldNum" sz="quarter" idx="12"/>
          </p:nvPr>
        </p:nvSpPr>
        <p:spPr/>
        <p:txBody>
          <a:bodyPr/>
          <a:lstStyle>
            <a:lvl1pPr>
              <a:defRPr/>
            </a:lvl1pPr>
          </a:lstStyle>
          <a:p>
            <a:pPr>
              <a:defRPr/>
            </a:pPr>
            <a:fld id="{3CBF07C5-EF30-B246-B2AB-4E5E3B055501}" type="slidenum">
              <a:rPr lang="en-US" altLang="en-US"/>
              <a:pPr>
                <a:defRPr/>
              </a:pPr>
              <a:t>‹#›</a:t>
            </a:fld>
            <a:endParaRPr lang="en-US" altLang="en-US"/>
          </a:p>
        </p:txBody>
      </p:sp>
    </p:spTree>
    <p:extLst>
      <p:ext uri="{BB962C8B-B14F-4D97-AF65-F5344CB8AC3E}">
        <p14:creationId xmlns:p14="http://schemas.microsoft.com/office/powerpoint/2010/main" val="1344657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F0716-E610-2987-4F68-A524D8DF7800}"/>
              </a:ext>
            </a:extLst>
          </p:cNvPr>
          <p:cNvSpPr>
            <a:spLocks noGrp="1"/>
          </p:cNvSpPr>
          <p:nvPr>
            <p:ph type="dt" sz="half" idx="10"/>
          </p:nvPr>
        </p:nvSpPr>
        <p:spPr/>
        <p:txBody>
          <a:bodyPr/>
          <a:lstStyle>
            <a:lvl1pPr>
              <a:defRPr/>
            </a:lvl1pPr>
          </a:lstStyle>
          <a:p>
            <a:pPr>
              <a:defRPr/>
            </a:pPr>
            <a:fld id="{D613067C-3259-3A48-8C18-E45B444A1C5B}"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1483EA27-FADA-E930-2405-575C9195C2C4}"/>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C82D66A9-A8C2-9902-93FF-84FEABBAB53E}"/>
              </a:ext>
            </a:extLst>
          </p:cNvPr>
          <p:cNvSpPr>
            <a:spLocks noGrp="1"/>
          </p:cNvSpPr>
          <p:nvPr>
            <p:ph type="sldNum" sz="quarter" idx="12"/>
          </p:nvPr>
        </p:nvSpPr>
        <p:spPr/>
        <p:txBody>
          <a:bodyPr/>
          <a:lstStyle>
            <a:lvl1pPr>
              <a:defRPr/>
            </a:lvl1pPr>
          </a:lstStyle>
          <a:p>
            <a:pPr>
              <a:defRPr/>
            </a:pPr>
            <a:fld id="{AB87311F-F6D1-F54F-8EF3-6433EDDA8F81}" type="slidenum">
              <a:rPr lang="en-US" altLang="en-US"/>
              <a:pPr>
                <a:defRPr/>
              </a:pPr>
              <a:t>‹#›</a:t>
            </a:fld>
            <a:endParaRPr lang="en-US" altLang="en-US"/>
          </a:p>
        </p:txBody>
      </p:sp>
    </p:spTree>
    <p:extLst>
      <p:ext uri="{BB962C8B-B14F-4D97-AF65-F5344CB8AC3E}">
        <p14:creationId xmlns:p14="http://schemas.microsoft.com/office/powerpoint/2010/main" val="3626382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2BDA9F-B8D2-5AC4-75E2-A9663D71A00E}"/>
              </a:ext>
            </a:extLst>
          </p:cNvPr>
          <p:cNvSpPr>
            <a:spLocks noGrp="1"/>
          </p:cNvSpPr>
          <p:nvPr>
            <p:ph type="dt" sz="half" idx="10"/>
          </p:nvPr>
        </p:nvSpPr>
        <p:spPr/>
        <p:txBody>
          <a:bodyPr/>
          <a:lstStyle>
            <a:lvl1pPr>
              <a:defRPr/>
            </a:lvl1pPr>
          </a:lstStyle>
          <a:p>
            <a:pPr>
              <a:defRPr/>
            </a:pPr>
            <a:fld id="{F074EB1A-93AE-5C41-A36D-C95174CAAD3A}"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4D6E2FDD-2475-AE85-3068-D42DE246BDD4}"/>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9FAF8C8-311E-5B63-3398-4D91BD68933F}"/>
              </a:ext>
            </a:extLst>
          </p:cNvPr>
          <p:cNvSpPr>
            <a:spLocks noGrp="1"/>
          </p:cNvSpPr>
          <p:nvPr>
            <p:ph type="sldNum" sz="quarter" idx="12"/>
          </p:nvPr>
        </p:nvSpPr>
        <p:spPr/>
        <p:txBody>
          <a:bodyPr/>
          <a:lstStyle>
            <a:lvl1pPr>
              <a:defRPr/>
            </a:lvl1pPr>
          </a:lstStyle>
          <a:p>
            <a:pPr>
              <a:defRPr/>
            </a:pPr>
            <a:fld id="{168A9832-94D2-3B49-980B-CAD19FDF713D}" type="slidenum">
              <a:rPr lang="en-US" altLang="en-US"/>
              <a:pPr>
                <a:defRPr/>
              </a:pPr>
              <a:t>‹#›</a:t>
            </a:fld>
            <a:endParaRPr lang="en-US" altLang="en-US"/>
          </a:p>
        </p:txBody>
      </p:sp>
    </p:spTree>
    <p:extLst>
      <p:ext uri="{BB962C8B-B14F-4D97-AF65-F5344CB8AC3E}">
        <p14:creationId xmlns:p14="http://schemas.microsoft.com/office/powerpoint/2010/main" val="2129232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974E257-D1B6-1FB1-0BE8-FE9774DACB57}"/>
              </a:ext>
            </a:extLst>
          </p:cNvPr>
          <p:cNvSpPr>
            <a:spLocks noGrp="1"/>
          </p:cNvSpPr>
          <p:nvPr>
            <p:ph type="dt" sz="half" idx="10"/>
          </p:nvPr>
        </p:nvSpPr>
        <p:spPr/>
        <p:txBody>
          <a:bodyPr/>
          <a:lstStyle>
            <a:lvl1pPr>
              <a:defRPr/>
            </a:lvl1pPr>
          </a:lstStyle>
          <a:p>
            <a:pPr>
              <a:defRPr/>
            </a:pPr>
            <a:fld id="{9F86F57C-9451-B54F-A608-ACFCA52E254E}"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0AFA08FB-CA0D-B5E0-4E5B-4DE2317C1C3D}"/>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09464C40-9E10-6333-9B50-4AD0F484AE11}"/>
              </a:ext>
            </a:extLst>
          </p:cNvPr>
          <p:cNvSpPr>
            <a:spLocks noGrp="1"/>
          </p:cNvSpPr>
          <p:nvPr>
            <p:ph type="sldNum" sz="quarter" idx="12"/>
          </p:nvPr>
        </p:nvSpPr>
        <p:spPr/>
        <p:txBody>
          <a:bodyPr/>
          <a:lstStyle>
            <a:lvl1pPr>
              <a:defRPr/>
            </a:lvl1pPr>
          </a:lstStyle>
          <a:p>
            <a:pPr>
              <a:defRPr/>
            </a:pPr>
            <a:fld id="{475A54A5-DA73-224C-AE73-F565E0273132}" type="slidenum">
              <a:rPr lang="en-US" altLang="en-US"/>
              <a:pPr>
                <a:defRPr/>
              </a:pPr>
              <a:t>‹#›</a:t>
            </a:fld>
            <a:endParaRPr lang="en-US" altLang="en-US"/>
          </a:p>
        </p:txBody>
      </p:sp>
    </p:spTree>
    <p:extLst>
      <p:ext uri="{BB962C8B-B14F-4D97-AF65-F5344CB8AC3E}">
        <p14:creationId xmlns:p14="http://schemas.microsoft.com/office/powerpoint/2010/main" val="3332953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083B1C3-5F14-FF57-7126-B8F4E7111255}"/>
              </a:ext>
            </a:extLst>
          </p:cNvPr>
          <p:cNvSpPr>
            <a:spLocks noGrp="1"/>
          </p:cNvSpPr>
          <p:nvPr>
            <p:ph type="dt" sz="half" idx="10"/>
          </p:nvPr>
        </p:nvSpPr>
        <p:spPr/>
        <p:txBody>
          <a:bodyPr/>
          <a:lstStyle>
            <a:lvl1pPr>
              <a:defRPr/>
            </a:lvl1pPr>
          </a:lstStyle>
          <a:p>
            <a:pPr>
              <a:defRPr/>
            </a:pPr>
            <a:fld id="{C0AE358F-6557-AF40-935A-411982172AE7}" type="datetime1">
              <a:rPr lang="en-US" altLang="en-US"/>
              <a:pPr>
                <a:defRPr/>
              </a:pPr>
              <a:t>3/30/26</a:t>
            </a:fld>
            <a:endParaRPr lang="en-US" altLang="en-US"/>
          </a:p>
        </p:txBody>
      </p:sp>
      <p:sp>
        <p:nvSpPr>
          <p:cNvPr id="8" name="Footer Placeholder 4">
            <a:extLst>
              <a:ext uri="{FF2B5EF4-FFF2-40B4-BE49-F238E27FC236}">
                <a16:creationId xmlns:a16="http://schemas.microsoft.com/office/drawing/2014/main" id="{D083C466-AC16-93FC-0D2D-394AC7501358}"/>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1DFA640-2F22-C868-7DF5-E3144E3A9117}"/>
              </a:ext>
            </a:extLst>
          </p:cNvPr>
          <p:cNvSpPr>
            <a:spLocks noGrp="1"/>
          </p:cNvSpPr>
          <p:nvPr>
            <p:ph type="sldNum" sz="quarter" idx="12"/>
          </p:nvPr>
        </p:nvSpPr>
        <p:spPr/>
        <p:txBody>
          <a:bodyPr/>
          <a:lstStyle>
            <a:lvl1pPr>
              <a:defRPr/>
            </a:lvl1pPr>
          </a:lstStyle>
          <a:p>
            <a:pPr>
              <a:defRPr/>
            </a:pPr>
            <a:fld id="{82E09A82-52F6-3741-8DDE-23F510EC1BFE}" type="slidenum">
              <a:rPr lang="en-US" altLang="en-US"/>
              <a:pPr>
                <a:defRPr/>
              </a:pPr>
              <a:t>‹#›</a:t>
            </a:fld>
            <a:endParaRPr lang="en-US" altLang="en-US"/>
          </a:p>
        </p:txBody>
      </p:sp>
    </p:spTree>
    <p:extLst>
      <p:ext uri="{BB962C8B-B14F-4D97-AF65-F5344CB8AC3E}">
        <p14:creationId xmlns:p14="http://schemas.microsoft.com/office/powerpoint/2010/main" val="2618169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10B6E-612B-7902-2DC3-4D0FFED66C2D}"/>
              </a:ext>
            </a:extLst>
          </p:cNvPr>
          <p:cNvSpPr>
            <a:spLocks noGrp="1"/>
          </p:cNvSpPr>
          <p:nvPr>
            <p:ph type="dt" sz="half" idx="10"/>
          </p:nvPr>
        </p:nvSpPr>
        <p:spPr/>
        <p:txBody>
          <a:bodyPr/>
          <a:lstStyle>
            <a:lvl1pPr>
              <a:defRPr/>
            </a:lvl1pPr>
          </a:lstStyle>
          <a:p>
            <a:pPr>
              <a:defRPr/>
            </a:pPr>
            <a:fld id="{B83DA931-589A-584A-AB0E-49C06C92111C}"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BD880BB9-F08E-811B-6D51-577EB1BC7000}"/>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90AF8537-B104-3719-A406-7E2CC696E6F9}"/>
              </a:ext>
            </a:extLst>
          </p:cNvPr>
          <p:cNvSpPr>
            <a:spLocks noGrp="1"/>
          </p:cNvSpPr>
          <p:nvPr>
            <p:ph type="sldNum" sz="quarter" idx="12"/>
          </p:nvPr>
        </p:nvSpPr>
        <p:spPr/>
        <p:txBody>
          <a:bodyPr/>
          <a:lstStyle>
            <a:lvl1pPr>
              <a:defRPr/>
            </a:lvl1pPr>
          </a:lstStyle>
          <a:p>
            <a:pPr>
              <a:defRPr/>
            </a:pPr>
            <a:fld id="{206407BC-7028-A449-8F37-4CF55FFE1AD9}" type="slidenum">
              <a:rPr lang="en-US" altLang="en-US"/>
              <a:pPr>
                <a:defRPr/>
              </a:pPr>
              <a:t>‹#›</a:t>
            </a:fld>
            <a:endParaRPr lang="en-US" altLang="en-US"/>
          </a:p>
        </p:txBody>
      </p:sp>
    </p:spTree>
    <p:extLst>
      <p:ext uri="{BB962C8B-B14F-4D97-AF65-F5344CB8AC3E}">
        <p14:creationId xmlns:p14="http://schemas.microsoft.com/office/powerpoint/2010/main" val="1719636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B613287-DD11-BB07-570D-69B7692A14DB}"/>
              </a:ext>
            </a:extLst>
          </p:cNvPr>
          <p:cNvSpPr>
            <a:spLocks noGrp="1"/>
          </p:cNvSpPr>
          <p:nvPr>
            <p:ph type="dt" sz="half" idx="10"/>
          </p:nvPr>
        </p:nvSpPr>
        <p:spPr/>
        <p:txBody>
          <a:bodyPr/>
          <a:lstStyle>
            <a:lvl1pPr>
              <a:defRPr/>
            </a:lvl1pPr>
          </a:lstStyle>
          <a:p>
            <a:pPr>
              <a:defRPr/>
            </a:pPr>
            <a:fld id="{861E3BE7-9337-CA4F-BA8C-098E80BD8582}" type="datetime1">
              <a:rPr lang="en-US" altLang="en-US"/>
              <a:pPr>
                <a:defRPr/>
              </a:pPr>
              <a:t>3/30/26</a:t>
            </a:fld>
            <a:endParaRPr lang="en-US" altLang="en-US"/>
          </a:p>
        </p:txBody>
      </p:sp>
      <p:sp>
        <p:nvSpPr>
          <p:cNvPr id="4" name="Footer Placeholder 4">
            <a:extLst>
              <a:ext uri="{FF2B5EF4-FFF2-40B4-BE49-F238E27FC236}">
                <a16:creationId xmlns:a16="http://schemas.microsoft.com/office/drawing/2014/main" id="{2B9D0829-5CAE-2F49-4362-41BEDE43D344}"/>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C63657BC-466C-3F1F-6B49-98627FF08D5B}"/>
              </a:ext>
            </a:extLst>
          </p:cNvPr>
          <p:cNvSpPr>
            <a:spLocks noGrp="1"/>
          </p:cNvSpPr>
          <p:nvPr>
            <p:ph type="sldNum" sz="quarter" idx="12"/>
          </p:nvPr>
        </p:nvSpPr>
        <p:spPr/>
        <p:txBody>
          <a:bodyPr/>
          <a:lstStyle>
            <a:lvl1pPr>
              <a:defRPr/>
            </a:lvl1pPr>
          </a:lstStyle>
          <a:p>
            <a:pPr>
              <a:defRPr/>
            </a:pPr>
            <a:fld id="{D6C026EE-E182-4945-9402-E3C933F19A9F}" type="slidenum">
              <a:rPr lang="en-US" altLang="en-US"/>
              <a:pPr>
                <a:defRPr/>
              </a:pPr>
              <a:t>‹#›</a:t>
            </a:fld>
            <a:endParaRPr lang="en-US" altLang="en-US"/>
          </a:p>
        </p:txBody>
      </p:sp>
    </p:spTree>
    <p:extLst>
      <p:ext uri="{BB962C8B-B14F-4D97-AF65-F5344CB8AC3E}">
        <p14:creationId xmlns:p14="http://schemas.microsoft.com/office/powerpoint/2010/main" val="1429782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AA58EB-EA70-2A5C-22F1-42D6D997BB47}"/>
              </a:ext>
            </a:extLst>
          </p:cNvPr>
          <p:cNvSpPr>
            <a:spLocks noGrp="1"/>
          </p:cNvSpPr>
          <p:nvPr>
            <p:ph type="dt" sz="half" idx="10"/>
          </p:nvPr>
        </p:nvSpPr>
        <p:spPr/>
        <p:txBody>
          <a:bodyPr/>
          <a:lstStyle>
            <a:lvl1pPr>
              <a:defRPr/>
            </a:lvl1pPr>
          </a:lstStyle>
          <a:p>
            <a:pPr>
              <a:defRPr/>
            </a:pPr>
            <a:fld id="{23E164A9-5EBD-D84F-8323-1C8A0178D704}" type="datetime1">
              <a:rPr lang="en-US" altLang="en-US"/>
              <a:pPr>
                <a:defRPr/>
              </a:pPr>
              <a:t>3/30/26</a:t>
            </a:fld>
            <a:endParaRPr lang="en-US" altLang="en-US"/>
          </a:p>
        </p:txBody>
      </p:sp>
      <p:sp>
        <p:nvSpPr>
          <p:cNvPr id="3" name="Footer Placeholder 4">
            <a:extLst>
              <a:ext uri="{FF2B5EF4-FFF2-40B4-BE49-F238E27FC236}">
                <a16:creationId xmlns:a16="http://schemas.microsoft.com/office/drawing/2014/main" id="{31F7A07E-EC7A-FE45-11CE-707C31E478EB}"/>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1DB2634-5B66-D8C3-5891-D22B7583C676}"/>
              </a:ext>
            </a:extLst>
          </p:cNvPr>
          <p:cNvSpPr>
            <a:spLocks noGrp="1"/>
          </p:cNvSpPr>
          <p:nvPr>
            <p:ph type="sldNum" sz="quarter" idx="12"/>
          </p:nvPr>
        </p:nvSpPr>
        <p:spPr/>
        <p:txBody>
          <a:bodyPr/>
          <a:lstStyle>
            <a:lvl1pPr>
              <a:defRPr/>
            </a:lvl1pPr>
          </a:lstStyle>
          <a:p>
            <a:pPr>
              <a:defRPr/>
            </a:pPr>
            <a:fld id="{C0AB1A69-44E3-F048-9D88-2DA89E34ECE3}" type="slidenum">
              <a:rPr lang="en-US" altLang="en-US"/>
              <a:pPr>
                <a:defRPr/>
              </a:pPr>
              <a:t>‹#›</a:t>
            </a:fld>
            <a:endParaRPr lang="en-US" altLang="en-US"/>
          </a:p>
        </p:txBody>
      </p:sp>
    </p:spTree>
    <p:extLst>
      <p:ext uri="{BB962C8B-B14F-4D97-AF65-F5344CB8AC3E}">
        <p14:creationId xmlns:p14="http://schemas.microsoft.com/office/powerpoint/2010/main" val="4374446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D7BD75-5533-0F70-8871-7C4748900C55}"/>
              </a:ext>
            </a:extLst>
          </p:cNvPr>
          <p:cNvSpPr>
            <a:spLocks noGrp="1"/>
          </p:cNvSpPr>
          <p:nvPr>
            <p:ph type="dt" sz="half" idx="10"/>
          </p:nvPr>
        </p:nvSpPr>
        <p:spPr/>
        <p:txBody>
          <a:bodyPr/>
          <a:lstStyle>
            <a:lvl1pPr>
              <a:defRPr/>
            </a:lvl1pPr>
          </a:lstStyle>
          <a:p>
            <a:pPr>
              <a:defRPr/>
            </a:pPr>
            <a:fld id="{700E21F5-E35D-1344-A82A-4DED6EAD2644}"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320A85FC-AAAA-EDD3-4D91-58157BE8E6CF}"/>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2FD939B7-6B99-6EF2-6AFA-47A17D66BDA0}"/>
              </a:ext>
            </a:extLst>
          </p:cNvPr>
          <p:cNvSpPr>
            <a:spLocks noGrp="1"/>
          </p:cNvSpPr>
          <p:nvPr>
            <p:ph type="sldNum" sz="quarter" idx="12"/>
          </p:nvPr>
        </p:nvSpPr>
        <p:spPr/>
        <p:txBody>
          <a:bodyPr/>
          <a:lstStyle>
            <a:lvl1pPr>
              <a:defRPr/>
            </a:lvl1pPr>
          </a:lstStyle>
          <a:p>
            <a:pPr>
              <a:defRPr/>
            </a:pPr>
            <a:fld id="{80745C14-7AEC-814B-A4C2-C60747373319}" type="slidenum">
              <a:rPr lang="en-US" altLang="en-US"/>
              <a:pPr>
                <a:defRPr/>
              </a:pPr>
              <a:t>‹#›</a:t>
            </a:fld>
            <a:endParaRPr lang="en-US" altLang="en-US"/>
          </a:p>
        </p:txBody>
      </p:sp>
    </p:spTree>
    <p:extLst>
      <p:ext uri="{BB962C8B-B14F-4D97-AF65-F5344CB8AC3E}">
        <p14:creationId xmlns:p14="http://schemas.microsoft.com/office/powerpoint/2010/main" val="3877303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8F8BBA-9F71-26DE-6310-8DD009F5F556}"/>
              </a:ext>
            </a:extLst>
          </p:cNvPr>
          <p:cNvSpPr>
            <a:spLocks noGrp="1"/>
          </p:cNvSpPr>
          <p:nvPr>
            <p:ph type="dt" sz="half" idx="10"/>
          </p:nvPr>
        </p:nvSpPr>
        <p:spPr/>
        <p:txBody>
          <a:bodyPr/>
          <a:lstStyle>
            <a:lvl1pPr>
              <a:defRPr/>
            </a:lvl1pPr>
          </a:lstStyle>
          <a:p>
            <a:pPr>
              <a:defRPr/>
            </a:pPr>
            <a:fld id="{3F885B7F-FF1D-CF48-BF80-E7125FB247E2}"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340DCD38-9F95-A25B-BA8A-2E1116755CFC}"/>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5BA87B23-9A0A-343D-13E4-D4F426226849}"/>
              </a:ext>
            </a:extLst>
          </p:cNvPr>
          <p:cNvSpPr>
            <a:spLocks noGrp="1"/>
          </p:cNvSpPr>
          <p:nvPr>
            <p:ph type="sldNum" sz="quarter" idx="12"/>
          </p:nvPr>
        </p:nvSpPr>
        <p:spPr/>
        <p:txBody>
          <a:bodyPr/>
          <a:lstStyle>
            <a:lvl1pPr>
              <a:defRPr/>
            </a:lvl1pPr>
          </a:lstStyle>
          <a:p>
            <a:pPr>
              <a:defRPr/>
            </a:pPr>
            <a:fld id="{EF911353-2DF6-6D4E-8796-2A68F0511E40}" type="slidenum">
              <a:rPr lang="en-US" altLang="en-US"/>
              <a:pPr>
                <a:defRPr/>
              </a:pPr>
              <a:t>‹#›</a:t>
            </a:fld>
            <a:endParaRPr lang="en-US" altLang="en-US"/>
          </a:p>
        </p:txBody>
      </p:sp>
    </p:spTree>
    <p:extLst>
      <p:ext uri="{BB962C8B-B14F-4D97-AF65-F5344CB8AC3E}">
        <p14:creationId xmlns:p14="http://schemas.microsoft.com/office/powerpoint/2010/main" val="3028557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E9BEF-46C5-6D40-B360-47ED2326E5E5}"/>
              </a:ext>
            </a:extLst>
          </p:cNvPr>
          <p:cNvSpPr>
            <a:spLocks noGrp="1"/>
          </p:cNvSpPr>
          <p:nvPr>
            <p:ph type="dt" sz="half" idx="10"/>
          </p:nvPr>
        </p:nvSpPr>
        <p:spPr/>
        <p:txBody>
          <a:bodyPr/>
          <a:lstStyle>
            <a:lvl1pPr>
              <a:defRPr/>
            </a:lvl1pPr>
          </a:lstStyle>
          <a:p>
            <a:pPr>
              <a:defRPr/>
            </a:pPr>
            <a:fld id="{2ACD7741-BF06-1042-8F23-DB61C6A0DD12}"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9766EA14-1A8F-8F88-0B14-E2226D104F5A}"/>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105215B7-C0F5-3441-1311-A5B1C26596E6}"/>
              </a:ext>
            </a:extLst>
          </p:cNvPr>
          <p:cNvSpPr>
            <a:spLocks noGrp="1"/>
          </p:cNvSpPr>
          <p:nvPr>
            <p:ph type="sldNum" sz="quarter" idx="12"/>
          </p:nvPr>
        </p:nvSpPr>
        <p:spPr/>
        <p:txBody>
          <a:bodyPr/>
          <a:lstStyle>
            <a:lvl1pPr>
              <a:defRPr/>
            </a:lvl1pPr>
          </a:lstStyle>
          <a:p>
            <a:pPr>
              <a:defRPr/>
            </a:pPr>
            <a:fld id="{B045B582-7445-9C4F-BFA7-7D24F5C7B319}" type="slidenum">
              <a:rPr lang="en-US" altLang="en-US"/>
              <a:pPr>
                <a:defRPr/>
              </a:pPr>
              <a:t>‹#›</a:t>
            </a:fld>
            <a:endParaRPr lang="en-US" altLang="en-US"/>
          </a:p>
        </p:txBody>
      </p:sp>
    </p:spTree>
    <p:extLst>
      <p:ext uri="{BB962C8B-B14F-4D97-AF65-F5344CB8AC3E}">
        <p14:creationId xmlns:p14="http://schemas.microsoft.com/office/powerpoint/2010/main" val="3339547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7FEE57-042F-94FA-F12E-48196574BADD}"/>
              </a:ext>
            </a:extLst>
          </p:cNvPr>
          <p:cNvSpPr>
            <a:spLocks noGrp="1"/>
          </p:cNvSpPr>
          <p:nvPr>
            <p:ph type="dt" sz="half" idx="10"/>
          </p:nvPr>
        </p:nvSpPr>
        <p:spPr/>
        <p:txBody>
          <a:bodyPr/>
          <a:lstStyle>
            <a:lvl1pPr>
              <a:defRPr/>
            </a:lvl1pPr>
          </a:lstStyle>
          <a:p>
            <a:pPr>
              <a:defRPr/>
            </a:pPr>
            <a:fld id="{7D6BAA03-B7C3-C04D-9817-29195CAAD0DE}"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7AF832BA-AAA1-ECD9-E308-951E1D768A9C}"/>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3D591129-924F-B8B7-720E-2DBB9D66E7C4}"/>
              </a:ext>
            </a:extLst>
          </p:cNvPr>
          <p:cNvSpPr>
            <a:spLocks noGrp="1"/>
          </p:cNvSpPr>
          <p:nvPr>
            <p:ph type="sldNum" sz="quarter" idx="12"/>
          </p:nvPr>
        </p:nvSpPr>
        <p:spPr/>
        <p:txBody>
          <a:bodyPr/>
          <a:lstStyle>
            <a:lvl1pPr>
              <a:defRPr/>
            </a:lvl1pPr>
          </a:lstStyle>
          <a:p>
            <a:pPr>
              <a:defRPr/>
            </a:pPr>
            <a:fld id="{A6F672CA-54EE-6A4A-BD2F-427F500F14B9}" type="slidenum">
              <a:rPr lang="en-US" altLang="en-US"/>
              <a:pPr>
                <a:defRPr/>
              </a:pPr>
              <a:t>‹#›</a:t>
            </a:fld>
            <a:endParaRPr lang="en-US" altLang="en-US"/>
          </a:p>
        </p:txBody>
      </p:sp>
    </p:spTree>
    <p:extLst>
      <p:ext uri="{BB962C8B-B14F-4D97-AF65-F5344CB8AC3E}">
        <p14:creationId xmlns:p14="http://schemas.microsoft.com/office/powerpoint/2010/main" val="2845287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0135D92-A92B-BC13-4172-05B24D977B33}"/>
              </a:ext>
            </a:extLst>
          </p:cNvPr>
          <p:cNvSpPr>
            <a:spLocks noGrp="1"/>
          </p:cNvSpPr>
          <p:nvPr>
            <p:ph type="sldNum" sz="quarter" idx="10"/>
          </p:nvPr>
        </p:nvSpPr>
        <p:spPr>
          <a:xfrm>
            <a:off x="8001000" y="6324600"/>
            <a:ext cx="914400" cy="381000"/>
          </a:xfrm>
        </p:spPr>
        <p:txBody>
          <a:bodyPr/>
          <a:lstStyle>
            <a:lvl1pPr>
              <a:defRPr/>
            </a:lvl1pPr>
          </a:lstStyle>
          <a:p>
            <a:pPr>
              <a:defRPr/>
            </a:pPr>
            <a:fld id="{1B886FCF-D764-2648-8502-E49DC0F68425}" type="slidenum">
              <a:rPr lang="en-US" altLang="en-US"/>
              <a:pPr>
                <a:defRPr/>
              </a:pPr>
              <a:t>‹#›</a:t>
            </a:fld>
            <a:endParaRPr lang="en-US" altLang="en-US"/>
          </a:p>
        </p:txBody>
      </p:sp>
    </p:spTree>
    <p:extLst>
      <p:ext uri="{BB962C8B-B14F-4D97-AF65-F5344CB8AC3E}">
        <p14:creationId xmlns:p14="http://schemas.microsoft.com/office/powerpoint/2010/main" val="1701946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7507C33-6E5D-6B0E-42E0-EA6865CB847C}"/>
              </a:ext>
            </a:extLst>
          </p:cNvPr>
          <p:cNvSpPr>
            <a:spLocks noGrp="1"/>
          </p:cNvSpPr>
          <p:nvPr>
            <p:ph type="sldNum" sz="quarter" idx="10"/>
          </p:nvPr>
        </p:nvSpPr>
        <p:spPr>
          <a:xfrm>
            <a:off x="8001000" y="6324600"/>
            <a:ext cx="914400" cy="381000"/>
          </a:xfrm>
        </p:spPr>
        <p:txBody>
          <a:bodyPr/>
          <a:lstStyle>
            <a:lvl1pPr>
              <a:defRPr/>
            </a:lvl1pPr>
          </a:lstStyle>
          <a:p>
            <a:pPr>
              <a:defRPr/>
            </a:pPr>
            <a:fld id="{9AF4D648-1F8B-0449-BC4B-36BCC4412628}" type="slidenum">
              <a:rPr lang="en-US" altLang="en-US"/>
              <a:pPr>
                <a:defRPr/>
              </a:pPr>
              <a:t>‹#›</a:t>
            </a:fld>
            <a:endParaRPr lang="en-US" altLang="en-US"/>
          </a:p>
        </p:txBody>
      </p:sp>
    </p:spTree>
    <p:extLst>
      <p:ext uri="{BB962C8B-B14F-4D97-AF65-F5344CB8AC3E}">
        <p14:creationId xmlns:p14="http://schemas.microsoft.com/office/powerpoint/2010/main" val="567189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A486FB4-6CC4-936F-5D54-18C3A64E9600}"/>
              </a:ext>
            </a:extLst>
          </p:cNvPr>
          <p:cNvSpPr>
            <a:spLocks noGrp="1"/>
          </p:cNvSpPr>
          <p:nvPr>
            <p:ph type="sldNum" sz="quarter" idx="10"/>
          </p:nvPr>
        </p:nvSpPr>
        <p:spPr>
          <a:xfrm>
            <a:off x="8001000" y="6324600"/>
            <a:ext cx="914400" cy="381000"/>
          </a:xfrm>
        </p:spPr>
        <p:txBody>
          <a:bodyPr/>
          <a:lstStyle>
            <a:lvl1pPr>
              <a:defRPr/>
            </a:lvl1pPr>
          </a:lstStyle>
          <a:p>
            <a:pPr>
              <a:defRPr/>
            </a:pPr>
            <a:fld id="{45AA1A36-5D66-124D-910C-816EDF8044AE}" type="slidenum">
              <a:rPr lang="en-US" altLang="en-US"/>
              <a:pPr>
                <a:defRPr/>
              </a:pPr>
              <a:t>‹#›</a:t>
            </a:fld>
            <a:endParaRPr lang="en-US" altLang="en-US"/>
          </a:p>
        </p:txBody>
      </p:sp>
    </p:spTree>
    <p:extLst>
      <p:ext uri="{BB962C8B-B14F-4D97-AF65-F5344CB8AC3E}">
        <p14:creationId xmlns:p14="http://schemas.microsoft.com/office/powerpoint/2010/main" val="2793894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1891008-519C-DCC7-F950-4683DA4FDAA2}"/>
              </a:ext>
            </a:extLst>
          </p:cNvPr>
          <p:cNvSpPr>
            <a:spLocks noGrp="1"/>
          </p:cNvSpPr>
          <p:nvPr>
            <p:ph type="dt" sz="half" idx="10"/>
          </p:nvPr>
        </p:nvSpPr>
        <p:spPr/>
        <p:txBody>
          <a:bodyPr/>
          <a:lstStyle>
            <a:lvl1pPr>
              <a:defRPr/>
            </a:lvl1pPr>
          </a:lstStyle>
          <a:p>
            <a:pPr>
              <a:defRPr/>
            </a:pPr>
            <a:fld id="{65BA74F3-86A9-4643-B0E1-D3C472265822}"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E1410240-ADB7-3127-2FA7-241524EE24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F89480B-F2E6-53F3-D401-4E01DCF6F3A0}"/>
              </a:ext>
            </a:extLst>
          </p:cNvPr>
          <p:cNvSpPr>
            <a:spLocks noGrp="1"/>
          </p:cNvSpPr>
          <p:nvPr>
            <p:ph type="sldNum" sz="quarter" idx="12"/>
          </p:nvPr>
        </p:nvSpPr>
        <p:spPr/>
        <p:txBody>
          <a:bodyPr/>
          <a:lstStyle>
            <a:lvl1pPr>
              <a:defRPr/>
            </a:lvl1pPr>
          </a:lstStyle>
          <a:p>
            <a:pPr>
              <a:defRPr/>
            </a:pPr>
            <a:fld id="{AC10E400-39AA-7D46-AA62-854C8C797B60}" type="slidenum">
              <a:rPr lang="en-US" altLang="en-US"/>
              <a:pPr>
                <a:defRPr/>
              </a:pPr>
              <a:t>‹#›</a:t>
            </a:fld>
            <a:endParaRPr lang="en-US" altLang="en-US"/>
          </a:p>
        </p:txBody>
      </p:sp>
    </p:spTree>
    <p:extLst>
      <p:ext uri="{BB962C8B-B14F-4D97-AF65-F5344CB8AC3E}">
        <p14:creationId xmlns:p14="http://schemas.microsoft.com/office/powerpoint/2010/main" val="89571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795A0-E7F9-D7FF-3B71-8F7E7C218437}"/>
              </a:ext>
            </a:extLst>
          </p:cNvPr>
          <p:cNvSpPr>
            <a:spLocks noGrp="1"/>
          </p:cNvSpPr>
          <p:nvPr>
            <p:ph type="dt" sz="half" idx="10"/>
          </p:nvPr>
        </p:nvSpPr>
        <p:spPr/>
        <p:txBody>
          <a:bodyPr/>
          <a:lstStyle>
            <a:lvl1pPr>
              <a:defRPr/>
            </a:lvl1pPr>
          </a:lstStyle>
          <a:p>
            <a:pPr>
              <a:defRPr/>
            </a:pPr>
            <a:fld id="{1BEE5FAC-E4EC-CE40-81BA-B694E937DA2E}"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20663FDA-685E-D782-B802-DC04D184E9D5}"/>
              </a:ext>
            </a:extLst>
          </p:cNvPr>
          <p:cNvSpPr>
            <a:spLocks noGrp="1"/>
          </p:cNvSpPr>
          <p:nvPr>
            <p:ph type="ftr" sz="quarter" idx="11"/>
          </p:nvPr>
        </p:nvSpPr>
        <p:spPr/>
        <p:txBody>
          <a:bodyPr/>
          <a:lstStyle>
            <a:lvl1pPr>
              <a:defRPr/>
            </a:lvl1pPr>
          </a:lstStyle>
          <a:p>
            <a:pPr>
              <a:defRPr/>
            </a:pPr>
            <a:r>
              <a:rPr lang="en-US"/>
              <a:t>Transport Layer</a:t>
            </a:r>
          </a:p>
        </p:txBody>
      </p:sp>
      <p:sp>
        <p:nvSpPr>
          <p:cNvPr id="6" name="Slide Number Placeholder 5">
            <a:extLst>
              <a:ext uri="{FF2B5EF4-FFF2-40B4-BE49-F238E27FC236}">
                <a16:creationId xmlns:a16="http://schemas.microsoft.com/office/drawing/2014/main" id="{7F52B71C-62D4-23F7-F9CA-6DDE49027510}"/>
              </a:ext>
            </a:extLst>
          </p:cNvPr>
          <p:cNvSpPr>
            <a:spLocks noGrp="1"/>
          </p:cNvSpPr>
          <p:nvPr>
            <p:ph type="sldNum" sz="quarter" idx="12"/>
          </p:nvPr>
        </p:nvSpPr>
        <p:spPr/>
        <p:txBody>
          <a:bodyPr/>
          <a:lstStyle>
            <a:lvl1pPr>
              <a:defRPr/>
            </a:lvl1pPr>
          </a:lstStyle>
          <a:p>
            <a:pPr>
              <a:defRPr/>
            </a:pPr>
            <a:fld id="{BDCB17B8-61DA-474A-ADA2-FFE1935D4DDD}" type="slidenum">
              <a:rPr lang="en-US" altLang="en-US"/>
              <a:pPr>
                <a:defRPr/>
              </a:pPr>
              <a:t>‹#›</a:t>
            </a:fld>
            <a:endParaRPr lang="en-US" altLang="en-US"/>
          </a:p>
        </p:txBody>
      </p:sp>
    </p:spTree>
    <p:extLst>
      <p:ext uri="{BB962C8B-B14F-4D97-AF65-F5344CB8AC3E}">
        <p14:creationId xmlns:p14="http://schemas.microsoft.com/office/powerpoint/2010/main" val="2393337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8149F-CB4F-5BB9-47AA-4828E8015CBB}"/>
              </a:ext>
            </a:extLst>
          </p:cNvPr>
          <p:cNvSpPr>
            <a:spLocks noGrp="1"/>
          </p:cNvSpPr>
          <p:nvPr>
            <p:ph type="dt" sz="half" idx="10"/>
          </p:nvPr>
        </p:nvSpPr>
        <p:spPr/>
        <p:txBody>
          <a:bodyPr/>
          <a:lstStyle>
            <a:lvl1pPr>
              <a:defRPr/>
            </a:lvl1pPr>
          </a:lstStyle>
          <a:p>
            <a:pPr>
              <a:defRPr/>
            </a:pPr>
            <a:fld id="{AE4C5072-8024-4642-B01A-4E9B476F609A}"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709E46A4-2458-71A7-0DEB-8CFC329DBBC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4AFD5B-C50D-2EA7-B60F-749DE668D383}"/>
              </a:ext>
            </a:extLst>
          </p:cNvPr>
          <p:cNvSpPr>
            <a:spLocks noGrp="1"/>
          </p:cNvSpPr>
          <p:nvPr>
            <p:ph type="sldNum" sz="quarter" idx="12"/>
          </p:nvPr>
        </p:nvSpPr>
        <p:spPr/>
        <p:txBody>
          <a:bodyPr/>
          <a:lstStyle>
            <a:lvl1pPr>
              <a:defRPr/>
            </a:lvl1pPr>
          </a:lstStyle>
          <a:p>
            <a:pPr>
              <a:defRPr/>
            </a:pPr>
            <a:fld id="{F7C29C7A-327D-F048-A260-3E77A122DB0E}" type="slidenum">
              <a:rPr lang="en-US" altLang="en-US"/>
              <a:pPr>
                <a:defRPr/>
              </a:pPr>
              <a:t>‹#›</a:t>
            </a:fld>
            <a:endParaRPr lang="en-US" altLang="en-US"/>
          </a:p>
        </p:txBody>
      </p:sp>
    </p:spTree>
    <p:extLst>
      <p:ext uri="{BB962C8B-B14F-4D97-AF65-F5344CB8AC3E}">
        <p14:creationId xmlns:p14="http://schemas.microsoft.com/office/powerpoint/2010/main" val="35161329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3DD58-2DA1-1FF6-55EC-3424EA05299D}"/>
              </a:ext>
            </a:extLst>
          </p:cNvPr>
          <p:cNvSpPr>
            <a:spLocks noGrp="1"/>
          </p:cNvSpPr>
          <p:nvPr>
            <p:ph type="dt" sz="half" idx="10"/>
          </p:nvPr>
        </p:nvSpPr>
        <p:spPr/>
        <p:txBody>
          <a:bodyPr/>
          <a:lstStyle>
            <a:lvl1pPr>
              <a:defRPr/>
            </a:lvl1pPr>
          </a:lstStyle>
          <a:p>
            <a:pPr>
              <a:defRPr/>
            </a:pPr>
            <a:fld id="{214FEF79-FD73-934D-80D7-6624BBFC0212}"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53D3C5EE-B37E-40F3-A0A4-75BE527E74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FC674F9-3DE9-73F9-C8AD-E30C19C9A45A}"/>
              </a:ext>
            </a:extLst>
          </p:cNvPr>
          <p:cNvSpPr>
            <a:spLocks noGrp="1"/>
          </p:cNvSpPr>
          <p:nvPr>
            <p:ph type="sldNum" sz="quarter" idx="12"/>
          </p:nvPr>
        </p:nvSpPr>
        <p:spPr/>
        <p:txBody>
          <a:bodyPr/>
          <a:lstStyle>
            <a:lvl1pPr>
              <a:defRPr/>
            </a:lvl1pPr>
          </a:lstStyle>
          <a:p>
            <a:pPr>
              <a:defRPr/>
            </a:pPr>
            <a:fld id="{0BEB4D59-530A-6C40-AF24-ED9F9822853A}" type="slidenum">
              <a:rPr lang="en-US" altLang="en-US"/>
              <a:pPr>
                <a:defRPr/>
              </a:pPr>
              <a:t>‹#›</a:t>
            </a:fld>
            <a:endParaRPr lang="en-US" altLang="en-US"/>
          </a:p>
        </p:txBody>
      </p:sp>
    </p:spTree>
    <p:extLst>
      <p:ext uri="{BB962C8B-B14F-4D97-AF65-F5344CB8AC3E}">
        <p14:creationId xmlns:p14="http://schemas.microsoft.com/office/powerpoint/2010/main" val="1822140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D853803-7281-B152-883D-BFAAB0BDFBA8}"/>
              </a:ext>
            </a:extLst>
          </p:cNvPr>
          <p:cNvSpPr>
            <a:spLocks noGrp="1"/>
          </p:cNvSpPr>
          <p:nvPr>
            <p:ph type="dt" sz="half" idx="10"/>
          </p:nvPr>
        </p:nvSpPr>
        <p:spPr/>
        <p:txBody>
          <a:bodyPr/>
          <a:lstStyle>
            <a:lvl1pPr>
              <a:defRPr/>
            </a:lvl1pPr>
          </a:lstStyle>
          <a:p>
            <a:pPr>
              <a:defRPr/>
            </a:pPr>
            <a:fld id="{C935B90B-AA9A-AC44-A682-F78D47515734}"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FDFD1493-9127-7F94-DD7E-BD90286DD3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FEBE526-5500-6CA1-257A-40A2D4D0FDD1}"/>
              </a:ext>
            </a:extLst>
          </p:cNvPr>
          <p:cNvSpPr>
            <a:spLocks noGrp="1"/>
          </p:cNvSpPr>
          <p:nvPr>
            <p:ph type="sldNum" sz="quarter" idx="12"/>
          </p:nvPr>
        </p:nvSpPr>
        <p:spPr/>
        <p:txBody>
          <a:bodyPr/>
          <a:lstStyle>
            <a:lvl1pPr>
              <a:defRPr/>
            </a:lvl1pPr>
          </a:lstStyle>
          <a:p>
            <a:pPr>
              <a:defRPr/>
            </a:pPr>
            <a:fld id="{0E3D341C-E4D2-7349-96D0-0E84FD960B19}" type="slidenum">
              <a:rPr lang="en-US" altLang="en-US"/>
              <a:pPr>
                <a:defRPr/>
              </a:pPr>
              <a:t>‹#›</a:t>
            </a:fld>
            <a:endParaRPr lang="en-US" altLang="en-US"/>
          </a:p>
        </p:txBody>
      </p:sp>
    </p:spTree>
    <p:extLst>
      <p:ext uri="{BB962C8B-B14F-4D97-AF65-F5344CB8AC3E}">
        <p14:creationId xmlns:p14="http://schemas.microsoft.com/office/powerpoint/2010/main" val="2387748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C482830-685D-CE9D-A803-CCE839CF0E60}"/>
              </a:ext>
            </a:extLst>
          </p:cNvPr>
          <p:cNvSpPr>
            <a:spLocks noGrp="1"/>
          </p:cNvSpPr>
          <p:nvPr>
            <p:ph type="dt" sz="half" idx="10"/>
          </p:nvPr>
        </p:nvSpPr>
        <p:spPr/>
        <p:txBody>
          <a:bodyPr/>
          <a:lstStyle>
            <a:lvl1pPr>
              <a:defRPr/>
            </a:lvl1pPr>
          </a:lstStyle>
          <a:p>
            <a:pPr>
              <a:defRPr/>
            </a:pPr>
            <a:fld id="{675781C1-7D31-1342-B6B0-C8EF0C52DDC2}" type="datetime1">
              <a:rPr lang="en-US" altLang="en-US"/>
              <a:pPr>
                <a:defRPr/>
              </a:pPr>
              <a:t>3/30/26</a:t>
            </a:fld>
            <a:endParaRPr lang="en-US" altLang="en-US"/>
          </a:p>
        </p:txBody>
      </p:sp>
      <p:sp>
        <p:nvSpPr>
          <p:cNvPr id="8" name="Footer Placeholder 4">
            <a:extLst>
              <a:ext uri="{FF2B5EF4-FFF2-40B4-BE49-F238E27FC236}">
                <a16:creationId xmlns:a16="http://schemas.microsoft.com/office/drawing/2014/main" id="{30F472CE-D22C-C188-6887-84AE615DFA9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6236892-CC04-ACDF-B7A4-52B381B563C6}"/>
              </a:ext>
            </a:extLst>
          </p:cNvPr>
          <p:cNvSpPr>
            <a:spLocks noGrp="1"/>
          </p:cNvSpPr>
          <p:nvPr>
            <p:ph type="sldNum" sz="quarter" idx="12"/>
          </p:nvPr>
        </p:nvSpPr>
        <p:spPr/>
        <p:txBody>
          <a:bodyPr/>
          <a:lstStyle>
            <a:lvl1pPr>
              <a:defRPr/>
            </a:lvl1pPr>
          </a:lstStyle>
          <a:p>
            <a:pPr>
              <a:defRPr/>
            </a:pPr>
            <a:fld id="{974BA0C0-F372-B84B-8A4F-8475ED3E0FFD}" type="slidenum">
              <a:rPr lang="en-US" altLang="en-US"/>
              <a:pPr>
                <a:defRPr/>
              </a:pPr>
              <a:t>‹#›</a:t>
            </a:fld>
            <a:endParaRPr lang="en-US" altLang="en-US"/>
          </a:p>
        </p:txBody>
      </p:sp>
    </p:spTree>
    <p:extLst>
      <p:ext uri="{BB962C8B-B14F-4D97-AF65-F5344CB8AC3E}">
        <p14:creationId xmlns:p14="http://schemas.microsoft.com/office/powerpoint/2010/main" val="2039119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D73FF82-20A5-37B4-E491-9DE193C1836C}"/>
              </a:ext>
            </a:extLst>
          </p:cNvPr>
          <p:cNvSpPr>
            <a:spLocks noGrp="1"/>
          </p:cNvSpPr>
          <p:nvPr>
            <p:ph type="dt" sz="half" idx="10"/>
          </p:nvPr>
        </p:nvSpPr>
        <p:spPr/>
        <p:txBody>
          <a:bodyPr/>
          <a:lstStyle>
            <a:lvl1pPr>
              <a:defRPr/>
            </a:lvl1pPr>
          </a:lstStyle>
          <a:p>
            <a:pPr>
              <a:defRPr/>
            </a:pPr>
            <a:fld id="{7A7855CE-7695-014A-A500-4D044CC066EF}" type="datetime1">
              <a:rPr lang="en-US" altLang="en-US"/>
              <a:pPr>
                <a:defRPr/>
              </a:pPr>
              <a:t>3/30/26</a:t>
            </a:fld>
            <a:endParaRPr lang="en-US" altLang="en-US"/>
          </a:p>
        </p:txBody>
      </p:sp>
      <p:sp>
        <p:nvSpPr>
          <p:cNvPr id="4" name="Footer Placeholder 4">
            <a:extLst>
              <a:ext uri="{FF2B5EF4-FFF2-40B4-BE49-F238E27FC236}">
                <a16:creationId xmlns:a16="http://schemas.microsoft.com/office/drawing/2014/main" id="{ADE83231-5673-1FFF-06C3-5E2E5DF9E75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E9BB722-249B-88E9-615E-F4C2EAD97FEF}"/>
              </a:ext>
            </a:extLst>
          </p:cNvPr>
          <p:cNvSpPr>
            <a:spLocks noGrp="1"/>
          </p:cNvSpPr>
          <p:nvPr>
            <p:ph type="sldNum" sz="quarter" idx="12"/>
          </p:nvPr>
        </p:nvSpPr>
        <p:spPr/>
        <p:txBody>
          <a:bodyPr/>
          <a:lstStyle>
            <a:lvl1pPr>
              <a:defRPr/>
            </a:lvl1pPr>
          </a:lstStyle>
          <a:p>
            <a:pPr>
              <a:defRPr/>
            </a:pPr>
            <a:fld id="{B824B4DF-8DFF-1A4C-A7BF-8A36528A392E}" type="slidenum">
              <a:rPr lang="en-US" altLang="en-US"/>
              <a:pPr>
                <a:defRPr/>
              </a:pPr>
              <a:t>‹#›</a:t>
            </a:fld>
            <a:endParaRPr lang="en-US" altLang="en-US"/>
          </a:p>
        </p:txBody>
      </p:sp>
    </p:spTree>
    <p:extLst>
      <p:ext uri="{BB962C8B-B14F-4D97-AF65-F5344CB8AC3E}">
        <p14:creationId xmlns:p14="http://schemas.microsoft.com/office/powerpoint/2010/main" val="3293281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C9B88E-14CA-2910-7E75-D9AEE30B01C6}"/>
              </a:ext>
            </a:extLst>
          </p:cNvPr>
          <p:cNvSpPr>
            <a:spLocks noGrp="1"/>
          </p:cNvSpPr>
          <p:nvPr>
            <p:ph type="dt" sz="half" idx="10"/>
          </p:nvPr>
        </p:nvSpPr>
        <p:spPr/>
        <p:txBody>
          <a:bodyPr/>
          <a:lstStyle>
            <a:lvl1pPr>
              <a:defRPr/>
            </a:lvl1pPr>
          </a:lstStyle>
          <a:p>
            <a:pPr>
              <a:defRPr/>
            </a:pPr>
            <a:fld id="{95846E01-CE8F-5D4A-B16A-29253455108B}" type="datetime1">
              <a:rPr lang="en-US" altLang="en-US"/>
              <a:pPr>
                <a:defRPr/>
              </a:pPr>
              <a:t>3/30/26</a:t>
            </a:fld>
            <a:endParaRPr lang="en-US" altLang="en-US"/>
          </a:p>
        </p:txBody>
      </p:sp>
      <p:sp>
        <p:nvSpPr>
          <p:cNvPr id="3" name="Footer Placeholder 4">
            <a:extLst>
              <a:ext uri="{FF2B5EF4-FFF2-40B4-BE49-F238E27FC236}">
                <a16:creationId xmlns:a16="http://schemas.microsoft.com/office/drawing/2014/main" id="{924AA377-6CBE-A58D-7341-DFAE11DF313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48FE6C6-9767-903B-E946-B81F5345D866}"/>
              </a:ext>
            </a:extLst>
          </p:cNvPr>
          <p:cNvSpPr>
            <a:spLocks noGrp="1"/>
          </p:cNvSpPr>
          <p:nvPr>
            <p:ph type="sldNum" sz="quarter" idx="12"/>
          </p:nvPr>
        </p:nvSpPr>
        <p:spPr/>
        <p:txBody>
          <a:bodyPr/>
          <a:lstStyle>
            <a:lvl1pPr>
              <a:defRPr/>
            </a:lvl1pPr>
          </a:lstStyle>
          <a:p>
            <a:pPr>
              <a:defRPr/>
            </a:pPr>
            <a:fld id="{90E23A9A-BC5E-3F49-A8A3-66E64BCE494A}" type="slidenum">
              <a:rPr lang="en-US" altLang="en-US"/>
              <a:pPr>
                <a:defRPr/>
              </a:pPr>
              <a:t>‹#›</a:t>
            </a:fld>
            <a:endParaRPr lang="en-US" altLang="en-US"/>
          </a:p>
        </p:txBody>
      </p:sp>
    </p:spTree>
    <p:extLst>
      <p:ext uri="{BB962C8B-B14F-4D97-AF65-F5344CB8AC3E}">
        <p14:creationId xmlns:p14="http://schemas.microsoft.com/office/powerpoint/2010/main" val="738378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CA5F28B-0D7B-10E2-EB0F-2CF913E588AB}"/>
              </a:ext>
            </a:extLst>
          </p:cNvPr>
          <p:cNvSpPr>
            <a:spLocks noGrp="1"/>
          </p:cNvSpPr>
          <p:nvPr>
            <p:ph type="dt" sz="half" idx="10"/>
          </p:nvPr>
        </p:nvSpPr>
        <p:spPr/>
        <p:txBody>
          <a:bodyPr/>
          <a:lstStyle>
            <a:lvl1pPr>
              <a:defRPr/>
            </a:lvl1pPr>
          </a:lstStyle>
          <a:p>
            <a:pPr>
              <a:defRPr/>
            </a:pPr>
            <a:fld id="{CD4236B3-01C0-664B-9662-F860E8394C60}"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4985FC91-92B7-DCB6-1B6A-A9118B30228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22B632-1A22-3C3D-1A1C-4D3A0FC9BF55}"/>
              </a:ext>
            </a:extLst>
          </p:cNvPr>
          <p:cNvSpPr>
            <a:spLocks noGrp="1"/>
          </p:cNvSpPr>
          <p:nvPr>
            <p:ph type="sldNum" sz="quarter" idx="12"/>
          </p:nvPr>
        </p:nvSpPr>
        <p:spPr/>
        <p:txBody>
          <a:bodyPr/>
          <a:lstStyle>
            <a:lvl1pPr>
              <a:defRPr/>
            </a:lvl1pPr>
          </a:lstStyle>
          <a:p>
            <a:pPr>
              <a:defRPr/>
            </a:pPr>
            <a:fld id="{C50B1AEF-40FB-DB43-87D3-D1DAB5899A74}" type="slidenum">
              <a:rPr lang="en-US" altLang="en-US"/>
              <a:pPr>
                <a:defRPr/>
              </a:pPr>
              <a:t>‹#›</a:t>
            </a:fld>
            <a:endParaRPr lang="en-US" altLang="en-US"/>
          </a:p>
        </p:txBody>
      </p:sp>
    </p:spTree>
    <p:extLst>
      <p:ext uri="{BB962C8B-B14F-4D97-AF65-F5344CB8AC3E}">
        <p14:creationId xmlns:p14="http://schemas.microsoft.com/office/powerpoint/2010/main" val="3809628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F96C74B-C316-BB08-2B6E-E7F5ADBEEBB5}"/>
              </a:ext>
            </a:extLst>
          </p:cNvPr>
          <p:cNvSpPr>
            <a:spLocks noGrp="1"/>
          </p:cNvSpPr>
          <p:nvPr>
            <p:ph type="dt" sz="half" idx="10"/>
          </p:nvPr>
        </p:nvSpPr>
        <p:spPr/>
        <p:txBody>
          <a:bodyPr/>
          <a:lstStyle>
            <a:lvl1pPr>
              <a:defRPr/>
            </a:lvl1pPr>
          </a:lstStyle>
          <a:p>
            <a:pPr>
              <a:defRPr/>
            </a:pPr>
            <a:fld id="{A281B480-227D-3044-86DD-13DCF41AC20D}"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D9D64782-6F29-459C-B00C-CCB243FF24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5F84EB-16F5-BF1E-6B43-250E06BD2F0B}"/>
              </a:ext>
            </a:extLst>
          </p:cNvPr>
          <p:cNvSpPr>
            <a:spLocks noGrp="1"/>
          </p:cNvSpPr>
          <p:nvPr>
            <p:ph type="sldNum" sz="quarter" idx="12"/>
          </p:nvPr>
        </p:nvSpPr>
        <p:spPr/>
        <p:txBody>
          <a:bodyPr/>
          <a:lstStyle>
            <a:lvl1pPr>
              <a:defRPr/>
            </a:lvl1pPr>
          </a:lstStyle>
          <a:p>
            <a:pPr>
              <a:defRPr/>
            </a:pPr>
            <a:fld id="{E71266FD-1B73-3242-B00F-1AA237DBBE5E}" type="slidenum">
              <a:rPr lang="en-US" altLang="en-US"/>
              <a:pPr>
                <a:defRPr/>
              </a:pPr>
              <a:t>‹#›</a:t>
            </a:fld>
            <a:endParaRPr lang="en-US" altLang="en-US"/>
          </a:p>
        </p:txBody>
      </p:sp>
    </p:spTree>
    <p:extLst>
      <p:ext uri="{BB962C8B-B14F-4D97-AF65-F5344CB8AC3E}">
        <p14:creationId xmlns:p14="http://schemas.microsoft.com/office/powerpoint/2010/main" val="1156783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2ADAA-A8D1-5A86-6CFD-26E52CDEA558}"/>
              </a:ext>
            </a:extLst>
          </p:cNvPr>
          <p:cNvSpPr>
            <a:spLocks noGrp="1"/>
          </p:cNvSpPr>
          <p:nvPr>
            <p:ph type="dt" sz="half" idx="10"/>
          </p:nvPr>
        </p:nvSpPr>
        <p:spPr/>
        <p:txBody>
          <a:bodyPr/>
          <a:lstStyle>
            <a:lvl1pPr>
              <a:defRPr/>
            </a:lvl1pPr>
          </a:lstStyle>
          <a:p>
            <a:pPr>
              <a:defRPr/>
            </a:pPr>
            <a:fld id="{321B2BA2-590E-B441-814B-15D134B1F4A7}"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92E16042-05A6-65A4-D160-4B60EF6779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94655D6-EFB8-248A-9AEB-7504CF2F8F4A}"/>
              </a:ext>
            </a:extLst>
          </p:cNvPr>
          <p:cNvSpPr>
            <a:spLocks noGrp="1"/>
          </p:cNvSpPr>
          <p:nvPr>
            <p:ph type="sldNum" sz="quarter" idx="12"/>
          </p:nvPr>
        </p:nvSpPr>
        <p:spPr/>
        <p:txBody>
          <a:bodyPr/>
          <a:lstStyle>
            <a:lvl1pPr>
              <a:defRPr/>
            </a:lvl1pPr>
          </a:lstStyle>
          <a:p>
            <a:pPr>
              <a:defRPr/>
            </a:pPr>
            <a:fld id="{4AB7D6A3-1A18-6E4A-8A57-52A683F07561}" type="slidenum">
              <a:rPr lang="en-US" altLang="en-US"/>
              <a:pPr>
                <a:defRPr/>
              </a:pPr>
              <a:t>‹#›</a:t>
            </a:fld>
            <a:endParaRPr lang="en-US" altLang="en-US"/>
          </a:p>
        </p:txBody>
      </p:sp>
    </p:spTree>
    <p:extLst>
      <p:ext uri="{BB962C8B-B14F-4D97-AF65-F5344CB8AC3E}">
        <p14:creationId xmlns:p14="http://schemas.microsoft.com/office/powerpoint/2010/main" val="28172945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6E63-FE91-9C41-902F-46C563006D5A}"/>
              </a:ext>
            </a:extLst>
          </p:cNvPr>
          <p:cNvSpPr>
            <a:spLocks noGrp="1"/>
          </p:cNvSpPr>
          <p:nvPr>
            <p:ph type="dt" sz="half" idx="10"/>
          </p:nvPr>
        </p:nvSpPr>
        <p:spPr/>
        <p:txBody>
          <a:bodyPr/>
          <a:lstStyle>
            <a:lvl1pPr>
              <a:defRPr/>
            </a:lvl1pPr>
          </a:lstStyle>
          <a:p>
            <a:pPr>
              <a:defRPr/>
            </a:pPr>
            <a:fld id="{EE686085-D1C8-5845-9F45-FF3EE48D9E0A}"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034650CD-CE60-7290-0B2B-47E2C6DE0BB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74D207-BA43-0BC4-C7B4-41C3BC86986F}"/>
              </a:ext>
            </a:extLst>
          </p:cNvPr>
          <p:cNvSpPr>
            <a:spLocks noGrp="1"/>
          </p:cNvSpPr>
          <p:nvPr>
            <p:ph type="sldNum" sz="quarter" idx="12"/>
          </p:nvPr>
        </p:nvSpPr>
        <p:spPr/>
        <p:txBody>
          <a:bodyPr/>
          <a:lstStyle>
            <a:lvl1pPr>
              <a:defRPr/>
            </a:lvl1pPr>
          </a:lstStyle>
          <a:p>
            <a:pPr>
              <a:defRPr/>
            </a:pPr>
            <a:fld id="{EF1643C5-5AF9-BB45-B683-7FBEFCCD465A}" type="slidenum">
              <a:rPr lang="en-US" altLang="en-US"/>
              <a:pPr>
                <a:defRPr/>
              </a:pPr>
              <a:t>‹#›</a:t>
            </a:fld>
            <a:endParaRPr lang="en-US" altLang="en-US"/>
          </a:p>
        </p:txBody>
      </p:sp>
    </p:spTree>
    <p:extLst>
      <p:ext uri="{BB962C8B-B14F-4D97-AF65-F5344CB8AC3E}">
        <p14:creationId xmlns:p14="http://schemas.microsoft.com/office/powerpoint/2010/main" val="386496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D84BCA9-D27C-5FF3-1F2A-FC26F454B40E}"/>
              </a:ext>
            </a:extLst>
          </p:cNvPr>
          <p:cNvSpPr>
            <a:spLocks noGrp="1"/>
          </p:cNvSpPr>
          <p:nvPr>
            <p:ph type="dt" sz="half" idx="10"/>
          </p:nvPr>
        </p:nvSpPr>
        <p:spPr/>
        <p:txBody>
          <a:bodyPr/>
          <a:lstStyle>
            <a:lvl1pPr>
              <a:defRPr/>
            </a:lvl1pPr>
          </a:lstStyle>
          <a:p>
            <a:pPr>
              <a:defRPr/>
            </a:pPr>
            <a:fld id="{D21F74F1-B6B0-A24E-A183-931595E0C08F}"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0D38B890-32A4-878F-0EC7-44A610ABA174}"/>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18ABB5A6-B2F1-738C-B4B6-F6DE075A5901}"/>
              </a:ext>
            </a:extLst>
          </p:cNvPr>
          <p:cNvSpPr>
            <a:spLocks noGrp="1"/>
          </p:cNvSpPr>
          <p:nvPr>
            <p:ph type="sldNum" sz="quarter" idx="12"/>
          </p:nvPr>
        </p:nvSpPr>
        <p:spPr/>
        <p:txBody>
          <a:bodyPr/>
          <a:lstStyle>
            <a:lvl1pPr>
              <a:defRPr/>
            </a:lvl1pPr>
          </a:lstStyle>
          <a:p>
            <a:pPr>
              <a:defRPr/>
            </a:pPr>
            <a:fld id="{9ED3AFE5-1863-4A47-BFB9-1AEB3850E8BD}" type="slidenum">
              <a:rPr lang="en-US" altLang="en-US"/>
              <a:pPr>
                <a:defRPr/>
              </a:pPr>
              <a:t>‹#›</a:t>
            </a:fld>
            <a:endParaRPr lang="en-US" altLang="en-US"/>
          </a:p>
        </p:txBody>
      </p:sp>
    </p:spTree>
    <p:extLst>
      <p:ext uri="{BB962C8B-B14F-4D97-AF65-F5344CB8AC3E}">
        <p14:creationId xmlns:p14="http://schemas.microsoft.com/office/powerpoint/2010/main" val="36076577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EB843527-56F5-64FF-8E8D-77617A172F79}"/>
              </a:ext>
            </a:extLst>
          </p:cNvPr>
          <p:cNvSpPr>
            <a:spLocks noGrp="1"/>
          </p:cNvSpPr>
          <p:nvPr>
            <p:ph type="sldNum" sz="quarter" idx="10"/>
          </p:nvPr>
        </p:nvSpPr>
        <p:spPr>
          <a:xfrm>
            <a:off x="8001000" y="6324600"/>
            <a:ext cx="914400" cy="381000"/>
          </a:xfrm>
        </p:spPr>
        <p:txBody>
          <a:bodyPr/>
          <a:lstStyle>
            <a:lvl1pPr>
              <a:defRPr/>
            </a:lvl1pPr>
          </a:lstStyle>
          <a:p>
            <a:pPr>
              <a:defRPr/>
            </a:pPr>
            <a:fld id="{3D3E5377-BD99-0040-A621-C187C7212626}" type="slidenum">
              <a:rPr lang="en-US" altLang="en-US"/>
              <a:pPr>
                <a:defRPr/>
              </a:pPr>
              <a:t>‹#›</a:t>
            </a:fld>
            <a:endParaRPr lang="en-US" altLang="en-US"/>
          </a:p>
        </p:txBody>
      </p:sp>
    </p:spTree>
    <p:extLst>
      <p:ext uri="{BB962C8B-B14F-4D97-AF65-F5344CB8AC3E}">
        <p14:creationId xmlns:p14="http://schemas.microsoft.com/office/powerpoint/2010/main" val="39130955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2E571096-A5D8-ACF0-F9F9-B2B2C7E2244B}"/>
              </a:ext>
            </a:extLst>
          </p:cNvPr>
          <p:cNvSpPr>
            <a:spLocks noGrp="1"/>
          </p:cNvSpPr>
          <p:nvPr>
            <p:ph type="sldNum" sz="quarter" idx="10"/>
          </p:nvPr>
        </p:nvSpPr>
        <p:spPr>
          <a:xfrm>
            <a:off x="8001000" y="6324600"/>
            <a:ext cx="914400" cy="381000"/>
          </a:xfrm>
        </p:spPr>
        <p:txBody>
          <a:bodyPr/>
          <a:lstStyle>
            <a:lvl1pPr>
              <a:defRPr/>
            </a:lvl1pPr>
          </a:lstStyle>
          <a:p>
            <a:pPr>
              <a:defRPr/>
            </a:pPr>
            <a:fld id="{5D0BE87B-DE51-F347-A397-EEE078D7317E}" type="slidenum">
              <a:rPr lang="en-US" altLang="en-US"/>
              <a:pPr>
                <a:defRPr/>
              </a:pPr>
              <a:t>‹#›</a:t>
            </a:fld>
            <a:endParaRPr lang="en-US" altLang="en-US"/>
          </a:p>
        </p:txBody>
      </p:sp>
    </p:spTree>
    <p:extLst>
      <p:ext uri="{BB962C8B-B14F-4D97-AF65-F5344CB8AC3E}">
        <p14:creationId xmlns:p14="http://schemas.microsoft.com/office/powerpoint/2010/main" val="1767794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477D2A-D0B3-A10C-CB60-67FF56083284}"/>
              </a:ext>
            </a:extLst>
          </p:cNvPr>
          <p:cNvSpPr>
            <a:spLocks noGrp="1"/>
          </p:cNvSpPr>
          <p:nvPr>
            <p:ph type="sldNum" sz="quarter" idx="10"/>
          </p:nvPr>
        </p:nvSpPr>
        <p:spPr>
          <a:xfrm>
            <a:off x="8001000" y="6324600"/>
            <a:ext cx="914400" cy="381000"/>
          </a:xfrm>
        </p:spPr>
        <p:txBody>
          <a:bodyPr/>
          <a:lstStyle>
            <a:lvl1pPr>
              <a:defRPr/>
            </a:lvl1pPr>
          </a:lstStyle>
          <a:p>
            <a:pPr>
              <a:defRPr/>
            </a:pPr>
            <a:fld id="{36A27882-8856-5244-837B-6FA4ECC38CCC}" type="slidenum">
              <a:rPr lang="en-US" altLang="en-US"/>
              <a:pPr>
                <a:defRPr/>
              </a:pPr>
              <a:t>‹#›</a:t>
            </a:fld>
            <a:endParaRPr lang="en-US" altLang="en-US"/>
          </a:p>
        </p:txBody>
      </p:sp>
    </p:spTree>
    <p:extLst>
      <p:ext uri="{BB962C8B-B14F-4D97-AF65-F5344CB8AC3E}">
        <p14:creationId xmlns:p14="http://schemas.microsoft.com/office/powerpoint/2010/main" val="26451435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7A9C8D7-0FB7-410F-0EEC-0721868F9439}"/>
              </a:ext>
            </a:extLst>
          </p:cNvPr>
          <p:cNvSpPr>
            <a:spLocks noGrp="1"/>
          </p:cNvSpPr>
          <p:nvPr>
            <p:ph type="dt" sz="half" idx="10"/>
          </p:nvPr>
        </p:nvSpPr>
        <p:spPr/>
        <p:txBody>
          <a:bodyPr/>
          <a:lstStyle>
            <a:lvl1pPr>
              <a:defRPr/>
            </a:lvl1pPr>
          </a:lstStyle>
          <a:p>
            <a:pPr>
              <a:defRPr/>
            </a:pPr>
            <a:fld id="{D0F11D74-FB2F-4048-9E9A-C8C0516E9F4F}"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B85E0803-E532-9A7D-5B95-0399517B2A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0EBAF5-65BB-0290-98AE-C3F8A0D6E9F3}"/>
              </a:ext>
            </a:extLst>
          </p:cNvPr>
          <p:cNvSpPr>
            <a:spLocks noGrp="1"/>
          </p:cNvSpPr>
          <p:nvPr>
            <p:ph type="sldNum" sz="quarter" idx="12"/>
          </p:nvPr>
        </p:nvSpPr>
        <p:spPr/>
        <p:txBody>
          <a:bodyPr/>
          <a:lstStyle>
            <a:lvl1pPr>
              <a:defRPr/>
            </a:lvl1pPr>
          </a:lstStyle>
          <a:p>
            <a:pPr>
              <a:defRPr/>
            </a:pPr>
            <a:fld id="{52686DC6-2B26-7D4E-BD61-1190653B0166}" type="slidenum">
              <a:rPr lang="en-US" altLang="en-US"/>
              <a:pPr>
                <a:defRPr/>
              </a:pPr>
              <a:t>‹#›</a:t>
            </a:fld>
            <a:endParaRPr lang="en-US" altLang="en-US"/>
          </a:p>
        </p:txBody>
      </p:sp>
    </p:spTree>
    <p:extLst>
      <p:ext uri="{BB962C8B-B14F-4D97-AF65-F5344CB8AC3E}">
        <p14:creationId xmlns:p14="http://schemas.microsoft.com/office/powerpoint/2010/main" val="8048691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0FB78E-3D15-F9D4-6B43-702D7D0163AC}"/>
              </a:ext>
            </a:extLst>
          </p:cNvPr>
          <p:cNvSpPr>
            <a:spLocks noGrp="1"/>
          </p:cNvSpPr>
          <p:nvPr>
            <p:ph type="dt" sz="half" idx="10"/>
          </p:nvPr>
        </p:nvSpPr>
        <p:spPr/>
        <p:txBody>
          <a:bodyPr/>
          <a:lstStyle>
            <a:lvl1pPr>
              <a:defRPr/>
            </a:lvl1pPr>
          </a:lstStyle>
          <a:p>
            <a:pPr>
              <a:defRPr/>
            </a:pPr>
            <a:fld id="{9B81081C-219A-A74E-8096-3E2C56546585}"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FAA98B89-A9AD-A850-4DC2-110ECE16D3B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BCA62-AF1E-5719-02C0-83F3186F9371}"/>
              </a:ext>
            </a:extLst>
          </p:cNvPr>
          <p:cNvSpPr>
            <a:spLocks noGrp="1"/>
          </p:cNvSpPr>
          <p:nvPr>
            <p:ph type="sldNum" sz="quarter" idx="12"/>
          </p:nvPr>
        </p:nvSpPr>
        <p:spPr/>
        <p:txBody>
          <a:bodyPr/>
          <a:lstStyle>
            <a:lvl1pPr>
              <a:defRPr/>
            </a:lvl1pPr>
          </a:lstStyle>
          <a:p>
            <a:pPr>
              <a:defRPr/>
            </a:pPr>
            <a:fld id="{921ADDB5-77E5-534A-9E7A-A60B379F1652}" type="slidenum">
              <a:rPr lang="en-US" altLang="en-US"/>
              <a:pPr>
                <a:defRPr/>
              </a:pPr>
              <a:t>‹#›</a:t>
            </a:fld>
            <a:endParaRPr lang="en-US" altLang="en-US"/>
          </a:p>
        </p:txBody>
      </p:sp>
    </p:spTree>
    <p:extLst>
      <p:ext uri="{BB962C8B-B14F-4D97-AF65-F5344CB8AC3E}">
        <p14:creationId xmlns:p14="http://schemas.microsoft.com/office/powerpoint/2010/main" val="19650011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4D9E3-B8D0-7AC3-F9D0-7337B46A17ED}"/>
              </a:ext>
            </a:extLst>
          </p:cNvPr>
          <p:cNvSpPr>
            <a:spLocks noGrp="1"/>
          </p:cNvSpPr>
          <p:nvPr>
            <p:ph type="dt" sz="half" idx="10"/>
          </p:nvPr>
        </p:nvSpPr>
        <p:spPr/>
        <p:txBody>
          <a:bodyPr/>
          <a:lstStyle>
            <a:lvl1pPr>
              <a:defRPr/>
            </a:lvl1pPr>
          </a:lstStyle>
          <a:p>
            <a:pPr>
              <a:defRPr/>
            </a:pPr>
            <a:fld id="{8950FA64-A639-DA4A-BFF5-DB6AE66153BE}"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B473FBDC-A346-3DD6-0BD2-B099AEE41A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762B65-9EB3-99A5-D396-B5C0EAFC6338}"/>
              </a:ext>
            </a:extLst>
          </p:cNvPr>
          <p:cNvSpPr>
            <a:spLocks noGrp="1"/>
          </p:cNvSpPr>
          <p:nvPr>
            <p:ph type="sldNum" sz="quarter" idx="12"/>
          </p:nvPr>
        </p:nvSpPr>
        <p:spPr/>
        <p:txBody>
          <a:bodyPr/>
          <a:lstStyle>
            <a:lvl1pPr>
              <a:defRPr/>
            </a:lvl1pPr>
          </a:lstStyle>
          <a:p>
            <a:pPr>
              <a:defRPr/>
            </a:pPr>
            <a:fld id="{212B3443-796C-E148-A36F-BB6B905946F5}" type="slidenum">
              <a:rPr lang="en-US" altLang="en-US"/>
              <a:pPr>
                <a:defRPr/>
              </a:pPr>
              <a:t>‹#›</a:t>
            </a:fld>
            <a:endParaRPr lang="en-US" altLang="en-US"/>
          </a:p>
        </p:txBody>
      </p:sp>
    </p:spTree>
    <p:extLst>
      <p:ext uri="{BB962C8B-B14F-4D97-AF65-F5344CB8AC3E}">
        <p14:creationId xmlns:p14="http://schemas.microsoft.com/office/powerpoint/2010/main" val="28054897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1588DB-5F1D-0AA6-58B2-16C0EFE61E97}"/>
              </a:ext>
            </a:extLst>
          </p:cNvPr>
          <p:cNvSpPr>
            <a:spLocks noGrp="1"/>
          </p:cNvSpPr>
          <p:nvPr>
            <p:ph type="dt" sz="half" idx="10"/>
          </p:nvPr>
        </p:nvSpPr>
        <p:spPr/>
        <p:txBody>
          <a:bodyPr/>
          <a:lstStyle>
            <a:lvl1pPr>
              <a:defRPr/>
            </a:lvl1pPr>
          </a:lstStyle>
          <a:p>
            <a:pPr>
              <a:defRPr/>
            </a:pPr>
            <a:fld id="{36F67CBF-B506-C045-A550-BF5CD671FF40}"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C5DEBE4C-409F-CC61-2985-9DA8941EE51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EB28FC4-7F20-4D20-E5C6-F3D9D8901594}"/>
              </a:ext>
            </a:extLst>
          </p:cNvPr>
          <p:cNvSpPr>
            <a:spLocks noGrp="1"/>
          </p:cNvSpPr>
          <p:nvPr>
            <p:ph type="sldNum" sz="quarter" idx="12"/>
          </p:nvPr>
        </p:nvSpPr>
        <p:spPr/>
        <p:txBody>
          <a:bodyPr/>
          <a:lstStyle>
            <a:lvl1pPr>
              <a:defRPr/>
            </a:lvl1pPr>
          </a:lstStyle>
          <a:p>
            <a:pPr>
              <a:defRPr/>
            </a:pPr>
            <a:fld id="{8AC5A145-D809-284F-8796-90B4E10FFB2B}" type="slidenum">
              <a:rPr lang="en-US" altLang="en-US"/>
              <a:pPr>
                <a:defRPr/>
              </a:pPr>
              <a:t>‹#›</a:t>
            </a:fld>
            <a:endParaRPr lang="en-US" altLang="en-US"/>
          </a:p>
        </p:txBody>
      </p:sp>
    </p:spTree>
    <p:extLst>
      <p:ext uri="{BB962C8B-B14F-4D97-AF65-F5344CB8AC3E}">
        <p14:creationId xmlns:p14="http://schemas.microsoft.com/office/powerpoint/2010/main" val="8330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F35B21F-FF9D-2F4C-49E4-B1E095C7D5B0}"/>
              </a:ext>
            </a:extLst>
          </p:cNvPr>
          <p:cNvSpPr>
            <a:spLocks noGrp="1"/>
          </p:cNvSpPr>
          <p:nvPr>
            <p:ph type="dt" sz="half" idx="10"/>
          </p:nvPr>
        </p:nvSpPr>
        <p:spPr/>
        <p:txBody>
          <a:bodyPr/>
          <a:lstStyle>
            <a:lvl1pPr>
              <a:defRPr/>
            </a:lvl1pPr>
          </a:lstStyle>
          <a:p>
            <a:pPr>
              <a:defRPr/>
            </a:pPr>
            <a:fld id="{888C0427-BD59-6C4E-866C-C51E129470B3}" type="datetime1">
              <a:rPr lang="en-US" altLang="en-US"/>
              <a:pPr>
                <a:defRPr/>
              </a:pPr>
              <a:t>3/30/26</a:t>
            </a:fld>
            <a:endParaRPr lang="en-US" altLang="en-US"/>
          </a:p>
        </p:txBody>
      </p:sp>
      <p:sp>
        <p:nvSpPr>
          <p:cNvPr id="8" name="Footer Placeholder 4">
            <a:extLst>
              <a:ext uri="{FF2B5EF4-FFF2-40B4-BE49-F238E27FC236}">
                <a16:creationId xmlns:a16="http://schemas.microsoft.com/office/drawing/2014/main" id="{0B187434-9391-5E0C-18BF-829D25D0FE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15A3703-7CC4-6E5B-B623-14C4545D41CC}"/>
              </a:ext>
            </a:extLst>
          </p:cNvPr>
          <p:cNvSpPr>
            <a:spLocks noGrp="1"/>
          </p:cNvSpPr>
          <p:nvPr>
            <p:ph type="sldNum" sz="quarter" idx="12"/>
          </p:nvPr>
        </p:nvSpPr>
        <p:spPr/>
        <p:txBody>
          <a:bodyPr/>
          <a:lstStyle>
            <a:lvl1pPr>
              <a:defRPr/>
            </a:lvl1pPr>
          </a:lstStyle>
          <a:p>
            <a:pPr>
              <a:defRPr/>
            </a:pPr>
            <a:fld id="{8F32C4E1-58FB-5547-847A-36B06D634B75}" type="slidenum">
              <a:rPr lang="en-US" altLang="en-US"/>
              <a:pPr>
                <a:defRPr/>
              </a:pPr>
              <a:t>‹#›</a:t>
            </a:fld>
            <a:endParaRPr lang="en-US" altLang="en-US"/>
          </a:p>
        </p:txBody>
      </p:sp>
    </p:spTree>
    <p:extLst>
      <p:ext uri="{BB962C8B-B14F-4D97-AF65-F5344CB8AC3E}">
        <p14:creationId xmlns:p14="http://schemas.microsoft.com/office/powerpoint/2010/main" val="36057626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E14310-9F9C-2A0D-989A-B9540ED80EA2}"/>
              </a:ext>
            </a:extLst>
          </p:cNvPr>
          <p:cNvSpPr>
            <a:spLocks noGrp="1"/>
          </p:cNvSpPr>
          <p:nvPr>
            <p:ph type="dt" sz="half" idx="10"/>
          </p:nvPr>
        </p:nvSpPr>
        <p:spPr/>
        <p:txBody>
          <a:bodyPr/>
          <a:lstStyle>
            <a:lvl1pPr>
              <a:defRPr/>
            </a:lvl1pPr>
          </a:lstStyle>
          <a:p>
            <a:pPr>
              <a:defRPr/>
            </a:pPr>
            <a:fld id="{D4BABDC9-28DF-AC49-A257-52F7B30E3581}" type="datetime1">
              <a:rPr lang="en-US" altLang="en-US"/>
              <a:pPr>
                <a:defRPr/>
              </a:pPr>
              <a:t>3/30/26</a:t>
            </a:fld>
            <a:endParaRPr lang="en-US" altLang="en-US"/>
          </a:p>
        </p:txBody>
      </p:sp>
      <p:sp>
        <p:nvSpPr>
          <p:cNvPr id="4" name="Footer Placeholder 4">
            <a:extLst>
              <a:ext uri="{FF2B5EF4-FFF2-40B4-BE49-F238E27FC236}">
                <a16:creationId xmlns:a16="http://schemas.microsoft.com/office/drawing/2014/main" id="{3B2133FA-C5C0-148D-A50B-088F62C348A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D79D6D-37AB-7B6D-44F9-A354AF1D2171}"/>
              </a:ext>
            </a:extLst>
          </p:cNvPr>
          <p:cNvSpPr>
            <a:spLocks noGrp="1"/>
          </p:cNvSpPr>
          <p:nvPr>
            <p:ph type="sldNum" sz="quarter" idx="12"/>
          </p:nvPr>
        </p:nvSpPr>
        <p:spPr/>
        <p:txBody>
          <a:bodyPr/>
          <a:lstStyle>
            <a:lvl1pPr>
              <a:defRPr/>
            </a:lvl1pPr>
          </a:lstStyle>
          <a:p>
            <a:pPr>
              <a:defRPr/>
            </a:pPr>
            <a:fld id="{A6A06FAF-609B-0F4F-99A6-1180E4D0157F}" type="slidenum">
              <a:rPr lang="en-US" altLang="en-US"/>
              <a:pPr>
                <a:defRPr/>
              </a:pPr>
              <a:t>‹#›</a:t>
            </a:fld>
            <a:endParaRPr lang="en-US" altLang="en-US"/>
          </a:p>
        </p:txBody>
      </p:sp>
    </p:spTree>
    <p:extLst>
      <p:ext uri="{BB962C8B-B14F-4D97-AF65-F5344CB8AC3E}">
        <p14:creationId xmlns:p14="http://schemas.microsoft.com/office/powerpoint/2010/main" val="89440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300AAE8-20C5-1E83-0B54-3300C945FA9A}"/>
              </a:ext>
            </a:extLst>
          </p:cNvPr>
          <p:cNvSpPr>
            <a:spLocks noGrp="1"/>
          </p:cNvSpPr>
          <p:nvPr>
            <p:ph type="dt" sz="half" idx="10"/>
          </p:nvPr>
        </p:nvSpPr>
        <p:spPr/>
        <p:txBody>
          <a:bodyPr/>
          <a:lstStyle>
            <a:lvl1pPr>
              <a:defRPr/>
            </a:lvl1pPr>
          </a:lstStyle>
          <a:p>
            <a:pPr>
              <a:defRPr/>
            </a:pPr>
            <a:fld id="{DAF2927B-FFDC-2F43-8594-E7E0F2C2411A}" type="datetime1">
              <a:rPr lang="en-US" altLang="en-US"/>
              <a:pPr>
                <a:defRPr/>
              </a:pPr>
              <a:t>3/30/26</a:t>
            </a:fld>
            <a:endParaRPr lang="en-US" altLang="en-US"/>
          </a:p>
        </p:txBody>
      </p:sp>
      <p:sp>
        <p:nvSpPr>
          <p:cNvPr id="3" name="Footer Placeholder 4">
            <a:extLst>
              <a:ext uri="{FF2B5EF4-FFF2-40B4-BE49-F238E27FC236}">
                <a16:creationId xmlns:a16="http://schemas.microsoft.com/office/drawing/2014/main" id="{EAD28FFA-27FD-17DD-D076-C7054D167CA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DFFFC0F-311C-6227-6A33-F2051CF094F0}"/>
              </a:ext>
            </a:extLst>
          </p:cNvPr>
          <p:cNvSpPr>
            <a:spLocks noGrp="1"/>
          </p:cNvSpPr>
          <p:nvPr>
            <p:ph type="sldNum" sz="quarter" idx="12"/>
          </p:nvPr>
        </p:nvSpPr>
        <p:spPr/>
        <p:txBody>
          <a:bodyPr/>
          <a:lstStyle>
            <a:lvl1pPr>
              <a:defRPr/>
            </a:lvl1pPr>
          </a:lstStyle>
          <a:p>
            <a:pPr>
              <a:defRPr/>
            </a:pPr>
            <a:fld id="{0A127995-3B73-9E4E-8C97-548DB1B5851E}" type="slidenum">
              <a:rPr lang="en-US" altLang="en-US"/>
              <a:pPr>
                <a:defRPr/>
              </a:pPr>
              <a:t>‹#›</a:t>
            </a:fld>
            <a:endParaRPr lang="en-US" altLang="en-US"/>
          </a:p>
        </p:txBody>
      </p:sp>
    </p:spTree>
    <p:extLst>
      <p:ext uri="{BB962C8B-B14F-4D97-AF65-F5344CB8AC3E}">
        <p14:creationId xmlns:p14="http://schemas.microsoft.com/office/powerpoint/2010/main" val="168950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3B6A6E8-60DE-3F99-D346-27AB14F0365D}"/>
              </a:ext>
            </a:extLst>
          </p:cNvPr>
          <p:cNvSpPr>
            <a:spLocks noGrp="1"/>
          </p:cNvSpPr>
          <p:nvPr>
            <p:ph type="dt" sz="half" idx="10"/>
          </p:nvPr>
        </p:nvSpPr>
        <p:spPr/>
        <p:txBody>
          <a:bodyPr/>
          <a:lstStyle>
            <a:lvl1pPr>
              <a:defRPr/>
            </a:lvl1pPr>
          </a:lstStyle>
          <a:p>
            <a:pPr>
              <a:defRPr/>
            </a:pPr>
            <a:fld id="{9463EBBB-3247-5846-B78D-8C2AAAB37C9F}" type="datetime1">
              <a:rPr lang="en-US" altLang="en-US"/>
              <a:pPr>
                <a:defRPr/>
              </a:pPr>
              <a:t>3/30/26</a:t>
            </a:fld>
            <a:endParaRPr lang="en-US" altLang="en-US"/>
          </a:p>
        </p:txBody>
      </p:sp>
      <p:sp>
        <p:nvSpPr>
          <p:cNvPr id="8" name="Footer Placeholder 4">
            <a:extLst>
              <a:ext uri="{FF2B5EF4-FFF2-40B4-BE49-F238E27FC236}">
                <a16:creationId xmlns:a16="http://schemas.microsoft.com/office/drawing/2014/main" id="{A27107E6-FA73-2572-42F2-89AB40345FE6}"/>
              </a:ext>
            </a:extLst>
          </p:cNvPr>
          <p:cNvSpPr>
            <a:spLocks noGrp="1"/>
          </p:cNvSpPr>
          <p:nvPr>
            <p:ph type="ftr" sz="quarter" idx="11"/>
          </p:nvPr>
        </p:nvSpPr>
        <p:spPr/>
        <p:txBody>
          <a:bodyPr/>
          <a:lstStyle>
            <a:lvl1pPr>
              <a:defRPr/>
            </a:lvl1pPr>
          </a:lstStyle>
          <a:p>
            <a:pPr>
              <a:defRPr/>
            </a:pPr>
            <a:r>
              <a:rPr lang="en-US"/>
              <a:t>Transport Layer</a:t>
            </a:r>
          </a:p>
        </p:txBody>
      </p:sp>
      <p:sp>
        <p:nvSpPr>
          <p:cNvPr id="9" name="Slide Number Placeholder 5">
            <a:extLst>
              <a:ext uri="{FF2B5EF4-FFF2-40B4-BE49-F238E27FC236}">
                <a16:creationId xmlns:a16="http://schemas.microsoft.com/office/drawing/2014/main" id="{EE7A867C-FEAB-0B80-D17A-6F25CEB1B374}"/>
              </a:ext>
            </a:extLst>
          </p:cNvPr>
          <p:cNvSpPr>
            <a:spLocks noGrp="1"/>
          </p:cNvSpPr>
          <p:nvPr>
            <p:ph type="sldNum" sz="quarter" idx="12"/>
          </p:nvPr>
        </p:nvSpPr>
        <p:spPr/>
        <p:txBody>
          <a:bodyPr/>
          <a:lstStyle>
            <a:lvl1pPr>
              <a:defRPr/>
            </a:lvl1pPr>
          </a:lstStyle>
          <a:p>
            <a:pPr>
              <a:defRPr/>
            </a:pPr>
            <a:fld id="{0B4537AD-3F6F-7E4E-AE53-7DB77E9EF1DF}" type="slidenum">
              <a:rPr lang="en-US" altLang="en-US"/>
              <a:pPr>
                <a:defRPr/>
              </a:pPr>
              <a:t>‹#›</a:t>
            </a:fld>
            <a:endParaRPr lang="en-US" altLang="en-US"/>
          </a:p>
        </p:txBody>
      </p:sp>
    </p:spTree>
    <p:extLst>
      <p:ext uri="{BB962C8B-B14F-4D97-AF65-F5344CB8AC3E}">
        <p14:creationId xmlns:p14="http://schemas.microsoft.com/office/powerpoint/2010/main" val="3016542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232C15-C753-FA04-4955-8366DF7CB7B2}"/>
              </a:ext>
            </a:extLst>
          </p:cNvPr>
          <p:cNvSpPr>
            <a:spLocks noGrp="1"/>
          </p:cNvSpPr>
          <p:nvPr>
            <p:ph type="dt" sz="half" idx="10"/>
          </p:nvPr>
        </p:nvSpPr>
        <p:spPr/>
        <p:txBody>
          <a:bodyPr/>
          <a:lstStyle>
            <a:lvl1pPr>
              <a:defRPr/>
            </a:lvl1pPr>
          </a:lstStyle>
          <a:p>
            <a:pPr>
              <a:defRPr/>
            </a:pPr>
            <a:fld id="{CF6D36EF-2A2C-4B49-B50E-2F41AE20532C}"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7AC87A7A-47F5-83EE-13D5-FF1041B5FB9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94F225-E84F-0CE9-6C9F-DED169D87CFC}"/>
              </a:ext>
            </a:extLst>
          </p:cNvPr>
          <p:cNvSpPr>
            <a:spLocks noGrp="1"/>
          </p:cNvSpPr>
          <p:nvPr>
            <p:ph type="sldNum" sz="quarter" idx="12"/>
          </p:nvPr>
        </p:nvSpPr>
        <p:spPr/>
        <p:txBody>
          <a:bodyPr/>
          <a:lstStyle>
            <a:lvl1pPr>
              <a:defRPr/>
            </a:lvl1pPr>
          </a:lstStyle>
          <a:p>
            <a:pPr>
              <a:defRPr/>
            </a:pPr>
            <a:fld id="{A09FCE31-A327-9849-951F-7C36BE11B61F}" type="slidenum">
              <a:rPr lang="en-US" altLang="en-US"/>
              <a:pPr>
                <a:defRPr/>
              </a:pPr>
              <a:t>‹#›</a:t>
            </a:fld>
            <a:endParaRPr lang="en-US" altLang="en-US"/>
          </a:p>
        </p:txBody>
      </p:sp>
    </p:spTree>
    <p:extLst>
      <p:ext uri="{BB962C8B-B14F-4D97-AF65-F5344CB8AC3E}">
        <p14:creationId xmlns:p14="http://schemas.microsoft.com/office/powerpoint/2010/main" val="3769379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FAB0C5C-3D71-A5B3-3FFD-21C9FFBD9104}"/>
              </a:ext>
            </a:extLst>
          </p:cNvPr>
          <p:cNvSpPr>
            <a:spLocks noGrp="1"/>
          </p:cNvSpPr>
          <p:nvPr>
            <p:ph type="dt" sz="half" idx="10"/>
          </p:nvPr>
        </p:nvSpPr>
        <p:spPr/>
        <p:txBody>
          <a:bodyPr/>
          <a:lstStyle>
            <a:lvl1pPr>
              <a:defRPr/>
            </a:lvl1pPr>
          </a:lstStyle>
          <a:p>
            <a:pPr>
              <a:defRPr/>
            </a:pPr>
            <a:fld id="{895F0DAA-530C-324E-ACD8-C62C2CB19DBC}"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7536C7F4-B69F-A1B0-B631-A4F66D9D82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EDEC979-3D33-1B96-092E-58F7AC0D5979}"/>
              </a:ext>
            </a:extLst>
          </p:cNvPr>
          <p:cNvSpPr>
            <a:spLocks noGrp="1"/>
          </p:cNvSpPr>
          <p:nvPr>
            <p:ph type="sldNum" sz="quarter" idx="12"/>
          </p:nvPr>
        </p:nvSpPr>
        <p:spPr/>
        <p:txBody>
          <a:bodyPr/>
          <a:lstStyle>
            <a:lvl1pPr>
              <a:defRPr/>
            </a:lvl1pPr>
          </a:lstStyle>
          <a:p>
            <a:pPr>
              <a:defRPr/>
            </a:pPr>
            <a:fld id="{05FA4A6A-6451-0D43-B693-562DB02027D2}" type="slidenum">
              <a:rPr lang="en-US" altLang="en-US"/>
              <a:pPr>
                <a:defRPr/>
              </a:pPr>
              <a:t>‹#›</a:t>
            </a:fld>
            <a:endParaRPr lang="en-US" altLang="en-US"/>
          </a:p>
        </p:txBody>
      </p:sp>
    </p:spTree>
    <p:extLst>
      <p:ext uri="{BB962C8B-B14F-4D97-AF65-F5344CB8AC3E}">
        <p14:creationId xmlns:p14="http://schemas.microsoft.com/office/powerpoint/2010/main" val="361234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B7687-453C-B969-DB30-C38B1D555E39}"/>
              </a:ext>
            </a:extLst>
          </p:cNvPr>
          <p:cNvSpPr>
            <a:spLocks noGrp="1"/>
          </p:cNvSpPr>
          <p:nvPr>
            <p:ph type="dt" sz="half" idx="10"/>
          </p:nvPr>
        </p:nvSpPr>
        <p:spPr/>
        <p:txBody>
          <a:bodyPr/>
          <a:lstStyle>
            <a:lvl1pPr>
              <a:defRPr/>
            </a:lvl1pPr>
          </a:lstStyle>
          <a:p>
            <a:pPr>
              <a:defRPr/>
            </a:pPr>
            <a:fld id="{3898E2CA-DEC3-AF4C-896B-BBEA27FB128C}"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B1306FCB-0ADC-862B-3081-74A3B4F95B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4F4F62-C0DD-70BC-F577-BDA7C36F42EB}"/>
              </a:ext>
            </a:extLst>
          </p:cNvPr>
          <p:cNvSpPr>
            <a:spLocks noGrp="1"/>
          </p:cNvSpPr>
          <p:nvPr>
            <p:ph type="sldNum" sz="quarter" idx="12"/>
          </p:nvPr>
        </p:nvSpPr>
        <p:spPr/>
        <p:txBody>
          <a:bodyPr/>
          <a:lstStyle>
            <a:lvl1pPr>
              <a:defRPr/>
            </a:lvl1pPr>
          </a:lstStyle>
          <a:p>
            <a:pPr>
              <a:defRPr/>
            </a:pPr>
            <a:fld id="{2BAE1E4D-F584-EF4E-9FE9-4C51BB71D932}" type="slidenum">
              <a:rPr lang="en-US" altLang="en-US"/>
              <a:pPr>
                <a:defRPr/>
              </a:pPr>
              <a:t>‹#›</a:t>
            </a:fld>
            <a:endParaRPr lang="en-US" altLang="en-US"/>
          </a:p>
        </p:txBody>
      </p:sp>
    </p:spTree>
    <p:extLst>
      <p:ext uri="{BB962C8B-B14F-4D97-AF65-F5344CB8AC3E}">
        <p14:creationId xmlns:p14="http://schemas.microsoft.com/office/powerpoint/2010/main" val="3971203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DDB49-8F43-20BE-CD36-FE57FA9851E8}"/>
              </a:ext>
            </a:extLst>
          </p:cNvPr>
          <p:cNvSpPr>
            <a:spLocks noGrp="1"/>
          </p:cNvSpPr>
          <p:nvPr>
            <p:ph type="dt" sz="half" idx="10"/>
          </p:nvPr>
        </p:nvSpPr>
        <p:spPr/>
        <p:txBody>
          <a:bodyPr/>
          <a:lstStyle>
            <a:lvl1pPr>
              <a:defRPr/>
            </a:lvl1pPr>
          </a:lstStyle>
          <a:p>
            <a:pPr>
              <a:defRPr/>
            </a:pPr>
            <a:fld id="{FAB32CE1-3FED-F346-B5F8-983A8DA27862}"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91EF7205-52C2-8B14-483A-3FFC8798BC9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3784C5-FF12-E256-270C-329E7317EE81}"/>
              </a:ext>
            </a:extLst>
          </p:cNvPr>
          <p:cNvSpPr>
            <a:spLocks noGrp="1"/>
          </p:cNvSpPr>
          <p:nvPr>
            <p:ph type="sldNum" sz="quarter" idx="12"/>
          </p:nvPr>
        </p:nvSpPr>
        <p:spPr/>
        <p:txBody>
          <a:bodyPr/>
          <a:lstStyle>
            <a:lvl1pPr>
              <a:defRPr/>
            </a:lvl1pPr>
          </a:lstStyle>
          <a:p>
            <a:pPr>
              <a:defRPr/>
            </a:pPr>
            <a:fld id="{191E1C0D-6E47-B54F-ACB8-7695D93E2DF8}" type="slidenum">
              <a:rPr lang="en-US" altLang="en-US"/>
              <a:pPr>
                <a:defRPr/>
              </a:pPr>
              <a:t>‹#›</a:t>
            </a:fld>
            <a:endParaRPr lang="en-US" altLang="en-US"/>
          </a:p>
        </p:txBody>
      </p:sp>
    </p:spTree>
    <p:extLst>
      <p:ext uri="{BB962C8B-B14F-4D97-AF65-F5344CB8AC3E}">
        <p14:creationId xmlns:p14="http://schemas.microsoft.com/office/powerpoint/2010/main" val="420189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A6D8632E-DE09-65C3-97CF-ED1CF750D896}"/>
              </a:ext>
            </a:extLst>
          </p:cNvPr>
          <p:cNvSpPr>
            <a:spLocks noGrp="1"/>
          </p:cNvSpPr>
          <p:nvPr>
            <p:ph type="sldNum" sz="quarter" idx="10"/>
          </p:nvPr>
        </p:nvSpPr>
        <p:spPr>
          <a:xfrm>
            <a:off x="8001000" y="6324600"/>
            <a:ext cx="914400" cy="381000"/>
          </a:xfrm>
        </p:spPr>
        <p:txBody>
          <a:bodyPr/>
          <a:lstStyle>
            <a:lvl1pPr>
              <a:defRPr/>
            </a:lvl1pPr>
          </a:lstStyle>
          <a:p>
            <a:pPr>
              <a:defRPr/>
            </a:pPr>
            <a:fld id="{8CF22864-B64E-8346-9A9D-5C9F555E6137}" type="slidenum">
              <a:rPr lang="en-US" altLang="en-US"/>
              <a:pPr>
                <a:defRPr/>
              </a:pPr>
              <a:t>‹#›</a:t>
            </a:fld>
            <a:endParaRPr lang="en-US" altLang="en-US"/>
          </a:p>
        </p:txBody>
      </p:sp>
    </p:spTree>
    <p:extLst>
      <p:ext uri="{BB962C8B-B14F-4D97-AF65-F5344CB8AC3E}">
        <p14:creationId xmlns:p14="http://schemas.microsoft.com/office/powerpoint/2010/main" val="21951484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4A05AFA-4FFD-5078-2C71-69BD20D814FE}"/>
              </a:ext>
            </a:extLst>
          </p:cNvPr>
          <p:cNvSpPr>
            <a:spLocks noGrp="1"/>
          </p:cNvSpPr>
          <p:nvPr>
            <p:ph type="sldNum" sz="quarter" idx="10"/>
          </p:nvPr>
        </p:nvSpPr>
        <p:spPr>
          <a:xfrm>
            <a:off x="8001000" y="6324600"/>
            <a:ext cx="914400" cy="381000"/>
          </a:xfrm>
        </p:spPr>
        <p:txBody>
          <a:bodyPr/>
          <a:lstStyle>
            <a:lvl1pPr>
              <a:defRPr/>
            </a:lvl1pPr>
          </a:lstStyle>
          <a:p>
            <a:pPr>
              <a:defRPr/>
            </a:pPr>
            <a:fld id="{9BD11041-7CE2-9044-85C7-741FE528FDDB}" type="slidenum">
              <a:rPr lang="en-US" altLang="en-US"/>
              <a:pPr>
                <a:defRPr/>
              </a:pPr>
              <a:t>‹#›</a:t>
            </a:fld>
            <a:endParaRPr lang="en-US" altLang="en-US"/>
          </a:p>
        </p:txBody>
      </p:sp>
    </p:spTree>
    <p:extLst>
      <p:ext uri="{BB962C8B-B14F-4D97-AF65-F5344CB8AC3E}">
        <p14:creationId xmlns:p14="http://schemas.microsoft.com/office/powerpoint/2010/main" val="5468116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8772367-173F-4F9A-E079-360599BF9F46}"/>
              </a:ext>
            </a:extLst>
          </p:cNvPr>
          <p:cNvSpPr>
            <a:spLocks noGrp="1"/>
          </p:cNvSpPr>
          <p:nvPr>
            <p:ph type="sldNum" sz="quarter" idx="10"/>
          </p:nvPr>
        </p:nvSpPr>
        <p:spPr>
          <a:xfrm>
            <a:off x="8001000" y="6324600"/>
            <a:ext cx="914400" cy="381000"/>
          </a:xfrm>
        </p:spPr>
        <p:txBody>
          <a:bodyPr/>
          <a:lstStyle>
            <a:lvl1pPr>
              <a:defRPr/>
            </a:lvl1pPr>
          </a:lstStyle>
          <a:p>
            <a:pPr>
              <a:defRPr/>
            </a:pPr>
            <a:fld id="{3BF0BE25-080E-7541-B130-B6036AD2DE2E}" type="slidenum">
              <a:rPr lang="en-US" altLang="en-US"/>
              <a:pPr>
                <a:defRPr/>
              </a:pPr>
              <a:t>‹#›</a:t>
            </a:fld>
            <a:endParaRPr lang="en-US" altLang="en-US"/>
          </a:p>
        </p:txBody>
      </p:sp>
    </p:spTree>
    <p:extLst>
      <p:ext uri="{BB962C8B-B14F-4D97-AF65-F5344CB8AC3E}">
        <p14:creationId xmlns:p14="http://schemas.microsoft.com/office/powerpoint/2010/main" val="163690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5458F29-DCA7-F26F-199C-67F1BFA2EECA}"/>
              </a:ext>
            </a:extLst>
          </p:cNvPr>
          <p:cNvSpPr>
            <a:spLocks noGrp="1"/>
          </p:cNvSpPr>
          <p:nvPr>
            <p:ph type="dt" sz="half" idx="10"/>
          </p:nvPr>
        </p:nvSpPr>
        <p:spPr/>
        <p:txBody>
          <a:bodyPr/>
          <a:lstStyle>
            <a:lvl1pPr>
              <a:defRPr/>
            </a:lvl1pPr>
          </a:lstStyle>
          <a:p>
            <a:pPr>
              <a:defRPr/>
            </a:pPr>
            <a:fld id="{873FBB80-9310-C341-8164-CB3E38442384}"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67A3D524-D971-BBC9-4D34-D6AB3BBB88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2E425A-E8B3-68DE-7F6A-8AC5DE929D2A}"/>
              </a:ext>
            </a:extLst>
          </p:cNvPr>
          <p:cNvSpPr>
            <a:spLocks noGrp="1"/>
          </p:cNvSpPr>
          <p:nvPr>
            <p:ph type="sldNum" sz="quarter" idx="12"/>
          </p:nvPr>
        </p:nvSpPr>
        <p:spPr/>
        <p:txBody>
          <a:bodyPr/>
          <a:lstStyle>
            <a:lvl1pPr>
              <a:defRPr/>
            </a:lvl1pPr>
          </a:lstStyle>
          <a:p>
            <a:pPr>
              <a:defRPr/>
            </a:pPr>
            <a:fld id="{538DF980-6624-5040-BFE2-4969F9BBA008}" type="slidenum">
              <a:rPr lang="en-US" altLang="en-US"/>
              <a:pPr>
                <a:defRPr/>
              </a:pPr>
              <a:t>‹#›</a:t>
            </a:fld>
            <a:endParaRPr lang="en-US" altLang="en-US"/>
          </a:p>
        </p:txBody>
      </p:sp>
    </p:spTree>
    <p:extLst>
      <p:ext uri="{BB962C8B-B14F-4D97-AF65-F5344CB8AC3E}">
        <p14:creationId xmlns:p14="http://schemas.microsoft.com/office/powerpoint/2010/main" val="17791769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276714-6FA9-7A05-BA52-2C01D2F9EF80}"/>
              </a:ext>
            </a:extLst>
          </p:cNvPr>
          <p:cNvSpPr>
            <a:spLocks noGrp="1"/>
          </p:cNvSpPr>
          <p:nvPr>
            <p:ph type="dt" sz="half" idx="10"/>
          </p:nvPr>
        </p:nvSpPr>
        <p:spPr/>
        <p:txBody>
          <a:bodyPr/>
          <a:lstStyle>
            <a:lvl1pPr>
              <a:defRPr/>
            </a:lvl1pPr>
          </a:lstStyle>
          <a:p>
            <a:pPr>
              <a:defRPr/>
            </a:pPr>
            <a:fld id="{54BD1ECE-681D-444A-8099-41B52AAA7A34}"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4F77647F-BC9A-2435-2652-5BD9B0DD94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0AADC2B-4DDB-4B75-0130-001CEDDD1B92}"/>
              </a:ext>
            </a:extLst>
          </p:cNvPr>
          <p:cNvSpPr>
            <a:spLocks noGrp="1"/>
          </p:cNvSpPr>
          <p:nvPr>
            <p:ph type="sldNum" sz="quarter" idx="12"/>
          </p:nvPr>
        </p:nvSpPr>
        <p:spPr/>
        <p:txBody>
          <a:bodyPr/>
          <a:lstStyle>
            <a:lvl1pPr>
              <a:defRPr/>
            </a:lvl1pPr>
          </a:lstStyle>
          <a:p>
            <a:pPr>
              <a:defRPr/>
            </a:pPr>
            <a:fld id="{AB7F463A-828F-C743-AF3A-D5ACCDDA630F}" type="slidenum">
              <a:rPr lang="en-US" altLang="en-US"/>
              <a:pPr>
                <a:defRPr/>
              </a:pPr>
              <a:t>‹#›</a:t>
            </a:fld>
            <a:endParaRPr lang="en-US" altLang="en-US"/>
          </a:p>
        </p:txBody>
      </p:sp>
    </p:spTree>
    <p:extLst>
      <p:ext uri="{BB962C8B-B14F-4D97-AF65-F5344CB8AC3E}">
        <p14:creationId xmlns:p14="http://schemas.microsoft.com/office/powerpoint/2010/main" val="26749831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2DF331-8B1C-9CE0-D7C3-A5722BC3DD8F}"/>
              </a:ext>
            </a:extLst>
          </p:cNvPr>
          <p:cNvSpPr>
            <a:spLocks noGrp="1"/>
          </p:cNvSpPr>
          <p:nvPr>
            <p:ph type="dt" sz="half" idx="10"/>
          </p:nvPr>
        </p:nvSpPr>
        <p:spPr/>
        <p:txBody>
          <a:bodyPr/>
          <a:lstStyle>
            <a:lvl1pPr>
              <a:defRPr/>
            </a:lvl1pPr>
          </a:lstStyle>
          <a:p>
            <a:pPr>
              <a:defRPr/>
            </a:pPr>
            <a:fld id="{AB4E8734-39F9-DB47-B5ED-D7C1EABC492D}"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6FFA3A5E-4915-5330-3F46-EB574B3225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3E05BD5-C0CD-209B-AED0-99F16541259D}"/>
              </a:ext>
            </a:extLst>
          </p:cNvPr>
          <p:cNvSpPr>
            <a:spLocks noGrp="1"/>
          </p:cNvSpPr>
          <p:nvPr>
            <p:ph type="sldNum" sz="quarter" idx="12"/>
          </p:nvPr>
        </p:nvSpPr>
        <p:spPr/>
        <p:txBody>
          <a:bodyPr/>
          <a:lstStyle>
            <a:lvl1pPr>
              <a:defRPr/>
            </a:lvl1pPr>
          </a:lstStyle>
          <a:p>
            <a:pPr>
              <a:defRPr/>
            </a:pPr>
            <a:fld id="{07544A6B-4BAF-8B4D-80CB-7C8C8F6D1101}" type="slidenum">
              <a:rPr lang="en-US" altLang="en-US"/>
              <a:pPr>
                <a:defRPr/>
              </a:pPr>
              <a:t>‹#›</a:t>
            </a:fld>
            <a:endParaRPr lang="en-US" altLang="en-US"/>
          </a:p>
        </p:txBody>
      </p:sp>
    </p:spTree>
    <p:extLst>
      <p:ext uri="{BB962C8B-B14F-4D97-AF65-F5344CB8AC3E}">
        <p14:creationId xmlns:p14="http://schemas.microsoft.com/office/powerpoint/2010/main" val="86945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EC5D077-4A12-665D-F306-96687261BD84}"/>
              </a:ext>
            </a:extLst>
          </p:cNvPr>
          <p:cNvSpPr>
            <a:spLocks noGrp="1"/>
          </p:cNvSpPr>
          <p:nvPr>
            <p:ph type="dt" sz="half" idx="10"/>
          </p:nvPr>
        </p:nvSpPr>
        <p:spPr/>
        <p:txBody>
          <a:bodyPr/>
          <a:lstStyle>
            <a:lvl1pPr>
              <a:defRPr/>
            </a:lvl1pPr>
          </a:lstStyle>
          <a:p>
            <a:pPr>
              <a:defRPr/>
            </a:pPr>
            <a:fld id="{98A4F5D7-6364-F345-815A-8B6DDEA3A1E7}" type="datetime1">
              <a:rPr lang="en-US" altLang="en-US"/>
              <a:pPr>
                <a:defRPr/>
              </a:pPr>
              <a:t>3/30/26</a:t>
            </a:fld>
            <a:endParaRPr lang="en-US" altLang="en-US"/>
          </a:p>
        </p:txBody>
      </p:sp>
      <p:sp>
        <p:nvSpPr>
          <p:cNvPr id="4" name="Footer Placeholder 4">
            <a:extLst>
              <a:ext uri="{FF2B5EF4-FFF2-40B4-BE49-F238E27FC236}">
                <a16:creationId xmlns:a16="http://schemas.microsoft.com/office/drawing/2014/main" id="{466A27CD-4F80-16E8-2BF0-5324BC550CCD}"/>
              </a:ext>
            </a:extLst>
          </p:cNvPr>
          <p:cNvSpPr>
            <a:spLocks noGrp="1"/>
          </p:cNvSpPr>
          <p:nvPr>
            <p:ph type="ftr" sz="quarter" idx="11"/>
          </p:nvPr>
        </p:nvSpPr>
        <p:spPr/>
        <p:txBody>
          <a:bodyPr/>
          <a:lstStyle>
            <a:lvl1pPr>
              <a:defRPr/>
            </a:lvl1pPr>
          </a:lstStyle>
          <a:p>
            <a:pPr>
              <a:defRPr/>
            </a:pPr>
            <a:r>
              <a:rPr lang="en-US"/>
              <a:t>Transport Layer</a:t>
            </a:r>
          </a:p>
        </p:txBody>
      </p:sp>
      <p:sp>
        <p:nvSpPr>
          <p:cNvPr id="5" name="Slide Number Placeholder 5">
            <a:extLst>
              <a:ext uri="{FF2B5EF4-FFF2-40B4-BE49-F238E27FC236}">
                <a16:creationId xmlns:a16="http://schemas.microsoft.com/office/drawing/2014/main" id="{6A198A9C-0130-7E84-9AE1-87E6FE03E291}"/>
              </a:ext>
            </a:extLst>
          </p:cNvPr>
          <p:cNvSpPr>
            <a:spLocks noGrp="1"/>
          </p:cNvSpPr>
          <p:nvPr>
            <p:ph type="sldNum" sz="quarter" idx="12"/>
          </p:nvPr>
        </p:nvSpPr>
        <p:spPr/>
        <p:txBody>
          <a:bodyPr/>
          <a:lstStyle>
            <a:lvl1pPr>
              <a:defRPr/>
            </a:lvl1pPr>
          </a:lstStyle>
          <a:p>
            <a:pPr>
              <a:defRPr/>
            </a:pPr>
            <a:fld id="{7FE0CB13-6741-034F-BD1D-4DC6D0210D2D}" type="slidenum">
              <a:rPr lang="en-US" altLang="en-US"/>
              <a:pPr>
                <a:defRPr/>
              </a:pPr>
              <a:t>‹#›</a:t>
            </a:fld>
            <a:endParaRPr lang="en-US" altLang="en-US"/>
          </a:p>
        </p:txBody>
      </p:sp>
    </p:spTree>
    <p:extLst>
      <p:ext uri="{BB962C8B-B14F-4D97-AF65-F5344CB8AC3E}">
        <p14:creationId xmlns:p14="http://schemas.microsoft.com/office/powerpoint/2010/main" val="7443470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CEF974C-483F-CC9A-EE80-B20E6B3B97AD}"/>
              </a:ext>
            </a:extLst>
          </p:cNvPr>
          <p:cNvSpPr>
            <a:spLocks noGrp="1"/>
          </p:cNvSpPr>
          <p:nvPr>
            <p:ph type="dt" sz="half" idx="10"/>
          </p:nvPr>
        </p:nvSpPr>
        <p:spPr/>
        <p:txBody>
          <a:bodyPr/>
          <a:lstStyle>
            <a:lvl1pPr>
              <a:defRPr/>
            </a:lvl1pPr>
          </a:lstStyle>
          <a:p>
            <a:pPr>
              <a:defRPr/>
            </a:pPr>
            <a:fld id="{4DEBABF2-2620-DB46-BBCF-9520C1A37953}"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DF1487ED-2828-905A-1C55-FA1726CC682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7281FD-A49B-658B-367F-7F5A4ADAAA53}"/>
              </a:ext>
            </a:extLst>
          </p:cNvPr>
          <p:cNvSpPr>
            <a:spLocks noGrp="1"/>
          </p:cNvSpPr>
          <p:nvPr>
            <p:ph type="sldNum" sz="quarter" idx="12"/>
          </p:nvPr>
        </p:nvSpPr>
        <p:spPr/>
        <p:txBody>
          <a:bodyPr/>
          <a:lstStyle>
            <a:lvl1pPr>
              <a:defRPr/>
            </a:lvl1pPr>
          </a:lstStyle>
          <a:p>
            <a:pPr>
              <a:defRPr/>
            </a:pPr>
            <a:fld id="{22808061-8BAB-9048-9234-F27AA047EDDA}" type="slidenum">
              <a:rPr lang="en-US" altLang="en-US"/>
              <a:pPr>
                <a:defRPr/>
              </a:pPr>
              <a:t>‹#›</a:t>
            </a:fld>
            <a:endParaRPr lang="en-US" altLang="en-US"/>
          </a:p>
        </p:txBody>
      </p:sp>
    </p:spTree>
    <p:extLst>
      <p:ext uri="{BB962C8B-B14F-4D97-AF65-F5344CB8AC3E}">
        <p14:creationId xmlns:p14="http://schemas.microsoft.com/office/powerpoint/2010/main" val="768009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3BD652A-45AC-097B-76D3-5C37790C3ED9}"/>
              </a:ext>
            </a:extLst>
          </p:cNvPr>
          <p:cNvSpPr>
            <a:spLocks noGrp="1"/>
          </p:cNvSpPr>
          <p:nvPr>
            <p:ph type="dt" sz="half" idx="10"/>
          </p:nvPr>
        </p:nvSpPr>
        <p:spPr/>
        <p:txBody>
          <a:bodyPr/>
          <a:lstStyle>
            <a:lvl1pPr>
              <a:defRPr/>
            </a:lvl1pPr>
          </a:lstStyle>
          <a:p>
            <a:pPr>
              <a:defRPr/>
            </a:pPr>
            <a:fld id="{D05179B0-4111-E749-88D2-1F8A12FC5D7F}" type="datetime1">
              <a:rPr lang="en-US" altLang="en-US"/>
              <a:pPr>
                <a:defRPr/>
              </a:pPr>
              <a:t>3/30/26</a:t>
            </a:fld>
            <a:endParaRPr lang="en-US" altLang="en-US"/>
          </a:p>
        </p:txBody>
      </p:sp>
      <p:sp>
        <p:nvSpPr>
          <p:cNvPr id="8" name="Footer Placeholder 4">
            <a:extLst>
              <a:ext uri="{FF2B5EF4-FFF2-40B4-BE49-F238E27FC236}">
                <a16:creationId xmlns:a16="http://schemas.microsoft.com/office/drawing/2014/main" id="{2C233A82-B18F-094E-BA84-62444500435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0753D8C-7818-5D4A-43FF-26DC9D43A55D}"/>
              </a:ext>
            </a:extLst>
          </p:cNvPr>
          <p:cNvSpPr>
            <a:spLocks noGrp="1"/>
          </p:cNvSpPr>
          <p:nvPr>
            <p:ph type="sldNum" sz="quarter" idx="12"/>
          </p:nvPr>
        </p:nvSpPr>
        <p:spPr/>
        <p:txBody>
          <a:bodyPr/>
          <a:lstStyle>
            <a:lvl1pPr>
              <a:defRPr/>
            </a:lvl1pPr>
          </a:lstStyle>
          <a:p>
            <a:pPr>
              <a:defRPr/>
            </a:pPr>
            <a:fld id="{F8666C9F-27EB-EA48-9B21-52633153E259}" type="slidenum">
              <a:rPr lang="en-US" altLang="en-US"/>
              <a:pPr>
                <a:defRPr/>
              </a:pPr>
              <a:t>‹#›</a:t>
            </a:fld>
            <a:endParaRPr lang="en-US" altLang="en-US"/>
          </a:p>
        </p:txBody>
      </p:sp>
    </p:spTree>
    <p:extLst>
      <p:ext uri="{BB962C8B-B14F-4D97-AF65-F5344CB8AC3E}">
        <p14:creationId xmlns:p14="http://schemas.microsoft.com/office/powerpoint/2010/main" val="38082395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628148B-662E-EE68-FE8E-315C24F2C051}"/>
              </a:ext>
            </a:extLst>
          </p:cNvPr>
          <p:cNvSpPr>
            <a:spLocks noGrp="1"/>
          </p:cNvSpPr>
          <p:nvPr>
            <p:ph type="dt" sz="half" idx="10"/>
          </p:nvPr>
        </p:nvSpPr>
        <p:spPr/>
        <p:txBody>
          <a:bodyPr/>
          <a:lstStyle>
            <a:lvl1pPr>
              <a:defRPr/>
            </a:lvl1pPr>
          </a:lstStyle>
          <a:p>
            <a:pPr>
              <a:defRPr/>
            </a:pPr>
            <a:fld id="{DC6FC6B0-8E0A-B74B-B0CA-345826F06897}" type="datetime1">
              <a:rPr lang="en-US" altLang="en-US"/>
              <a:pPr>
                <a:defRPr/>
              </a:pPr>
              <a:t>3/30/26</a:t>
            </a:fld>
            <a:endParaRPr lang="en-US" altLang="en-US"/>
          </a:p>
        </p:txBody>
      </p:sp>
      <p:sp>
        <p:nvSpPr>
          <p:cNvPr id="4" name="Footer Placeholder 4">
            <a:extLst>
              <a:ext uri="{FF2B5EF4-FFF2-40B4-BE49-F238E27FC236}">
                <a16:creationId xmlns:a16="http://schemas.microsoft.com/office/drawing/2014/main" id="{8AACAA7E-A6D0-A366-4671-33A0F9170A4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C937995-DADF-7368-B262-DC636DB07713}"/>
              </a:ext>
            </a:extLst>
          </p:cNvPr>
          <p:cNvSpPr>
            <a:spLocks noGrp="1"/>
          </p:cNvSpPr>
          <p:nvPr>
            <p:ph type="sldNum" sz="quarter" idx="12"/>
          </p:nvPr>
        </p:nvSpPr>
        <p:spPr/>
        <p:txBody>
          <a:bodyPr/>
          <a:lstStyle>
            <a:lvl1pPr>
              <a:defRPr/>
            </a:lvl1pPr>
          </a:lstStyle>
          <a:p>
            <a:pPr>
              <a:defRPr/>
            </a:pPr>
            <a:fld id="{838AF6D7-860D-4848-AA98-57DA54701B8F}" type="slidenum">
              <a:rPr lang="en-US" altLang="en-US"/>
              <a:pPr>
                <a:defRPr/>
              </a:pPr>
              <a:t>‹#›</a:t>
            </a:fld>
            <a:endParaRPr lang="en-US" altLang="en-US"/>
          </a:p>
        </p:txBody>
      </p:sp>
    </p:spTree>
    <p:extLst>
      <p:ext uri="{BB962C8B-B14F-4D97-AF65-F5344CB8AC3E}">
        <p14:creationId xmlns:p14="http://schemas.microsoft.com/office/powerpoint/2010/main" val="1429182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3361D94-6158-5212-B79B-77185AD2B812}"/>
              </a:ext>
            </a:extLst>
          </p:cNvPr>
          <p:cNvSpPr>
            <a:spLocks noGrp="1"/>
          </p:cNvSpPr>
          <p:nvPr>
            <p:ph type="dt" sz="half" idx="10"/>
          </p:nvPr>
        </p:nvSpPr>
        <p:spPr/>
        <p:txBody>
          <a:bodyPr/>
          <a:lstStyle>
            <a:lvl1pPr>
              <a:defRPr/>
            </a:lvl1pPr>
          </a:lstStyle>
          <a:p>
            <a:pPr>
              <a:defRPr/>
            </a:pPr>
            <a:fld id="{91AF8FB2-7C5D-1345-BA79-6478658A7166}" type="datetime1">
              <a:rPr lang="en-US" altLang="en-US"/>
              <a:pPr>
                <a:defRPr/>
              </a:pPr>
              <a:t>3/30/26</a:t>
            </a:fld>
            <a:endParaRPr lang="en-US" altLang="en-US"/>
          </a:p>
        </p:txBody>
      </p:sp>
      <p:sp>
        <p:nvSpPr>
          <p:cNvPr id="3" name="Footer Placeholder 4">
            <a:extLst>
              <a:ext uri="{FF2B5EF4-FFF2-40B4-BE49-F238E27FC236}">
                <a16:creationId xmlns:a16="http://schemas.microsoft.com/office/drawing/2014/main" id="{A73D9819-DFC0-C337-C41C-0A22C7A7F5E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8360E7A-65E8-4877-E95C-A1F3A7CF49EA}"/>
              </a:ext>
            </a:extLst>
          </p:cNvPr>
          <p:cNvSpPr>
            <a:spLocks noGrp="1"/>
          </p:cNvSpPr>
          <p:nvPr>
            <p:ph type="sldNum" sz="quarter" idx="12"/>
          </p:nvPr>
        </p:nvSpPr>
        <p:spPr/>
        <p:txBody>
          <a:bodyPr/>
          <a:lstStyle>
            <a:lvl1pPr>
              <a:defRPr/>
            </a:lvl1pPr>
          </a:lstStyle>
          <a:p>
            <a:pPr>
              <a:defRPr/>
            </a:pPr>
            <a:fld id="{9E61C772-800C-D241-B638-4FB047C6CA5A}" type="slidenum">
              <a:rPr lang="en-US" altLang="en-US"/>
              <a:pPr>
                <a:defRPr/>
              </a:pPr>
              <a:t>‹#›</a:t>
            </a:fld>
            <a:endParaRPr lang="en-US" altLang="en-US"/>
          </a:p>
        </p:txBody>
      </p:sp>
    </p:spTree>
    <p:extLst>
      <p:ext uri="{BB962C8B-B14F-4D97-AF65-F5344CB8AC3E}">
        <p14:creationId xmlns:p14="http://schemas.microsoft.com/office/powerpoint/2010/main" val="237629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489989-204F-6C85-26AA-D42ED2CA5EF8}"/>
              </a:ext>
            </a:extLst>
          </p:cNvPr>
          <p:cNvSpPr>
            <a:spLocks noGrp="1"/>
          </p:cNvSpPr>
          <p:nvPr>
            <p:ph type="dt" sz="half" idx="10"/>
          </p:nvPr>
        </p:nvSpPr>
        <p:spPr/>
        <p:txBody>
          <a:bodyPr/>
          <a:lstStyle>
            <a:lvl1pPr>
              <a:defRPr/>
            </a:lvl1pPr>
          </a:lstStyle>
          <a:p>
            <a:pPr>
              <a:defRPr/>
            </a:pPr>
            <a:fld id="{5CEE61EE-BFF3-B946-9D3E-DCCAD68C42A1}"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00A1B250-6484-D04A-863E-803C94B7415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92DB0C9-77C7-B21A-9705-D2CFEC2424CF}"/>
              </a:ext>
            </a:extLst>
          </p:cNvPr>
          <p:cNvSpPr>
            <a:spLocks noGrp="1"/>
          </p:cNvSpPr>
          <p:nvPr>
            <p:ph type="sldNum" sz="quarter" idx="12"/>
          </p:nvPr>
        </p:nvSpPr>
        <p:spPr/>
        <p:txBody>
          <a:bodyPr/>
          <a:lstStyle>
            <a:lvl1pPr>
              <a:defRPr/>
            </a:lvl1pPr>
          </a:lstStyle>
          <a:p>
            <a:pPr>
              <a:defRPr/>
            </a:pPr>
            <a:fld id="{7D55AEB5-F7F7-104F-98E3-D08DFF9F1F77}" type="slidenum">
              <a:rPr lang="en-US" altLang="en-US"/>
              <a:pPr>
                <a:defRPr/>
              </a:pPr>
              <a:t>‹#›</a:t>
            </a:fld>
            <a:endParaRPr lang="en-US" altLang="en-US"/>
          </a:p>
        </p:txBody>
      </p:sp>
    </p:spTree>
    <p:extLst>
      <p:ext uri="{BB962C8B-B14F-4D97-AF65-F5344CB8AC3E}">
        <p14:creationId xmlns:p14="http://schemas.microsoft.com/office/powerpoint/2010/main" val="32727430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E21ED4C-2639-EB74-9EEB-1307D74F48DC}"/>
              </a:ext>
            </a:extLst>
          </p:cNvPr>
          <p:cNvSpPr>
            <a:spLocks noGrp="1"/>
          </p:cNvSpPr>
          <p:nvPr>
            <p:ph type="dt" sz="half" idx="10"/>
          </p:nvPr>
        </p:nvSpPr>
        <p:spPr/>
        <p:txBody>
          <a:bodyPr/>
          <a:lstStyle>
            <a:lvl1pPr>
              <a:defRPr/>
            </a:lvl1pPr>
          </a:lstStyle>
          <a:p>
            <a:pPr>
              <a:defRPr/>
            </a:pPr>
            <a:fld id="{02A18DB2-B422-B747-B33F-29AA56E45DB0}"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CB06A349-48F9-CB4D-3CBC-9411D56A12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F334B5C-EDE9-51AB-B55D-CD7575E65BF6}"/>
              </a:ext>
            </a:extLst>
          </p:cNvPr>
          <p:cNvSpPr>
            <a:spLocks noGrp="1"/>
          </p:cNvSpPr>
          <p:nvPr>
            <p:ph type="sldNum" sz="quarter" idx="12"/>
          </p:nvPr>
        </p:nvSpPr>
        <p:spPr/>
        <p:txBody>
          <a:bodyPr/>
          <a:lstStyle>
            <a:lvl1pPr>
              <a:defRPr/>
            </a:lvl1pPr>
          </a:lstStyle>
          <a:p>
            <a:pPr>
              <a:defRPr/>
            </a:pPr>
            <a:fld id="{2E156EA4-1AF6-CF4B-9082-4AA300AC8952}" type="slidenum">
              <a:rPr lang="en-US" altLang="en-US"/>
              <a:pPr>
                <a:defRPr/>
              </a:pPr>
              <a:t>‹#›</a:t>
            </a:fld>
            <a:endParaRPr lang="en-US" altLang="en-US"/>
          </a:p>
        </p:txBody>
      </p:sp>
    </p:spTree>
    <p:extLst>
      <p:ext uri="{BB962C8B-B14F-4D97-AF65-F5344CB8AC3E}">
        <p14:creationId xmlns:p14="http://schemas.microsoft.com/office/powerpoint/2010/main" val="451044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48EB33-6B03-7CBD-E2FB-53E7ABF7D5E0}"/>
              </a:ext>
            </a:extLst>
          </p:cNvPr>
          <p:cNvSpPr>
            <a:spLocks noGrp="1"/>
          </p:cNvSpPr>
          <p:nvPr>
            <p:ph type="dt" sz="half" idx="10"/>
          </p:nvPr>
        </p:nvSpPr>
        <p:spPr/>
        <p:txBody>
          <a:bodyPr/>
          <a:lstStyle>
            <a:lvl1pPr>
              <a:defRPr/>
            </a:lvl1pPr>
          </a:lstStyle>
          <a:p>
            <a:pPr>
              <a:defRPr/>
            </a:pPr>
            <a:fld id="{47200C28-6759-9247-AF7F-2D9DEFFB1ECE}"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A62D5251-230F-4500-C64A-4953CA45C8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CC7F2E-6B5F-F27E-8903-952C5A6A4D12}"/>
              </a:ext>
            </a:extLst>
          </p:cNvPr>
          <p:cNvSpPr>
            <a:spLocks noGrp="1"/>
          </p:cNvSpPr>
          <p:nvPr>
            <p:ph type="sldNum" sz="quarter" idx="12"/>
          </p:nvPr>
        </p:nvSpPr>
        <p:spPr/>
        <p:txBody>
          <a:bodyPr/>
          <a:lstStyle>
            <a:lvl1pPr>
              <a:defRPr/>
            </a:lvl1pPr>
          </a:lstStyle>
          <a:p>
            <a:pPr>
              <a:defRPr/>
            </a:pPr>
            <a:fld id="{BCDE287E-6772-CE49-9622-51FB3F2867D0}" type="slidenum">
              <a:rPr lang="en-US" altLang="en-US"/>
              <a:pPr>
                <a:defRPr/>
              </a:pPr>
              <a:t>‹#›</a:t>
            </a:fld>
            <a:endParaRPr lang="en-US" altLang="en-US"/>
          </a:p>
        </p:txBody>
      </p:sp>
    </p:spTree>
    <p:extLst>
      <p:ext uri="{BB962C8B-B14F-4D97-AF65-F5344CB8AC3E}">
        <p14:creationId xmlns:p14="http://schemas.microsoft.com/office/powerpoint/2010/main" val="335364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B3002-8395-77F3-BD55-3C9C7E6EA47A}"/>
              </a:ext>
            </a:extLst>
          </p:cNvPr>
          <p:cNvSpPr>
            <a:spLocks noGrp="1"/>
          </p:cNvSpPr>
          <p:nvPr>
            <p:ph type="dt" sz="half" idx="10"/>
          </p:nvPr>
        </p:nvSpPr>
        <p:spPr/>
        <p:txBody>
          <a:bodyPr/>
          <a:lstStyle>
            <a:lvl1pPr>
              <a:defRPr/>
            </a:lvl1pPr>
          </a:lstStyle>
          <a:p>
            <a:pPr>
              <a:defRPr/>
            </a:pPr>
            <a:fld id="{9CA498B4-CF90-D24C-AB49-A36465C44A05}"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6A4931D5-121D-AAF9-A934-E07090A3C9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19C590-D964-C1AC-CBCB-CCF3E46E371E}"/>
              </a:ext>
            </a:extLst>
          </p:cNvPr>
          <p:cNvSpPr>
            <a:spLocks noGrp="1"/>
          </p:cNvSpPr>
          <p:nvPr>
            <p:ph type="sldNum" sz="quarter" idx="12"/>
          </p:nvPr>
        </p:nvSpPr>
        <p:spPr/>
        <p:txBody>
          <a:bodyPr/>
          <a:lstStyle>
            <a:lvl1pPr>
              <a:defRPr/>
            </a:lvl1pPr>
          </a:lstStyle>
          <a:p>
            <a:pPr>
              <a:defRPr/>
            </a:pPr>
            <a:fld id="{57128BA9-34E3-F34D-960B-2C65C7C4183A}" type="slidenum">
              <a:rPr lang="en-US" altLang="en-US"/>
              <a:pPr>
                <a:defRPr/>
              </a:pPr>
              <a:t>‹#›</a:t>
            </a:fld>
            <a:endParaRPr lang="en-US" altLang="en-US"/>
          </a:p>
        </p:txBody>
      </p:sp>
    </p:spTree>
    <p:extLst>
      <p:ext uri="{BB962C8B-B14F-4D97-AF65-F5344CB8AC3E}">
        <p14:creationId xmlns:p14="http://schemas.microsoft.com/office/powerpoint/2010/main" val="34480985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half" idx="1"/>
          </p:nvPr>
        </p:nvSpPr>
        <p:spPr>
          <a:xfrm>
            <a:off x="457200" y="12192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941EEDB-6715-2647-C4DA-A6A0D77527AE}"/>
              </a:ext>
            </a:extLst>
          </p:cNvPr>
          <p:cNvSpPr>
            <a:spLocks noGrp="1"/>
          </p:cNvSpPr>
          <p:nvPr>
            <p:ph type="sldNum" sz="quarter" idx="10"/>
          </p:nvPr>
        </p:nvSpPr>
        <p:spPr>
          <a:xfrm>
            <a:off x="8001000" y="6324600"/>
            <a:ext cx="914400" cy="381000"/>
          </a:xfrm>
        </p:spPr>
        <p:txBody>
          <a:bodyPr/>
          <a:lstStyle>
            <a:lvl1pPr>
              <a:defRPr/>
            </a:lvl1pPr>
          </a:lstStyle>
          <a:p>
            <a:pPr>
              <a:defRPr/>
            </a:pPr>
            <a:fld id="{189867B1-CA1B-9748-91F5-B0B70CD22E0B}" type="slidenum">
              <a:rPr lang="en-US" altLang="en-US"/>
              <a:pPr>
                <a:defRPr/>
              </a:pPr>
              <a:t>‹#›</a:t>
            </a:fld>
            <a:endParaRPr lang="en-US" altLang="en-US"/>
          </a:p>
        </p:txBody>
      </p:sp>
    </p:spTree>
    <p:extLst>
      <p:ext uri="{BB962C8B-B14F-4D97-AF65-F5344CB8AC3E}">
        <p14:creationId xmlns:p14="http://schemas.microsoft.com/office/powerpoint/2010/main" val="1878556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219200"/>
            <a:ext cx="41529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D3BE869-7ACE-E144-E9A6-DF17BA30B57A}"/>
              </a:ext>
            </a:extLst>
          </p:cNvPr>
          <p:cNvSpPr>
            <a:spLocks noGrp="1"/>
          </p:cNvSpPr>
          <p:nvPr>
            <p:ph type="sldNum" sz="quarter" idx="10"/>
          </p:nvPr>
        </p:nvSpPr>
        <p:spPr>
          <a:xfrm>
            <a:off x="8001000" y="6324600"/>
            <a:ext cx="914400" cy="381000"/>
          </a:xfrm>
        </p:spPr>
        <p:txBody>
          <a:bodyPr/>
          <a:lstStyle>
            <a:lvl1pPr>
              <a:defRPr/>
            </a:lvl1pPr>
          </a:lstStyle>
          <a:p>
            <a:pPr>
              <a:defRPr/>
            </a:pPr>
            <a:fld id="{6A688201-EA85-0340-9BB9-18A28E7A1547}" type="slidenum">
              <a:rPr lang="en-US" altLang="en-US"/>
              <a:pPr>
                <a:defRPr/>
              </a:pPr>
              <a:t>‹#›</a:t>
            </a:fld>
            <a:endParaRPr lang="en-US" altLang="en-US"/>
          </a:p>
        </p:txBody>
      </p:sp>
    </p:spTree>
    <p:extLst>
      <p:ext uri="{BB962C8B-B14F-4D97-AF65-F5344CB8AC3E}">
        <p14:creationId xmlns:p14="http://schemas.microsoft.com/office/powerpoint/2010/main" val="2494381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E712842-A547-19CE-8E4D-C3E6049335EE}"/>
              </a:ext>
            </a:extLst>
          </p:cNvPr>
          <p:cNvSpPr>
            <a:spLocks noGrp="1"/>
          </p:cNvSpPr>
          <p:nvPr>
            <p:ph type="dt" sz="half" idx="10"/>
          </p:nvPr>
        </p:nvSpPr>
        <p:spPr/>
        <p:txBody>
          <a:bodyPr/>
          <a:lstStyle>
            <a:lvl1pPr>
              <a:defRPr/>
            </a:lvl1pPr>
          </a:lstStyle>
          <a:p>
            <a:pPr>
              <a:defRPr/>
            </a:pPr>
            <a:fld id="{A50893A6-F051-B448-B2D3-AA7E8F4ECA8F}" type="datetime1">
              <a:rPr lang="en-US" altLang="en-US"/>
              <a:pPr>
                <a:defRPr/>
              </a:pPr>
              <a:t>3/30/26</a:t>
            </a:fld>
            <a:endParaRPr lang="en-US" altLang="en-US"/>
          </a:p>
        </p:txBody>
      </p:sp>
      <p:sp>
        <p:nvSpPr>
          <p:cNvPr id="3" name="Footer Placeholder 4">
            <a:extLst>
              <a:ext uri="{FF2B5EF4-FFF2-40B4-BE49-F238E27FC236}">
                <a16:creationId xmlns:a16="http://schemas.microsoft.com/office/drawing/2014/main" id="{E8985C91-2A54-1ED5-5CD5-E894E8CB6393}"/>
              </a:ext>
            </a:extLst>
          </p:cNvPr>
          <p:cNvSpPr>
            <a:spLocks noGrp="1"/>
          </p:cNvSpPr>
          <p:nvPr>
            <p:ph type="ftr" sz="quarter" idx="11"/>
          </p:nvPr>
        </p:nvSpPr>
        <p:spPr/>
        <p:txBody>
          <a:bodyPr/>
          <a:lstStyle>
            <a:lvl1pPr>
              <a:defRPr/>
            </a:lvl1pPr>
          </a:lstStyle>
          <a:p>
            <a:pPr>
              <a:defRPr/>
            </a:pPr>
            <a:r>
              <a:rPr lang="en-US"/>
              <a:t>Transport Layer</a:t>
            </a:r>
          </a:p>
        </p:txBody>
      </p:sp>
      <p:sp>
        <p:nvSpPr>
          <p:cNvPr id="4" name="Slide Number Placeholder 5">
            <a:extLst>
              <a:ext uri="{FF2B5EF4-FFF2-40B4-BE49-F238E27FC236}">
                <a16:creationId xmlns:a16="http://schemas.microsoft.com/office/drawing/2014/main" id="{F8B8D335-681C-5CEF-31B3-6BABA3D17327}"/>
              </a:ext>
            </a:extLst>
          </p:cNvPr>
          <p:cNvSpPr>
            <a:spLocks noGrp="1"/>
          </p:cNvSpPr>
          <p:nvPr>
            <p:ph type="sldNum" sz="quarter" idx="12"/>
          </p:nvPr>
        </p:nvSpPr>
        <p:spPr/>
        <p:txBody>
          <a:bodyPr/>
          <a:lstStyle>
            <a:lvl1pPr>
              <a:defRPr/>
            </a:lvl1pPr>
          </a:lstStyle>
          <a:p>
            <a:pPr>
              <a:defRPr/>
            </a:pPr>
            <a:fld id="{E2C9DFA6-A276-9E4F-AAB3-93D2B8357F4A}" type="slidenum">
              <a:rPr lang="en-US" altLang="en-US"/>
              <a:pPr>
                <a:defRPr/>
              </a:pPr>
              <a:t>‹#›</a:t>
            </a:fld>
            <a:endParaRPr lang="en-US" altLang="en-US"/>
          </a:p>
        </p:txBody>
      </p:sp>
    </p:spTree>
    <p:extLst>
      <p:ext uri="{BB962C8B-B14F-4D97-AF65-F5344CB8AC3E}">
        <p14:creationId xmlns:p14="http://schemas.microsoft.com/office/powerpoint/2010/main" val="6653834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069263"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762500" y="1219200"/>
            <a:ext cx="41529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458200" cy="2667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21069C5-C8F1-2507-F740-01356F246B8D}"/>
              </a:ext>
            </a:extLst>
          </p:cNvPr>
          <p:cNvSpPr>
            <a:spLocks noGrp="1"/>
          </p:cNvSpPr>
          <p:nvPr>
            <p:ph type="sldNum" sz="quarter" idx="10"/>
          </p:nvPr>
        </p:nvSpPr>
        <p:spPr>
          <a:xfrm>
            <a:off x="8001000" y="6324600"/>
            <a:ext cx="914400" cy="381000"/>
          </a:xfrm>
        </p:spPr>
        <p:txBody>
          <a:bodyPr/>
          <a:lstStyle>
            <a:lvl1pPr>
              <a:defRPr/>
            </a:lvl1pPr>
          </a:lstStyle>
          <a:p>
            <a:pPr>
              <a:defRPr/>
            </a:pPr>
            <a:fld id="{58B93EF0-0497-EF45-8DC4-5DDAFB72817F}" type="slidenum">
              <a:rPr lang="en-US" altLang="en-US"/>
              <a:pPr>
                <a:defRPr/>
              </a:pPr>
              <a:t>‹#›</a:t>
            </a:fld>
            <a:endParaRPr lang="en-US" altLang="en-US"/>
          </a:p>
        </p:txBody>
      </p:sp>
    </p:spTree>
    <p:extLst>
      <p:ext uri="{BB962C8B-B14F-4D97-AF65-F5344CB8AC3E}">
        <p14:creationId xmlns:p14="http://schemas.microsoft.com/office/powerpoint/2010/main" val="2222185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0AFE888-1C88-06DA-DC47-FC7B02C26F91}"/>
              </a:ext>
            </a:extLst>
          </p:cNvPr>
          <p:cNvSpPr>
            <a:spLocks noGrp="1"/>
          </p:cNvSpPr>
          <p:nvPr>
            <p:ph type="dt" sz="half" idx="10"/>
          </p:nvPr>
        </p:nvSpPr>
        <p:spPr/>
        <p:txBody>
          <a:bodyPr/>
          <a:lstStyle>
            <a:lvl1pPr>
              <a:defRPr/>
            </a:lvl1pPr>
          </a:lstStyle>
          <a:p>
            <a:pPr>
              <a:defRPr/>
            </a:pPr>
            <a:fld id="{7936B1B6-563A-3240-B638-DEDFE85B2CE0}"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E9FA5713-D327-CDD6-5055-E769F38857DA}"/>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A73A0638-A32A-42EB-EEE5-4960FE7F022C}"/>
              </a:ext>
            </a:extLst>
          </p:cNvPr>
          <p:cNvSpPr>
            <a:spLocks noGrp="1"/>
          </p:cNvSpPr>
          <p:nvPr>
            <p:ph type="sldNum" sz="quarter" idx="12"/>
          </p:nvPr>
        </p:nvSpPr>
        <p:spPr/>
        <p:txBody>
          <a:bodyPr/>
          <a:lstStyle>
            <a:lvl1pPr>
              <a:defRPr/>
            </a:lvl1pPr>
          </a:lstStyle>
          <a:p>
            <a:pPr>
              <a:defRPr/>
            </a:pPr>
            <a:fld id="{2425D19C-05EE-B74A-8F17-39BE5BE9D18E}" type="slidenum">
              <a:rPr lang="en-US" altLang="en-US"/>
              <a:pPr>
                <a:defRPr/>
              </a:pPr>
              <a:t>‹#›</a:t>
            </a:fld>
            <a:endParaRPr lang="en-US" altLang="en-US"/>
          </a:p>
        </p:txBody>
      </p:sp>
    </p:spTree>
    <p:extLst>
      <p:ext uri="{BB962C8B-B14F-4D97-AF65-F5344CB8AC3E}">
        <p14:creationId xmlns:p14="http://schemas.microsoft.com/office/powerpoint/2010/main" val="1536741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0117085-25E3-F7A2-20E5-9B895EBEAAF3}"/>
              </a:ext>
            </a:extLst>
          </p:cNvPr>
          <p:cNvSpPr>
            <a:spLocks noGrp="1"/>
          </p:cNvSpPr>
          <p:nvPr>
            <p:ph type="dt" sz="half" idx="10"/>
          </p:nvPr>
        </p:nvSpPr>
        <p:spPr/>
        <p:txBody>
          <a:bodyPr/>
          <a:lstStyle>
            <a:lvl1pPr>
              <a:defRPr/>
            </a:lvl1pPr>
          </a:lstStyle>
          <a:p>
            <a:pPr>
              <a:defRPr/>
            </a:pPr>
            <a:fld id="{9E646A5D-6075-6746-870E-AAB151FD76C9}" type="datetime1">
              <a:rPr lang="en-US" altLang="en-US"/>
              <a:pPr>
                <a:defRPr/>
              </a:pPr>
              <a:t>3/30/26</a:t>
            </a:fld>
            <a:endParaRPr lang="en-US" altLang="en-US"/>
          </a:p>
        </p:txBody>
      </p:sp>
      <p:sp>
        <p:nvSpPr>
          <p:cNvPr id="6" name="Footer Placeholder 4">
            <a:extLst>
              <a:ext uri="{FF2B5EF4-FFF2-40B4-BE49-F238E27FC236}">
                <a16:creationId xmlns:a16="http://schemas.microsoft.com/office/drawing/2014/main" id="{B020056D-8FD1-902C-BD10-602514BD3242}"/>
              </a:ext>
            </a:extLst>
          </p:cNvPr>
          <p:cNvSpPr>
            <a:spLocks noGrp="1"/>
          </p:cNvSpPr>
          <p:nvPr>
            <p:ph type="ftr" sz="quarter" idx="11"/>
          </p:nvPr>
        </p:nvSpPr>
        <p:spPr/>
        <p:txBody>
          <a:bodyPr/>
          <a:lstStyle>
            <a:lvl1pPr>
              <a:defRPr/>
            </a:lvl1pPr>
          </a:lstStyle>
          <a:p>
            <a:pPr>
              <a:defRPr/>
            </a:pPr>
            <a:r>
              <a:rPr lang="en-US"/>
              <a:t>Transport Layer</a:t>
            </a:r>
          </a:p>
        </p:txBody>
      </p:sp>
      <p:sp>
        <p:nvSpPr>
          <p:cNvPr id="7" name="Slide Number Placeholder 5">
            <a:extLst>
              <a:ext uri="{FF2B5EF4-FFF2-40B4-BE49-F238E27FC236}">
                <a16:creationId xmlns:a16="http://schemas.microsoft.com/office/drawing/2014/main" id="{B356E264-D57A-2FBE-5C19-BD285BA9990E}"/>
              </a:ext>
            </a:extLst>
          </p:cNvPr>
          <p:cNvSpPr>
            <a:spLocks noGrp="1"/>
          </p:cNvSpPr>
          <p:nvPr>
            <p:ph type="sldNum" sz="quarter" idx="12"/>
          </p:nvPr>
        </p:nvSpPr>
        <p:spPr/>
        <p:txBody>
          <a:bodyPr/>
          <a:lstStyle>
            <a:lvl1pPr>
              <a:defRPr/>
            </a:lvl1pPr>
          </a:lstStyle>
          <a:p>
            <a:pPr>
              <a:defRPr/>
            </a:pPr>
            <a:fld id="{4E4CA1AA-EF9D-BA47-8F98-29CA24E2D5E5}" type="slidenum">
              <a:rPr lang="en-US" altLang="en-US"/>
              <a:pPr>
                <a:defRPr/>
              </a:pPr>
              <a:t>‹#›</a:t>
            </a:fld>
            <a:endParaRPr lang="en-US" altLang="en-US"/>
          </a:p>
        </p:txBody>
      </p:sp>
    </p:spTree>
    <p:extLst>
      <p:ext uri="{BB962C8B-B14F-4D97-AF65-F5344CB8AC3E}">
        <p14:creationId xmlns:p14="http://schemas.microsoft.com/office/powerpoint/2010/main" val="2100359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C794AA9-63FE-C164-2D45-841C1705B16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3F17462-EB23-C03F-BFE0-FE109E9BB964}"/>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EC128F-3DCD-23C8-A359-25C35D9F1F7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C6998E0-F433-6043-9C68-BB5FC14D9668}"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DEB43B65-73B5-E978-1A58-FEE00E46D3D3}"/>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2C4C80BD-84C7-8EF6-BE55-9FC7F18E277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6F90BCB-570A-044E-A5A7-AA4FCBB0C060}" type="slidenum">
              <a:rPr lang="en-US" altLang="en-US"/>
              <a:pPr>
                <a:defRPr/>
              </a:pPr>
              <a:t>‹#›</a:t>
            </a:fld>
            <a:endParaRPr lang="en-US" altLang="en-US"/>
          </a:p>
        </p:txBody>
      </p:sp>
    </p:spTree>
    <p:extLst>
      <p:ext uri="{BB962C8B-B14F-4D97-AF65-F5344CB8AC3E}">
        <p14:creationId xmlns:p14="http://schemas.microsoft.com/office/powerpoint/2010/main" val="422858238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Title Placeholder 1">
            <a:extLst>
              <a:ext uri="{FF2B5EF4-FFF2-40B4-BE49-F238E27FC236}">
                <a16:creationId xmlns:a16="http://schemas.microsoft.com/office/drawing/2014/main" id="{08585836-E5B1-739B-51AE-F6A9E486B4EB}"/>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1747" name="Text Placeholder 2">
            <a:extLst>
              <a:ext uri="{FF2B5EF4-FFF2-40B4-BE49-F238E27FC236}">
                <a16:creationId xmlns:a16="http://schemas.microsoft.com/office/drawing/2014/main" id="{2B04AAB1-3BAF-A4C4-79D8-62F3657C514A}"/>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3E7A35F-6B57-C278-9547-A8125A7E63F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6C1FBEBA-F2F8-2147-A270-4474ABD157D1}"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D1C86C9C-E76C-038B-28C1-8A409A8E9F1E}"/>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r>
              <a:rPr lang="en-US"/>
              <a:t>Transport Layer</a:t>
            </a:r>
          </a:p>
        </p:txBody>
      </p:sp>
      <p:sp>
        <p:nvSpPr>
          <p:cNvPr id="6" name="Slide Number Placeholder 5">
            <a:extLst>
              <a:ext uri="{FF2B5EF4-FFF2-40B4-BE49-F238E27FC236}">
                <a16:creationId xmlns:a16="http://schemas.microsoft.com/office/drawing/2014/main" id="{DFF99764-643C-5CF9-A205-23202D625A6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AC5506AD-B98E-7D41-8807-22F123B090C0}" type="slidenum">
              <a:rPr lang="en-US" altLang="en-US"/>
              <a:pPr>
                <a:defRPr/>
              </a:pPr>
              <a:t>‹#›</a:t>
            </a:fld>
            <a:endParaRPr lang="en-US" altLang="en-US"/>
          </a:p>
        </p:txBody>
      </p:sp>
    </p:spTree>
    <p:extLst>
      <p:ext uri="{BB962C8B-B14F-4D97-AF65-F5344CB8AC3E}">
        <p14:creationId xmlns:p14="http://schemas.microsoft.com/office/powerpoint/2010/main" val="327273841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Title Placeholder 1">
            <a:extLst>
              <a:ext uri="{FF2B5EF4-FFF2-40B4-BE49-F238E27FC236}">
                <a16:creationId xmlns:a16="http://schemas.microsoft.com/office/drawing/2014/main" id="{8B9E5DA5-800D-CC58-BDFE-D2B8500B14D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7107" name="Text Placeholder 2">
            <a:extLst>
              <a:ext uri="{FF2B5EF4-FFF2-40B4-BE49-F238E27FC236}">
                <a16:creationId xmlns:a16="http://schemas.microsoft.com/office/drawing/2014/main" id="{35FC3C3D-87B0-F82B-F809-B4A88E054FA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68DA8AF-7720-7F01-D77A-789FF3ADD96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1A551EDA-5168-944B-AB73-488DC49D18F1}"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0FB98CCD-50D9-5FEB-A69D-DB4DFCD0475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B5563512-C0ED-4410-8F52-2C276688153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E69071D-D5CD-C14B-BFD7-7637BCB36EF0}" type="slidenum">
              <a:rPr lang="en-US" altLang="en-US"/>
              <a:pPr>
                <a:defRPr/>
              </a:pPr>
              <a:t>‹#›</a:t>
            </a:fld>
            <a:endParaRPr lang="en-US" altLang="en-US"/>
          </a:p>
        </p:txBody>
      </p:sp>
    </p:spTree>
    <p:extLst>
      <p:ext uri="{BB962C8B-B14F-4D97-AF65-F5344CB8AC3E}">
        <p14:creationId xmlns:p14="http://schemas.microsoft.com/office/powerpoint/2010/main" val="2021510534"/>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Placeholder 1">
            <a:extLst>
              <a:ext uri="{FF2B5EF4-FFF2-40B4-BE49-F238E27FC236}">
                <a16:creationId xmlns:a16="http://schemas.microsoft.com/office/drawing/2014/main" id="{002194EC-6A60-9103-30FD-6F4AA5BC6206}"/>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Text Placeholder 2">
            <a:extLst>
              <a:ext uri="{FF2B5EF4-FFF2-40B4-BE49-F238E27FC236}">
                <a16:creationId xmlns:a16="http://schemas.microsoft.com/office/drawing/2014/main" id="{ED68F56A-BE03-E521-BAC7-5456E065B3CF}"/>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D66456-2F93-21BC-1067-D8B3589E2EA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B600BFCF-209B-1149-B054-D3475E781CA0}"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02A17747-A807-4C1F-1587-A1E3F1BE280A}"/>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9A9E6E8C-3345-24D8-49B0-A06E7575080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52E6A37D-1EED-9E46-AB7C-2FCFDF0095EA}" type="slidenum">
              <a:rPr lang="en-US" altLang="en-US"/>
              <a:pPr>
                <a:defRPr/>
              </a:pPr>
              <a:t>‹#›</a:t>
            </a:fld>
            <a:endParaRPr lang="en-US" altLang="en-US"/>
          </a:p>
        </p:txBody>
      </p:sp>
    </p:spTree>
    <p:extLst>
      <p:ext uri="{BB962C8B-B14F-4D97-AF65-F5344CB8AC3E}">
        <p14:creationId xmlns:p14="http://schemas.microsoft.com/office/powerpoint/2010/main" val="308181623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a:extLst>
              <a:ext uri="{FF2B5EF4-FFF2-40B4-BE49-F238E27FC236}">
                <a16:creationId xmlns:a16="http://schemas.microsoft.com/office/drawing/2014/main" id="{3EB66AE3-FB8E-04CB-8D2E-805413E5C1EC}"/>
              </a:ext>
            </a:extLst>
          </p:cNvPr>
          <p:cNvSpPr>
            <a:spLocks noGrp="1"/>
          </p:cNvSpPr>
          <p:nvPr>
            <p:ph type="title"/>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a:extLst>
              <a:ext uri="{FF2B5EF4-FFF2-40B4-BE49-F238E27FC236}">
                <a16:creationId xmlns:a16="http://schemas.microsoft.com/office/drawing/2014/main" id="{F3C3AF10-2AFD-9227-32A8-E57613F26066}"/>
              </a:ext>
            </a:extLst>
          </p:cNvPr>
          <p:cNvSpPr>
            <a:spLocks noGrp="1"/>
          </p:cNvSpPr>
          <p:nvPr>
            <p:ph type="body" idx="1"/>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CDA46BC-F218-E03A-F6B0-9B7FF1A6716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898989"/>
                </a:solidFill>
              </a:defRPr>
            </a:lvl1pPr>
          </a:lstStyle>
          <a:p>
            <a:pPr>
              <a:defRPr/>
            </a:pPr>
            <a:fld id="{70E350D8-72DF-6040-990F-2BADAE65324F}" type="datetime1">
              <a:rPr lang="en-US" altLang="en-US"/>
              <a:pPr>
                <a:defRPr/>
              </a:pPr>
              <a:t>3/30/26</a:t>
            </a:fld>
            <a:endParaRPr lang="en-US" altLang="en-US"/>
          </a:p>
        </p:txBody>
      </p:sp>
      <p:sp>
        <p:nvSpPr>
          <p:cNvPr id="5" name="Footer Placeholder 4">
            <a:extLst>
              <a:ext uri="{FF2B5EF4-FFF2-40B4-BE49-F238E27FC236}">
                <a16:creationId xmlns:a16="http://schemas.microsoft.com/office/drawing/2014/main" id="{D575C7E9-88B5-90C7-8A5B-F33E3B765DF5}"/>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ourier New" pitchFamily="-105" charset="0"/>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3E39535-E592-275E-EFD9-4CAB74FDC42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039EC56-18E4-2541-84C6-33F5A0729CC1}" type="slidenum">
              <a:rPr lang="en-US" altLang="en-US"/>
              <a:pPr>
                <a:defRPr/>
              </a:pPr>
              <a:t>‹#›</a:t>
            </a:fld>
            <a:endParaRPr lang="en-US" altLang="en-US"/>
          </a:p>
        </p:txBody>
      </p:sp>
    </p:spTree>
    <p:extLst>
      <p:ext uri="{BB962C8B-B14F-4D97-AF65-F5344CB8AC3E}">
        <p14:creationId xmlns:p14="http://schemas.microsoft.com/office/powerpoint/2010/main" val="1540864458"/>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Lst>
  <p:hf hdr="0" ftr="0" dt="0"/>
  <p:txStyles>
    <p:title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10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9.xml"/><Relationship Id="rId5" Type="http://schemas.openxmlformats.org/officeDocument/2006/relationships/image" Target="../media/image33.png"/><Relationship Id="rId4" Type="http://schemas.openxmlformats.org/officeDocument/2006/relationships/image" Target="../media/image32.png"/></Relationships>
</file>

<file path=ppt/slides/_rels/slide10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10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10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10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9.xml"/><Relationship Id="rId4" Type="http://schemas.openxmlformats.org/officeDocument/2006/relationships/image" Target="../media/image3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1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1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1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1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4.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9.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8.xml"/><Relationship Id="rId1" Type="http://schemas.openxmlformats.org/officeDocument/2006/relationships/slideLayout" Target="../slideLayouts/slideLayout44.xml"/><Relationship Id="rId4" Type="http://schemas.openxmlformats.org/officeDocument/2006/relationships/image" Target="../media/image10.emf"/></Relationships>
</file>

<file path=ppt/slides/_rels/slide4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9.xml"/><Relationship Id="rId5" Type="http://schemas.openxmlformats.org/officeDocument/2006/relationships/image" Target="../media/image12.png"/><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49.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49.xm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44.xml"/></Relationships>
</file>

<file path=ppt/slides/_rels/slide4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2.bin"/><Relationship Id="rId1" Type="http://schemas.openxmlformats.org/officeDocument/2006/relationships/slideLayout" Target="../slideLayouts/slideLayout46.xml"/><Relationship Id="rId5" Type="http://schemas.openxmlformats.org/officeDocument/2006/relationships/image" Target="../media/image22.emf"/><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1.bin"/><Relationship Id="rId1" Type="http://schemas.openxmlformats.org/officeDocument/2006/relationships/slideLayout" Target="../slideLayouts/slideLayout44.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4.bin"/><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9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a:extLst>
              <a:ext uri="{FF2B5EF4-FFF2-40B4-BE49-F238E27FC236}">
                <a16:creationId xmlns:a16="http://schemas.microsoft.com/office/drawing/2014/main" id="{B06311E7-4200-6AAD-CAD6-4C691ABA85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807E545-4340-7E23-A74D-493A3A0B2F20}"/>
              </a:ext>
            </a:extLst>
          </p:cNvPr>
          <p:cNvSpPr txBox="1"/>
          <p:nvPr/>
        </p:nvSpPr>
        <p:spPr>
          <a:xfrm>
            <a:off x="0" y="1408113"/>
            <a:ext cx="9144000" cy="646112"/>
          </a:xfrm>
          <a:prstGeom prst="rect">
            <a:avLst/>
          </a:prstGeom>
          <a:solidFill>
            <a:schemeClr val="accent1">
              <a:lumMod val="50000"/>
            </a:schemeClr>
          </a:solid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Computer Networks</a:t>
            </a:r>
          </a:p>
        </p:txBody>
      </p:sp>
      <p:sp>
        <p:nvSpPr>
          <p:cNvPr id="4" name="TextBox 3">
            <a:extLst>
              <a:ext uri="{FF2B5EF4-FFF2-40B4-BE49-F238E27FC236}">
                <a16:creationId xmlns:a16="http://schemas.microsoft.com/office/drawing/2014/main" id="{1B5C95D2-A4FD-70E7-7E2E-758CCFEC09FF}"/>
              </a:ext>
            </a:extLst>
          </p:cNvPr>
          <p:cNvSpPr txBox="1"/>
          <p:nvPr/>
        </p:nvSpPr>
        <p:spPr>
          <a:xfrm>
            <a:off x="0" y="4437063"/>
            <a:ext cx="9144000" cy="461962"/>
          </a:xfrm>
          <a:prstGeom prst="rect">
            <a:avLst/>
          </a:prstGeom>
          <a:noFill/>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ＭＳ Ｐゴシック" panose="020B0600070205080204" pitchFamily="34" charset="-128"/>
                <a:cs typeface="Centaur" panose="020F0502020204030204" pitchFamily="34" charset="0"/>
              </a:rPr>
              <a:t>Nirupam Roy</a:t>
            </a:r>
          </a:p>
        </p:txBody>
      </p:sp>
      <p:sp>
        <p:nvSpPr>
          <p:cNvPr id="72708" name="TextBox 4">
            <a:extLst>
              <a:ext uri="{FF2B5EF4-FFF2-40B4-BE49-F238E27FC236}">
                <a16:creationId xmlns:a16="http://schemas.microsoft.com/office/drawing/2014/main" id="{C8A623A2-5274-9287-7951-593AA9736419}"/>
              </a:ext>
            </a:extLst>
          </p:cNvPr>
          <p:cNvSpPr txBox="1">
            <a:spLocks noChangeArrowheads="1"/>
          </p:cNvSpPr>
          <p:nvPr/>
        </p:nvSpPr>
        <p:spPr bwMode="auto">
          <a:xfrm>
            <a:off x="0" y="48418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M-W 2:00-3:15pm</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CSI 2117</a:t>
            </a:r>
          </a:p>
        </p:txBody>
      </p:sp>
      <p:pic>
        <p:nvPicPr>
          <p:cNvPr id="72709" name="Picture 5">
            <a:extLst>
              <a:ext uri="{FF2B5EF4-FFF2-40B4-BE49-F238E27FC236}">
                <a16:creationId xmlns:a16="http://schemas.microsoft.com/office/drawing/2014/main" id="{2D1C555F-CE3C-C200-F189-FB641366C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588" y="2474913"/>
            <a:ext cx="164465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B9BBA05-8DA2-734A-24B8-2251E13A62E8}"/>
              </a:ext>
            </a:extLst>
          </p:cNvPr>
          <p:cNvSpPr txBox="1"/>
          <p:nvPr/>
        </p:nvSpPr>
        <p:spPr>
          <a:xfrm>
            <a:off x="2736850" y="2066925"/>
            <a:ext cx="3887788" cy="461963"/>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CMSC 417 : Spring 2026</a:t>
            </a:r>
          </a:p>
        </p:txBody>
      </p:sp>
      <p:sp>
        <p:nvSpPr>
          <p:cNvPr id="8" name="TextBox 7">
            <a:extLst>
              <a:ext uri="{FF2B5EF4-FFF2-40B4-BE49-F238E27FC236}">
                <a16:creationId xmlns:a16="http://schemas.microsoft.com/office/drawing/2014/main" id="{D9EE371A-74EF-E428-E7C2-7C48CB95335A}"/>
              </a:ext>
            </a:extLst>
          </p:cNvPr>
          <p:cNvSpPr txBox="1"/>
          <p:nvPr/>
        </p:nvSpPr>
        <p:spPr>
          <a:xfrm>
            <a:off x="0" y="3227388"/>
            <a:ext cx="9144000" cy="1200329"/>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Topic: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Transport Layer Protocols: ARQ, Flow-control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F81BD">
                    <a:lumMod val="75000"/>
                  </a:srgbClr>
                </a:solidFill>
                <a:effectLst/>
                <a:uLnTx/>
                <a:uFillTx/>
                <a:latin typeface="Lucida Bright" panose="02040602050505020304" pitchFamily="18" charset="77"/>
                <a:ea typeface="ＭＳ Ｐゴシック" panose="020B0600070205080204" pitchFamily="34" charset="-128"/>
                <a:cs typeface="+mn-cs"/>
              </a:rPr>
              <a:t>(Textbook chapter 5)</a:t>
            </a:r>
          </a:p>
        </p:txBody>
      </p:sp>
      <p:sp>
        <p:nvSpPr>
          <p:cNvPr id="72712" name="Slide Number Placeholder 1">
            <a:extLst>
              <a:ext uri="{FF2B5EF4-FFF2-40B4-BE49-F238E27FC236}">
                <a16:creationId xmlns:a16="http://schemas.microsoft.com/office/drawing/2014/main" id="{156E5D81-3C65-3484-7D5D-525E7233A18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9E028E-49D9-FD44-9220-9D2005FADD7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2713" name="TextBox 1">
            <a:extLst>
              <a:ext uri="{FF2B5EF4-FFF2-40B4-BE49-F238E27FC236}">
                <a16:creationId xmlns:a16="http://schemas.microsoft.com/office/drawing/2014/main" id="{00635507-17C4-AECD-E548-6E471BA52469}"/>
              </a:ext>
            </a:extLst>
          </p:cNvPr>
          <p:cNvSpPr txBox="1">
            <a:spLocks noChangeArrowheads="1"/>
          </p:cNvSpPr>
          <p:nvPr/>
        </p:nvSpPr>
        <p:spPr bwMode="auto">
          <a:xfrm>
            <a:off x="6354763" y="5022850"/>
            <a:ext cx="2789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March </a:t>
            </a:r>
            <a:r>
              <a:rPr lang="en-US" altLang="en-US" sz="2000" b="1" dirty="0">
                <a:solidFill>
                  <a:prstClr val="black"/>
                </a:solidFill>
                <a:latin typeface="Lucida Bright" panose="02040602050505020304" pitchFamily="18" charset="77"/>
              </a:rPr>
              <a:t>30</a:t>
            </a:r>
            <a:r>
              <a:rPr kumimoji="0" lang="en-US" altLang="en-US" sz="2000" b="1" i="0" u="none" strike="noStrike" kern="1200" cap="none" spc="0" normalizeH="0" baseline="30000" noProof="0" dirty="0" err="1">
                <a:ln>
                  <a:noFill/>
                </a:ln>
                <a:solidFill>
                  <a:prstClr val="black"/>
                </a:solidFill>
                <a:effectLst/>
                <a:uLnTx/>
                <a:uFillTx/>
                <a:latin typeface="Lucida Bright" panose="02040602050505020304" pitchFamily="18" charset="77"/>
                <a:ea typeface="ＭＳ Ｐゴシック" panose="020B0600070205080204" pitchFamily="34" charset="-128"/>
                <a:cs typeface="+mn-cs"/>
              </a:rPr>
              <a:t>th</a:t>
            </a:r>
            <a:r>
              <a:rPr kumimoji="0" lang="en-US" altLang="en-US" sz="2000" b="1"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2">
            <a:extLst>
              <a:ext uri="{FF2B5EF4-FFF2-40B4-BE49-F238E27FC236}">
                <a16:creationId xmlns:a16="http://schemas.microsoft.com/office/drawing/2014/main" id="{06D3A877-2386-7DFD-23A9-B58F0A96C0A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7A297FD-C0B6-F146-A9E2-D376372E9E8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9B8A4873-5395-4CB0-89CF-97DA201201EE}"/>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563" name="Rectangle 3">
            <a:extLst>
              <a:ext uri="{FF2B5EF4-FFF2-40B4-BE49-F238E27FC236}">
                <a16:creationId xmlns:a16="http://schemas.microsoft.com/office/drawing/2014/main" id="{CD156029-194E-7BA0-45A4-B92FD9D2F0F5}"/>
              </a:ext>
            </a:extLst>
          </p:cNvPr>
          <p:cNvSpPr>
            <a:spLocks noGrp="1"/>
          </p:cNvSpPr>
          <p:nvPr>
            <p:ph type="title"/>
          </p:nvPr>
        </p:nvSpPr>
        <p:spPr/>
        <p:txBody>
          <a:bodyPr/>
          <a:lstStyle/>
          <a:p>
            <a:r>
              <a:rPr lang="en-US" altLang="en-US">
                <a:ea typeface="ＭＳ Ｐゴシック" panose="020B0600070205080204" pitchFamily="34" charset="-128"/>
              </a:rPr>
              <a:t>TCP Acknowledgments</a:t>
            </a:r>
          </a:p>
        </p:txBody>
      </p:sp>
      <p:grpSp>
        <p:nvGrpSpPr>
          <p:cNvPr id="66564" name="Group 4">
            <a:extLst>
              <a:ext uri="{FF2B5EF4-FFF2-40B4-BE49-F238E27FC236}">
                <a16:creationId xmlns:a16="http://schemas.microsoft.com/office/drawing/2014/main" id="{DA6707C4-12DF-EDC0-09C9-DE34E0A04155}"/>
              </a:ext>
            </a:extLst>
          </p:cNvPr>
          <p:cNvGrpSpPr>
            <a:grpSpLocks/>
          </p:cNvGrpSpPr>
          <p:nvPr/>
        </p:nvGrpSpPr>
        <p:grpSpPr bwMode="auto">
          <a:xfrm>
            <a:off x="1703388" y="2379663"/>
            <a:ext cx="5029200" cy="609600"/>
            <a:chOff x="912" y="1104"/>
            <a:chExt cx="3648" cy="384"/>
          </a:xfrm>
        </p:grpSpPr>
        <p:sp>
          <p:nvSpPr>
            <p:cNvPr id="66662" name="Line 5">
              <a:extLst>
                <a:ext uri="{FF2B5EF4-FFF2-40B4-BE49-F238E27FC236}">
                  <a16:creationId xmlns:a16="http://schemas.microsoft.com/office/drawing/2014/main" id="{A59D0422-DC4B-A193-4536-670575A1A511}"/>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3" name="Line 6">
              <a:extLst>
                <a:ext uri="{FF2B5EF4-FFF2-40B4-BE49-F238E27FC236}">
                  <a16:creationId xmlns:a16="http://schemas.microsoft.com/office/drawing/2014/main" id="{66CBD7C7-B911-67D9-5721-A50E13E5768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4" name="Line 7">
              <a:extLst>
                <a:ext uri="{FF2B5EF4-FFF2-40B4-BE49-F238E27FC236}">
                  <a16:creationId xmlns:a16="http://schemas.microsoft.com/office/drawing/2014/main" id="{4E8CDA2B-805C-3CDD-DD48-C55B3654E01A}"/>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5" name="Line 8">
              <a:extLst>
                <a:ext uri="{FF2B5EF4-FFF2-40B4-BE49-F238E27FC236}">
                  <a16:creationId xmlns:a16="http://schemas.microsoft.com/office/drawing/2014/main" id="{46BA99F1-B9B7-221A-AE81-A7F3CA813EF2}"/>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65" name="Line 9">
            <a:extLst>
              <a:ext uri="{FF2B5EF4-FFF2-40B4-BE49-F238E27FC236}">
                <a16:creationId xmlns:a16="http://schemas.microsoft.com/office/drawing/2014/main" id="{89B8D9E5-F8A4-2D72-40A7-599EA67504AE}"/>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6" name="Line 10">
            <a:extLst>
              <a:ext uri="{FF2B5EF4-FFF2-40B4-BE49-F238E27FC236}">
                <a16:creationId xmlns:a16="http://schemas.microsoft.com/office/drawing/2014/main" id="{CF494F3E-6A35-E3C9-6566-4EFD3B06BF56}"/>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7" name="Line 11">
            <a:extLst>
              <a:ext uri="{FF2B5EF4-FFF2-40B4-BE49-F238E27FC236}">
                <a16:creationId xmlns:a16="http://schemas.microsoft.com/office/drawing/2014/main" id="{1B4A84FA-4FF9-79AF-2131-3E7971DE01D4}"/>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8" name="Line 12">
            <a:extLst>
              <a:ext uri="{FF2B5EF4-FFF2-40B4-BE49-F238E27FC236}">
                <a16:creationId xmlns:a16="http://schemas.microsoft.com/office/drawing/2014/main" id="{6BF0019E-A0F7-8E51-7A27-75705D2A6C3F}"/>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9" name="Line 13">
            <a:extLst>
              <a:ext uri="{FF2B5EF4-FFF2-40B4-BE49-F238E27FC236}">
                <a16:creationId xmlns:a16="http://schemas.microsoft.com/office/drawing/2014/main" id="{BD328E3D-8E76-D4F4-0A14-A5C0A8C81DCD}"/>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0" name="Line 14">
            <a:extLst>
              <a:ext uri="{FF2B5EF4-FFF2-40B4-BE49-F238E27FC236}">
                <a16:creationId xmlns:a16="http://schemas.microsoft.com/office/drawing/2014/main" id="{EC70E25F-C46C-D182-B61E-E5AA55B607E4}"/>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1" name="Line 15">
            <a:extLst>
              <a:ext uri="{FF2B5EF4-FFF2-40B4-BE49-F238E27FC236}">
                <a16:creationId xmlns:a16="http://schemas.microsoft.com/office/drawing/2014/main" id="{A5387011-C214-BC90-7A52-50BA58AF9757}"/>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2" name="Line 16">
            <a:extLst>
              <a:ext uri="{FF2B5EF4-FFF2-40B4-BE49-F238E27FC236}">
                <a16:creationId xmlns:a16="http://schemas.microsoft.com/office/drawing/2014/main" id="{5F35BDBC-1DC3-E362-70AB-DE80D1FE76A7}"/>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3" name="Line 17">
            <a:extLst>
              <a:ext uri="{FF2B5EF4-FFF2-40B4-BE49-F238E27FC236}">
                <a16:creationId xmlns:a16="http://schemas.microsoft.com/office/drawing/2014/main" id="{48C996CC-10DE-94B7-65AB-08F6BD8FD51B}"/>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4" name="Line 18">
            <a:extLst>
              <a:ext uri="{FF2B5EF4-FFF2-40B4-BE49-F238E27FC236}">
                <a16:creationId xmlns:a16="http://schemas.microsoft.com/office/drawing/2014/main" id="{830BB421-D2C1-BFBC-8A50-0D8F8E4D07BD}"/>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5" name="Line 19">
            <a:extLst>
              <a:ext uri="{FF2B5EF4-FFF2-40B4-BE49-F238E27FC236}">
                <a16:creationId xmlns:a16="http://schemas.microsoft.com/office/drawing/2014/main" id="{EBEF918F-3FA4-39AC-C9EC-71D7B40CA64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6" name="Line 20">
            <a:extLst>
              <a:ext uri="{FF2B5EF4-FFF2-40B4-BE49-F238E27FC236}">
                <a16:creationId xmlns:a16="http://schemas.microsoft.com/office/drawing/2014/main" id="{5995ACCA-0B68-A3BF-BDDA-C8873B1CD38D}"/>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7" name="Line 21">
            <a:extLst>
              <a:ext uri="{FF2B5EF4-FFF2-40B4-BE49-F238E27FC236}">
                <a16:creationId xmlns:a16="http://schemas.microsoft.com/office/drawing/2014/main" id="{5D5CEA48-986F-F3FF-8BBB-FEC2A8D36533}"/>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8" name="Line 22">
            <a:extLst>
              <a:ext uri="{FF2B5EF4-FFF2-40B4-BE49-F238E27FC236}">
                <a16:creationId xmlns:a16="http://schemas.microsoft.com/office/drawing/2014/main" id="{F27BF7C2-D8DE-0638-B951-E73A71177B09}"/>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9" name="Line 23">
            <a:extLst>
              <a:ext uri="{FF2B5EF4-FFF2-40B4-BE49-F238E27FC236}">
                <a16:creationId xmlns:a16="http://schemas.microsoft.com/office/drawing/2014/main" id="{AC9145DC-0FBC-676B-1751-D50F4B8854F3}"/>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0" name="Line 24">
            <a:extLst>
              <a:ext uri="{FF2B5EF4-FFF2-40B4-BE49-F238E27FC236}">
                <a16:creationId xmlns:a16="http://schemas.microsoft.com/office/drawing/2014/main" id="{B08D4C1E-05AC-307B-673A-CA290ADCE451}"/>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1" name="Line 25">
            <a:extLst>
              <a:ext uri="{FF2B5EF4-FFF2-40B4-BE49-F238E27FC236}">
                <a16:creationId xmlns:a16="http://schemas.microsoft.com/office/drawing/2014/main" id="{9325D16D-B085-ACF6-F90D-92E52EE9D2A2}"/>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2" name="Line 26">
            <a:extLst>
              <a:ext uri="{FF2B5EF4-FFF2-40B4-BE49-F238E27FC236}">
                <a16:creationId xmlns:a16="http://schemas.microsoft.com/office/drawing/2014/main" id="{0C38A807-A0D4-2EBD-79A6-E9B9DE57AE7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3" name="Line 27">
            <a:extLst>
              <a:ext uri="{FF2B5EF4-FFF2-40B4-BE49-F238E27FC236}">
                <a16:creationId xmlns:a16="http://schemas.microsoft.com/office/drawing/2014/main" id="{3F142A2E-E063-3B7C-F967-6AC6D43E4FD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4" name="Line 28">
            <a:extLst>
              <a:ext uri="{FF2B5EF4-FFF2-40B4-BE49-F238E27FC236}">
                <a16:creationId xmlns:a16="http://schemas.microsoft.com/office/drawing/2014/main" id="{6685FCE0-E01C-042A-FFBB-444217921406}"/>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5" name="Line 29">
            <a:extLst>
              <a:ext uri="{FF2B5EF4-FFF2-40B4-BE49-F238E27FC236}">
                <a16:creationId xmlns:a16="http://schemas.microsoft.com/office/drawing/2014/main" id="{3E3E9A3A-7C3F-67CA-F98D-127A3F2FB99D}"/>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6" name="Line 30">
            <a:extLst>
              <a:ext uri="{FF2B5EF4-FFF2-40B4-BE49-F238E27FC236}">
                <a16:creationId xmlns:a16="http://schemas.microsoft.com/office/drawing/2014/main" id="{53251CAB-925B-FECB-F7D6-1BF957FE953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7" name="Line 31">
            <a:extLst>
              <a:ext uri="{FF2B5EF4-FFF2-40B4-BE49-F238E27FC236}">
                <a16:creationId xmlns:a16="http://schemas.microsoft.com/office/drawing/2014/main" id="{E63640FB-1F91-3E7B-0288-011ADF9EEBBD}"/>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8" name="Line 32">
            <a:extLst>
              <a:ext uri="{FF2B5EF4-FFF2-40B4-BE49-F238E27FC236}">
                <a16:creationId xmlns:a16="http://schemas.microsoft.com/office/drawing/2014/main" id="{C729F63A-1904-47EC-7258-E1B8A69D97F4}"/>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9" name="Line 33">
            <a:extLst>
              <a:ext uri="{FF2B5EF4-FFF2-40B4-BE49-F238E27FC236}">
                <a16:creationId xmlns:a16="http://schemas.microsoft.com/office/drawing/2014/main" id="{E0ECF9AF-B259-D51B-36B2-54D1777B9D74}"/>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0" name="Line 34">
            <a:extLst>
              <a:ext uri="{FF2B5EF4-FFF2-40B4-BE49-F238E27FC236}">
                <a16:creationId xmlns:a16="http://schemas.microsoft.com/office/drawing/2014/main" id="{0DB1A566-8A43-4AF8-04EE-8D6AFB535FD4}"/>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1" name="Line 35">
            <a:extLst>
              <a:ext uri="{FF2B5EF4-FFF2-40B4-BE49-F238E27FC236}">
                <a16:creationId xmlns:a16="http://schemas.microsoft.com/office/drawing/2014/main" id="{0FC1570A-E653-83E0-DE67-23870201E0FA}"/>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2" name="Line 36">
            <a:extLst>
              <a:ext uri="{FF2B5EF4-FFF2-40B4-BE49-F238E27FC236}">
                <a16:creationId xmlns:a16="http://schemas.microsoft.com/office/drawing/2014/main" id="{EB24E40C-6D5F-6746-E9E9-A47B08416F5E}"/>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3" name="Line 37">
            <a:extLst>
              <a:ext uri="{FF2B5EF4-FFF2-40B4-BE49-F238E27FC236}">
                <a16:creationId xmlns:a16="http://schemas.microsoft.com/office/drawing/2014/main" id="{795F4639-6AF5-B592-5F39-2E249D52C6D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4" name="Line 38">
            <a:extLst>
              <a:ext uri="{FF2B5EF4-FFF2-40B4-BE49-F238E27FC236}">
                <a16:creationId xmlns:a16="http://schemas.microsoft.com/office/drawing/2014/main" id="{8C75DC5C-BE61-267E-553F-E2B3F3AB5639}"/>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5" name="Line 39">
            <a:extLst>
              <a:ext uri="{FF2B5EF4-FFF2-40B4-BE49-F238E27FC236}">
                <a16:creationId xmlns:a16="http://schemas.microsoft.com/office/drawing/2014/main" id="{7E3D6BB3-FFDB-2C0F-9966-E2CF2D68DF14}"/>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6" name="Line 40">
            <a:extLst>
              <a:ext uri="{FF2B5EF4-FFF2-40B4-BE49-F238E27FC236}">
                <a16:creationId xmlns:a16="http://schemas.microsoft.com/office/drawing/2014/main" id="{9E1ADE09-BA54-FD33-9DDC-9FE66A9E62E1}"/>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7" name="Line 41">
            <a:extLst>
              <a:ext uri="{FF2B5EF4-FFF2-40B4-BE49-F238E27FC236}">
                <a16:creationId xmlns:a16="http://schemas.microsoft.com/office/drawing/2014/main" id="{37F37725-51EA-8463-407F-177563C551EE}"/>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66598" name="Group 42">
            <a:extLst>
              <a:ext uri="{FF2B5EF4-FFF2-40B4-BE49-F238E27FC236}">
                <a16:creationId xmlns:a16="http://schemas.microsoft.com/office/drawing/2014/main" id="{2151F21E-4BCA-8B86-4F7D-2543BF932F41}"/>
              </a:ext>
            </a:extLst>
          </p:cNvPr>
          <p:cNvGrpSpPr>
            <a:grpSpLocks/>
          </p:cNvGrpSpPr>
          <p:nvPr/>
        </p:nvGrpSpPr>
        <p:grpSpPr bwMode="auto">
          <a:xfrm>
            <a:off x="2998788" y="5584825"/>
            <a:ext cx="5029200" cy="609600"/>
            <a:chOff x="912" y="1104"/>
            <a:chExt cx="3648" cy="384"/>
          </a:xfrm>
        </p:grpSpPr>
        <p:sp>
          <p:nvSpPr>
            <p:cNvPr id="66658" name="Line 43">
              <a:extLst>
                <a:ext uri="{FF2B5EF4-FFF2-40B4-BE49-F238E27FC236}">
                  <a16:creationId xmlns:a16="http://schemas.microsoft.com/office/drawing/2014/main" id="{03386CF0-90E1-81B8-B6AE-738E6765C35A}"/>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9" name="Line 44">
              <a:extLst>
                <a:ext uri="{FF2B5EF4-FFF2-40B4-BE49-F238E27FC236}">
                  <a16:creationId xmlns:a16="http://schemas.microsoft.com/office/drawing/2014/main" id="{AF9E20F9-E610-BC0D-9A70-30B4B48B1E94}"/>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0" name="Line 45">
              <a:extLst>
                <a:ext uri="{FF2B5EF4-FFF2-40B4-BE49-F238E27FC236}">
                  <a16:creationId xmlns:a16="http://schemas.microsoft.com/office/drawing/2014/main" id="{9CB5EAAF-F7CF-6839-B142-5DA879D7A80E}"/>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1" name="Line 46">
              <a:extLst>
                <a:ext uri="{FF2B5EF4-FFF2-40B4-BE49-F238E27FC236}">
                  <a16:creationId xmlns:a16="http://schemas.microsoft.com/office/drawing/2014/main" id="{EBDBC8EA-2E6F-EB07-3A5A-62F33225B830}"/>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99" name="Line 47">
            <a:extLst>
              <a:ext uri="{FF2B5EF4-FFF2-40B4-BE49-F238E27FC236}">
                <a16:creationId xmlns:a16="http://schemas.microsoft.com/office/drawing/2014/main" id="{267B7E57-3480-C44B-1A09-1A2CBD18A16B}"/>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0" name="Line 48">
            <a:extLst>
              <a:ext uri="{FF2B5EF4-FFF2-40B4-BE49-F238E27FC236}">
                <a16:creationId xmlns:a16="http://schemas.microsoft.com/office/drawing/2014/main" id="{470361F3-4855-E1C0-6E21-B796C044FFF7}"/>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1" name="Line 49">
            <a:extLst>
              <a:ext uri="{FF2B5EF4-FFF2-40B4-BE49-F238E27FC236}">
                <a16:creationId xmlns:a16="http://schemas.microsoft.com/office/drawing/2014/main" id="{74878C86-3070-74B5-0468-0E03C1C7EC75}"/>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2" name="Line 50">
            <a:extLst>
              <a:ext uri="{FF2B5EF4-FFF2-40B4-BE49-F238E27FC236}">
                <a16:creationId xmlns:a16="http://schemas.microsoft.com/office/drawing/2014/main" id="{EA8B07E7-3D6C-469D-4D53-9C02824731A5}"/>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3" name="Line 51">
            <a:extLst>
              <a:ext uri="{FF2B5EF4-FFF2-40B4-BE49-F238E27FC236}">
                <a16:creationId xmlns:a16="http://schemas.microsoft.com/office/drawing/2014/main" id="{BC536D14-D753-8038-8028-3D79F693D4C4}"/>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4" name="Line 52">
            <a:extLst>
              <a:ext uri="{FF2B5EF4-FFF2-40B4-BE49-F238E27FC236}">
                <a16:creationId xmlns:a16="http://schemas.microsoft.com/office/drawing/2014/main" id="{6F7A962E-2682-5E0E-DBD2-8FC5DF8D3121}"/>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5" name="Line 53">
            <a:extLst>
              <a:ext uri="{FF2B5EF4-FFF2-40B4-BE49-F238E27FC236}">
                <a16:creationId xmlns:a16="http://schemas.microsoft.com/office/drawing/2014/main" id="{7D65D0B5-3ABA-F5FA-B372-7CCA74CC5ACB}"/>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6" name="Line 54">
            <a:extLst>
              <a:ext uri="{FF2B5EF4-FFF2-40B4-BE49-F238E27FC236}">
                <a16:creationId xmlns:a16="http://schemas.microsoft.com/office/drawing/2014/main" id="{B8304FB0-1983-76AD-1170-D159BF45E879}"/>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7" name="Line 55">
            <a:extLst>
              <a:ext uri="{FF2B5EF4-FFF2-40B4-BE49-F238E27FC236}">
                <a16:creationId xmlns:a16="http://schemas.microsoft.com/office/drawing/2014/main" id="{1DEA2B99-EABD-27CB-6A56-EF722C3C4082}"/>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8" name="Line 56">
            <a:extLst>
              <a:ext uri="{FF2B5EF4-FFF2-40B4-BE49-F238E27FC236}">
                <a16:creationId xmlns:a16="http://schemas.microsoft.com/office/drawing/2014/main" id="{ACABC128-DBB0-ACA8-58C4-0A210E27AB3F}"/>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9" name="Line 57">
            <a:extLst>
              <a:ext uri="{FF2B5EF4-FFF2-40B4-BE49-F238E27FC236}">
                <a16:creationId xmlns:a16="http://schemas.microsoft.com/office/drawing/2014/main" id="{8D8B560C-3163-89C1-08ED-843D5F1B02DA}"/>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0" name="Line 58">
            <a:extLst>
              <a:ext uri="{FF2B5EF4-FFF2-40B4-BE49-F238E27FC236}">
                <a16:creationId xmlns:a16="http://schemas.microsoft.com/office/drawing/2014/main" id="{8288CE7C-F3EB-BA61-E54F-61BE7043335D}"/>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1" name="Line 59">
            <a:extLst>
              <a:ext uri="{FF2B5EF4-FFF2-40B4-BE49-F238E27FC236}">
                <a16:creationId xmlns:a16="http://schemas.microsoft.com/office/drawing/2014/main" id="{299047B1-7E40-EA5F-489B-F08ED4337D1F}"/>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2" name="Line 60">
            <a:extLst>
              <a:ext uri="{FF2B5EF4-FFF2-40B4-BE49-F238E27FC236}">
                <a16:creationId xmlns:a16="http://schemas.microsoft.com/office/drawing/2014/main" id="{878A8716-6521-1739-6371-3E4F0C0A3285}"/>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3" name="Line 61">
            <a:extLst>
              <a:ext uri="{FF2B5EF4-FFF2-40B4-BE49-F238E27FC236}">
                <a16:creationId xmlns:a16="http://schemas.microsoft.com/office/drawing/2014/main" id="{58DC8240-0854-B19D-B77E-6061F3254D02}"/>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4" name="Line 62">
            <a:extLst>
              <a:ext uri="{FF2B5EF4-FFF2-40B4-BE49-F238E27FC236}">
                <a16:creationId xmlns:a16="http://schemas.microsoft.com/office/drawing/2014/main" id="{36F24946-77D1-607C-66DE-3287DD6AFFFB}"/>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5" name="Line 63">
            <a:extLst>
              <a:ext uri="{FF2B5EF4-FFF2-40B4-BE49-F238E27FC236}">
                <a16:creationId xmlns:a16="http://schemas.microsoft.com/office/drawing/2014/main" id="{A6234D1B-F160-D04B-8728-10F4BED2486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6" name="Line 64">
            <a:extLst>
              <a:ext uri="{FF2B5EF4-FFF2-40B4-BE49-F238E27FC236}">
                <a16:creationId xmlns:a16="http://schemas.microsoft.com/office/drawing/2014/main" id="{0064AF9B-F76B-12E9-80B3-4CFB2DE33206}"/>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7" name="Line 65">
            <a:extLst>
              <a:ext uri="{FF2B5EF4-FFF2-40B4-BE49-F238E27FC236}">
                <a16:creationId xmlns:a16="http://schemas.microsoft.com/office/drawing/2014/main" id="{0379A70C-C158-43D5-E318-B69C83FC3CF2}"/>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8" name="Line 66">
            <a:extLst>
              <a:ext uri="{FF2B5EF4-FFF2-40B4-BE49-F238E27FC236}">
                <a16:creationId xmlns:a16="http://schemas.microsoft.com/office/drawing/2014/main" id="{9A1F5CBD-4D37-260B-B6FB-984C3487767A}"/>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9" name="Line 67">
            <a:extLst>
              <a:ext uri="{FF2B5EF4-FFF2-40B4-BE49-F238E27FC236}">
                <a16:creationId xmlns:a16="http://schemas.microsoft.com/office/drawing/2014/main" id="{8AF91B32-6059-904F-55EA-119AE3ADF3AC}"/>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0" name="Line 68">
            <a:extLst>
              <a:ext uri="{FF2B5EF4-FFF2-40B4-BE49-F238E27FC236}">
                <a16:creationId xmlns:a16="http://schemas.microsoft.com/office/drawing/2014/main" id="{E0C0DB82-C086-1C2C-4033-823BBC471567}"/>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1" name="Line 69">
            <a:extLst>
              <a:ext uri="{FF2B5EF4-FFF2-40B4-BE49-F238E27FC236}">
                <a16:creationId xmlns:a16="http://schemas.microsoft.com/office/drawing/2014/main" id="{9123446A-75DD-4AF5-AD37-FAB72DE662B7}"/>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2" name="Line 70">
            <a:extLst>
              <a:ext uri="{FF2B5EF4-FFF2-40B4-BE49-F238E27FC236}">
                <a16:creationId xmlns:a16="http://schemas.microsoft.com/office/drawing/2014/main" id="{F22746A9-3791-17F6-81C0-BC299CE7DEF3}"/>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3" name="Line 71">
            <a:extLst>
              <a:ext uri="{FF2B5EF4-FFF2-40B4-BE49-F238E27FC236}">
                <a16:creationId xmlns:a16="http://schemas.microsoft.com/office/drawing/2014/main" id="{69CF10E1-83AB-D85D-C1F0-08C4D8A3E04D}"/>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4" name="Line 72">
            <a:extLst>
              <a:ext uri="{FF2B5EF4-FFF2-40B4-BE49-F238E27FC236}">
                <a16:creationId xmlns:a16="http://schemas.microsoft.com/office/drawing/2014/main" id="{2A120A0F-33DB-D6F2-AB72-D3F8EA722210}"/>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5" name="Line 73">
            <a:extLst>
              <a:ext uri="{FF2B5EF4-FFF2-40B4-BE49-F238E27FC236}">
                <a16:creationId xmlns:a16="http://schemas.microsoft.com/office/drawing/2014/main" id="{E0446E1F-912D-FF9D-5DE9-867C6159282B}"/>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6" name="Line 74">
            <a:extLst>
              <a:ext uri="{FF2B5EF4-FFF2-40B4-BE49-F238E27FC236}">
                <a16:creationId xmlns:a16="http://schemas.microsoft.com/office/drawing/2014/main" id="{0F120EA0-F75C-C5B1-30C9-D4725093A58F}"/>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7" name="Line 75">
            <a:extLst>
              <a:ext uri="{FF2B5EF4-FFF2-40B4-BE49-F238E27FC236}">
                <a16:creationId xmlns:a16="http://schemas.microsoft.com/office/drawing/2014/main" id="{1002CA44-E3F6-73EF-4A95-B99722857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8" name="Line 76">
            <a:extLst>
              <a:ext uri="{FF2B5EF4-FFF2-40B4-BE49-F238E27FC236}">
                <a16:creationId xmlns:a16="http://schemas.microsoft.com/office/drawing/2014/main" id="{950E6764-23CA-EEF3-8570-D5981329A241}"/>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9" name="Line 77">
            <a:extLst>
              <a:ext uri="{FF2B5EF4-FFF2-40B4-BE49-F238E27FC236}">
                <a16:creationId xmlns:a16="http://schemas.microsoft.com/office/drawing/2014/main" id="{962D0818-7CB7-35C6-B65B-0593B0B3C31B}"/>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0" name="Line 78">
            <a:extLst>
              <a:ext uri="{FF2B5EF4-FFF2-40B4-BE49-F238E27FC236}">
                <a16:creationId xmlns:a16="http://schemas.microsoft.com/office/drawing/2014/main" id="{AE399D99-23D5-D17D-5682-4E3A50231C25}"/>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1" name="Line 79">
            <a:extLst>
              <a:ext uri="{FF2B5EF4-FFF2-40B4-BE49-F238E27FC236}">
                <a16:creationId xmlns:a16="http://schemas.microsoft.com/office/drawing/2014/main" id="{361D5E01-81AF-9C34-6599-B02191FD6CC5}"/>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2" name="Text Box 80">
            <a:extLst>
              <a:ext uri="{FF2B5EF4-FFF2-40B4-BE49-F238E27FC236}">
                <a16:creationId xmlns:a16="http://schemas.microsoft.com/office/drawing/2014/main" id="{6ABEE45B-4ECF-DC96-4F3F-D909B6518E23}"/>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66633" name="Text Box 81">
            <a:extLst>
              <a:ext uri="{FF2B5EF4-FFF2-40B4-BE49-F238E27FC236}">
                <a16:creationId xmlns:a16="http://schemas.microsoft.com/office/drawing/2014/main" id="{65EFF181-E6EF-B6E8-2AE7-09A0BA2AD72D}"/>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66634" name="Rectangle 82">
            <a:extLst>
              <a:ext uri="{FF2B5EF4-FFF2-40B4-BE49-F238E27FC236}">
                <a16:creationId xmlns:a16="http://schemas.microsoft.com/office/drawing/2014/main" id="{BB7A3B5E-2071-8DD6-D12E-5CA5EA9351C6}"/>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5" name="Rectangle 83">
            <a:extLst>
              <a:ext uri="{FF2B5EF4-FFF2-40B4-BE49-F238E27FC236}">
                <a16:creationId xmlns:a16="http://schemas.microsoft.com/office/drawing/2014/main" id="{9FCA3B7D-853E-E9F2-E4E3-A68C533008C9}"/>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6" name="Line 84">
            <a:extLst>
              <a:ext uri="{FF2B5EF4-FFF2-40B4-BE49-F238E27FC236}">
                <a16:creationId xmlns:a16="http://schemas.microsoft.com/office/drawing/2014/main" id="{33A36FAE-FBB1-BD6A-2EA6-CF3706A15095}"/>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7" name="Line 85">
            <a:extLst>
              <a:ext uri="{FF2B5EF4-FFF2-40B4-BE49-F238E27FC236}">
                <a16:creationId xmlns:a16="http://schemas.microsoft.com/office/drawing/2014/main" id="{DAFFD2E3-E6C1-6234-D23A-A34C33EE6E96}"/>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8" name="Line 86">
            <a:extLst>
              <a:ext uri="{FF2B5EF4-FFF2-40B4-BE49-F238E27FC236}">
                <a16:creationId xmlns:a16="http://schemas.microsoft.com/office/drawing/2014/main" id="{C77B3E7D-0F29-F03B-BBFE-86B89CE782D0}"/>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9" name="Line 87">
            <a:extLst>
              <a:ext uri="{FF2B5EF4-FFF2-40B4-BE49-F238E27FC236}">
                <a16:creationId xmlns:a16="http://schemas.microsoft.com/office/drawing/2014/main" id="{35D025A1-7A76-0505-BFEB-6CA35A31D34F}"/>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0" name="Line 88">
            <a:extLst>
              <a:ext uri="{FF2B5EF4-FFF2-40B4-BE49-F238E27FC236}">
                <a16:creationId xmlns:a16="http://schemas.microsoft.com/office/drawing/2014/main" id="{3D9CC4ED-D2EE-3BE2-1845-3161F8119145}"/>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1" name="Line 89">
            <a:extLst>
              <a:ext uri="{FF2B5EF4-FFF2-40B4-BE49-F238E27FC236}">
                <a16:creationId xmlns:a16="http://schemas.microsoft.com/office/drawing/2014/main" id="{8290211D-F523-5280-12BB-4AD577068DA1}"/>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2" name="Line 90">
            <a:extLst>
              <a:ext uri="{FF2B5EF4-FFF2-40B4-BE49-F238E27FC236}">
                <a16:creationId xmlns:a16="http://schemas.microsoft.com/office/drawing/2014/main" id="{EB92050D-9D1E-6F9C-50C3-62122F89426B}"/>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3" name="Line 91">
            <a:extLst>
              <a:ext uri="{FF2B5EF4-FFF2-40B4-BE49-F238E27FC236}">
                <a16:creationId xmlns:a16="http://schemas.microsoft.com/office/drawing/2014/main" id="{416A2236-85CF-72CF-2AE2-C25854C40102}"/>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4" name="Line 92">
            <a:extLst>
              <a:ext uri="{FF2B5EF4-FFF2-40B4-BE49-F238E27FC236}">
                <a16:creationId xmlns:a16="http://schemas.microsoft.com/office/drawing/2014/main" id="{881DA49F-9731-31EC-A663-150651D059FB}"/>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5" name="Line 93">
            <a:extLst>
              <a:ext uri="{FF2B5EF4-FFF2-40B4-BE49-F238E27FC236}">
                <a16:creationId xmlns:a16="http://schemas.microsoft.com/office/drawing/2014/main" id="{14AC29AD-5B78-AB6C-EFD6-C6762D370783}"/>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6" name="Line 94">
            <a:extLst>
              <a:ext uri="{FF2B5EF4-FFF2-40B4-BE49-F238E27FC236}">
                <a16:creationId xmlns:a16="http://schemas.microsoft.com/office/drawing/2014/main" id="{5EA97271-2BE6-A967-3217-9CEA554657AB}"/>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7" name="Line 95">
            <a:extLst>
              <a:ext uri="{FF2B5EF4-FFF2-40B4-BE49-F238E27FC236}">
                <a16:creationId xmlns:a16="http://schemas.microsoft.com/office/drawing/2014/main" id="{D9234C12-81B8-4798-F029-CDB8DE6BDE40}"/>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8" name="Line 96">
            <a:extLst>
              <a:ext uri="{FF2B5EF4-FFF2-40B4-BE49-F238E27FC236}">
                <a16:creationId xmlns:a16="http://schemas.microsoft.com/office/drawing/2014/main" id="{E31075F0-D3EF-A8C2-43B5-28102631B2D5}"/>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9" name="Line 97">
            <a:extLst>
              <a:ext uri="{FF2B5EF4-FFF2-40B4-BE49-F238E27FC236}">
                <a16:creationId xmlns:a16="http://schemas.microsoft.com/office/drawing/2014/main" id="{EF82175E-FD53-9D3F-4B32-34AD27352CB4}"/>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0" name="Text Box 98">
            <a:extLst>
              <a:ext uri="{FF2B5EF4-FFF2-40B4-BE49-F238E27FC236}">
                <a16:creationId xmlns:a16="http://schemas.microsoft.com/office/drawing/2014/main" id="{0F7AEDB6-D77E-71A4-1FDD-E14103E416BC}"/>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1" name="Text Box 99">
            <a:extLst>
              <a:ext uri="{FF2B5EF4-FFF2-40B4-BE49-F238E27FC236}">
                <a16:creationId xmlns:a16="http://schemas.microsoft.com/office/drawing/2014/main" id="{F6BE1E9D-6B36-420E-B156-E8FAB1B5B371}"/>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2" name="Text Box 104">
            <a:extLst>
              <a:ext uri="{FF2B5EF4-FFF2-40B4-BE49-F238E27FC236}">
                <a16:creationId xmlns:a16="http://schemas.microsoft.com/office/drawing/2014/main" id="{5959E600-9336-FD75-B5FD-6982A00746A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ISN (initial sequence number)</a:t>
            </a:r>
          </a:p>
        </p:txBody>
      </p:sp>
      <p:sp>
        <p:nvSpPr>
          <p:cNvPr id="66653" name="Line 105">
            <a:extLst>
              <a:ext uri="{FF2B5EF4-FFF2-40B4-BE49-F238E27FC236}">
                <a16:creationId xmlns:a16="http://schemas.microsoft.com/office/drawing/2014/main" id="{27AA6CA2-8F36-745D-2607-74EA552C2B4D}"/>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4" name="AutoShape 106">
            <a:extLst>
              <a:ext uri="{FF2B5EF4-FFF2-40B4-BE49-F238E27FC236}">
                <a16:creationId xmlns:a16="http://schemas.microsoft.com/office/drawing/2014/main" id="{44BC0851-3218-769D-5FCC-D073A6BF273F}"/>
              </a:ext>
            </a:extLst>
          </p:cNvPr>
          <p:cNvSpPr>
            <a:spLocks noChangeArrowheads="1"/>
          </p:cNvSpPr>
          <p:nvPr/>
        </p:nvSpPr>
        <p:spPr bwMode="auto">
          <a:xfrm>
            <a:off x="304800" y="3298825"/>
            <a:ext cx="2160588" cy="6635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Sequence number = ISN+1</a:t>
            </a:r>
            <a:r>
              <a:rPr kumimoji="0" lang="en-US" altLang="en-US" sz="1800" b="0" i="0" u="none" strike="noStrike" kern="1200" cap="none" spc="0" normalizeH="0" baseline="30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st</a:t>
            </a: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byte</a:t>
            </a:r>
          </a:p>
        </p:txBody>
      </p:sp>
      <p:sp>
        <p:nvSpPr>
          <p:cNvPr id="66655" name="Rectangle 107">
            <a:extLst>
              <a:ext uri="{FF2B5EF4-FFF2-40B4-BE49-F238E27FC236}">
                <a16:creationId xmlns:a16="http://schemas.microsoft.com/office/drawing/2014/main" id="{A17F9652-85D8-2423-E8AF-785CA5BD834B}"/>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56" name="AutoShape 108">
            <a:extLst>
              <a:ext uri="{FF2B5EF4-FFF2-40B4-BE49-F238E27FC236}">
                <a16:creationId xmlns:a16="http://schemas.microsoft.com/office/drawing/2014/main" id="{FA873B68-879E-E381-0631-DA1B3FA220A4}"/>
              </a:ext>
            </a:extLst>
          </p:cNvPr>
          <p:cNvSpPr>
            <a:spLocks noChangeArrowheads="1"/>
          </p:cNvSpPr>
          <p:nvPr/>
        </p:nvSpPr>
        <p:spPr bwMode="auto">
          <a:xfrm>
            <a:off x="5741988" y="3756025"/>
            <a:ext cx="1905000" cy="914400"/>
          </a:xfrm>
          <a:prstGeom prst="wedgeRectCallout">
            <a:avLst>
              <a:gd name="adj1" fmla="val -76667"/>
              <a:gd name="adj2" fmla="val 150523"/>
            </a:avLst>
          </a:prstGeom>
          <a:solidFill>
            <a:srgbClr val="CCFFFF"/>
          </a:solidFill>
          <a:ln w="38100">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ACK sequence number = next expected byte</a:t>
            </a:r>
          </a:p>
        </p:txBody>
      </p:sp>
      <p:sp>
        <p:nvSpPr>
          <p:cNvPr id="66657" name="Rectangle 109">
            <a:extLst>
              <a:ext uri="{FF2B5EF4-FFF2-40B4-BE49-F238E27FC236}">
                <a16:creationId xmlns:a16="http://schemas.microsoft.com/office/drawing/2014/main" id="{CD8F0E66-877B-C9A7-2A6B-CB49276498A7}"/>
              </a:ext>
            </a:extLst>
          </p:cNvPr>
          <p:cNvSpPr>
            <a:spLocks noChangeArrowheads="1"/>
          </p:cNvSpPr>
          <p:nvPr/>
        </p:nvSpPr>
        <p:spPr bwMode="auto">
          <a:xfrm>
            <a:off x="5132388" y="5584825"/>
            <a:ext cx="152400" cy="6096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E830B41F-A0EA-1439-66B0-3F1F7D8FC8D5}"/>
              </a:ext>
            </a:extLst>
          </p:cNvPr>
          <p:cNvSpPr>
            <a:spLocks noGrp="1"/>
          </p:cNvSpPr>
          <p:nvPr>
            <p:ph type="title"/>
          </p:nvPr>
        </p:nvSpPr>
        <p:spPr/>
        <p:txBody>
          <a:bodyPr/>
          <a:lstStyle/>
          <a:p>
            <a:r>
              <a:rPr lang="en-US" altLang="en-US">
                <a:ea typeface="ＭＳ Ｐゴシック" panose="020B0600070205080204" pitchFamily="34" charset="-128"/>
              </a:rPr>
              <a:t>Receiver Buffering: Flow control</a:t>
            </a:r>
          </a:p>
        </p:txBody>
      </p:sp>
      <p:sp>
        <p:nvSpPr>
          <p:cNvPr id="939011" name="Rectangle 3">
            <a:extLst>
              <a:ext uri="{FF2B5EF4-FFF2-40B4-BE49-F238E27FC236}">
                <a16:creationId xmlns:a16="http://schemas.microsoft.com/office/drawing/2014/main" id="{72C840B0-6390-DB25-2FCA-641DC74DF320}"/>
              </a:ext>
            </a:extLst>
          </p:cNvPr>
          <p:cNvSpPr>
            <a:spLocks noGrp="1"/>
          </p:cNvSpPr>
          <p:nvPr>
            <p:ph type="body" idx="1"/>
          </p:nvPr>
        </p:nvSpPr>
        <p:spPr>
          <a:xfrm>
            <a:off x="381000" y="903288"/>
            <a:ext cx="8534400" cy="4906962"/>
          </a:xfrm>
        </p:spPr>
        <p:txBody>
          <a:bodyPr/>
          <a:lstStyle/>
          <a:p>
            <a:r>
              <a:rPr lang="en-US" altLang="en-US">
                <a:ea typeface="ＭＳ Ｐゴシック" panose="020B0600070205080204" pitchFamily="34" charset="-128"/>
              </a:rPr>
              <a:t>Receive window size</a:t>
            </a:r>
          </a:p>
          <a:p>
            <a:pPr lvl="1"/>
            <a:r>
              <a:rPr lang="en-US" altLang="en-US">
                <a:ea typeface="ＭＳ Ｐゴシック" panose="020B0600070205080204" pitchFamily="34" charset="-128"/>
              </a:rPr>
              <a:t>Amount that can be sent without acknowledgment</a:t>
            </a:r>
          </a:p>
          <a:p>
            <a:pPr lvl="1"/>
            <a:r>
              <a:rPr lang="en-US" altLang="en-US">
                <a:ea typeface="ＭＳ Ｐゴシック" panose="020B0600070205080204" pitchFamily="34" charset="-128"/>
              </a:rPr>
              <a:t>Receiver must be able to store this amount of data</a:t>
            </a:r>
          </a:p>
          <a:p>
            <a:r>
              <a:rPr lang="en-US" altLang="en-US">
                <a:ea typeface="ＭＳ Ｐゴシック" panose="020B0600070205080204" pitchFamily="34" charset="-128"/>
              </a:rPr>
              <a:t>Receiver tells the sender the window</a:t>
            </a:r>
          </a:p>
          <a:p>
            <a:pPr lvl="1"/>
            <a:r>
              <a:rPr lang="en-US" altLang="en-US">
                <a:ea typeface="ＭＳ Ｐゴシック" panose="020B0600070205080204" pitchFamily="34" charset="-128"/>
              </a:rPr>
              <a:t>Tells the sender the amount of free space left (i.e. sends an Advertised_Window size to the sender)</a:t>
            </a:r>
          </a:p>
        </p:txBody>
      </p:sp>
      <p:sp>
        <p:nvSpPr>
          <p:cNvPr id="80899" name="Slide Number Placeholder 3">
            <a:extLst>
              <a:ext uri="{FF2B5EF4-FFF2-40B4-BE49-F238E27FC236}">
                <a16:creationId xmlns:a16="http://schemas.microsoft.com/office/drawing/2014/main" id="{C02002B8-9135-0BA6-2EA7-478EC5DC9812}"/>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A31FFD2-B52A-B449-9E92-03067CE2EE3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901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9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a:extLst>
              <a:ext uri="{FF2B5EF4-FFF2-40B4-BE49-F238E27FC236}">
                <a16:creationId xmlns:a16="http://schemas.microsoft.com/office/drawing/2014/main" id="{D9856F72-79C8-438D-C37B-BCADFBF99E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Slide Number Placeholder 1">
            <a:extLst>
              <a:ext uri="{FF2B5EF4-FFF2-40B4-BE49-F238E27FC236}">
                <a16:creationId xmlns:a16="http://schemas.microsoft.com/office/drawing/2014/main" id="{483F88CD-7D5B-CA38-75F9-4452DFAEA94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53A-E915-5F40-8848-1F8880D7A11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2" name="Rectangle 2">
            <a:extLst>
              <a:ext uri="{FF2B5EF4-FFF2-40B4-BE49-F238E27FC236}">
                <a16:creationId xmlns:a16="http://schemas.microsoft.com/office/drawing/2014/main" id="{AB2B0217-96F5-ADE6-9574-A799D53FD604}"/>
              </a:ext>
            </a:extLst>
          </p:cNvPr>
          <p:cNvSpPr txBox="1">
            <a:spLocks/>
          </p:cNvSpPr>
          <p:nvPr/>
        </p:nvSpPr>
        <p:spPr>
          <a:xfrm>
            <a:off x="12700" y="36513"/>
            <a:ext cx="9131300" cy="560387"/>
          </a:xfrm>
          <a:prstGeom prst="rect">
            <a:avLst/>
          </a:prstGeom>
          <a:solidFill>
            <a:schemeClr val="accent2">
              <a:lumMod val="20000"/>
              <a:lumOff val="80000"/>
            </a:schemeClr>
          </a:solidFill>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How to send the </a:t>
            </a:r>
            <a:r>
              <a:rPr kumimoji="0" lang="en-US" altLang="en-US" sz="3200" b="0" i="0" u="none" strike="noStrike" kern="1200" cap="none" spc="0" normalizeH="0" baseline="0" noProof="0" dirty="0" err="1">
                <a:ln>
                  <a:noFill/>
                </a:ln>
                <a:solidFill>
                  <a:srgbClr val="000090"/>
                </a:solidFill>
                <a:effectLst/>
                <a:uLnTx/>
                <a:uFillTx/>
                <a:latin typeface="Calibri"/>
                <a:ea typeface="ＭＳ Ｐゴシック" panose="020B0600070205080204" pitchFamily="34" charset="-128"/>
              </a:rPr>
              <a:t>Advertised_Window</a:t>
            </a:r>
            <a:r>
              <a:rPr kumimoji="0" lang="en-US" altLang="en-US" sz="32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 size</a:t>
            </a:r>
          </a:p>
        </p:txBody>
      </p:sp>
      <p:sp>
        <p:nvSpPr>
          <p:cNvPr id="3" name="Rectangle 2">
            <a:extLst>
              <a:ext uri="{FF2B5EF4-FFF2-40B4-BE49-F238E27FC236}">
                <a16:creationId xmlns:a16="http://schemas.microsoft.com/office/drawing/2014/main" id="{2D4DA02A-E5BF-91DA-AAB6-04D5BAE3262A}"/>
              </a:ext>
            </a:extLst>
          </p:cNvPr>
          <p:cNvSpPr/>
          <p:nvPr/>
        </p:nvSpPr>
        <p:spPr>
          <a:xfrm>
            <a:off x="4759325" y="2663825"/>
            <a:ext cx="3740150" cy="838200"/>
          </a:xfrm>
          <a:prstGeom prst="rect">
            <a:avLst/>
          </a:prstGeom>
          <a:noFill/>
          <a:ln w="9842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90CA0C61-08C7-0E6B-39A9-B5B111574A04}"/>
              </a:ext>
            </a:extLst>
          </p:cNvPr>
          <p:cNvSpPr/>
          <p:nvPr/>
        </p:nvSpPr>
        <p:spPr>
          <a:xfrm>
            <a:off x="2514600" y="2649538"/>
            <a:ext cx="444500" cy="836612"/>
          </a:xfrm>
          <a:prstGeom prst="rect">
            <a:avLst/>
          </a:prstGeom>
          <a:noFill/>
          <a:ln w="98425">
            <a:solidFill>
              <a:srgbClr val="FF0000"/>
            </a:solid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D08180-AEA3-4DD6-7199-55BEE22150B9}"/>
              </a:ext>
            </a:extLst>
          </p:cNvPr>
          <p:cNvSpPr txBox="1">
            <a:spLocks/>
          </p:cNvSpPr>
          <p:nvPr/>
        </p:nvSpPr>
        <p:spPr>
          <a:xfrm>
            <a:off x="12700" y="36513"/>
            <a:ext cx="9131300" cy="560387"/>
          </a:xfrm>
          <a:prstGeom prst="rect">
            <a:avLst/>
          </a:prstGeom>
          <a:solidFill>
            <a:schemeClr val="accent2">
              <a:lumMod val="20000"/>
              <a:lumOff val="80000"/>
            </a:schemeClr>
          </a:solidFill>
        </p:spPr>
        <p:txBody>
          <a:bodyP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Calculate </a:t>
            </a:r>
            <a:r>
              <a:rPr kumimoji="0" lang="en-US" altLang="en-US" sz="3200" b="0" i="0" u="none" strike="noStrike" kern="1200" cap="none" spc="0" normalizeH="0" baseline="0" noProof="0" dirty="0" err="1">
                <a:ln>
                  <a:noFill/>
                </a:ln>
                <a:solidFill>
                  <a:srgbClr val="000090"/>
                </a:solidFill>
                <a:effectLst/>
                <a:uLnTx/>
                <a:uFillTx/>
                <a:latin typeface="Calibri"/>
                <a:ea typeface="ＭＳ Ｐゴシック" panose="020B0600070205080204" pitchFamily="34" charset="-128"/>
              </a:rPr>
              <a:t>Advertised_Window</a:t>
            </a:r>
            <a:r>
              <a:rPr kumimoji="0" lang="en-US" altLang="en-US" sz="3200" b="0" i="0" u="none" strike="noStrike" kern="1200" cap="none" spc="0" normalizeH="0" baseline="0" noProof="0" dirty="0">
                <a:ln>
                  <a:noFill/>
                </a:ln>
                <a:solidFill>
                  <a:srgbClr val="000090"/>
                </a:solidFill>
                <a:effectLst/>
                <a:uLnTx/>
                <a:uFillTx/>
                <a:latin typeface="Calibri"/>
                <a:ea typeface="ＭＳ Ｐゴシック" panose="020B0600070205080204" pitchFamily="34" charset="-128"/>
              </a:rPr>
              <a:t> (Receiver side)</a:t>
            </a:r>
          </a:p>
        </p:txBody>
      </p:sp>
      <p:sp>
        <p:nvSpPr>
          <p:cNvPr id="83970" name="Oval 6">
            <a:extLst>
              <a:ext uri="{FF2B5EF4-FFF2-40B4-BE49-F238E27FC236}">
                <a16:creationId xmlns:a16="http://schemas.microsoft.com/office/drawing/2014/main" id="{CE0E3CFF-5CAD-295E-7D1C-13C57E046E2E}"/>
              </a:ext>
            </a:extLst>
          </p:cNvPr>
          <p:cNvSpPr>
            <a:spLocks noChangeArrowheads="1"/>
          </p:cNvSpPr>
          <p:nvPr/>
        </p:nvSpPr>
        <p:spPr bwMode="auto">
          <a:xfrm>
            <a:off x="2862263" y="715963"/>
            <a:ext cx="2879725" cy="76835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83971" name="Text Box 7">
            <a:extLst>
              <a:ext uri="{FF2B5EF4-FFF2-40B4-BE49-F238E27FC236}">
                <a16:creationId xmlns:a16="http://schemas.microsoft.com/office/drawing/2014/main" id="{78DF8728-1685-4DDF-FDA7-D2D11B396783}"/>
              </a:ext>
            </a:extLst>
          </p:cNvPr>
          <p:cNvSpPr txBox="1">
            <a:spLocks noChangeArrowheads="1"/>
          </p:cNvSpPr>
          <p:nvPr/>
        </p:nvSpPr>
        <p:spPr bwMode="auto">
          <a:xfrm>
            <a:off x="3113088" y="868363"/>
            <a:ext cx="242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Receiving process</a:t>
            </a:r>
          </a:p>
        </p:txBody>
      </p:sp>
      <p:sp>
        <p:nvSpPr>
          <p:cNvPr id="83972" name="Line 9">
            <a:extLst>
              <a:ext uri="{FF2B5EF4-FFF2-40B4-BE49-F238E27FC236}">
                <a16:creationId xmlns:a16="http://schemas.microsoft.com/office/drawing/2014/main" id="{AD97DA69-9D33-0191-0191-2E65EA548A4D}"/>
              </a:ext>
            </a:extLst>
          </p:cNvPr>
          <p:cNvSpPr>
            <a:spLocks noChangeShapeType="1"/>
          </p:cNvSpPr>
          <p:nvPr/>
        </p:nvSpPr>
        <p:spPr bwMode="auto">
          <a:xfrm>
            <a:off x="2590800" y="1712913"/>
            <a:ext cx="353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3973" name="Rectangle 25">
            <a:extLst>
              <a:ext uri="{FF2B5EF4-FFF2-40B4-BE49-F238E27FC236}">
                <a16:creationId xmlns:a16="http://schemas.microsoft.com/office/drawing/2014/main" id="{06E92367-A9C2-F41A-D6C7-49ECD77EEEF5}"/>
              </a:ext>
            </a:extLst>
          </p:cNvPr>
          <p:cNvSpPr>
            <a:spLocks noChangeArrowheads="1"/>
          </p:cNvSpPr>
          <p:nvPr/>
        </p:nvSpPr>
        <p:spPr bwMode="auto">
          <a:xfrm>
            <a:off x="2746375" y="2303463"/>
            <a:ext cx="614363" cy="460375"/>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83974" name="Rectangle 26">
            <a:extLst>
              <a:ext uri="{FF2B5EF4-FFF2-40B4-BE49-F238E27FC236}">
                <a16:creationId xmlns:a16="http://schemas.microsoft.com/office/drawing/2014/main" id="{EF5DF574-9FB5-EBAF-1415-F87D1FCF4B0F}"/>
              </a:ext>
            </a:extLst>
          </p:cNvPr>
          <p:cNvSpPr>
            <a:spLocks noChangeArrowheads="1"/>
          </p:cNvSpPr>
          <p:nvPr/>
        </p:nvSpPr>
        <p:spPr bwMode="auto">
          <a:xfrm>
            <a:off x="3360738" y="2303463"/>
            <a:ext cx="1304925" cy="460375"/>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83975" name="Rectangle 27">
            <a:extLst>
              <a:ext uri="{FF2B5EF4-FFF2-40B4-BE49-F238E27FC236}">
                <a16:creationId xmlns:a16="http://schemas.microsoft.com/office/drawing/2014/main" id="{2E187AE6-6D9C-553D-405D-B663B9D3C0C1}"/>
              </a:ext>
            </a:extLst>
          </p:cNvPr>
          <p:cNvSpPr>
            <a:spLocks noChangeArrowheads="1"/>
          </p:cNvSpPr>
          <p:nvPr/>
        </p:nvSpPr>
        <p:spPr bwMode="auto">
          <a:xfrm>
            <a:off x="4627563" y="2303463"/>
            <a:ext cx="346075" cy="460375"/>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83976" name="Rectangle 28">
            <a:extLst>
              <a:ext uri="{FF2B5EF4-FFF2-40B4-BE49-F238E27FC236}">
                <a16:creationId xmlns:a16="http://schemas.microsoft.com/office/drawing/2014/main" id="{AD0B9799-AB4E-B63C-B32B-C63D320EDBA9}"/>
              </a:ext>
            </a:extLst>
          </p:cNvPr>
          <p:cNvSpPr>
            <a:spLocks noChangeArrowheads="1"/>
          </p:cNvSpPr>
          <p:nvPr/>
        </p:nvSpPr>
        <p:spPr bwMode="auto">
          <a:xfrm>
            <a:off x="5318125" y="2303463"/>
            <a:ext cx="614363" cy="460375"/>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83977" name="Text Box 29">
            <a:extLst>
              <a:ext uri="{FF2B5EF4-FFF2-40B4-BE49-F238E27FC236}">
                <a16:creationId xmlns:a16="http://schemas.microsoft.com/office/drawing/2014/main" id="{E93498E3-86C7-9180-2024-62EE55302275}"/>
              </a:ext>
            </a:extLst>
          </p:cNvPr>
          <p:cNvSpPr txBox="1">
            <a:spLocks noChangeArrowheads="1"/>
          </p:cNvSpPr>
          <p:nvPr/>
        </p:nvSpPr>
        <p:spPr bwMode="auto">
          <a:xfrm>
            <a:off x="2400300" y="1674813"/>
            <a:ext cx="693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TCP</a:t>
            </a:r>
          </a:p>
        </p:txBody>
      </p:sp>
      <p:sp>
        <p:nvSpPr>
          <p:cNvPr id="83978" name="Freeform 30">
            <a:extLst>
              <a:ext uri="{FF2B5EF4-FFF2-40B4-BE49-F238E27FC236}">
                <a16:creationId xmlns:a16="http://schemas.microsoft.com/office/drawing/2014/main" id="{872F8840-D69F-9321-20BA-953959102611}"/>
              </a:ext>
            </a:extLst>
          </p:cNvPr>
          <p:cNvSpPr>
            <a:spLocks/>
          </p:cNvSpPr>
          <p:nvPr/>
        </p:nvSpPr>
        <p:spPr bwMode="auto">
          <a:xfrm>
            <a:off x="3321050" y="1408113"/>
            <a:ext cx="1382713" cy="882650"/>
          </a:xfrm>
          <a:custGeom>
            <a:avLst/>
            <a:gdLst>
              <a:gd name="T0" fmla="*/ 0 w 871"/>
              <a:gd name="T1" fmla="*/ 2147483646 h 556"/>
              <a:gd name="T2" fmla="*/ 2147483646 w 871"/>
              <a:gd name="T3" fmla="*/ 2147483646 h 556"/>
              <a:gd name="T4" fmla="*/ 2147483646 w 871"/>
              <a:gd name="T5" fmla="*/ 0 h 556"/>
              <a:gd name="T6" fmla="*/ 0 60000 65536"/>
              <a:gd name="T7" fmla="*/ 0 60000 65536"/>
              <a:gd name="T8" fmla="*/ 0 60000 65536"/>
              <a:gd name="T9" fmla="*/ 0 w 871"/>
              <a:gd name="T10" fmla="*/ 0 h 556"/>
              <a:gd name="T11" fmla="*/ 871 w 871"/>
              <a:gd name="T12" fmla="*/ 556 h 556"/>
            </a:gdLst>
            <a:ahLst/>
            <a:cxnLst>
              <a:cxn ang="T6">
                <a:pos x="T0" y="T1"/>
              </a:cxn>
              <a:cxn ang="T7">
                <a:pos x="T2" y="T3"/>
              </a:cxn>
              <a:cxn ang="T8">
                <a:pos x="T4" y="T5"/>
              </a:cxn>
            </a:cxnLst>
            <a:rect l="T9" t="T10" r="T11" b="T12"/>
            <a:pathLst>
              <a:path w="871" h="556">
                <a:moveTo>
                  <a:pt x="0" y="556"/>
                </a:moveTo>
                <a:cubicBezTo>
                  <a:pt x="278" y="421"/>
                  <a:pt x="556" y="286"/>
                  <a:pt x="701" y="193"/>
                </a:cubicBezTo>
                <a:cubicBezTo>
                  <a:pt x="846" y="100"/>
                  <a:pt x="858" y="50"/>
                  <a:pt x="871" y="0"/>
                </a:cubicBezTo>
              </a:path>
            </a:pathLst>
          </a:custGeom>
          <a:noFill/>
          <a:ln w="254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3979" name="Line 31">
            <a:extLst>
              <a:ext uri="{FF2B5EF4-FFF2-40B4-BE49-F238E27FC236}">
                <a16:creationId xmlns:a16="http://schemas.microsoft.com/office/drawing/2014/main" id="{791CC321-E5CB-6259-05A9-24123F4EB1C1}"/>
              </a:ext>
            </a:extLst>
          </p:cNvPr>
          <p:cNvSpPr>
            <a:spLocks noChangeShapeType="1"/>
          </p:cNvSpPr>
          <p:nvPr/>
        </p:nvSpPr>
        <p:spPr bwMode="auto">
          <a:xfrm flipV="1">
            <a:off x="4627563" y="2789238"/>
            <a:ext cx="0" cy="53975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3980" name="Text Box 32">
            <a:extLst>
              <a:ext uri="{FF2B5EF4-FFF2-40B4-BE49-F238E27FC236}">
                <a16:creationId xmlns:a16="http://schemas.microsoft.com/office/drawing/2014/main" id="{A2F9A68D-4304-C6E0-7147-D930FFE7D186}"/>
              </a:ext>
            </a:extLst>
          </p:cNvPr>
          <p:cNvSpPr txBox="1">
            <a:spLocks noChangeArrowheads="1"/>
          </p:cNvSpPr>
          <p:nvPr/>
        </p:nvSpPr>
        <p:spPr bwMode="auto">
          <a:xfrm>
            <a:off x="2514600" y="3325813"/>
            <a:ext cx="249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Next byte expected</a:t>
            </a:r>
          </a:p>
        </p:txBody>
      </p:sp>
      <p:sp>
        <p:nvSpPr>
          <p:cNvPr id="83981" name="Text Box 34">
            <a:extLst>
              <a:ext uri="{FF2B5EF4-FFF2-40B4-BE49-F238E27FC236}">
                <a16:creationId xmlns:a16="http://schemas.microsoft.com/office/drawing/2014/main" id="{FD321D5E-8868-1859-F5A1-2CF844A06372}"/>
              </a:ext>
            </a:extLst>
          </p:cNvPr>
          <p:cNvSpPr txBox="1">
            <a:spLocks noChangeArrowheads="1"/>
          </p:cNvSpPr>
          <p:nvPr/>
        </p:nvSpPr>
        <p:spPr bwMode="auto">
          <a:xfrm>
            <a:off x="4127500" y="1779588"/>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read</a:t>
            </a:r>
          </a:p>
        </p:txBody>
      </p:sp>
      <p:sp>
        <p:nvSpPr>
          <p:cNvPr id="83982" name="Rectangle 36">
            <a:extLst>
              <a:ext uri="{FF2B5EF4-FFF2-40B4-BE49-F238E27FC236}">
                <a16:creationId xmlns:a16="http://schemas.microsoft.com/office/drawing/2014/main" id="{4FE50D76-6D3F-9523-B462-EA3420A7585A}"/>
              </a:ext>
            </a:extLst>
          </p:cNvPr>
          <p:cNvSpPr>
            <a:spLocks noChangeArrowheads="1"/>
          </p:cNvSpPr>
          <p:nvPr/>
        </p:nvSpPr>
        <p:spPr bwMode="auto">
          <a:xfrm>
            <a:off x="4973638" y="2290763"/>
            <a:ext cx="346075" cy="460375"/>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83983" name="Line 37">
            <a:extLst>
              <a:ext uri="{FF2B5EF4-FFF2-40B4-BE49-F238E27FC236}">
                <a16:creationId xmlns:a16="http://schemas.microsoft.com/office/drawing/2014/main" id="{97F08515-3781-C6E6-EDC3-609C539765DE}"/>
              </a:ext>
            </a:extLst>
          </p:cNvPr>
          <p:cNvSpPr>
            <a:spLocks noChangeShapeType="1"/>
          </p:cNvSpPr>
          <p:nvPr/>
        </p:nvSpPr>
        <p:spPr bwMode="auto">
          <a:xfrm flipV="1">
            <a:off x="5294313" y="2827338"/>
            <a:ext cx="4762" cy="93980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3984" name="Text Box 38">
            <a:extLst>
              <a:ext uri="{FF2B5EF4-FFF2-40B4-BE49-F238E27FC236}">
                <a16:creationId xmlns:a16="http://schemas.microsoft.com/office/drawing/2014/main" id="{804EF067-6770-ECE1-600B-E68937C6BA30}"/>
              </a:ext>
            </a:extLst>
          </p:cNvPr>
          <p:cNvSpPr txBox="1">
            <a:spLocks noChangeArrowheads="1"/>
          </p:cNvSpPr>
          <p:nvPr/>
        </p:nvSpPr>
        <p:spPr bwMode="auto">
          <a:xfrm>
            <a:off x="3436938" y="3767138"/>
            <a:ext cx="2398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received</a:t>
            </a:r>
          </a:p>
        </p:txBody>
      </p:sp>
      <p:sp>
        <p:nvSpPr>
          <p:cNvPr id="35" name="TextBox 1">
            <a:extLst>
              <a:ext uri="{FF2B5EF4-FFF2-40B4-BE49-F238E27FC236}">
                <a16:creationId xmlns:a16="http://schemas.microsoft.com/office/drawing/2014/main" id="{0DD2829C-C6B4-5C1E-874C-A2102BF7635D}"/>
              </a:ext>
            </a:extLst>
          </p:cNvPr>
          <p:cNvSpPr txBox="1">
            <a:spLocks noChangeArrowheads="1"/>
          </p:cNvSpPr>
          <p:nvPr/>
        </p:nvSpPr>
        <p:spPr bwMode="auto">
          <a:xfrm>
            <a:off x="133350" y="5694363"/>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AdvertisedWindow = MaxRcvBuffer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                     ((NextByteExpected-1) – LastByteRead)</a:t>
            </a:r>
          </a:p>
        </p:txBody>
      </p:sp>
      <p:sp>
        <p:nvSpPr>
          <p:cNvPr id="36" name="TextBox 1">
            <a:extLst>
              <a:ext uri="{FF2B5EF4-FFF2-40B4-BE49-F238E27FC236}">
                <a16:creationId xmlns:a16="http://schemas.microsoft.com/office/drawing/2014/main" id="{3B91B45B-D10D-64DC-58F8-7FB5F91202EE}"/>
              </a:ext>
            </a:extLst>
          </p:cNvPr>
          <p:cNvSpPr txBox="1">
            <a:spLocks noChangeArrowheads="1"/>
          </p:cNvSpPr>
          <p:nvPr/>
        </p:nvSpPr>
        <p:spPr bwMode="auto">
          <a:xfrm>
            <a:off x="160338" y="5081588"/>
            <a:ext cx="914400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AdvertisedWindow = MaxRcvBuffer – (bytes used)</a:t>
            </a:r>
          </a:p>
        </p:txBody>
      </p:sp>
      <p:sp>
        <p:nvSpPr>
          <p:cNvPr id="37" name="Rectangle 36">
            <a:extLst>
              <a:ext uri="{FF2B5EF4-FFF2-40B4-BE49-F238E27FC236}">
                <a16:creationId xmlns:a16="http://schemas.microsoft.com/office/drawing/2014/main" id="{1F690436-4EF6-14B0-1004-9DB224A483F7}"/>
              </a:ext>
            </a:extLst>
          </p:cNvPr>
          <p:cNvSpPr/>
          <p:nvPr/>
        </p:nvSpPr>
        <p:spPr>
          <a:xfrm>
            <a:off x="3321050" y="2143125"/>
            <a:ext cx="1382713" cy="754063"/>
          </a:xfrm>
          <a:prstGeom prst="rect">
            <a:avLst/>
          </a:prstGeom>
          <a:noFill/>
          <a:ln w="73025">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8" name="Freeform 37">
            <a:extLst>
              <a:ext uri="{FF2B5EF4-FFF2-40B4-BE49-F238E27FC236}">
                <a16:creationId xmlns:a16="http://schemas.microsoft.com/office/drawing/2014/main" id="{CBA74033-D29E-14FF-D9DB-D7E21FB65F98}"/>
              </a:ext>
            </a:extLst>
          </p:cNvPr>
          <p:cNvSpPr/>
          <p:nvPr/>
        </p:nvSpPr>
        <p:spPr>
          <a:xfrm>
            <a:off x="4041775" y="2890838"/>
            <a:ext cx="2417763" cy="2182812"/>
          </a:xfrm>
          <a:custGeom>
            <a:avLst/>
            <a:gdLst>
              <a:gd name="connsiteX0" fmla="*/ 0 w 2418736"/>
              <a:gd name="connsiteY0" fmla="*/ 0 h 2182761"/>
              <a:gd name="connsiteX1" fmla="*/ 1991032 w 2418736"/>
              <a:gd name="connsiteY1" fmla="*/ 1002890 h 2182761"/>
              <a:gd name="connsiteX2" fmla="*/ 2418736 w 2418736"/>
              <a:gd name="connsiteY2" fmla="*/ 2182761 h 2182761"/>
            </a:gdLst>
            <a:ahLst/>
            <a:cxnLst>
              <a:cxn ang="0">
                <a:pos x="connsiteX0" y="connsiteY0"/>
              </a:cxn>
              <a:cxn ang="0">
                <a:pos x="connsiteX1" y="connsiteY1"/>
              </a:cxn>
              <a:cxn ang="0">
                <a:pos x="connsiteX2" y="connsiteY2"/>
              </a:cxn>
            </a:cxnLst>
            <a:rect l="l" t="t" r="r" b="b"/>
            <a:pathLst>
              <a:path w="2418736" h="2182761">
                <a:moveTo>
                  <a:pt x="0" y="0"/>
                </a:moveTo>
                <a:cubicBezTo>
                  <a:pt x="793954" y="319548"/>
                  <a:pt x="1587909" y="639097"/>
                  <a:pt x="1991032" y="1002890"/>
                </a:cubicBezTo>
                <a:cubicBezTo>
                  <a:pt x="2394155" y="1366684"/>
                  <a:pt x="2406445" y="1774722"/>
                  <a:pt x="2418736" y="2182761"/>
                </a:cubicBezTo>
              </a:path>
            </a:pathLst>
          </a:custGeom>
          <a:noFill/>
          <a:ln w="73025">
            <a:solidFill>
              <a:srgbClr val="C00000"/>
            </a:solidFill>
            <a:tail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a:extLst>
              <a:ext uri="{FF2B5EF4-FFF2-40B4-BE49-F238E27FC236}">
                <a16:creationId xmlns:a16="http://schemas.microsoft.com/office/drawing/2014/main" id="{8D747EE4-3901-26BC-7CE1-45D57FECF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1081088"/>
            <a:ext cx="436086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184A6E30-EFFE-ACCD-2402-8114F520A481}"/>
              </a:ext>
            </a:extLst>
          </p:cNvPr>
          <p:cNvGrpSpPr>
            <a:grpSpLocks/>
          </p:cNvGrpSpPr>
          <p:nvPr/>
        </p:nvGrpSpPr>
        <p:grpSpPr bwMode="auto">
          <a:xfrm>
            <a:off x="5070475" y="3365500"/>
            <a:ext cx="3940175" cy="3429000"/>
            <a:chOff x="3880710" y="3365204"/>
            <a:chExt cx="3939594" cy="3429532"/>
          </a:xfrm>
        </p:grpSpPr>
        <p:pic>
          <p:nvPicPr>
            <p:cNvPr id="85003" name="Picture 14">
              <a:extLst>
                <a:ext uri="{FF2B5EF4-FFF2-40B4-BE49-F238E27FC236}">
                  <a16:creationId xmlns:a16="http://schemas.microsoft.com/office/drawing/2014/main" id="{134DB8BB-C3D9-E7BF-95D9-C9CA0C86F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5065" y="6002135"/>
              <a:ext cx="2227310" cy="792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4" name="Picture 13">
              <a:extLst>
                <a:ext uri="{FF2B5EF4-FFF2-40B4-BE49-F238E27FC236}">
                  <a16:creationId xmlns:a16="http://schemas.microsoft.com/office/drawing/2014/main" id="{CB834B22-494C-FB6D-55A3-94BDB557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0710" y="3365204"/>
              <a:ext cx="3939594" cy="259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8482" name="Picture 2">
            <a:extLst>
              <a:ext uri="{FF2B5EF4-FFF2-40B4-BE49-F238E27FC236}">
                <a16:creationId xmlns:a16="http://schemas.microsoft.com/office/drawing/2014/main" id="{C309E326-6957-D4EF-5AC6-F416B596DF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676275"/>
            <a:ext cx="4189412"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2">
            <a:extLst>
              <a:ext uri="{FF2B5EF4-FFF2-40B4-BE49-F238E27FC236}">
                <a16:creationId xmlns:a16="http://schemas.microsoft.com/office/drawing/2014/main" id="{6AE57702-7C8D-C3ED-2126-F10993E74510}"/>
              </a:ext>
            </a:extLst>
          </p:cNvPr>
          <p:cNvSpPr txBox="1">
            <a:spLocks noChangeArrowheads="1"/>
          </p:cNvSpPr>
          <p:nvPr/>
        </p:nvSpPr>
        <p:spPr bwMode="auto">
          <a:xfrm>
            <a:off x="127000" y="11113"/>
            <a:ext cx="43799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Sender buffer</a:t>
            </a:r>
          </a:p>
        </p:txBody>
      </p:sp>
      <p:grpSp>
        <p:nvGrpSpPr>
          <p:cNvPr id="8" name="Group 7">
            <a:extLst>
              <a:ext uri="{FF2B5EF4-FFF2-40B4-BE49-F238E27FC236}">
                <a16:creationId xmlns:a16="http://schemas.microsoft.com/office/drawing/2014/main" id="{3F65600B-1200-2F57-0F1C-C4F430B0307A}"/>
              </a:ext>
            </a:extLst>
          </p:cNvPr>
          <p:cNvGrpSpPr>
            <a:grpSpLocks/>
          </p:cNvGrpSpPr>
          <p:nvPr/>
        </p:nvGrpSpPr>
        <p:grpSpPr bwMode="auto">
          <a:xfrm>
            <a:off x="4648200" y="-1588"/>
            <a:ext cx="4583113" cy="6694488"/>
            <a:chOff x="4648810" y="-1653"/>
            <a:chExt cx="4581932" cy="6695078"/>
          </a:xfrm>
        </p:grpSpPr>
        <p:cxnSp>
          <p:nvCxnSpPr>
            <p:cNvPr id="7" name="Straight Connector 6">
              <a:extLst>
                <a:ext uri="{FF2B5EF4-FFF2-40B4-BE49-F238E27FC236}">
                  <a16:creationId xmlns:a16="http://schemas.microsoft.com/office/drawing/2014/main" id="{2235CCCB-0B01-E792-9EA8-B3EC0205727B}"/>
                </a:ext>
              </a:extLst>
            </p:cNvPr>
            <p:cNvCxnSpPr/>
            <p:nvPr/>
          </p:nvCxnSpPr>
          <p:spPr>
            <a:xfrm>
              <a:off x="4648810" y="115833"/>
              <a:ext cx="0" cy="6577592"/>
            </a:xfrm>
            <a:prstGeom prst="line">
              <a:avLst/>
            </a:prstGeom>
          </p:spPr>
          <p:style>
            <a:lnRef idx="2">
              <a:schemeClr val="accent1"/>
            </a:lnRef>
            <a:fillRef idx="0">
              <a:schemeClr val="accent1"/>
            </a:fillRef>
            <a:effectRef idx="1">
              <a:schemeClr val="accent1"/>
            </a:effectRef>
            <a:fontRef idx="minor">
              <a:schemeClr val="tx1"/>
            </a:fontRef>
          </p:style>
        </p:cxnSp>
        <p:sp>
          <p:nvSpPr>
            <p:cNvPr id="85002" name="Rectangle 2">
              <a:extLst>
                <a:ext uri="{FF2B5EF4-FFF2-40B4-BE49-F238E27FC236}">
                  <a16:creationId xmlns:a16="http://schemas.microsoft.com/office/drawing/2014/main" id="{32307501-97DC-D18F-D31B-470433F461DA}"/>
                </a:ext>
              </a:extLst>
            </p:cNvPr>
            <p:cNvSpPr txBox="1">
              <a:spLocks noChangeArrowheads="1"/>
            </p:cNvSpPr>
            <p:nvPr/>
          </p:nvSpPr>
          <p:spPr bwMode="auto">
            <a:xfrm>
              <a:off x="4851382" y="-1653"/>
              <a:ext cx="4379360" cy="81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Receiver buffer</a:t>
              </a:r>
            </a:p>
          </p:txBody>
        </p:sp>
      </p:grpSp>
      <p:sp>
        <p:nvSpPr>
          <p:cNvPr id="2" name="Arc 1">
            <a:extLst>
              <a:ext uri="{FF2B5EF4-FFF2-40B4-BE49-F238E27FC236}">
                <a16:creationId xmlns:a16="http://schemas.microsoft.com/office/drawing/2014/main" id="{BC999255-870B-07EE-CE61-4F4CC25F330A}"/>
              </a:ext>
            </a:extLst>
          </p:cNvPr>
          <p:cNvSpPr/>
          <p:nvPr/>
        </p:nvSpPr>
        <p:spPr>
          <a:xfrm>
            <a:off x="1268413" y="1816100"/>
            <a:ext cx="808037" cy="806450"/>
          </a:xfrm>
          <a:prstGeom prst="arc">
            <a:avLst>
              <a:gd name="adj1" fmla="val 20868664"/>
              <a:gd name="adj2" fmla="val 13762040"/>
            </a:avLst>
          </a:prstGeom>
          <a:ln w="31750">
            <a:headEnd type="arrow"/>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2" name="Arc 11">
            <a:extLst>
              <a:ext uri="{FF2B5EF4-FFF2-40B4-BE49-F238E27FC236}">
                <a16:creationId xmlns:a16="http://schemas.microsoft.com/office/drawing/2014/main" id="{8740F17A-3F35-A145-0B81-A61C3D92E3F6}"/>
              </a:ext>
            </a:extLst>
          </p:cNvPr>
          <p:cNvSpPr/>
          <p:nvPr/>
        </p:nvSpPr>
        <p:spPr>
          <a:xfrm>
            <a:off x="7529513" y="1816100"/>
            <a:ext cx="806450" cy="806450"/>
          </a:xfrm>
          <a:prstGeom prst="arc">
            <a:avLst>
              <a:gd name="adj1" fmla="val 20868664"/>
              <a:gd name="adj2" fmla="val 13762040"/>
            </a:avLst>
          </a:prstGeom>
          <a:ln w="31750">
            <a:headEnd type="arrow"/>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3" name="Arc 12">
            <a:extLst>
              <a:ext uri="{FF2B5EF4-FFF2-40B4-BE49-F238E27FC236}">
                <a16:creationId xmlns:a16="http://schemas.microsoft.com/office/drawing/2014/main" id="{E5C2431A-0FD2-CC6E-26E7-E9BEFB7E60E1}"/>
              </a:ext>
            </a:extLst>
          </p:cNvPr>
          <p:cNvSpPr/>
          <p:nvPr/>
        </p:nvSpPr>
        <p:spPr>
          <a:xfrm>
            <a:off x="7537450" y="4465638"/>
            <a:ext cx="806450" cy="806450"/>
          </a:xfrm>
          <a:prstGeom prst="arc">
            <a:avLst>
              <a:gd name="adj1" fmla="val 20868664"/>
              <a:gd name="adj2" fmla="val 13762040"/>
            </a:avLst>
          </a:prstGeom>
          <a:ln w="31750">
            <a:headEnd type="arrow"/>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84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a:extLst>
              <a:ext uri="{FF2B5EF4-FFF2-40B4-BE49-F238E27FC236}">
                <a16:creationId xmlns:a16="http://schemas.microsoft.com/office/drawing/2014/main" id="{B7A75679-D960-13F0-0034-09C8E9D06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38" y="1081088"/>
            <a:ext cx="4360862"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8" name="Picture 2">
            <a:extLst>
              <a:ext uri="{FF2B5EF4-FFF2-40B4-BE49-F238E27FC236}">
                <a16:creationId xmlns:a16="http://schemas.microsoft.com/office/drawing/2014/main" id="{AE327D2A-35C5-96F4-565A-2B32C0659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7113" y="676275"/>
            <a:ext cx="4189412"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2">
            <a:extLst>
              <a:ext uri="{FF2B5EF4-FFF2-40B4-BE49-F238E27FC236}">
                <a16:creationId xmlns:a16="http://schemas.microsoft.com/office/drawing/2014/main" id="{930325A1-9253-3DF1-D216-B325E405E07C}"/>
              </a:ext>
            </a:extLst>
          </p:cNvPr>
          <p:cNvSpPr txBox="1">
            <a:spLocks noChangeArrowheads="1"/>
          </p:cNvSpPr>
          <p:nvPr/>
        </p:nvSpPr>
        <p:spPr bwMode="auto">
          <a:xfrm>
            <a:off x="127000" y="11113"/>
            <a:ext cx="4379913"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Sender buffer</a:t>
            </a:r>
          </a:p>
        </p:txBody>
      </p:sp>
      <p:grpSp>
        <p:nvGrpSpPr>
          <p:cNvPr id="86020" name="Group 7">
            <a:extLst>
              <a:ext uri="{FF2B5EF4-FFF2-40B4-BE49-F238E27FC236}">
                <a16:creationId xmlns:a16="http://schemas.microsoft.com/office/drawing/2014/main" id="{05F5A41A-58EF-3647-5602-44DB8B1D7D59}"/>
              </a:ext>
            </a:extLst>
          </p:cNvPr>
          <p:cNvGrpSpPr>
            <a:grpSpLocks/>
          </p:cNvGrpSpPr>
          <p:nvPr/>
        </p:nvGrpSpPr>
        <p:grpSpPr bwMode="auto">
          <a:xfrm>
            <a:off x="4648200" y="-1588"/>
            <a:ext cx="4583113" cy="3968751"/>
            <a:chOff x="4648810" y="-1653"/>
            <a:chExt cx="4581932" cy="3968323"/>
          </a:xfrm>
        </p:grpSpPr>
        <p:cxnSp>
          <p:nvCxnSpPr>
            <p:cNvPr id="7" name="Straight Connector 6">
              <a:extLst>
                <a:ext uri="{FF2B5EF4-FFF2-40B4-BE49-F238E27FC236}">
                  <a16:creationId xmlns:a16="http://schemas.microsoft.com/office/drawing/2014/main" id="{1CE82C40-4E60-D87D-3812-F91925065257}"/>
                </a:ext>
              </a:extLst>
            </p:cNvPr>
            <p:cNvCxnSpPr>
              <a:cxnSpLocks/>
            </p:cNvCxnSpPr>
            <p:nvPr/>
          </p:nvCxnSpPr>
          <p:spPr>
            <a:xfrm>
              <a:off x="4648810" y="115810"/>
              <a:ext cx="0" cy="3850860"/>
            </a:xfrm>
            <a:prstGeom prst="line">
              <a:avLst/>
            </a:prstGeom>
          </p:spPr>
          <p:style>
            <a:lnRef idx="2">
              <a:schemeClr val="accent1"/>
            </a:lnRef>
            <a:fillRef idx="0">
              <a:schemeClr val="accent1"/>
            </a:fillRef>
            <a:effectRef idx="1">
              <a:schemeClr val="accent1"/>
            </a:effectRef>
            <a:fontRef idx="minor">
              <a:schemeClr val="tx1"/>
            </a:fontRef>
          </p:style>
        </p:cxnSp>
        <p:sp>
          <p:nvSpPr>
            <p:cNvPr id="86032" name="Rectangle 2">
              <a:extLst>
                <a:ext uri="{FF2B5EF4-FFF2-40B4-BE49-F238E27FC236}">
                  <a16:creationId xmlns:a16="http://schemas.microsoft.com/office/drawing/2014/main" id="{1119AF1B-15AD-E90B-4015-527FA246B68B}"/>
                </a:ext>
              </a:extLst>
            </p:cNvPr>
            <p:cNvSpPr txBox="1">
              <a:spLocks noChangeArrowheads="1"/>
            </p:cNvSpPr>
            <p:nvPr/>
          </p:nvSpPr>
          <p:spPr bwMode="auto">
            <a:xfrm>
              <a:off x="4851382" y="-1653"/>
              <a:ext cx="4379360" cy="81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Receiver buffer</a:t>
              </a:r>
            </a:p>
          </p:txBody>
        </p:sp>
      </p:grpSp>
      <p:sp>
        <p:nvSpPr>
          <p:cNvPr id="86021" name="TextBox 1">
            <a:extLst>
              <a:ext uri="{FF2B5EF4-FFF2-40B4-BE49-F238E27FC236}">
                <a16:creationId xmlns:a16="http://schemas.microsoft.com/office/drawing/2014/main" id="{AEB62247-955C-EE0F-E67E-B9376423480A}"/>
              </a:ext>
            </a:extLst>
          </p:cNvPr>
          <p:cNvSpPr txBox="1">
            <a:spLocks noChangeArrowheads="1"/>
          </p:cNvSpPr>
          <p:nvPr/>
        </p:nvSpPr>
        <p:spPr bwMode="auto">
          <a:xfrm>
            <a:off x="211138" y="45815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AdvertisedWindow = MaxRcvBuffer –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                     ((NextByteExpected-1) – LastByteRead)</a:t>
            </a:r>
          </a:p>
        </p:txBody>
      </p:sp>
      <p:sp>
        <p:nvSpPr>
          <p:cNvPr id="13" name="TextBox 12">
            <a:extLst>
              <a:ext uri="{FF2B5EF4-FFF2-40B4-BE49-F238E27FC236}">
                <a16:creationId xmlns:a16="http://schemas.microsoft.com/office/drawing/2014/main" id="{D5D9BA3C-27D1-C057-558F-7C1DA4158F42}"/>
              </a:ext>
            </a:extLst>
          </p:cNvPr>
          <p:cNvSpPr txBox="1">
            <a:spLocks noChangeArrowheads="1"/>
          </p:cNvSpPr>
          <p:nvPr/>
        </p:nvSpPr>
        <p:spPr bwMode="auto">
          <a:xfrm>
            <a:off x="279400" y="56261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EffectiveWindow (calculated at the sender side)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 AdvertisedWindow - (LastByteSent – LastByteACKed)</a:t>
            </a:r>
          </a:p>
        </p:txBody>
      </p:sp>
      <p:grpSp>
        <p:nvGrpSpPr>
          <p:cNvPr id="9" name="Group 8">
            <a:extLst>
              <a:ext uri="{FF2B5EF4-FFF2-40B4-BE49-F238E27FC236}">
                <a16:creationId xmlns:a16="http://schemas.microsoft.com/office/drawing/2014/main" id="{F3677147-D464-DEF9-58CD-A1D7D2F98ECF}"/>
              </a:ext>
            </a:extLst>
          </p:cNvPr>
          <p:cNvGrpSpPr>
            <a:grpSpLocks/>
          </p:cNvGrpSpPr>
          <p:nvPr/>
        </p:nvGrpSpPr>
        <p:grpSpPr bwMode="auto">
          <a:xfrm>
            <a:off x="0" y="3275013"/>
            <a:ext cx="9369425" cy="1036637"/>
            <a:chOff x="0" y="3275380"/>
            <a:chExt cx="9369879" cy="1036935"/>
          </a:xfrm>
        </p:grpSpPr>
        <p:sp>
          <p:nvSpPr>
            <p:cNvPr id="4" name="Rectangle 3">
              <a:extLst>
                <a:ext uri="{FF2B5EF4-FFF2-40B4-BE49-F238E27FC236}">
                  <a16:creationId xmlns:a16="http://schemas.microsoft.com/office/drawing/2014/main" id="{75BD7907-A515-80FA-5FA4-113D0493BB8C}"/>
                </a:ext>
              </a:extLst>
            </p:cNvPr>
            <p:cNvSpPr/>
            <p:nvPr/>
          </p:nvSpPr>
          <p:spPr>
            <a:xfrm>
              <a:off x="0" y="3275380"/>
              <a:ext cx="9144443" cy="1036935"/>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86030" name="TextBox 5">
              <a:extLst>
                <a:ext uri="{FF2B5EF4-FFF2-40B4-BE49-F238E27FC236}">
                  <a16:creationId xmlns:a16="http://schemas.microsoft.com/office/drawing/2014/main" id="{3AC70F7E-19F3-7D82-FB60-5F4CC2413EAA}"/>
                </a:ext>
              </a:extLst>
            </p:cNvPr>
            <p:cNvSpPr txBox="1">
              <a:spLocks noChangeArrowheads="1"/>
            </p:cNvSpPr>
            <p:nvPr/>
          </p:nvSpPr>
          <p:spPr bwMode="auto">
            <a:xfrm>
              <a:off x="1419294" y="3464346"/>
              <a:ext cx="7950585"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What if the AdvertisedWindow is zero?</a:t>
              </a:r>
            </a:p>
          </p:txBody>
        </p:sp>
      </p:grpSp>
      <p:grpSp>
        <p:nvGrpSpPr>
          <p:cNvPr id="14" name="Group 13">
            <a:extLst>
              <a:ext uri="{FF2B5EF4-FFF2-40B4-BE49-F238E27FC236}">
                <a16:creationId xmlns:a16="http://schemas.microsoft.com/office/drawing/2014/main" id="{E72A26C0-60E6-6500-7461-E5FEAE4EB702}"/>
              </a:ext>
            </a:extLst>
          </p:cNvPr>
          <p:cNvGrpSpPr>
            <a:grpSpLocks/>
          </p:cNvGrpSpPr>
          <p:nvPr/>
        </p:nvGrpSpPr>
        <p:grpSpPr bwMode="auto">
          <a:xfrm>
            <a:off x="0" y="4071938"/>
            <a:ext cx="9144000" cy="1247775"/>
            <a:chOff x="0" y="3063734"/>
            <a:chExt cx="9144443" cy="1248581"/>
          </a:xfrm>
        </p:grpSpPr>
        <p:sp>
          <p:nvSpPr>
            <p:cNvPr id="15" name="Rectangle 14">
              <a:extLst>
                <a:ext uri="{FF2B5EF4-FFF2-40B4-BE49-F238E27FC236}">
                  <a16:creationId xmlns:a16="http://schemas.microsoft.com/office/drawing/2014/main" id="{9C0E3208-C9C6-8338-5AFC-9B1349C6D87E}"/>
                </a:ext>
              </a:extLst>
            </p:cNvPr>
            <p:cNvSpPr/>
            <p:nvPr/>
          </p:nvSpPr>
          <p:spPr>
            <a:xfrm>
              <a:off x="0" y="3275007"/>
              <a:ext cx="9144443" cy="1037308"/>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86028" name="TextBox 15">
              <a:extLst>
                <a:ext uri="{FF2B5EF4-FFF2-40B4-BE49-F238E27FC236}">
                  <a16:creationId xmlns:a16="http://schemas.microsoft.com/office/drawing/2014/main" id="{DCC2DDD3-C245-9B8C-576A-B337C8249BFA}"/>
                </a:ext>
              </a:extLst>
            </p:cNvPr>
            <p:cNvSpPr txBox="1">
              <a:spLocks noChangeArrowheads="1"/>
            </p:cNvSpPr>
            <p:nvPr/>
          </p:nvSpPr>
          <p:spPr bwMode="auto">
            <a:xfrm>
              <a:off x="1193858" y="3063734"/>
              <a:ext cx="7950585" cy="107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&gt;&gt; Periodically send 1byte packets to break the deadlock.   (uses the persist timer)</a:t>
              </a:r>
            </a:p>
          </p:txBody>
        </p:sp>
      </p:grpSp>
      <p:sp>
        <p:nvSpPr>
          <p:cNvPr id="16" name="Arc 15">
            <a:extLst>
              <a:ext uri="{FF2B5EF4-FFF2-40B4-BE49-F238E27FC236}">
                <a16:creationId xmlns:a16="http://schemas.microsoft.com/office/drawing/2014/main" id="{98DF4532-6FC7-8223-90FC-E93292EA7FF5}"/>
              </a:ext>
            </a:extLst>
          </p:cNvPr>
          <p:cNvSpPr/>
          <p:nvPr/>
        </p:nvSpPr>
        <p:spPr>
          <a:xfrm>
            <a:off x="1268413" y="1816100"/>
            <a:ext cx="808037" cy="806450"/>
          </a:xfrm>
          <a:prstGeom prst="arc">
            <a:avLst>
              <a:gd name="adj1" fmla="val 20868664"/>
              <a:gd name="adj2" fmla="val 13762040"/>
            </a:avLst>
          </a:prstGeom>
          <a:ln w="31750">
            <a:headEnd type="arrow"/>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20" name="Arc 19">
            <a:extLst>
              <a:ext uri="{FF2B5EF4-FFF2-40B4-BE49-F238E27FC236}">
                <a16:creationId xmlns:a16="http://schemas.microsoft.com/office/drawing/2014/main" id="{C418A789-5F17-9861-AA2C-F2D6662FF374}"/>
              </a:ext>
            </a:extLst>
          </p:cNvPr>
          <p:cNvSpPr/>
          <p:nvPr/>
        </p:nvSpPr>
        <p:spPr>
          <a:xfrm>
            <a:off x="7529513" y="1816100"/>
            <a:ext cx="806450" cy="806450"/>
          </a:xfrm>
          <a:prstGeom prst="arc">
            <a:avLst>
              <a:gd name="adj1" fmla="val 20868664"/>
              <a:gd name="adj2" fmla="val 13762040"/>
            </a:avLst>
          </a:prstGeom>
          <a:ln w="31750">
            <a:headEnd type="arrow"/>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1">
            <a:extLst>
              <a:ext uri="{FF2B5EF4-FFF2-40B4-BE49-F238E27FC236}">
                <a16:creationId xmlns:a16="http://schemas.microsoft.com/office/drawing/2014/main" id="{78447832-F050-DC49-94AF-D9ADEC114C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AA3329-8FAB-804A-BD5E-FEDA436F8D6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 name="Group 2">
            <a:extLst>
              <a:ext uri="{FF2B5EF4-FFF2-40B4-BE49-F238E27FC236}">
                <a16:creationId xmlns:a16="http://schemas.microsoft.com/office/drawing/2014/main" id="{A7FFE627-0D80-2550-39B6-4EA9152C2DAD}"/>
              </a:ext>
            </a:extLst>
          </p:cNvPr>
          <p:cNvGrpSpPr>
            <a:grpSpLocks/>
          </p:cNvGrpSpPr>
          <p:nvPr/>
        </p:nvGrpSpPr>
        <p:grpSpPr bwMode="auto">
          <a:xfrm>
            <a:off x="0" y="3082925"/>
            <a:ext cx="9144000" cy="2495550"/>
            <a:chOff x="0" y="1815939"/>
            <a:chExt cx="9144443" cy="2496377"/>
          </a:xfrm>
        </p:grpSpPr>
        <p:sp>
          <p:nvSpPr>
            <p:cNvPr id="4" name="Rectangle 3">
              <a:extLst>
                <a:ext uri="{FF2B5EF4-FFF2-40B4-BE49-F238E27FC236}">
                  <a16:creationId xmlns:a16="http://schemas.microsoft.com/office/drawing/2014/main" id="{4E49B477-4412-7274-BE3C-83717F6A96F0}"/>
                </a:ext>
              </a:extLst>
            </p:cNvPr>
            <p:cNvSpPr/>
            <p:nvPr/>
          </p:nvSpPr>
          <p:spPr>
            <a:xfrm>
              <a:off x="0" y="1815939"/>
              <a:ext cx="9144443" cy="2496377"/>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87046" name="TextBox 5">
              <a:extLst>
                <a:ext uri="{FF2B5EF4-FFF2-40B4-BE49-F238E27FC236}">
                  <a16:creationId xmlns:a16="http://schemas.microsoft.com/office/drawing/2014/main" id="{9683A4DE-B70B-3EAA-5264-B2BC2FDC3C19}"/>
                </a:ext>
              </a:extLst>
            </p:cNvPr>
            <p:cNvSpPr txBox="1">
              <a:spLocks noChangeArrowheads="1"/>
            </p:cNvSpPr>
            <p:nvPr/>
          </p:nvSpPr>
          <p:spPr bwMode="auto">
            <a:xfrm>
              <a:off x="1883741" y="2479760"/>
              <a:ext cx="4151506"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(1) Adv_window &gt; MSS</a:t>
              </a:r>
            </a:p>
          </p:txBody>
        </p:sp>
        <p:sp>
          <p:nvSpPr>
            <p:cNvPr id="87047" name="TextBox 5">
              <a:extLst>
                <a:ext uri="{FF2B5EF4-FFF2-40B4-BE49-F238E27FC236}">
                  <a16:creationId xmlns:a16="http://schemas.microsoft.com/office/drawing/2014/main" id="{6755F58C-B3C2-8084-74B5-E263533DD8CB}"/>
                </a:ext>
              </a:extLst>
            </p:cNvPr>
            <p:cNvSpPr txBox="1">
              <a:spLocks noChangeArrowheads="1"/>
            </p:cNvSpPr>
            <p:nvPr/>
          </p:nvSpPr>
          <p:spPr bwMode="auto">
            <a:xfrm>
              <a:off x="432209" y="1842679"/>
              <a:ext cx="4151506"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What if…</a:t>
              </a:r>
            </a:p>
          </p:txBody>
        </p:sp>
        <p:sp>
          <p:nvSpPr>
            <p:cNvPr id="87048" name="TextBox 5">
              <a:extLst>
                <a:ext uri="{FF2B5EF4-FFF2-40B4-BE49-F238E27FC236}">
                  <a16:creationId xmlns:a16="http://schemas.microsoft.com/office/drawing/2014/main" id="{BD6CF87C-D709-7D1E-2E1B-2C6A79BFF463}"/>
                </a:ext>
              </a:extLst>
            </p:cNvPr>
            <p:cNvSpPr txBox="1">
              <a:spLocks noChangeArrowheads="1"/>
            </p:cNvSpPr>
            <p:nvPr/>
          </p:nvSpPr>
          <p:spPr bwMode="auto">
            <a:xfrm>
              <a:off x="1883741" y="3103854"/>
              <a:ext cx="4151506"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(2) Adv_window &lt; MSS</a:t>
              </a:r>
            </a:p>
          </p:txBody>
        </p:sp>
      </p:grpSp>
      <p:pic>
        <p:nvPicPr>
          <p:cNvPr id="87043" name="Picture 7">
            <a:extLst>
              <a:ext uri="{FF2B5EF4-FFF2-40B4-BE49-F238E27FC236}">
                <a16:creationId xmlns:a16="http://schemas.microsoft.com/office/drawing/2014/main" id="{E1D792AB-7620-5BBF-F3BA-B7AA0AAA6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2213"/>
            <a:ext cx="8966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Rectangle 2">
            <a:extLst>
              <a:ext uri="{FF2B5EF4-FFF2-40B4-BE49-F238E27FC236}">
                <a16:creationId xmlns:a16="http://schemas.microsoft.com/office/drawing/2014/main" id="{33067958-4690-6C27-AD5F-4D067338BE68}"/>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Considering Maximum Segment Size (MSS)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4">
            <a:extLst>
              <a:ext uri="{FF2B5EF4-FFF2-40B4-BE49-F238E27FC236}">
                <a16:creationId xmlns:a16="http://schemas.microsoft.com/office/drawing/2014/main" id="{93C31177-7130-9A2D-2C81-905BE32CC646}"/>
              </a:ext>
            </a:extLst>
          </p:cNvPr>
          <p:cNvSpPr>
            <a:spLocks noGrp="1" noChangeArrowheads="1"/>
          </p:cNvSpPr>
          <p:nvPr>
            <p:ph type="sldNum" sz="quarter" idx="12"/>
          </p:nvPr>
        </p:nvSpPr>
        <p:spPr bwMode="auto">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2C11B9-8B75-CE49-9FCC-CBF5F4A9C40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4818" name="Rectangle 4">
            <a:extLst>
              <a:ext uri="{FF2B5EF4-FFF2-40B4-BE49-F238E27FC236}">
                <a16:creationId xmlns:a16="http://schemas.microsoft.com/office/drawing/2014/main" id="{EF1AC9A9-E5A3-1FC7-CC18-D08D8B22B9A3}"/>
              </a:ext>
            </a:extLst>
          </p:cNvPr>
          <p:cNvSpPr>
            <a:spLocks noGrp="1"/>
          </p:cNvSpPr>
          <p:nvPr>
            <p:ph type="ctrTitle"/>
          </p:nvPr>
        </p:nvSpPr>
        <p:spPr/>
        <p:txBody>
          <a:bodyPr/>
          <a:lstStyle/>
          <a:p>
            <a:r>
              <a:rPr lang="en-US" altLang="en-US">
                <a:ea typeface="ＭＳ Ｐゴシック" panose="020B0600070205080204" pitchFamily="34" charset="-128"/>
              </a:rPr>
              <a:t>A few points of discussions on TCP flow control</a:t>
            </a:r>
          </a:p>
        </p:txBody>
      </p:sp>
      <p:sp>
        <p:nvSpPr>
          <p:cNvPr id="5" name="Rectangle 3">
            <a:extLst>
              <a:ext uri="{FF2B5EF4-FFF2-40B4-BE49-F238E27FC236}">
                <a16:creationId xmlns:a16="http://schemas.microsoft.com/office/drawing/2014/main" id="{AE12F697-A5F7-E252-AE53-9714D984CB08}"/>
              </a:ext>
            </a:extLst>
          </p:cNvPr>
          <p:cNvSpPr txBox="1">
            <a:spLocks/>
          </p:cNvSpPr>
          <p:nvPr/>
        </p:nvSpPr>
        <p:spPr>
          <a:xfrm>
            <a:off x="600075" y="3613150"/>
            <a:ext cx="8534400" cy="212725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Silly window syndrome</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Nagle’s algorithm (self-clocking)</a:t>
            </a:r>
          </a:p>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err="1">
                <a:ln>
                  <a:noFill/>
                </a:ln>
                <a:solidFill>
                  <a:srgbClr val="800000"/>
                </a:solidFill>
                <a:effectLst/>
                <a:uLnTx/>
                <a:uFillTx/>
                <a:latin typeface="Calibri"/>
                <a:ea typeface="ＭＳ Ｐゴシック" panose="020B0600070205080204" pitchFamily="34" charset="-128"/>
              </a:rPr>
              <a:t>Karn</a:t>
            </a: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-Partridge algorithm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2">
            <a:extLst>
              <a:ext uri="{FF2B5EF4-FFF2-40B4-BE49-F238E27FC236}">
                <a16:creationId xmlns:a16="http://schemas.microsoft.com/office/drawing/2014/main" id="{666B3A59-550D-E68D-5F62-3AAC00AA5F1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6F698614-DBF0-AC40-B564-3F197E2340B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107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6866" name="Group 3">
            <a:extLst>
              <a:ext uri="{FF2B5EF4-FFF2-40B4-BE49-F238E27FC236}">
                <a16:creationId xmlns:a16="http://schemas.microsoft.com/office/drawing/2014/main" id="{DD218F99-42B2-ACE2-21DA-DDE23809644B}"/>
              </a:ext>
            </a:extLst>
          </p:cNvPr>
          <p:cNvGrpSpPr>
            <a:grpSpLocks/>
          </p:cNvGrpSpPr>
          <p:nvPr/>
        </p:nvGrpSpPr>
        <p:grpSpPr bwMode="auto">
          <a:xfrm>
            <a:off x="1599741" y="2122488"/>
            <a:ext cx="4889960" cy="609600"/>
            <a:chOff x="1013" y="1104"/>
            <a:chExt cx="3547" cy="384"/>
          </a:xfrm>
        </p:grpSpPr>
        <p:sp>
          <p:nvSpPr>
            <p:cNvPr id="36960" name="Line 4">
              <a:extLst>
                <a:ext uri="{FF2B5EF4-FFF2-40B4-BE49-F238E27FC236}">
                  <a16:creationId xmlns:a16="http://schemas.microsoft.com/office/drawing/2014/main" id="{B03E0E5C-B71D-F640-1AAA-B2F0F4D5FEA7}"/>
                </a:ext>
              </a:extLst>
            </p:cNvPr>
            <p:cNvSpPr>
              <a:spLocks noChangeShapeType="1"/>
            </p:cNvSpPr>
            <p:nvPr/>
          </p:nvSpPr>
          <p:spPr bwMode="auto">
            <a:xfrm>
              <a:off x="1013" y="1104"/>
              <a:ext cx="32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61" name="Line 5">
              <a:extLst>
                <a:ext uri="{FF2B5EF4-FFF2-40B4-BE49-F238E27FC236}">
                  <a16:creationId xmlns:a16="http://schemas.microsoft.com/office/drawing/2014/main" id="{EEC6C722-C266-B6B8-B619-CD39E63E1346}"/>
                </a:ext>
              </a:extLst>
            </p:cNvPr>
            <p:cNvSpPr>
              <a:spLocks noChangeShapeType="1"/>
            </p:cNvSpPr>
            <p:nvPr/>
          </p:nvSpPr>
          <p:spPr bwMode="auto">
            <a:xfrm>
              <a:off x="1013" y="1488"/>
              <a:ext cx="321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62" name="Line 6">
              <a:extLst>
                <a:ext uri="{FF2B5EF4-FFF2-40B4-BE49-F238E27FC236}">
                  <a16:creationId xmlns:a16="http://schemas.microsoft.com/office/drawing/2014/main" id="{E888B631-F3C4-5312-D959-A4A846F52C26}"/>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63" name="Line 7">
              <a:extLst>
                <a:ext uri="{FF2B5EF4-FFF2-40B4-BE49-F238E27FC236}">
                  <a16:creationId xmlns:a16="http://schemas.microsoft.com/office/drawing/2014/main" id="{8E58E8D4-0B03-EB6A-8A92-995506E139C1}"/>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36868" name="Line 9">
            <a:extLst>
              <a:ext uri="{FF2B5EF4-FFF2-40B4-BE49-F238E27FC236}">
                <a16:creationId xmlns:a16="http://schemas.microsoft.com/office/drawing/2014/main" id="{589D79F5-0164-184D-9773-9B0002CF4A24}"/>
              </a:ext>
            </a:extLst>
          </p:cNvPr>
          <p:cNvSpPr>
            <a:spLocks noChangeShapeType="1"/>
          </p:cNvSpPr>
          <p:nvPr/>
        </p:nvSpPr>
        <p:spPr bwMode="auto">
          <a:xfrm>
            <a:off x="1600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69" name="Line 10">
            <a:extLst>
              <a:ext uri="{FF2B5EF4-FFF2-40B4-BE49-F238E27FC236}">
                <a16:creationId xmlns:a16="http://schemas.microsoft.com/office/drawing/2014/main" id="{BBAC4A1A-BC29-48A2-54BD-F8CDE9FE7CCE}"/>
              </a:ext>
            </a:extLst>
          </p:cNvPr>
          <p:cNvSpPr>
            <a:spLocks noChangeShapeType="1"/>
          </p:cNvSpPr>
          <p:nvPr/>
        </p:nvSpPr>
        <p:spPr bwMode="auto">
          <a:xfrm>
            <a:off x="1752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0" name="Line 11">
            <a:extLst>
              <a:ext uri="{FF2B5EF4-FFF2-40B4-BE49-F238E27FC236}">
                <a16:creationId xmlns:a16="http://schemas.microsoft.com/office/drawing/2014/main" id="{920ACE48-0FCC-25A6-697D-34A6EC6B8B7A}"/>
              </a:ext>
            </a:extLst>
          </p:cNvPr>
          <p:cNvSpPr>
            <a:spLocks noChangeShapeType="1"/>
          </p:cNvSpPr>
          <p:nvPr/>
        </p:nvSpPr>
        <p:spPr bwMode="auto">
          <a:xfrm>
            <a:off x="1905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1" name="Line 12">
            <a:extLst>
              <a:ext uri="{FF2B5EF4-FFF2-40B4-BE49-F238E27FC236}">
                <a16:creationId xmlns:a16="http://schemas.microsoft.com/office/drawing/2014/main" id="{71454359-AA2E-06DD-B52C-6E617D466E87}"/>
              </a:ext>
            </a:extLst>
          </p:cNvPr>
          <p:cNvSpPr>
            <a:spLocks noChangeShapeType="1"/>
          </p:cNvSpPr>
          <p:nvPr/>
        </p:nvSpPr>
        <p:spPr bwMode="auto">
          <a:xfrm>
            <a:off x="2057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2" name="Line 13">
            <a:extLst>
              <a:ext uri="{FF2B5EF4-FFF2-40B4-BE49-F238E27FC236}">
                <a16:creationId xmlns:a16="http://schemas.microsoft.com/office/drawing/2014/main" id="{6F280D25-497B-FD71-B345-574219C76FC8}"/>
              </a:ext>
            </a:extLst>
          </p:cNvPr>
          <p:cNvSpPr>
            <a:spLocks noChangeShapeType="1"/>
          </p:cNvSpPr>
          <p:nvPr/>
        </p:nvSpPr>
        <p:spPr bwMode="auto">
          <a:xfrm>
            <a:off x="2209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3" name="Line 14">
            <a:extLst>
              <a:ext uri="{FF2B5EF4-FFF2-40B4-BE49-F238E27FC236}">
                <a16:creationId xmlns:a16="http://schemas.microsoft.com/office/drawing/2014/main" id="{737BF2B7-3666-AAF7-F2D2-3F0155F21FE8}"/>
              </a:ext>
            </a:extLst>
          </p:cNvPr>
          <p:cNvSpPr>
            <a:spLocks noChangeShapeType="1"/>
          </p:cNvSpPr>
          <p:nvPr/>
        </p:nvSpPr>
        <p:spPr bwMode="auto">
          <a:xfrm>
            <a:off x="2362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4" name="Line 15">
            <a:extLst>
              <a:ext uri="{FF2B5EF4-FFF2-40B4-BE49-F238E27FC236}">
                <a16:creationId xmlns:a16="http://schemas.microsoft.com/office/drawing/2014/main" id="{CFB17948-8763-450D-BD77-87142C3CAC9D}"/>
              </a:ext>
            </a:extLst>
          </p:cNvPr>
          <p:cNvSpPr>
            <a:spLocks noChangeShapeType="1"/>
          </p:cNvSpPr>
          <p:nvPr/>
        </p:nvSpPr>
        <p:spPr bwMode="auto">
          <a:xfrm>
            <a:off x="2514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5" name="Line 16">
            <a:extLst>
              <a:ext uri="{FF2B5EF4-FFF2-40B4-BE49-F238E27FC236}">
                <a16:creationId xmlns:a16="http://schemas.microsoft.com/office/drawing/2014/main" id="{A3878286-473C-E2E4-6061-C6DB1B588EEB}"/>
              </a:ext>
            </a:extLst>
          </p:cNvPr>
          <p:cNvSpPr>
            <a:spLocks noChangeShapeType="1"/>
          </p:cNvSpPr>
          <p:nvPr/>
        </p:nvSpPr>
        <p:spPr bwMode="auto">
          <a:xfrm>
            <a:off x="2667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6" name="Line 17">
            <a:extLst>
              <a:ext uri="{FF2B5EF4-FFF2-40B4-BE49-F238E27FC236}">
                <a16:creationId xmlns:a16="http://schemas.microsoft.com/office/drawing/2014/main" id="{6BE48834-8A69-B277-C434-AF16718A453B}"/>
              </a:ext>
            </a:extLst>
          </p:cNvPr>
          <p:cNvSpPr>
            <a:spLocks noChangeShapeType="1"/>
          </p:cNvSpPr>
          <p:nvPr/>
        </p:nvSpPr>
        <p:spPr bwMode="auto">
          <a:xfrm>
            <a:off x="2819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7" name="Line 18">
            <a:extLst>
              <a:ext uri="{FF2B5EF4-FFF2-40B4-BE49-F238E27FC236}">
                <a16:creationId xmlns:a16="http://schemas.microsoft.com/office/drawing/2014/main" id="{1AACD677-55C7-A01A-DECD-6E0FE92D127C}"/>
              </a:ext>
            </a:extLst>
          </p:cNvPr>
          <p:cNvSpPr>
            <a:spLocks noChangeShapeType="1"/>
          </p:cNvSpPr>
          <p:nvPr/>
        </p:nvSpPr>
        <p:spPr bwMode="auto">
          <a:xfrm>
            <a:off x="2971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8" name="Line 19">
            <a:extLst>
              <a:ext uri="{FF2B5EF4-FFF2-40B4-BE49-F238E27FC236}">
                <a16:creationId xmlns:a16="http://schemas.microsoft.com/office/drawing/2014/main" id="{B5EB5D85-768D-B920-1FB2-E0783F6A34E5}"/>
              </a:ext>
            </a:extLst>
          </p:cNvPr>
          <p:cNvSpPr>
            <a:spLocks noChangeShapeType="1"/>
          </p:cNvSpPr>
          <p:nvPr/>
        </p:nvSpPr>
        <p:spPr bwMode="auto">
          <a:xfrm>
            <a:off x="3124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79" name="Line 20">
            <a:extLst>
              <a:ext uri="{FF2B5EF4-FFF2-40B4-BE49-F238E27FC236}">
                <a16:creationId xmlns:a16="http://schemas.microsoft.com/office/drawing/2014/main" id="{CCE92105-9B99-9FA8-F5B2-BB65004818A6}"/>
              </a:ext>
            </a:extLst>
          </p:cNvPr>
          <p:cNvSpPr>
            <a:spLocks noChangeShapeType="1"/>
          </p:cNvSpPr>
          <p:nvPr/>
        </p:nvSpPr>
        <p:spPr bwMode="auto">
          <a:xfrm>
            <a:off x="3276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0" name="Line 21">
            <a:extLst>
              <a:ext uri="{FF2B5EF4-FFF2-40B4-BE49-F238E27FC236}">
                <a16:creationId xmlns:a16="http://schemas.microsoft.com/office/drawing/2014/main" id="{D1D64206-09B8-B0F1-892E-0F8728E7BB10}"/>
              </a:ext>
            </a:extLst>
          </p:cNvPr>
          <p:cNvSpPr>
            <a:spLocks noChangeShapeType="1"/>
          </p:cNvSpPr>
          <p:nvPr/>
        </p:nvSpPr>
        <p:spPr bwMode="auto">
          <a:xfrm>
            <a:off x="3429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1" name="Line 22">
            <a:extLst>
              <a:ext uri="{FF2B5EF4-FFF2-40B4-BE49-F238E27FC236}">
                <a16:creationId xmlns:a16="http://schemas.microsoft.com/office/drawing/2014/main" id="{AFF470AF-4C52-798F-1D3C-F8EF648CDD3A}"/>
              </a:ext>
            </a:extLst>
          </p:cNvPr>
          <p:cNvSpPr>
            <a:spLocks noChangeShapeType="1"/>
          </p:cNvSpPr>
          <p:nvPr/>
        </p:nvSpPr>
        <p:spPr bwMode="auto">
          <a:xfrm>
            <a:off x="3581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2" name="Line 23">
            <a:extLst>
              <a:ext uri="{FF2B5EF4-FFF2-40B4-BE49-F238E27FC236}">
                <a16:creationId xmlns:a16="http://schemas.microsoft.com/office/drawing/2014/main" id="{05C36450-13B2-D1B3-A898-AF6F9B2FF037}"/>
              </a:ext>
            </a:extLst>
          </p:cNvPr>
          <p:cNvSpPr>
            <a:spLocks noChangeShapeType="1"/>
          </p:cNvSpPr>
          <p:nvPr/>
        </p:nvSpPr>
        <p:spPr bwMode="auto">
          <a:xfrm>
            <a:off x="3733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3" name="Line 24">
            <a:extLst>
              <a:ext uri="{FF2B5EF4-FFF2-40B4-BE49-F238E27FC236}">
                <a16:creationId xmlns:a16="http://schemas.microsoft.com/office/drawing/2014/main" id="{97103849-D4BD-CC71-668C-116CB6DADB2E}"/>
              </a:ext>
            </a:extLst>
          </p:cNvPr>
          <p:cNvSpPr>
            <a:spLocks noChangeShapeType="1"/>
          </p:cNvSpPr>
          <p:nvPr/>
        </p:nvSpPr>
        <p:spPr bwMode="auto">
          <a:xfrm>
            <a:off x="3886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4" name="Line 25">
            <a:extLst>
              <a:ext uri="{FF2B5EF4-FFF2-40B4-BE49-F238E27FC236}">
                <a16:creationId xmlns:a16="http://schemas.microsoft.com/office/drawing/2014/main" id="{6DF8F629-9A0D-7BCC-E6BA-35A0A52533D1}"/>
              </a:ext>
            </a:extLst>
          </p:cNvPr>
          <p:cNvSpPr>
            <a:spLocks noChangeShapeType="1"/>
          </p:cNvSpPr>
          <p:nvPr/>
        </p:nvSpPr>
        <p:spPr bwMode="auto">
          <a:xfrm>
            <a:off x="4038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5" name="Line 26">
            <a:extLst>
              <a:ext uri="{FF2B5EF4-FFF2-40B4-BE49-F238E27FC236}">
                <a16:creationId xmlns:a16="http://schemas.microsoft.com/office/drawing/2014/main" id="{E8833E79-050E-61B4-F88A-EFBBCD2C3FE4}"/>
              </a:ext>
            </a:extLst>
          </p:cNvPr>
          <p:cNvSpPr>
            <a:spLocks noChangeShapeType="1"/>
          </p:cNvSpPr>
          <p:nvPr/>
        </p:nvSpPr>
        <p:spPr bwMode="auto">
          <a:xfrm>
            <a:off x="4191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6" name="Line 27">
            <a:extLst>
              <a:ext uri="{FF2B5EF4-FFF2-40B4-BE49-F238E27FC236}">
                <a16:creationId xmlns:a16="http://schemas.microsoft.com/office/drawing/2014/main" id="{5864CB37-9D2B-37A3-501D-F831412AE6BD}"/>
              </a:ext>
            </a:extLst>
          </p:cNvPr>
          <p:cNvSpPr>
            <a:spLocks noChangeShapeType="1"/>
          </p:cNvSpPr>
          <p:nvPr/>
        </p:nvSpPr>
        <p:spPr bwMode="auto">
          <a:xfrm>
            <a:off x="4343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7" name="Line 28">
            <a:extLst>
              <a:ext uri="{FF2B5EF4-FFF2-40B4-BE49-F238E27FC236}">
                <a16:creationId xmlns:a16="http://schemas.microsoft.com/office/drawing/2014/main" id="{084D077E-80F9-FA63-22DC-208F7B80C042}"/>
              </a:ext>
            </a:extLst>
          </p:cNvPr>
          <p:cNvSpPr>
            <a:spLocks noChangeShapeType="1"/>
          </p:cNvSpPr>
          <p:nvPr/>
        </p:nvSpPr>
        <p:spPr bwMode="auto">
          <a:xfrm>
            <a:off x="4495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8" name="Line 29">
            <a:extLst>
              <a:ext uri="{FF2B5EF4-FFF2-40B4-BE49-F238E27FC236}">
                <a16:creationId xmlns:a16="http://schemas.microsoft.com/office/drawing/2014/main" id="{0C90C6F8-2186-C6E1-1A14-440F59196983}"/>
              </a:ext>
            </a:extLst>
          </p:cNvPr>
          <p:cNvSpPr>
            <a:spLocks noChangeShapeType="1"/>
          </p:cNvSpPr>
          <p:nvPr/>
        </p:nvSpPr>
        <p:spPr bwMode="auto">
          <a:xfrm>
            <a:off x="4648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89" name="Line 30">
            <a:extLst>
              <a:ext uri="{FF2B5EF4-FFF2-40B4-BE49-F238E27FC236}">
                <a16:creationId xmlns:a16="http://schemas.microsoft.com/office/drawing/2014/main" id="{27FD43B8-F917-A3D6-C849-07D76DB70B58}"/>
              </a:ext>
            </a:extLst>
          </p:cNvPr>
          <p:cNvSpPr>
            <a:spLocks noChangeShapeType="1"/>
          </p:cNvSpPr>
          <p:nvPr/>
        </p:nvSpPr>
        <p:spPr bwMode="auto">
          <a:xfrm>
            <a:off x="4800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0" name="Line 31">
            <a:extLst>
              <a:ext uri="{FF2B5EF4-FFF2-40B4-BE49-F238E27FC236}">
                <a16:creationId xmlns:a16="http://schemas.microsoft.com/office/drawing/2014/main" id="{5DE7BAD6-91BB-E15B-0022-6E02A9BDB3EE}"/>
              </a:ext>
            </a:extLst>
          </p:cNvPr>
          <p:cNvSpPr>
            <a:spLocks noChangeShapeType="1"/>
          </p:cNvSpPr>
          <p:nvPr/>
        </p:nvSpPr>
        <p:spPr bwMode="auto">
          <a:xfrm>
            <a:off x="4953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1" name="Line 32">
            <a:extLst>
              <a:ext uri="{FF2B5EF4-FFF2-40B4-BE49-F238E27FC236}">
                <a16:creationId xmlns:a16="http://schemas.microsoft.com/office/drawing/2014/main" id="{A06ECF0F-6B96-BB30-D430-1EEA1D1CB8E2}"/>
              </a:ext>
            </a:extLst>
          </p:cNvPr>
          <p:cNvSpPr>
            <a:spLocks noChangeShapeType="1"/>
          </p:cNvSpPr>
          <p:nvPr/>
        </p:nvSpPr>
        <p:spPr bwMode="auto">
          <a:xfrm>
            <a:off x="5105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2" name="Line 33">
            <a:extLst>
              <a:ext uri="{FF2B5EF4-FFF2-40B4-BE49-F238E27FC236}">
                <a16:creationId xmlns:a16="http://schemas.microsoft.com/office/drawing/2014/main" id="{1BB603F8-AF7E-99F5-E58E-70AAB30F85D7}"/>
              </a:ext>
            </a:extLst>
          </p:cNvPr>
          <p:cNvSpPr>
            <a:spLocks noChangeShapeType="1"/>
          </p:cNvSpPr>
          <p:nvPr/>
        </p:nvSpPr>
        <p:spPr bwMode="auto">
          <a:xfrm>
            <a:off x="5257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3" name="Line 34">
            <a:extLst>
              <a:ext uri="{FF2B5EF4-FFF2-40B4-BE49-F238E27FC236}">
                <a16:creationId xmlns:a16="http://schemas.microsoft.com/office/drawing/2014/main" id="{F370841D-DD8D-1CCD-3291-5DB294FA19A4}"/>
              </a:ext>
            </a:extLst>
          </p:cNvPr>
          <p:cNvSpPr>
            <a:spLocks noChangeShapeType="1"/>
          </p:cNvSpPr>
          <p:nvPr/>
        </p:nvSpPr>
        <p:spPr bwMode="auto">
          <a:xfrm>
            <a:off x="54102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4" name="Line 35">
            <a:extLst>
              <a:ext uri="{FF2B5EF4-FFF2-40B4-BE49-F238E27FC236}">
                <a16:creationId xmlns:a16="http://schemas.microsoft.com/office/drawing/2014/main" id="{71018809-BD03-D20D-9DC0-7D475891741F}"/>
              </a:ext>
            </a:extLst>
          </p:cNvPr>
          <p:cNvSpPr>
            <a:spLocks noChangeShapeType="1"/>
          </p:cNvSpPr>
          <p:nvPr/>
        </p:nvSpPr>
        <p:spPr bwMode="auto">
          <a:xfrm>
            <a:off x="55626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5" name="Line 36">
            <a:extLst>
              <a:ext uri="{FF2B5EF4-FFF2-40B4-BE49-F238E27FC236}">
                <a16:creationId xmlns:a16="http://schemas.microsoft.com/office/drawing/2014/main" id="{C6B2BC6E-BBB4-67AE-5C16-53BEA747ED21}"/>
              </a:ext>
            </a:extLst>
          </p:cNvPr>
          <p:cNvSpPr>
            <a:spLocks noChangeShapeType="1"/>
          </p:cNvSpPr>
          <p:nvPr/>
        </p:nvSpPr>
        <p:spPr bwMode="auto">
          <a:xfrm>
            <a:off x="57150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6" name="Line 37">
            <a:extLst>
              <a:ext uri="{FF2B5EF4-FFF2-40B4-BE49-F238E27FC236}">
                <a16:creationId xmlns:a16="http://schemas.microsoft.com/office/drawing/2014/main" id="{DB278D7D-E7BF-AFFD-0AC7-0D8FE698F69B}"/>
              </a:ext>
            </a:extLst>
          </p:cNvPr>
          <p:cNvSpPr>
            <a:spLocks noChangeShapeType="1"/>
          </p:cNvSpPr>
          <p:nvPr/>
        </p:nvSpPr>
        <p:spPr bwMode="auto">
          <a:xfrm>
            <a:off x="58674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7" name="Line 38">
            <a:extLst>
              <a:ext uri="{FF2B5EF4-FFF2-40B4-BE49-F238E27FC236}">
                <a16:creationId xmlns:a16="http://schemas.microsoft.com/office/drawing/2014/main" id="{08D010A8-999E-794F-45A3-AAFFCA6803BE}"/>
              </a:ext>
            </a:extLst>
          </p:cNvPr>
          <p:cNvSpPr>
            <a:spLocks noChangeShapeType="1"/>
          </p:cNvSpPr>
          <p:nvPr/>
        </p:nvSpPr>
        <p:spPr bwMode="auto">
          <a:xfrm>
            <a:off x="6019800" y="2128838"/>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8" name="Line 39">
            <a:extLst>
              <a:ext uri="{FF2B5EF4-FFF2-40B4-BE49-F238E27FC236}">
                <a16:creationId xmlns:a16="http://schemas.microsoft.com/office/drawing/2014/main" id="{8ECDE96B-EF3E-FA98-05FB-5329EC5710AF}"/>
              </a:ext>
            </a:extLst>
          </p:cNvPr>
          <p:cNvSpPr>
            <a:spLocks noChangeShapeType="1"/>
          </p:cNvSpPr>
          <p:nvPr/>
        </p:nvSpPr>
        <p:spPr bwMode="auto">
          <a:xfrm>
            <a:off x="6172200" y="2128838"/>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899" name="Line 40">
            <a:extLst>
              <a:ext uri="{FF2B5EF4-FFF2-40B4-BE49-F238E27FC236}">
                <a16:creationId xmlns:a16="http://schemas.microsoft.com/office/drawing/2014/main" id="{4337C583-58A3-9464-6551-042689B9BA76}"/>
              </a:ext>
            </a:extLst>
          </p:cNvPr>
          <p:cNvSpPr>
            <a:spLocks noChangeShapeType="1"/>
          </p:cNvSpPr>
          <p:nvPr/>
        </p:nvSpPr>
        <p:spPr bwMode="auto">
          <a:xfrm>
            <a:off x="6324600" y="2128838"/>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01" name="Text Box 42">
            <a:extLst>
              <a:ext uri="{FF2B5EF4-FFF2-40B4-BE49-F238E27FC236}">
                <a16:creationId xmlns:a16="http://schemas.microsoft.com/office/drawing/2014/main" id="{442177BB-B261-E6B7-C563-43EB6CD27951}"/>
              </a:ext>
            </a:extLst>
          </p:cNvPr>
          <p:cNvSpPr txBox="1">
            <a:spLocks noChangeArrowheads="1"/>
          </p:cNvSpPr>
          <p:nvPr/>
        </p:nvSpPr>
        <p:spPr bwMode="auto">
          <a:xfrm rot="5390887">
            <a:off x="1396206" y="2283619"/>
            <a:ext cx="5873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1</a:t>
            </a:r>
          </a:p>
        </p:txBody>
      </p:sp>
      <p:sp>
        <p:nvSpPr>
          <p:cNvPr id="36902" name="Text Box 43">
            <a:extLst>
              <a:ext uri="{FF2B5EF4-FFF2-40B4-BE49-F238E27FC236}">
                <a16:creationId xmlns:a16="http://schemas.microsoft.com/office/drawing/2014/main" id="{5AC2089C-DED5-7BFB-F818-72CD6DA67D8D}"/>
              </a:ext>
            </a:extLst>
          </p:cNvPr>
          <p:cNvSpPr txBox="1">
            <a:spLocks noChangeArrowheads="1"/>
          </p:cNvSpPr>
          <p:nvPr/>
        </p:nvSpPr>
        <p:spPr bwMode="auto">
          <a:xfrm rot="5390887">
            <a:off x="1550194" y="2285207"/>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2</a:t>
            </a:r>
          </a:p>
        </p:txBody>
      </p:sp>
      <p:sp>
        <p:nvSpPr>
          <p:cNvPr id="36903" name="Text Box 44">
            <a:extLst>
              <a:ext uri="{FF2B5EF4-FFF2-40B4-BE49-F238E27FC236}">
                <a16:creationId xmlns:a16="http://schemas.microsoft.com/office/drawing/2014/main" id="{67591C7A-7749-BDE4-3D2A-9A41BD3D6E91}"/>
              </a:ext>
            </a:extLst>
          </p:cNvPr>
          <p:cNvSpPr txBox="1">
            <a:spLocks noChangeArrowheads="1"/>
          </p:cNvSpPr>
          <p:nvPr/>
        </p:nvSpPr>
        <p:spPr bwMode="auto">
          <a:xfrm rot="5390887">
            <a:off x="1702594" y="2285207"/>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3</a:t>
            </a:r>
          </a:p>
        </p:txBody>
      </p:sp>
      <p:grpSp>
        <p:nvGrpSpPr>
          <p:cNvPr id="36904" name="Group 46">
            <a:extLst>
              <a:ext uri="{FF2B5EF4-FFF2-40B4-BE49-F238E27FC236}">
                <a16:creationId xmlns:a16="http://schemas.microsoft.com/office/drawing/2014/main" id="{0306A073-B873-12C6-1FAD-FABDA57FE0D5}"/>
              </a:ext>
            </a:extLst>
          </p:cNvPr>
          <p:cNvGrpSpPr>
            <a:grpSpLocks/>
          </p:cNvGrpSpPr>
          <p:nvPr/>
        </p:nvGrpSpPr>
        <p:grpSpPr bwMode="auto">
          <a:xfrm>
            <a:off x="2896227" y="5334000"/>
            <a:ext cx="4876173" cy="609600"/>
            <a:chOff x="1023" y="1104"/>
            <a:chExt cx="3537" cy="384"/>
          </a:xfrm>
        </p:grpSpPr>
        <p:sp>
          <p:nvSpPr>
            <p:cNvPr id="36956" name="Line 47">
              <a:extLst>
                <a:ext uri="{FF2B5EF4-FFF2-40B4-BE49-F238E27FC236}">
                  <a16:creationId xmlns:a16="http://schemas.microsoft.com/office/drawing/2014/main" id="{BD8D0699-323F-0A22-C5F5-7B653768870B}"/>
                </a:ext>
              </a:extLst>
            </p:cNvPr>
            <p:cNvSpPr>
              <a:spLocks noChangeShapeType="1"/>
            </p:cNvSpPr>
            <p:nvPr/>
          </p:nvSpPr>
          <p:spPr bwMode="auto">
            <a:xfrm>
              <a:off x="1023" y="1104"/>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57" name="Line 48">
              <a:extLst>
                <a:ext uri="{FF2B5EF4-FFF2-40B4-BE49-F238E27FC236}">
                  <a16:creationId xmlns:a16="http://schemas.microsoft.com/office/drawing/2014/main" id="{4787C507-E82C-0D9D-13F1-2603221BAF9C}"/>
                </a:ext>
              </a:extLst>
            </p:cNvPr>
            <p:cNvSpPr>
              <a:spLocks noChangeShapeType="1"/>
            </p:cNvSpPr>
            <p:nvPr/>
          </p:nvSpPr>
          <p:spPr bwMode="auto">
            <a:xfrm>
              <a:off x="1023" y="1488"/>
              <a:ext cx="3201"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58" name="Line 49">
              <a:extLst>
                <a:ext uri="{FF2B5EF4-FFF2-40B4-BE49-F238E27FC236}">
                  <a16:creationId xmlns:a16="http://schemas.microsoft.com/office/drawing/2014/main" id="{849545B3-43F5-2ED5-3249-9207D5DA5B57}"/>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59" name="Line 50">
              <a:extLst>
                <a:ext uri="{FF2B5EF4-FFF2-40B4-BE49-F238E27FC236}">
                  <a16:creationId xmlns:a16="http://schemas.microsoft.com/office/drawing/2014/main" id="{D4C82B92-955B-AD0A-EA23-A3B5A290FD75}"/>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36906" name="Line 52">
            <a:extLst>
              <a:ext uri="{FF2B5EF4-FFF2-40B4-BE49-F238E27FC236}">
                <a16:creationId xmlns:a16="http://schemas.microsoft.com/office/drawing/2014/main" id="{57F1DD79-B8A1-B2DD-92E3-81F02B9FD93B}"/>
              </a:ext>
            </a:extLst>
          </p:cNvPr>
          <p:cNvSpPr>
            <a:spLocks noChangeShapeType="1"/>
          </p:cNvSpPr>
          <p:nvPr/>
        </p:nvSpPr>
        <p:spPr bwMode="auto">
          <a:xfrm>
            <a:off x="2895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07" name="Line 53">
            <a:extLst>
              <a:ext uri="{FF2B5EF4-FFF2-40B4-BE49-F238E27FC236}">
                <a16:creationId xmlns:a16="http://schemas.microsoft.com/office/drawing/2014/main" id="{6F6B562D-1BAD-EFC1-1BD7-F60907C251C5}"/>
              </a:ext>
            </a:extLst>
          </p:cNvPr>
          <p:cNvSpPr>
            <a:spLocks noChangeShapeType="1"/>
          </p:cNvSpPr>
          <p:nvPr/>
        </p:nvSpPr>
        <p:spPr bwMode="auto">
          <a:xfrm>
            <a:off x="3048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08" name="Line 54">
            <a:extLst>
              <a:ext uri="{FF2B5EF4-FFF2-40B4-BE49-F238E27FC236}">
                <a16:creationId xmlns:a16="http://schemas.microsoft.com/office/drawing/2014/main" id="{6888FEF4-1755-A7C6-ADC2-2EE0BA8F8922}"/>
              </a:ext>
            </a:extLst>
          </p:cNvPr>
          <p:cNvSpPr>
            <a:spLocks noChangeShapeType="1"/>
          </p:cNvSpPr>
          <p:nvPr/>
        </p:nvSpPr>
        <p:spPr bwMode="auto">
          <a:xfrm>
            <a:off x="3200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09" name="Line 55">
            <a:extLst>
              <a:ext uri="{FF2B5EF4-FFF2-40B4-BE49-F238E27FC236}">
                <a16:creationId xmlns:a16="http://schemas.microsoft.com/office/drawing/2014/main" id="{7413D778-2303-748A-FDC2-2AB2C8461E57}"/>
              </a:ext>
            </a:extLst>
          </p:cNvPr>
          <p:cNvSpPr>
            <a:spLocks noChangeShapeType="1"/>
          </p:cNvSpPr>
          <p:nvPr/>
        </p:nvSpPr>
        <p:spPr bwMode="auto">
          <a:xfrm>
            <a:off x="3352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0" name="Line 56">
            <a:extLst>
              <a:ext uri="{FF2B5EF4-FFF2-40B4-BE49-F238E27FC236}">
                <a16:creationId xmlns:a16="http://schemas.microsoft.com/office/drawing/2014/main" id="{27A068DC-0AE4-A7A7-720E-7E14F47B0058}"/>
              </a:ext>
            </a:extLst>
          </p:cNvPr>
          <p:cNvSpPr>
            <a:spLocks noChangeShapeType="1"/>
          </p:cNvSpPr>
          <p:nvPr/>
        </p:nvSpPr>
        <p:spPr bwMode="auto">
          <a:xfrm>
            <a:off x="3505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1" name="Line 57">
            <a:extLst>
              <a:ext uri="{FF2B5EF4-FFF2-40B4-BE49-F238E27FC236}">
                <a16:creationId xmlns:a16="http://schemas.microsoft.com/office/drawing/2014/main" id="{F0873062-B432-FCCA-1E59-B036D3868D77}"/>
              </a:ext>
            </a:extLst>
          </p:cNvPr>
          <p:cNvSpPr>
            <a:spLocks noChangeShapeType="1"/>
          </p:cNvSpPr>
          <p:nvPr/>
        </p:nvSpPr>
        <p:spPr bwMode="auto">
          <a:xfrm>
            <a:off x="3657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2" name="Line 58">
            <a:extLst>
              <a:ext uri="{FF2B5EF4-FFF2-40B4-BE49-F238E27FC236}">
                <a16:creationId xmlns:a16="http://schemas.microsoft.com/office/drawing/2014/main" id="{08DF2D54-96CD-A26F-06B1-186A04751473}"/>
              </a:ext>
            </a:extLst>
          </p:cNvPr>
          <p:cNvSpPr>
            <a:spLocks noChangeShapeType="1"/>
          </p:cNvSpPr>
          <p:nvPr/>
        </p:nvSpPr>
        <p:spPr bwMode="auto">
          <a:xfrm>
            <a:off x="3810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3" name="Line 59">
            <a:extLst>
              <a:ext uri="{FF2B5EF4-FFF2-40B4-BE49-F238E27FC236}">
                <a16:creationId xmlns:a16="http://schemas.microsoft.com/office/drawing/2014/main" id="{FB75F6D5-CD61-6ABC-88AB-497250CEB9DB}"/>
              </a:ext>
            </a:extLst>
          </p:cNvPr>
          <p:cNvSpPr>
            <a:spLocks noChangeShapeType="1"/>
          </p:cNvSpPr>
          <p:nvPr/>
        </p:nvSpPr>
        <p:spPr bwMode="auto">
          <a:xfrm>
            <a:off x="3962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4" name="Line 60">
            <a:extLst>
              <a:ext uri="{FF2B5EF4-FFF2-40B4-BE49-F238E27FC236}">
                <a16:creationId xmlns:a16="http://schemas.microsoft.com/office/drawing/2014/main" id="{4F9531D9-695F-185F-1CD3-6009CFA24FF5}"/>
              </a:ext>
            </a:extLst>
          </p:cNvPr>
          <p:cNvSpPr>
            <a:spLocks noChangeShapeType="1"/>
          </p:cNvSpPr>
          <p:nvPr/>
        </p:nvSpPr>
        <p:spPr bwMode="auto">
          <a:xfrm>
            <a:off x="4114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5" name="Line 61">
            <a:extLst>
              <a:ext uri="{FF2B5EF4-FFF2-40B4-BE49-F238E27FC236}">
                <a16:creationId xmlns:a16="http://schemas.microsoft.com/office/drawing/2014/main" id="{DE9EB832-B102-DF0A-6AD6-8883A381FCD9}"/>
              </a:ext>
            </a:extLst>
          </p:cNvPr>
          <p:cNvSpPr>
            <a:spLocks noChangeShapeType="1"/>
          </p:cNvSpPr>
          <p:nvPr/>
        </p:nvSpPr>
        <p:spPr bwMode="auto">
          <a:xfrm>
            <a:off x="4267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6" name="Line 62">
            <a:extLst>
              <a:ext uri="{FF2B5EF4-FFF2-40B4-BE49-F238E27FC236}">
                <a16:creationId xmlns:a16="http://schemas.microsoft.com/office/drawing/2014/main" id="{9F288FDD-49C9-F27B-183F-8CE91EF67371}"/>
              </a:ext>
            </a:extLst>
          </p:cNvPr>
          <p:cNvSpPr>
            <a:spLocks noChangeShapeType="1"/>
          </p:cNvSpPr>
          <p:nvPr/>
        </p:nvSpPr>
        <p:spPr bwMode="auto">
          <a:xfrm>
            <a:off x="4419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7" name="Line 63">
            <a:extLst>
              <a:ext uri="{FF2B5EF4-FFF2-40B4-BE49-F238E27FC236}">
                <a16:creationId xmlns:a16="http://schemas.microsoft.com/office/drawing/2014/main" id="{3A03BBE2-A904-243C-E5FA-4B9C0C697172}"/>
              </a:ext>
            </a:extLst>
          </p:cNvPr>
          <p:cNvSpPr>
            <a:spLocks noChangeShapeType="1"/>
          </p:cNvSpPr>
          <p:nvPr/>
        </p:nvSpPr>
        <p:spPr bwMode="auto">
          <a:xfrm>
            <a:off x="4572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8" name="Line 64">
            <a:extLst>
              <a:ext uri="{FF2B5EF4-FFF2-40B4-BE49-F238E27FC236}">
                <a16:creationId xmlns:a16="http://schemas.microsoft.com/office/drawing/2014/main" id="{DAC7F870-1426-D592-569F-6565AE297494}"/>
              </a:ext>
            </a:extLst>
          </p:cNvPr>
          <p:cNvSpPr>
            <a:spLocks noChangeShapeType="1"/>
          </p:cNvSpPr>
          <p:nvPr/>
        </p:nvSpPr>
        <p:spPr bwMode="auto">
          <a:xfrm>
            <a:off x="4724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19" name="Line 65">
            <a:extLst>
              <a:ext uri="{FF2B5EF4-FFF2-40B4-BE49-F238E27FC236}">
                <a16:creationId xmlns:a16="http://schemas.microsoft.com/office/drawing/2014/main" id="{3BB3BEDE-EAF3-A9EE-2F1F-7B3CDB7AFF53}"/>
              </a:ext>
            </a:extLst>
          </p:cNvPr>
          <p:cNvSpPr>
            <a:spLocks noChangeShapeType="1"/>
          </p:cNvSpPr>
          <p:nvPr/>
        </p:nvSpPr>
        <p:spPr bwMode="auto">
          <a:xfrm>
            <a:off x="4876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0" name="Line 66">
            <a:extLst>
              <a:ext uri="{FF2B5EF4-FFF2-40B4-BE49-F238E27FC236}">
                <a16:creationId xmlns:a16="http://schemas.microsoft.com/office/drawing/2014/main" id="{D1DB5422-A98C-86B4-B3E0-927A039E9703}"/>
              </a:ext>
            </a:extLst>
          </p:cNvPr>
          <p:cNvSpPr>
            <a:spLocks noChangeShapeType="1"/>
          </p:cNvSpPr>
          <p:nvPr/>
        </p:nvSpPr>
        <p:spPr bwMode="auto">
          <a:xfrm>
            <a:off x="5029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1" name="Line 67">
            <a:extLst>
              <a:ext uri="{FF2B5EF4-FFF2-40B4-BE49-F238E27FC236}">
                <a16:creationId xmlns:a16="http://schemas.microsoft.com/office/drawing/2014/main" id="{8C113149-BFCD-D436-94AF-D4FD660CBB80}"/>
              </a:ext>
            </a:extLst>
          </p:cNvPr>
          <p:cNvSpPr>
            <a:spLocks noChangeShapeType="1"/>
          </p:cNvSpPr>
          <p:nvPr/>
        </p:nvSpPr>
        <p:spPr bwMode="auto">
          <a:xfrm>
            <a:off x="5181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2" name="Line 68">
            <a:extLst>
              <a:ext uri="{FF2B5EF4-FFF2-40B4-BE49-F238E27FC236}">
                <a16:creationId xmlns:a16="http://schemas.microsoft.com/office/drawing/2014/main" id="{F5946F2B-FDE2-1ED3-2631-C76E0C81D673}"/>
              </a:ext>
            </a:extLst>
          </p:cNvPr>
          <p:cNvSpPr>
            <a:spLocks noChangeShapeType="1"/>
          </p:cNvSpPr>
          <p:nvPr/>
        </p:nvSpPr>
        <p:spPr bwMode="auto">
          <a:xfrm>
            <a:off x="5334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3" name="Line 69">
            <a:extLst>
              <a:ext uri="{FF2B5EF4-FFF2-40B4-BE49-F238E27FC236}">
                <a16:creationId xmlns:a16="http://schemas.microsoft.com/office/drawing/2014/main" id="{37939674-884D-E342-D90F-A4472FA61797}"/>
              </a:ext>
            </a:extLst>
          </p:cNvPr>
          <p:cNvSpPr>
            <a:spLocks noChangeShapeType="1"/>
          </p:cNvSpPr>
          <p:nvPr/>
        </p:nvSpPr>
        <p:spPr bwMode="auto">
          <a:xfrm>
            <a:off x="5486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4" name="Line 70">
            <a:extLst>
              <a:ext uri="{FF2B5EF4-FFF2-40B4-BE49-F238E27FC236}">
                <a16:creationId xmlns:a16="http://schemas.microsoft.com/office/drawing/2014/main" id="{143B5F1C-30D5-E4CF-0779-7242B0F0E780}"/>
              </a:ext>
            </a:extLst>
          </p:cNvPr>
          <p:cNvSpPr>
            <a:spLocks noChangeShapeType="1"/>
          </p:cNvSpPr>
          <p:nvPr/>
        </p:nvSpPr>
        <p:spPr bwMode="auto">
          <a:xfrm>
            <a:off x="5638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5" name="Line 71">
            <a:extLst>
              <a:ext uri="{FF2B5EF4-FFF2-40B4-BE49-F238E27FC236}">
                <a16:creationId xmlns:a16="http://schemas.microsoft.com/office/drawing/2014/main" id="{B29BEC75-9EC0-406A-090B-C23DA15DCFDA}"/>
              </a:ext>
            </a:extLst>
          </p:cNvPr>
          <p:cNvSpPr>
            <a:spLocks noChangeShapeType="1"/>
          </p:cNvSpPr>
          <p:nvPr/>
        </p:nvSpPr>
        <p:spPr bwMode="auto">
          <a:xfrm>
            <a:off x="5791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6" name="Line 72">
            <a:extLst>
              <a:ext uri="{FF2B5EF4-FFF2-40B4-BE49-F238E27FC236}">
                <a16:creationId xmlns:a16="http://schemas.microsoft.com/office/drawing/2014/main" id="{55D40CD8-A8DB-C9C5-993E-37A695C08FD4}"/>
              </a:ext>
            </a:extLst>
          </p:cNvPr>
          <p:cNvSpPr>
            <a:spLocks noChangeShapeType="1"/>
          </p:cNvSpPr>
          <p:nvPr/>
        </p:nvSpPr>
        <p:spPr bwMode="auto">
          <a:xfrm>
            <a:off x="5943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7" name="Line 73">
            <a:extLst>
              <a:ext uri="{FF2B5EF4-FFF2-40B4-BE49-F238E27FC236}">
                <a16:creationId xmlns:a16="http://schemas.microsoft.com/office/drawing/2014/main" id="{87F9299F-B496-3939-067A-94CAD2A76FDD}"/>
              </a:ext>
            </a:extLst>
          </p:cNvPr>
          <p:cNvSpPr>
            <a:spLocks noChangeShapeType="1"/>
          </p:cNvSpPr>
          <p:nvPr/>
        </p:nvSpPr>
        <p:spPr bwMode="auto">
          <a:xfrm>
            <a:off x="6096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8" name="Line 74">
            <a:extLst>
              <a:ext uri="{FF2B5EF4-FFF2-40B4-BE49-F238E27FC236}">
                <a16:creationId xmlns:a16="http://schemas.microsoft.com/office/drawing/2014/main" id="{0B759136-5E97-C651-7134-A4C5251437C8}"/>
              </a:ext>
            </a:extLst>
          </p:cNvPr>
          <p:cNvSpPr>
            <a:spLocks noChangeShapeType="1"/>
          </p:cNvSpPr>
          <p:nvPr/>
        </p:nvSpPr>
        <p:spPr bwMode="auto">
          <a:xfrm>
            <a:off x="6248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29" name="Line 75">
            <a:extLst>
              <a:ext uri="{FF2B5EF4-FFF2-40B4-BE49-F238E27FC236}">
                <a16:creationId xmlns:a16="http://schemas.microsoft.com/office/drawing/2014/main" id="{876F2F97-E789-228D-4019-289159F62260}"/>
              </a:ext>
            </a:extLst>
          </p:cNvPr>
          <p:cNvSpPr>
            <a:spLocks noChangeShapeType="1"/>
          </p:cNvSpPr>
          <p:nvPr/>
        </p:nvSpPr>
        <p:spPr bwMode="auto">
          <a:xfrm>
            <a:off x="6400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0" name="Line 76">
            <a:extLst>
              <a:ext uri="{FF2B5EF4-FFF2-40B4-BE49-F238E27FC236}">
                <a16:creationId xmlns:a16="http://schemas.microsoft.com/office/drawing/2014/main" id="{023043E6-D7B6-847B-6F0F-805D95181A02}"/>
              </a:ext>
            </a:extLst>
          </p:cNvPr>
          <p:cNvSpPr>
            <a:spLocks noChangeShapeType="1"/>
          </p:cNvSpPr>
          <p:nvPr/>
        </p:nvSpPr>
        <p:spPr bwMode="auto">
          <a:xfrm>
            <a:off x="6553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1" name="Line 77">
            <a:extLst>
              <a:ext uri="{FF2B5EF4-FFF2-40B4-BE49-F238E27FC236}">
                <a16:creationId xmlns:a16="http://schemas.microsoft.com/office/drawing/2014/main" id="{CD734FE0-E77B-D7CD-8F4D-BC68E95DF855}"/>
              </a:ext>
            </a:extLst>
          </p:cNvPr>
          <p:cNvSpPr>
            <a:spLocks noChangeShapeType="1"/>
          </p:cNvSpPr>
          <p:nvPr/>
        </p:nvSpPr>
        <p:spPr bwMode="auto">
          <a:xfrm>
            <a:off x="67056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2" name="Line 78">
            <a:extLst>
              <a:ext uri="{FF2B5EF4-FFF2-40B4-BE49-F238E27FC236}">
                <a16:creationId xmlns:a16="http://schemas.microsoft.com/office/drawing/2014/main" id="{73600C0C-551A-5D34-8E46-3BE03E190603}"/>
              </a:ext>
            </a:extLst>
          </p:cNvPr>
          <p:cNvSpPr>
            <a:spLocks noChangeShapeType="1"/>
          </p:cNvSpPr>
          <p:nvPr/>
        </p:nvSpPr>
        <p:spPr bwMode="auto">
          <a:xfrm>
            <a:off x="68580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3" name="Line 79">
            <a:extLst>
              <a:ext uri="{FF2B5EF4-FFF2-40B4-BE49-F238E27FC236}">
                <a16:creationId xmlns:a16="http://schemas.microsoft.com/office/drawing/2014/main" id="{4F351C99-B247-FE34-8BE0-0E0DA0FD8DC4}"/>
              </a:ext>
            </a:extLst>
          </p:cNvPr>
          <p:cNvSpPr>
            <a:spLocks noChangeShapeType="1"/>
          </p:cNvSpPr>
          <p:nvPr/>
        </p:nvSpPr>
        <p:spPr bwMode="auto">
          <a:xfrm>
            <a:off x="70104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4" name="Line 80">
            <a:extLst>
              <a:ext uri="{FF2B5EF4-FFF2-40B4-BE49-F238E27FC236}">
                <a16:creationId xmlns:a16="http://schemas.microsoft.com/office/drawing/2014/main" id="{16425AE9-3B8D-204A-B28F-5EB94743BEB4}"/>
              </a:ext>
            </a:extLst>
          </p:cNvPr>
          <p:cNvSpPr>
            <a:spLocks noChangeShapeType="1"/>
          </p:cNvSpPr>
          <p:nvPr/>
        </p:nvSpPr>
        <p:spPr bwMode="auto">
          <a:xfrm>
            <a:off x="71628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5" name="Line 81">
            <a:extLst>
              <a:ext uri="{FF2B5EF4-FFF2-40B4-BE49-F238E27FC236}">
                <a16:creationId xmlns:a16="http://schemas.microsoft.com/office/drawing/2014/main" id="{A4813424-36F2-6D20-CD88-3CBF3647DDC5}"/>
              </a:ext>
            </a:extLst>
          </p:cNvPr>
          <p:cNvSpPr>
            <a:spLocks noChangeShapeType="1"/>
          </p:cNvSpPr>
          <p:nvPr/>
        </p:nvSpPr>
        <p:spPr bwMode="auto">
          <a:xfrm>
            <a:off x="7315200" y="5334000"/>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6" name="Line 82">
            <a:extLst>
              <a:ext uri="{FF2B5EF4-FFF2-40B4-BE49-F238E27FC236}">
                <a16:creationId xmlns:a16="http://schemas.microsoft.com/office/drawing/2014/main" id="{BCD88A47-59BE-8AC7-159D-E1252624033F}"/>
              </a:ext>
            </a:extLst>
          </p:cNvPr>
          <p:cNvSpPr>
            <a:spLocks noChangeShapeType="1"/>
          </p:cNvSpPr>
          <p:nvPr/>
        </p:nvSpPr>
        <p:spPr bwMode="auto">
          <a:xfrm>
            <a:off x="7467600" y="5334000"/>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7" name="Line 83">
            <a:extLst>
              <a:ext uri="{FF2B5EF4-FFF2-40B4-BE49-F238E27FC236}">
                <a16:creationId xmlns:a16="http://schemas.microsoft.com/office/drawing/2014/main" id="{FC0CB0A3-044E-15C7-990D-FDFBC3E4F95F}"/>
              </a:ext>
            </a:extLst>
          </p:cNvPr>
          <p:cNvSpPr>
            <a:spLocks noChangeShapeType="1"/>
          </p:cNvSpPr>
          <p:nvPr/>
        </p:nvSpPr>
        <p:spPr bwMode="auto">
          <a:xfrm>
            <a:off x="7620000" y="5334000"/>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39" name="Text Box 85">
            <a:extLst>
              <a:ext uri="{FF2B5EF4-FFF2-40B4-BE49-F238E27FC236}">
                <a16:creationId xmlns:a16="http://schemas.microsoft.com/office/drawing/2014/main" id="{C13A6EC6-7D4C-0DC5-7C0B-771ED23FE4E3}"/>
              </a:ext>
            </a:extLst>
          </p:cNvPr>
          <p:cNvSpPr txBox="1">
            <a:spLocks noChangeArrowheads="1"/>
          </p:cNvSpPr>
          <p:nvPr/>
        </p:nvSpPr>
        <p:spPr bwMode="auto">
          <a:xfrm rot="5390887">
            <a:off x="26931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1</a:t>
            </a:r>
          </a:p>
        </p:txBody>
      </p:sp>
      <p:sp>
        <p:nvSpPr>
          <p:cNvPr id="36940" name="Text Box 86">
            <a:extLst>
              <a:ext uri="{FF2B5EF4-FFF2-40B4-BE49-F238E27FC236}">
                <a16:creationId xmlns:a16="http://schemas.microsoft.com/office/drawing/2014/main" id="{32407648-A7CB-42B9-E37D-E3271A06CEBD}"/>
              </a:ext>
            </a:extLst>
          </p:cNvPr>
          <p:cNvSpPr txBox="1">
            <a:spLocks noChangeArrowheads="1"/>
          </p:cNvSpPr>
          <p:nvPr/>
        </p:nvSpPr>
        <p:spPr bwMode="auto">
          <a:xfrm rot="5390887">
            <a:off x="28455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2</a:t>
            </a:r>
          </a:p>
        </p:txBody>
      </p:sp>
      <p:sp>
        <p:nvSpPr>
          <p:cNvPr id="36941" name="Text Box 87">
            <a:extLst>
              <a:ext uri="{FF2B5EF4-FFF2-40B4-BE49-F238E27FC236}">
                <a16:creationId xmlns:a16="http://schemas.microsoft.com/office/drawing/2014/main" id="{3367E4E3-C73D-2CC4-0C46-8B417926ADA0}"/>
              </a:ext>
            </a:extLst>
          </p:cNvPr>
          <p:cNvSpPr txBox="1">
            <a:spLocks noChangeArrowheads="1"/>
          </p:cNvSpPr>
          <p:nvPr/>
        </p:nvSpPr>
        <p:spPr bwMode="auto">
          <a:xfrm rot="5390887">
            <a:off x="2997994" y="5490369"/>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3</a:t>
            </a:r>
          </a:p>
        </p:txBody>
      </p:sp>
      <p:sp>
        <p:nvSpPr>
          <p:cNvPr id="36942" name="Line 88">
            <a:extLst>
              <a:ext uri="{FF2B5EF4-FFF2-40B4-BE49-F238E27FC236}">
                <a16:creationId xmlns:a16="http://schemas.microsoft.com/office/drawing/2014/main" id="{3DC155CE-94CB-9D64-0347-8BA069C1846D}"/>
              </a:ext>
            </a:extLst>
          </p:cNvPr>
          <p:cNvSpPr>
            <a:spLocks noChangeShapeType="1"/>
          </p:cNvSpPr>
          <p:nvPr/>
        </p:nvSpPr>
        <p:spPr bwMode="auto">
          <a:xfrm>
            <a:off x="3429000" y="5486400"/>
            <a:ext cx="457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43" name="Line 89">
            <a:extLst>
              <a:ext uri="{FF2B5EF4-FFF2-40B4-BE49-F238E27FC236}">
                <a16:creationId xmlns:a16="http://schemas.microsoft.com/office/drawing/2014/main" id="{188C93BB-CC46-E9E9-780E-FB05C02ED565}"/>
              </a:ext>
            </a:extLst>
          </p:cNvPr>
          <p:cNvSpPr>
            <a:spLocks noChangeShapeType="1"/>
          </p:cNvSpPr>
          <p:nvPr/>
        </p:nvSpPr>
        <p:spPr bwMode="auto">
          <a:xfrm>
            <a:off x="3429000" y="5791200"/>
            <a:ext cx="457200"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44" name="Text Box 90">
            <a:extLst>
              <a:ext uri="{FF2B5EF4-FFF2-40B4-BE49-F238E27FC236}">
                <a16:creationId xmlns:a16="http://schemas.microsoft.com/office/drawing/2014/main" id="{D3098B89-215E-AEC2-F4C1-A53BFAF587E6}"/>
              </a:ext>
            </a:extLst>
          </p:cNvPr>
          <p:cNvSpPr txBox="1">
            <a:spLocks noChangeArrowheads="1"/>
          </p:cNvSpPr>
          <p:nvPr/>
        </p:nvSpPr>
        <p:spPr bwMode="auto">
          <a:xfrm>
            <a:off x="304800" y="1600200"/>
            <a:ext cx="1004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Host A</a:t>
            </a:r>
          </a:p>
        </p:txBody>
      </p:sp>
      <p:sp>
        <p:nvSpPr>
          <p:cNvPr id="36945" name="Text Box 91">
            <a:extLst>
              <a:ext uri="{FF2B5EF4-FFF2-40B4-BE49-F238E27FC236}">
                <a16:creationId xmlns:a16="http://schemas.microsoft.com/office/drawing/2014/main" id="{BBC211C8-5107-4F08-18EE-9314A4F46835}"/>
              </a:ext>
            </a:extLst>
          </p:cNvPr>
          <p:cNvSpPr txBox="1">
            <a:spLocks noChangeArrowheads="1"/>
          </p:cNvSpPr>
          <p:nvPr/>
        </p:nvSpPr>
        <p:spPr bwMode="auto">
          <a:xfrm>
            <a:off x="8150225" y="5980113"/>
            <a:ext cx="993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Host B</a:t>
            </a:r>
          </a:p>
        </p:txBody>
      </p:sp>
      <p:sp>
        <p:nvSpPr>
          <p:cNvPr id="36946" name="Text Box 92">
            <a:extLst>
              <a:ext uri="{FF2B5EF4-FFF2-40B4-BE49-F238E27FC236}">
                <a16:creationId xmlns:a16="http://schemas.microsoft.com/office/drawing/2014/main" id="{8D331F5C-F812-36C1-4F34-624F340864BA}"/>
              </a:ext>
            </a:extLst>
          </p:cNvPr>
          <p:cNvSpPr txBox="1">
            <a:spLocks noChangeArrowheads="1"/>
          </p:cNvSpPr>
          <p:nvPr/>
        </p:nvSpPr>
        <p:spPr bwMode="auto">
          <a:xfrm rot="5390887">
            <a:off x="2272506" y="2348707"/>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80</a:t>
            </a:r>
          </a:p>
        </p:txBody>
      </p:sp>
      <p:sp>
        <p:nvSpPr>
          <p:cNvPr id="36947" name="Line 93">
            <a:extLst>
              <a:ext uri="{FF2B5EF4-FFF2-40B4-BE49-F238E27FC236}">
                <a16:creationId xmlns:a16="http://schemas.microsoft.com/office/drawing/2014/main" id="{78BDF9D5-8407-0EE5-4473-FE90E8899EC3}"/>
              </a:ext>
            </a:extLst>
          </p:cNvPr>
          <p:cNvSpPr>
            <a:spLocks noChangeShapeType="1"/>
          </p:cNvSpPr>
          <p:nvPr/>
        </p:nvSpPr>
        <p:spPr bwMode="auto">
          <a:xfrm>
            <a:off x="2133600" y="2357438"/>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48" name="Text Box 94">
            <a:extLst>
              <a:ext uri="{FF2B5EF4-FFF2-40B4-BE49-F238E27FC236}">
                <a16:creationId xmlns:a16="http://schemas.microsoft.com/office/drawing/2014/main" id="{B2FB1329-147A-A845-F54A-ECF5AF772585}"/>
              </a:ext>
            </a:extLst>
          </p:cNvPr>
          <p:cNvSpPr txBox="1">
            <a:spLocks noChangeArrowheads="1"/>
          </p:cNvSpPr>
          <p:nvPr/>
        </p:nvSpPr>
        <p:spPr bwMode="auto">
          <a:xfrm rot="5390887">
            <a:off x="3569494" y="5550694"/>
            <a:ext cx="663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Byte 80</a:t>
            </a:r>
          </a:p>
        </p:txBody>
      </p:sp>
      <p:pic>
        <p:nvPicPr>
          <p:cNvPr id="36949" name="Picture 1">
            <a:extLst>
              <a:ext uri="{FF2B5EF4-FFF2-40B4-BE49-F238E27FC236}">
                <a16:creationId xmlns:a16="http://schemas.microsoft.com/office/drawing/2014/main" id="{7E1B242A-A338-7E4A-0378-A92AF9A7E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688" y="3338513"/>
            <a:ext cx="124618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50" name="Picture 2">
            <a:extLst>
              <a:ext uri="{FF2B5EF4-FFF2-40B4-BE49-F238E27FC236}">
                <a16:creationId xmlns:a16="http://schemas.microsoft.com/office/drawing/2014/main" id="{8B7A62E0-ECCA-9674-56DA-48A950D0E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6363" y="3417888"/>
            <a:ext cx="1411287"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51" name="Line 7">
            <a:extLst>
              <a:ext uri="{FF2B5EF4-FFF2-40B4-BE49-F238E27FC236}">
                <a16:creationId xmlns:a16="http://schemas.microsoft.com/office/drawing/2014/main" id="{BAFFD0DB-C94D-FB10-274A-4CC5942070C5}"/>
              </a:ext>
            </a:extLst>
          </p:cNvPr>
          <p:cNvSpPr>
            <a:spLocks noChangeShapeType="1"/>
          </p:cNvSpPr>
          <p:nvPr/>
        </p:nvSpPr>
        <p:spPr bwMode="auto">
          <a:xfrm rot="688582" flipV="1">
            <a:off x="2727325" y="3116263"/>
            <a:ext cx="3646488" cy="7397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52" name="TextBox 120">
            <a:extLst>
              <a:ext uri="{FF2B5EF4-FFF2-40B4-BE49-F238E27FC236}">
                <a16:creationId xmlns:a16="http://schemas.microsoft.com/office/drawing/2014/main" id="{6C926C99-BB5F-ED1C-8EFA-717BE93412E2}"/>
              </a:ext>
            </a:extLst>
          </p:cNvPr>
          <p:cNvSpPr txBox="1">
            <a:spLocks noChangeArrowheads="1"/>
          </p:cNvSpPr>
          <p:nvPr/>
        </p:nvSpPr>
        <p:spPr bwMode="auto">
          <a:xfrm>
            <a:off x="4206875" y="3071813"/>
            <a:ext cx="687388"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Data</a:t>
            </a:r>
          </a:p>
        </p:txBody>
      </p:sp>
      <p:sp>
        <p:nvSpPr>
          <p:cNvPr id="36953" name="Line 7">
            <a:extLst>
              <a:ext uri="{FF2B5EF4-FFF2-40B4-BE49-F238E27FC236}">
                <a16:creationId xmlns:a16="http://schemas.microsoft.com/office/drawing/2014/main" id="{ED6928D0-87A3-117F-FA7D-5A043BB2E773}"/>
              </a:ext>
            </a:extLst>
          </p:cNvPr>
          <p:cNvSpPr>
            <a:spLocks noChangeShapeType="1"/>
          </p:cNvSpPr>
          <p:nvPr/>
        </p:nvSpPr>
        <p:spPr bwMode="auto">
          <a:xfrm rot="688582" flipH="1">
            <a:off x="2724150" y="3565525"/>
            <a:ext cx="3640138" cy="776288"/>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6954" name="TextBox 99">
            <a:extLst>
              <a:ext uri="{FF2B5EF4-FFF2-40B4-BE49-F238E27FC236}">
                <a16:creationId xmlns:a16="http://schemas.microsoft.com/office/drawing/2014/main" id="{DE9DF472-E9BD-E987-9CBA-E530DC425CA3}"/>
              </a:ext>
            </a:extLst>
          </p:cNvPr>
          <p:cNvSpPr txBox="1">
            <a:spLocks noChangeArrowheads="1"/>
          </p:cNvSpPr>
          <p:nvPr/>
        </p:nvSpPr>
        <p:spPr bwMode="auto">
          <a:xfrm>
            <a:off x="3743325" y="4079875"/>
            <a:ext cx="2019300" cy="339725"/>
          </a:xfrm>
          <a:prstGeom prst="rect">
            <a:avLst/>
          </a:prstGeom>
          <a:noFill/>
          <a:ln w="222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ACK + Adv_Win</a:t>
            </a:r>
          </a:p>
        </p:txBody>
      </p:sp>
      <p:sp>
        <p:nvSpPr>
          <p:cNvPr id="101" name="Rectangle 3">
            <a:extLst>
              <a:ext uri="{FF2B5EF4-FFF2-40B4-BE49-F238E27FC236}">
                <a16:creationId xmlns:a16="http://schemas.microsoft.com/office/drawing/2014/main" id="{5AF2405B-9FE2-144E-B445-0F1A30ED06BD}"/>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Silly-window syndrome</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Line 7">
            <a:extLst>
              <a:ext uri="{FF2B5EF4-FFF2-40B4-BE49-F238E27FC236}">
                <a16:creationId xmlns:a16="http://schemas.microsoft.com/office/drawing/2014/main" id="{69CE5781-8DD5-7301-7FE7-CDEC1C7B4DFE}"/>
              </a:ext>
            </a:extLst>
          </p:cNvPr>
          <p:cNvSpPr>
            <a:spLocks noChangeShapeType="1"/>
          </p:cNvSpPr>
          <p:nvPr/>
        </p:nvSpPr>
        <p:spPr bwMode="auto">
          <a:xfrm rot="688582" flipV="1">
            <a:off x="1209675" y="1541463"/>
            <a:ext cx="6864350" cy="1384300"/>
          </a:xfrm>
          <a:prstGeom prst="line">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8914" name="Slide Number Placeholder 1">
            <a:extLst>
              <a:ext uri="{FF2B5EF4-FFF2-40B4-BE49-F238E27FC236}">
                <a16:creationId xmlns:a16="http://schemas.microsoft.com/office/drawing/2014/main" id="{B520E0BE-056D-6AFE-0937-C13F880656A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0BA4E7-29CB-D140-8679-F612C807849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3">
            <a:extLst>
              <a:ext uri="{FF2B5EF4-FFF2-40B4-BE49-F238E27FC236}">
                <a16:creationId xmlns:a16="http://schemas.microsoft.com/office/drawing/2014/main" id="{689CC4B5-D402-84FC-0560-2CCA416A58D2}"/>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Silly window syndrome</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38916" name="Picture 1">
            <a:extLst>
              <a:ext uri="{FF2B5EF4-FFF2-40B4-BE49-F238E27FC236}">
                <a16:creationId xmlns:a16="http://schemas.microsoft.com/office/drawing/2014/main" id="{0BD1E1C0-269D-2A94-777E-7F9207FF1B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692400"/>
            <a:ext cx="12461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2">
            <a:extLst>
              <a:ext uri="{FF2B5EF4-FFF2-40B4-BE49-F238E27FC236}">
                <a16:creationId xmlns:a16="http://schemas.microsoft.com/office/drawing/2014/main" id="{6AB58A02-3AB6-DF92-C465-D486F2E88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988" y="2784475"/>
            <a:ext cx="14128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4">
            <a:extLst>
              <a:ext uri="{FF2B5EF4-FFF2-40B4-BE49-F238E27FC236}">
                <a16:creationId xmlns:a16="http://schemas.microsoft.com/office/drawing/2014/main" id="{86CAC69E-25F5-BEDC-DB9E-4D09B1063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0" y="1984375"/>
            <a:ext cx="2000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4">
            <a:extLst>
              <a:ext uri="{FF2B5EF4-FFF2-40B4-BE49-F238E27FC236}">
                <a16:creationId xmlns:a16="http://schemas.microsoft.com/office/drawing/2014/main" id="{FBA44BBE-461C-095F-AB11-13F676EBBD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788" y="1984375"/>
            <a:ext cx="2000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4">
            <a:extLst>
              <a:ext uri="{FF2B5EF4-FFF2-40B4-BE49-F238E27FC236}">
                <a16:creationId xmlns:a16="http://schemas.microsoft.com/office/drawing/2014/main" id="{66E22905-2A03-6BF6-5973-B1A13EBC2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325" y="1984375"/>
            <a:ext cx="20002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DD7A6E6-3397-146D-E469-09DE3D6A1230}"/>
              </a:ext>
            </a:extLst>
          </p:cNvPr>
          <p:cNvSpPr txBox="1">
            <a:spLocks noChangeArrowheads="1"/>
          </p:cNvSpPr>
          <p:nvPr/>
        </p:nvSpPr>
        <p:spPr bwMode="auto">
          <a:xfrm>
            <a:off x="0" y="42926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What happens when the receiving application program consumes data slowly?</a:t>
            </a:r>
          </a:p>
        </p:txBody>
      </p:sp>
      <p:sp>
        <p:nvSpPr>
          <p:cNvPr id="11" name="TextBox 10">
            <a:extLst>
              <a:ext uri="{FF2B5EF4-FFF2-40B4-BE49-F238E27FC236}">
                <a16:creationId xmlns:a16="http://schemas.microsoft.com/office/drawing/2014/main" id="{DD6503AF-3AF2-0072-AB06-F5CE21D38735}"/>
              </a:ext>
            </a:extLst>
          </p:cNvPr>
          <p:cNvSpPr txBox="1">
            <a:spLocks noChangeArrowheads="1"/>
          </p:cNvSpPr>
          <p:nvPr/>
        </p:nvSpPr>
        <p:spPr bwMode="auto">
          <a:xfrm>
            <a:off x="0" y="5283200"/>
            <a:ext cx="51943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Leads to smaller advertised_window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1">
            <a:extLst>
              <a:ext uri="{FF2B5EF4-FFF2-40B4-BE49-F238E27FC236}">
                <a16:creationId xmlns:a16="http://schemas.microsoft.com/office/drawing/2014/main" id="{645BAF01-3629-1FB9-D875-6CD5542AB0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46466D-441E-1145-B4A8-3AD0E925973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3" name="Group 2">
            <a:extLst>
              <a:ext uri="{FF2B5EF4-FFF2-40B4-BE49-F238E27FC236}">
                <a16:creationId xmlns:a16="http://schemas.microsoft.com/office/drawing/2014/main" id="{D7D400E3-C0BC-276D-664E-5B060787743B}"/>
              </a:ext>
            </a:extLst>
          </p:cNvPr>
          <p:cNvGrpSpPr>
            <a:grpSpLocks/>
          </p:cNvGrpSpPr>
          <p:nvPr/>
        </p:nvGrpSpPr>
        <p:grpSpPr bwMode="auto">
          <a:xfrm>
            <a:off x="0" y="3082925"/>
            <a:ext cx="9144000" cy="2495550"/>
            <a:chOff x="0" y="1815939"/>
            <a:chExt cx="9144443" cy="2496377"/>
          </a:xfrm>
        </p:grpSpPr>
        <p:sp>
          <p:nvSpPr>
            <p:cNvPr id="4" name="Rectangle 3">
              <a:extLst>
                <a:ext uri="{FF2B5EF4-FFF2-40B4-BE49-F238E27FC236}">
                  <a16:creationId xmlns:a16="http://schemas.microsoft.com/office/drawing/2014/main" id="{0D0D03D5-124D-63C7-1D35-430BA60263B6}"/>
                </a:ext>
              </a:extLst>
            </p:cNvPr>
            <p:cNvSpPr/>
            <p:nvPr/>
          </p:nvSpPr>
          <p:spPr>
            <a:xfrm>
              <a:off x="0" y="1815939"/>
              <a:ext cx="9144443" cy="2496377"/>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9942" name="TextBox 5">
              <a:extLst>
                <a:ext uri="{FF2B5EF4-FFF2-40B4-BE49-F238E27FC236}">
                  <a16:creationId xmlns:a16="http://schemas.microsoft.com/office/drawing/2014/main" id="{87F70A8F-E23E-1838-288A-818DCABB45BF}"/>
                </a:ext>
              </a:extLst>
            </p:cNvPr>
            <p:cNvSpPr txBox="1">
              <a:spLocks noChangeArrowheads="1"/>
            </p:cNvSpPr>
            <p:nvPr/>
          </p:nvSpPr>
          <p:spPr bwMode="auto">
            <a:xfrm>
              <a:off x="1883741" y="2479760"/>
              <a:ext cx="4151506"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(1) Adv_window &gt; MSS</a:t>
              </a:r>
            </a:p>
          </p:txBody>
        </p:sp>
        <p:sp>
          <p:nvSpPr>
            <p:cNvPr id="39943" name="TextBox 5">
              <a:extLst>
                <a:ext uri="{FF2B5EF4-FFF2-40B4-BE49-F238E27FC236}">
                  <a16:creationId xmlns:a16="http://schemas.microsoft.com/office/drawing/2014/main" id="{FDCF915D-8D13-D777-ACF8-0F699C8E9898}"/>
                </a:ext>
              </a:extLst>
            </p:cNvPr>
            <p:cNvSpPr txBox="1">
              <a:spLocks noChangeArrowheads="1"/>
            </p:cNvSpPr>
            <p:nvPr/>
          </p:nvSpPr>
          <p:spPr bwMode="auto">
            <a:xfrm>
              <a:off x="432209" y="1842679"/>
              <a:ext cx="4151506"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What if…</a:t>
              </a:r>
            </a:p>
          </p:txBody>
        </p:sp>
        <p:sp>
          <p:nvSpPr>
            <p:cNvPr id="39944" name="TextBox 5">
              <a:extLst>
                <a:ext uri="{FF2B5EF4-FFF2-40B4-BE49-F238E27FC236}">
                  <a16:creationId xmlns:a16="http://schemas.microsoft.com/office/drawing/2014/main" id="{01E8AB8D-1271-975E-3BF1-376E9B9C48CD}"/>
                </a:ext>
              </a:extLst>
            </p:cNvPr>
            <p:cNvSpPr txBox="1">
              <a:spLocks noChangeArrowheads="1"/>
            </p:cNvSpPr>
            <p:nvPr/>
          </p:nvSpPr>
          <p:spPr bwMode="auto">
            <a:xfrm>
              <a:off x="1883741" y="3103854"/>
              <a:ext cx="4151506"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(2) Adv_window &lt; MSS</a:t>
              </a:r>
            </a:p>
          </p:txBody>
        </p:sp>
      </p:grpSp>
      <p:pic>
        <p:nvPicPr>
          <p:cNvPr id="39939" name="Picture 7">
            <a:extLst>
              <a:ext uri="{FF2B5EF4-FFF2-40B4-BE49-F238E27FC236}">
                <a16:creationId xmlns:a16="http://schemas.microsoft.com/office/drawing/2014/main" id="{8A8C1B28-982C-D799-6B0A-949C061241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2213"/>
            <a:ext cx="89662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2">
            <a:extLst>
              <a:ext uri="{FF2B5EF4-FFF2-40B4-BE49-F238E27FC236}">
                <a16:creationId xmlns:a16="http://schemas.microsoft.com/office/drawing/2014/main" id="{84D87374-783E-E9F6-7118-C1AC77CDE47C}"/>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Info: Maximum Segment Size (MSS)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29D2CC9E-38BD-8062-100D-6672D2A0C573}"/>
              </a:ext>
            </a:extLst>
          </p:cNvPr>
          <p:cNvSpPr>
            <a:spLocks noGrp="1"/>
          </p:cNvSpPr>
          <p:nvPr>
            <p:ph type="title"/>
          </p:nvPr>
        </p:nvSpPr>
        <p:spPr/>
        <p:txBody>
          <a:bodyPr/>
          <a:lstStyle/>
          <a:p>
            <a:r>
              <a:rPr lang="en-US" altLang="en-US">
                <a:ea typeface="ＭＳ Ｐゴシック" panose="020B0600070205080204" pitchFamily="34" charset="-128"/>
              </a:rPr>
              <a:t>Automatic Repeat reQuest (ARQ)</a:t>
            </a:r>
          </a:p>
        </p:txBody>
      </p:sp>
      <p:sp>
        <p:nvSpPr>
          <p:cNvPr id="68610" name="Content Placeholder 2">
            <a:extLst>
              <a:ext uri="{FF2B5EF4-FFF2-40B4-BE49-F238E27FC236}">
                <a16:creationId xmlns:a16="http://schemas.microsoft.com/office/drawing/2014/main" id="{0A87AC97-95A3-1A16-8B63-EF949922CDD5}"/>
              </a:ext>
            </a:extLst>
          </p:cNvPr>
          <p:cNvSpPr>
            <a:spLocks noGrp="1"/>
          </p:cNvSpPr>
          <p:nvPr>
            <p:ph sz="half" idx="1"/>
          </p:nvPr>
        </p:nvSpPr>
        <p:spPr>
          <a:xfrm>
            <a:off x="228600" y="1600200"/>
            <a:ext cx="4724400" cy="4525963"/>
          </a:xfrm>
        </p:spPr>
        <p:txBody>
          <a:bodyPr/>
          <a:lstStyle/>
          <a:p>
            <a:r>
              <a:rPr lang="en-US" altLang="en-US" sz="3200">
                <a:ea typeface="ＭＳ Ｐゴシック" panose="020B0600070205080204" pitchFamily="34" charset="-128"/>
              </a:rPr>
              <a:t>ACK and timeouts</a:t>
            </a:r>
          </a:p>
          <a:p>
            <a:pPr lvl="1"/>
            <a:r>
              <a:rPr lang="en-US" altLang="en-US" sz="2800">
                <a:ea typeface="ＭＳ Ｐゴシック" panose="020B0600070205080204" pitchFamily="34" charset="-128"/>
              </a:rPr>
              <a:t>Receiver sends ACK when </a:t>
            </a:r>
            <a:br>
              <a:rPr lang="en-US" altLang="en-US" sz="2800">
                <a:ea typeface="ＭＳ Ｐゴシック" panose="020B0600070205080204" pitchFamily="34" charset="-128"/>
              </a:rPr>
            </a:br>
            <a:r>
              <a:rPr lang="en-US" altLang="en-US" sz="2800">
                <a:ea typeface="ＭＳ Ｐゴシック" panose="020B0600070205080204" pitchFamily="34" charset="-128"/>
              </a:rPr>
              <a:t>it receives packet</a:t>
            </a:r>
          </a:p>
          <a:p>
            <a:pPr lvl="1"/>
            <a:r>
              <a:rPr lang="en-US" altLang="en-US" sz="2800">
                <a:ea typeface="ＭＳ Ｐゴシック" panose="020B0600070205080204" pitchFamily="34" charset="-128"/>
              </a:rPr>
              <a:t>Sender waits for ACK </a:t>
            </a:r>
            <a:br>
              <a:rPr lang="en-US" altLang="en-US" sz="2800">
                <a:ea typeface="ＭＳ Ｐゴシック" panose="020B0600070205080204" pitchFamily="34" charset="-128"/>
              </a:rPr>
            </a:br>
            <a:r>
              <a:rPr lang="en-US" altLang="en-US" sz="2800">
                <a:ea typeface="ＭＳ Ｐゴシック" panose="020B0600070205080204" pitchFamily="34" charset="-128"/>
              </a:rPr>
              <a:t>and times out</a:t>
            </a:r>
          </a:p>
          <a:p>
            <a:r>
              <a:rPr lang="en-US" altLang="en-US" sz="3200">
                <a:ea typeface="ＭＳ Ｐゴシック" panose="020B0600070205080204" pitchFamily="34" charset="-128"/>
              </a:rPr>
              <a:t>Simplest ARQ protocol</a:t>
            </a:r>
          </a:p>
          <a:p>
            <a:pPr lvl="1"/>
            <a:r>
              <a:rPr lang="en-US" altLang="en-US" sz="2800">
                <a:ea typeface="ＭＳ Ｐゴシック" panose="020B0600070205080204" pitchFamily="34" charset="-128"/>
              </a:rPr>
              <a:t>Stop and wait</a:t>
            </a:r>
          </a:p>
          <a:p>
            <a:pPr lvl="1"/>
            <a:r>
              <a:rPr lang="en-US" altLang="en-US" sz="2800">
                <a:ea typeface="ＭＳ Ｐゴシック" panose="020B0600070205080204" pitchFamily="34" charset="-128"/>
              </a:rPr>
              <a:t>Send a packet, stop and wait until ACK arrives </a:t>
            </a:r>
          </a:p>
          <a:p>
            <a:endParaRPr lang="en-US" altLang="en-US">
              <a:ea typeface="ＭＳ Ｐゴシック" panose="020B0600070205080204" pitchFamily="34" charset="-128"/>
            </a:endParaRPr>
          </a:p>
        </p:txBody>
      </p:sp>
      <p:sp>
        <p:nvSpPr>
          <p:cNvPr id="68611" name="Slide Number Placeholder 3">
            <a:extLst>
              <a:ext uri="{FF2B5EF4-FFF2-40B4-BE49-F238E27FC236}">
                <a16:creationId xmlns:a16="http://schemas.microsoft.com/office/drawing/2014/main" id="{44234AAD-D5B3-8F45-50E1-3AFED20E7AA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F57976-A0B0-D348-BB88-604E8164F59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68612" name="Group 18">
            <a:extLst>
              <a:ext uri="{FF2B5EF4-FFF2-40B4-BE49-F238E27FC236}">
                <a16:creationId xmlns:a16="http://schemas.microsoft.com/office/drawing/2014/main" id="{E87B4BC8-7E35-ABA8-A4B2-BEE4506D6A3A}"/>
              </a:ext>
            </a:extLst>
          </p:cNvPr>
          <p:cNvGrpSpPr>
            <a:grpSpLocks/>
          </p:cNvGrpSpPr>
          <p:nvPr/>
        </p:nvGrpSpPr>
        <p:grpSpPr bwMode="auto">
          <a:xfrm>
            <a:off x="5257800" y="1905000"/>
            <a:ext cx="3429000" cy="3810000"/>
            <a:chOff x="5334000" y="2057400"/>
            <a:chExt cx="3429000" cy="3810000"/>
          </a:xfrm>
        </p:grpSpPr>
        <p:sp>
          <p:nvSpPr>
            <p:cNvPr id="20" name="Rectangle 2">
              <a:extLst>
                <a:ext uri="{FF2B5EF4-FFF2-40B4-BE49-F238E27FC236}">
                  <a16:creationId xmlns:a16="http://schemas.microsoft.com/office/drawing/2014/main" id="{039A5002-D91E-2685-2626-ABEF9AEB5838}"/>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68614" name="Text Box 4">
              <a:extLst>
                <a:ext uri="{FF2B5EF4-FFF2-40B4-BE49-F238E27FC236}">
                  <a16:creationId xmlns:a16="http://schemas.microsoft.com/office/drawing/2014/main" id="{B20A7476-C60B-D14A-7056-AFDE5FA18899}"/>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68615" name="Line 5">
              <a:extLst>
                <a:ext uri="{FF2B5EF4-FFF2-40B4-BE49-F238E27FC236}">
                  <a16:creationId xmlns:a16="http://schemas.microsoft.com/office/drawing/2014/main" id="{5144D55B-1EEE-D856-06F7-3F9F0E657B30}"/>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68616" name="Group 6">
              <a:extLst>
                <a:ext uri="{FF2B5EF4-FFF2-40B4-BE49-F238E27FC236}">
                  <a16:creationId xmlns:a16="http://schemas.microsoft.com/office/drawing/2014/main" id="{C3F3108F-59D4-F33C-5A90-EB5B9885327F}"/>
                </a:ext>
              </a:extLst>
            </p:cNvPr>
            <p:cNvGrpSpPr>
              <a:grpSpLocks/>
            </p:cNvGrpSpPr>
            <p:nvPr/>
          </p:nvGrpSpPr>
          <p:grpSpPr bwMode="auto">
            <a:xfrm rot="688582">
              <a:off x="6686485" y="3254671"/>
              <a:ext cx="1385888" cy="396928"/>
              <a:chOff x="1105" y="1277"/>
              <a:chExt cx="912" cy="224"/>
            </a:xfrm>
          </p:grpSpPr>
          <p:sp>
            <p:nvSpPr>
              <p:cNvPr id="68626" name="Line 7">
                <a:extLst>
                  <a:ext uri="{FF2B5EF4-FFF2-40B4-BE49-F238E27FC236}">
                    <a16:creationId xmlns:a16="http://schemas.microsoft.com/office/drawing/2014/main" id="{F07AC367-AA39-2028-9F4C-3E18ADB0AAFD}"/>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7" name="Text Box 8">
                <a:extLst>
                  <a:ext uri="{FF2B5EF4-FFF2-40B4-BE49-F238E27FC236}">
                    <a16:creationId xmlns:a16="http://schemas.microsoft.com/office/drawing/2014/main" id="{31A01343-FDAD-ECE2-DE3A-3AB18C0903AA}"/>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68617" name="Group 9">
              <a:extLst>
                <a:ext uri="{FF2B5EF4-FFF2-40B4-BE49-F238E27FC236}">
                  <a16:creationId xmlns:a16="http://schemas.microsoft.com/office/drawing/2014/main" id="{341851BE-176F-89A1-B034-9BFFA813D728}"/>
                </a:ext>
              </a:extLst>
            </p:cNvPr>
            <p:cNvGrpSpPr>
              <a:grpSpLocks/>
            </p:cNvGrpSpPr>
            <p:nvPr/>
          </p:nvGrpSpPr>
          <p:grpSpPr bwMode="auto">
            <a:xfrm rot="-1217168">
              <a:off x="6540822" y="4006072"/>
              <a:ext cx="1447800" cy="397000"/>
              <a:chOff x="1133" y="1733"/>
              <a:chExt cx="912" cy="250"/>
            </a:xfrm>
          </p:grpSpPr>
          <p:sp>
            <p:nvSpPr>
              <p:cNvPr id="68624" name="Line 10">
                <a:extLst>
                  <a:ext uri="{FF2B5EF4-FFF2-40B4-BE49-F238E27FC236}">
                    <a16:creationId xmlns:a16="http://schemas.microsoft.com/office/drawing/2014/main" id="{8CA22537-28B4-F479-C848-BC30F7104CF8}"/>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5" name="Text Box 11">
                <a:extLst>
                  <a:ext uri="{FF2B5EF4-FFF2-40B4-BE49-F238E27FC236}">
                    <a16:creationId xmlns:a16="http://schemas.microsoft.com/office/drawing/2014/main" id="{85F25E73-64CF-913A-B137-12DD23013FC0}"/>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68618" name="AutoShape 12">
              <a:extLst>
                <a:ext uri="{FF2B5EF4-FFF2-40B4-BE49-F238E27FC236}">
                  <a16:creationId xmlns:a16="http://schemas.microsoft.com/office/drawing/2014/main" id="{AB89645F-265D-5219-F013-C9521777F921}"/>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68619" name="Text Box 13">
              <a:extLst>
                <a:ext uri="{FF2B5EF4-FFF2-40B4-BE49-F238E27FC236}">
                  <a16:creationId xmlns:a16="http://schemas.microsoft.com/office/drawing/2014/main" id="{51C01153-127B-D56E-BC32-60EF35DAFE2B}"/>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68620" name="Text Box 15">
              <a:extLst>
                <a:ext uri="{FF2B5EF4-FFF2-40B4-BE49-F238E27FC236}">
                  <a16:creationId xmlns:a16="http://schemas.microsoft.com/office/drawing/2014/main" id="{CDAF71E2-C439-7A48-E908-A1BA3E316AEE}"/>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68621" name="Text Box 16">
              <a:extLst>
                <a:ext uri="{FF2B5EF4-FFF2-40B4-BE49-F238E27FC236}">
                  <a16:creationId xmlns:a16="http://schemas.microsoft.com/office/drawing/2014/main" id="{D38C1E56-F3F4-0550-9B4F-7BD3F669BDF6}"/>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68622" name="Line 17">
              <a:extLst>
                <a:ext uri="{FF2B5EF4-FFF2-40B4-BE49-F238E27FC236}">
                  <a16:creationId xmlns:a16="http://schemas.microsoft.com/office/drawing/2014/main" id="{7DA8EE9F-C784-32E1-F4D1-78BDF29FBFD7}"/>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8623" name="Line 18">
              <a:extLst>
                <a:ext uri="{FF2B5EF4-FFF2-40B4-BE49-F238E27FC236}">
                  <a16:creationId xmlns:a16="http://schemas.microsoft.com/office/drawing/2014/main" id="{CC86F608-FE68-D2C8-44B5-7C85B398CE32}"/>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Line 7">
            <a:extLst>
              <a:ext uri="{FF2B5EF4-FFF2-40B4-BE49-F238E27FC236}">
                <a16:creationId xmlns:a16="http://schemas.microsoft.com/office/drawing/2014/main" id="{CDAEA4FD-1BA6-3C78-E2EC-566A34693A07}"/>
              </a:ext>
            </a:extLst>
          </p:cNvPr>
          <p:cNvSpPr>
            <a:spLocks noChangeShapeType="1"/>
          </p:cNvSpPr>
          <p:nvPr/>
        </p:nvSpPr>
        <p:spPr bwMode="auto">
          <a:xfrm rot="688582" flipV="1">
            <a:off x="1209675" y="1541463"/>
            <a:ext cx="6864350" cy="1384300"/>
          </a:xfrm>
          <a:prstGeom prst="line">
            <a:avLst/>
          </a:prstGeom>
          <a:noFill/>
          <a:ln w="476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3010" name="Slide Number Placeholder 1">
            <a:extLst>
              <a:ext uri="{FF2B5EF4-FFF2-40B4-BE49-F238E27FC236}">
                <a16:creationId xmlns:a16="http://schemas.microsoft.com/office/drawing/2014/main" id="{EEC56E4B-BB68-BF60-BD8A-23457ED8256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DE7715-74E5-F04F-AE4C-BA8EF03EC2F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3">
            <a:extLst>
              <a:ext uri="{FF2B5EF4-FFF2-40B4-BE49-F238E27FC236}">
                <a16:creationId xmlns:a16="http://schemas.microsoft.com/office/drawing/2014/main" id="{D4F9E48C-1244-31DF-EC6A-FFFA69D0FB4E}"/>
              </a:ext>
            </a:extLst>
          </p:cNvPr>
          <p:cNvSpPr txBox="1">
            <a:spLocks/>
          </p:cNvSpPr>
          <p:nvPr/>
        </p:nvSpPr>
        <p:spPr>
          <a:xfrm>
            <a:off x="304800" y="128588"/>
            <a:ext cx="8534400" cy="65087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Silly window syndrome</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	</a:t>
            </a:r>
          </a:p>
        </p:txBody>
      </p:sp>
      <p:pic>
        <p:nvPicPr>
          <p:cNvPr id="43012" name="Picture 1">
            <a:extLst>
              <a:ext uri="{FF2B5EF4-FFF2-40B4-BE49-F238E27FC236}">
                <a16:creationId xmlns:a16="http://schemas.microsoft.com/office/drawing/2014/main" id="{F9FFFE6F-924D-F197-BD2D-8AAD0AF77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75" y="2692400"/>
            <a:ext cx="12461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45C2BD5-AB02-0766-F62F-1246C33B0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988" y="2784475"/>
            <a:ext cx="14128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3">
            <a:extLst>
              <a:ext uri="{FF2B5EF4-FFF2-40B4-BE49-F238E27FC236}">
                <a16:creationId xmlns:a16="http://schemas.microsoft.com/office/drawing/2014/main" id="{1D55051A-A5C8-6355-5168-2608C107E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2005013"/>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3">
            <a:extLst>
              <a:ext uri="{FF2B5EF4-FFF2-40B4-BE49-F238E27FC236}">
                <a16:creationId xmlns:a16="http://schemas.microsoft.com/office/drawing/2014/main" id="{9EF112CE-78E7-71C8-C99E-C456C15494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7163" y="2005013"/>
            <a:ext cx="11096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3">
            <a:extLst>
              <a:ext uri="{FF2B5EF4-FFF2-40B4-BE49-F238E27FC236}">
                <a16:creationId xmlns:a16="http://schemas.microsoft.com/office/drawing/2014/main" id="{67123773-7763-FB5B-E7B4-247E53EB3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700" y="2005013"/>
            <a:ext cx="1111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98A8597-54BD-8B9D-5E85-73C118738893}"/>
              </a:ext>
            </a:extLst>
          </p:cNvPr>
          <p:cNvSpPr txBox="1"/>
          <p:nvPr/>
        </p:nvSpPr>
        <p:spPr>
          <a:xfrm>
            <a:off x="0" y="4427538"/>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Discussion: What can be the possible solutions?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1">
            <a:extLst>
              <a:ext uri="{FF2B5EF4-FFF2-40B4-BE49-F238E27FC236}">
                <a16:creationId xmlns:a16="http://schemas.microsoft.com/office/drawing/2014/main" id="{E62C92E2-E4DB-DA05-0F84-DCE9326F0E4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10D6E5-1FC1-A74B-B9B3-BD2B2D0D031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4034" name="Rectangle 3">
            <a:extLst>
              <a:ext uri="{FF2B5EF4-FFF2-40B4-BE49-F238E27FC236}">
                <a16:creationId xmlns:a16="http://schemas.microsoft.com/office/drawing/2014/main" id="{E6EC75F1-8BF1-63A9-8E86-43C046A4A511}"/>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(1) Delayed ACK (a receiver-side approach)</a:t>
            </a:r>
          </a:p>
        </p:txBody>
      </p:sp>
      <p:sp>
        <p:nvSpPr>
          <p:cNvPr id="2" name="TextBox 1">
            <a:extLst>
              <a:ext uri="{FF2B5EF4-FFF2-40B4-BE49-F238E27FC236}">
                <a16:creationId xmlns:a16="http://schemas.microsoft.com/office/drawing/2014/main" id="{C14F0EBC-6A80-4209-B226-93D8746DD765}"/>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1: Receiver side approach</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1">
            <a:extLst>
              <a:ext uri="{FF2B5EF4-FFF2-40B4-BE49-F238E27FC236}">
                <a16:creationId xmlns:a16="http://schemas.microsoft.com/office/drawing/2014/main" id="{0134CEA9-E493-37D1-BF7E-0586E7E705E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55DA00-F061-C548-AD4C-13DDB65BF2C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Rectangle 3">
            <a:extLst>
              <a:ext uri="{FF2B5EF4-FFF2-40B4-BE49-F238E27FC236}">
                <a16:creationId xmlns:a16="http://schemas.microsoft.com/office/drawing/2014/main" id="{14479F32-897E-98F5-1DC0-3EA6EF31F1C8}"/>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(1) Delayed ACK (a receiver-side approach)</a:t>
            </a:r>
          </a:p>
        </p:txBody>
      </p:sp>
      <p:sp>
        <p:nvSpPr>
          <p:cNvPr id="3" name="TextBox 2">
            <a:extLst>
              <a:ext uri="{FF2B5EF4-FFF2-40B4-BE49-F238E27FC236}">
                <a16:creationId xmlns:a16="http://schemas.microsoft.com/office/drawing/2014/main" id="{41343876-272A-05DE-85F3-536C9F651E4B}"/>
              </a:ext>
            </a:extLst>
          </p:cNvPr>
          <p:cNvSpPr txBox="1"/>
          <p:nvPr/>
        </p:nvSpPr>
        <p:spPr>
          <a:xfrm>
            <a:off x="0" y="2052638"/>
            <a:ext cx="9144000" cy="646112"/>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How much delay is good enough?</a:t>
            </a:r>
          </a:p>
        </p:txBody>
      </p:sp>
      <p:sp>
        <p:nvSpPr>
          <p:cNvPr id="2" name="TextBox 1">
            <a:extLst>
              <a:ext uri="{FF2B5EF4-FFF2-40B4-BE49-F238E27FC236}">
                <a16:creationId xmlns:a16="http://schemas.microsoft.com/office/drawing/2014/main" id="{D974AF1B-0B9B-4BD3-FE99-48F6846EF41D}"/>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1: Receiver side approach</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1">
            <a:extLst>
              <a:ext uri="{FF2B5EF4-FFF2-40B4-BE49-F238E27FC236}">
                <a16:creationId xmlns:a16="http://schemas.microsoft.com/office/drawing/2014/main" id="{714E31F1-DB54-853A-D1B6-075E153B39C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41C72F-F81A-1348-9E43-96F15F2513A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6082" name="Rectangle 3">
            <a:extLst>
              <a:ext uri="{FF2B5EF4-FFF2-40B4-BE49-F238E27FC236}">
                <a16:creationId xmlns:a16="http://schemas.microsoft.com/office/drawing/2014/main" id="{42702467-8289-A147-E079-B2AB3B40EC5A}"/>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(1) Delayed ACK (a receiver-side approach)</a:t>
            </a:r>
          </a:p>
        </p:txBody>
      </p:sp>
      <p:sp>
        <p:nvSpPr>
          <p:cNvPr id="3" name="TextBox 2">
            <a:extLst>
              <a:ext uri="{FF2B5EF4-FFF2-40B4-BE49-F238E27FC236}">
                <a16:creationId xmlns:a16="http://schemas.microsoft.com/office/drawing/2014/main" id="{F7EB26DD-6F85-F6AC-17C9-BEE9FC2235CB}"/>
              </a:ext>
            </a:extLst>
          </p:cNvPr>
          <p:cNvSpPr txBox="1"/>
          <p:nvPr/>
        </p:nvSpPr>
        <p:spPr>
          <a:xfrm>
            <a:off x="0" y="2052638"/>
            <a:ext cx="9144000" cy="646112"/>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 How much delay is good enough?</a:t>
            </a:r>
          </a:p>
        </p:txBody>
      </p:sp>
      <p:sp>
        <p:nvSpPr>
          <p:cNvPr id="46084" name="TextBox 3">
            <a:extLst>
              <a:ext uri="{FF2B5EF4-FFF2-40B4-BE49-F238E27FC236}">
                <a16:creationId xmlns:a16="http://schemas.microsoft.com/office/drawing/2014/main" id="{57B216F4-0EB3-906B-2B03-826477B929EA}"/>
              </a:ext>
            </a:extLst>
          </p:cNvPr>
          <p:cNvSpPr txBox="1">
            <a:spLocks noChangeArrowheads="1"/>
          </p:cNvSpPr>
          <p:nvPr/>
        </p:nvSpPr>
        <p:spPr bwMode="auto">
          <a:xfrm>
            <a:off x="0" y="2857500"/>
            <a:ext cx="9264650"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[RFC 1122] A TCP SHOULD implement a delayed ACK, but 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ACK should not be excessively delayed; in particular,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the </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delay MUST be less than 0.5 seconds</a:t>
            </a: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 and in a stream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of full-sized segments there SHOULD be an </a:t>
            </a: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ACK for at least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every second segment</a:t>
            </a: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Typically, OSs are more conservative. Use 200ms of delay.</a:t>
            </a:r>
          </a:p>
        </p:txBody>
      </p:sp>
      <p:sp>
        <p:nvSpPr>
          <p:cNvPr id="2" name="TextBox 1">
            <a:extLst>
              <a:ext uri="{FF2B5EF4-FFF2-40B4-BE49-F238E27FC236}">
                <a16:creationId xmlns:a16="http://schemas.microsoft.com/office/drawing/2014/main" id="{0B2651A8-9FE1-D0AE-8E3C-16847DF6B9D0}"/>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1: Receiver side approach</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1">
            <a:extLst>
              <a:ext uri="{FF2B5EF4-FFF2-40B4-BE49-F238E27FC236}">
                <a16:creationId xmlns:a16="http://schemas.microsoft.com/office/drawing/2014/main" id="{5DD20ABF-5E47-3E90-0185-844EE728DC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265381-03BD-DB45-BF87-D53475DEB4C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7106" name="Rectangle 3">
            <a:extLst>
              <a:ext uri="{FF2B5EF4-FFF2-40B4-BE49-F238E27FC236}">
                <a16:creationId xmlns:a16="http://schemas.microsoft.com/office/drawing/2014/main" id="{26CFCCCD-E525-7038-B5DE-8D79C97963DD}"/>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(2) Nagle’s algorithm (a sender-side approach)</a:t>
            </a:r>
          </a:p>
        </p:txBody>
      </p:sp>
      <p:pic>
        <p:nvPicPr>
          <p:cNvPr id="47107" name="Picture 3">
            <a:extLst>
              <a:ext uri="{FF2B5EF4-FFF2-40B4-BE49-F238E27FC236}">
                <a16:creationId xmlns:a16="http://schemas.microsoft.com/office/drawing/2014/main" id="{692468CA-DEB1-95C7-9CFF-341F65BB2A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AD211E2-D256-61FE-BA83-AF8EBFE1AAFE}"/>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1">
            <a:extLst>
              <a:ext uri="{FF2B5EF4-FFF2-40B4-BE49-F238E27FC236}">
                <a16:creationId xmlns:a16="http://schemas.microsoft.com/office/drawing/2014/main" id="{4CE5CCD1-5540-CD52-559C-79715E4D48A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48F1EB-3415-6645-AF12-A3B48CC8EE1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8130" name="Rectangle 3">
            <a:extLst>
              <a:ext uri="{FF2B5EF4-FFF2-40B4-BE49-F238E27FC236}">
                <a16:creationId xmlns:a16="http://schemas.microsoft.com/office/drawing/2014/main" id="{C4CEDA9F-FD42-AA2B-6245-2985BC79A5CA}"/>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48131" name="Picture 3">
            <a:extLst>
              <a:ext uri="{FF2B5EF4-FFF2-40B4-BE49-F238E27FC236}">
                <a16:creationId xmlns:a16="http://schemas.microsoft.com/office/drawing/2014/main" id="{C2415BA1-2BEC-EB29-1BF6-2C3B9CD53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F1549B7-2415-4850-616E-BBAB37B92155}"/>
              </a:ext>
            </a:extLst>
          </p:cNvPr>
          <p:cNvSpPr/>
          <p:nvPr/>
        </p:nvSpPr>
        <p:spPr>
          <a:xfrm>
            <a:off x="1077913" y="1047750"/>
            <a:ext cx="6797675" cy="677863"/>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Condition 0: Assumes there are some data to send. Otherwise, the sender will have to wait anyway.</a:t>
            </a:r>
          </a:p>
        </p:txBody>
      </p:sp>
      <p:sp>
        <p:nvSpPr>
          <p:cNvPr id="3" name="Oval 2">
            <a:extLst>
              <a:ext uri="{FF2B5EF4-FFF2-40B4-BE49-F238E27FC236}">
                <a16:creationId xmlns:a16="http://schemas.microsoft.com/office/drawing/2014/main" id="{2E2F6FD7-D80A-F2E4-2CA4-D4499EE8F12A}"/>
              </a:ext>
            </a:extLst>
          </p:cNvPr>
          <p:cNvSpPr/>
          <p:nvPr/>
        </p:nvSpPr>
        <p:spPr>
          <a:xfrm>
            <a:off x="120650" y="2165350"/>
            <a:ext cx="4489450" cy="460375"/>
          </a:xfrm>
          <a:prstGeom prst="ellipse">
            <a:avLst/>
          </a:prstGeom>
          <a:solidFill>
            <a:schemeClr val="accent3">
              <a:lumMod val="75000"/>
              <a:alpha val="39311"/>
            </a:schemeClr>
          </a:solidFill>
          <a:ln w="2222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a:extLst>
              <a:ext uri="{FF2B5EF4-FFF2-40B4-BE49-F238E27FC236}">
                <a16:creationId xmlns:a16="http://schemas.microsoft.com/office/drawing/2014/main" id="{1BA53DE1-4E93-DB74-D5F0-5E23B02E8172}"/>
              </a:ext>
            </a:extLst>
          </p:cNvPr>
          <p:cNvSpPr/>
          <p:nvPr/>
        </p:nvSpPr>
        <p:spPr>
          <a:xfrm>
            <a:off x="4603750" y="1744663"/>
            <a:ext cx="927100" cy="635000"/>
          </a:xfrm>
          <a:custGeom>
            <a:avLst/>
            <a:gdLst>
              <a:gd name="connsiteX0" fmla="*/ 0 w 927100"/>
              <a:gd name="connsiteY0" fmla="*/ 635000 h 635000"/>
              <a:gd name="connsiteX1" fmla="*/ 698500 w 927100"/>
              <a:gd name="connsiteY1" fmla="*/ 330200 h 635000"/>
              <a:gd name="connsiteX2" fmla="*/ 927100 w 927100"/>
              <a:gd name="connsiteY2" fmla="*/ 0 h 635000"/>
            </a:gdLst>
            <a:ahLst/>
            <a:cxnLst>
              <a:cxn ang="0">
                <a:pos x="connsiteX0" y="connsiteY0"/>
              </a:cxn>
              <a:cxn ang="0">
                <a:pos x="connsiteX1" y="connsiteY1"/>
              </a:cxn>
              <a:cxn ang="0">
                <a:pos x="connsiteX2" y="connsiteY2"/>
              </a:cxn>
            </a:cxnLst>
            <a:rect l="l" t="t" r="r" b="b"/>
            <a:pathLst>
              <a:path w="927100" h="635000">
                <a:moveTo>
                  <a:pt x="0" y="635000"/>
                </a:moveTo>
                <a:cubicBezTo>
                  <a:pt x="271991" y="535516"/>
                  <a:pt x="543983" y="436033"/>
                  <a:pt x="698500" y="330200"/>
                </a:cubicBezTo>
                <a:cubicBezTo>
                  <a:pt x="853017" y="224367"/>
                  <a:pt x="890058" y="112183"/>
                  <a:pt x="927100" y="0"/>
                </a:cubicBezTo>
              </a:path>
            </a:pathLst>
          </a:custGeom>
          <a:noFill/>
          <a:ln w="25400">
            <a:solidFill>
              <a:schemeClr val="accent3">
                <a:lumMod val="50000"/>
              </a:schemeClr>
            </a:solidFill>
            <a:tailEnd type="arrow" w="lg" len="lg"/>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7D23F86-90B7-32F6-811B-2FFF60059270}"/>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1">
            <a:extLst>
              <a:ext uri="{FF2B5EF4-FFF2-40B4-BE49-F238E27FC236}">
                <a16:creationId xmlns:a16="http://schemas.microsoft.com/office/drawing/2014/main" id="{1F45A40D-87A3-9D80-D9E9-20C4330DEDAA}"/>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5610FE-BA6A-F14B-B731-A36B78491AE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9154" name="Rectangle 3">
            <a:extLst>
              <a:ext uri="{FF2B5EF4-FFF2-40B4-BE49-F238E27FC236}">
                <a16:creationId xmlns:a16="http://schemas.microsoft.com/office/drawing/2014/main" id="{E0F54511-AB9A-5596-88D8-8187105714BC}"/>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49155" name="Picture 3">
            <a:extLst>
              <a:ext uri="{FF2B5EF4-FFF2-40B4-BE49-F238E27FC236}">
                <a16:creationId xmlns:a16="http://schemas.microsoft.com/office/drawing/2014/main" id="{4F2E4F0E-D09C-6757-3F2B-2217548AF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15E20BC-75D5-5BBE-DC6F-3602692E80D8}"/>
              </a:ext>
            </a:extLst>
          </p:cNvPr>
          <p:cNvSpPr/>
          <p:nvPr/>
        </p:nvSpPr>
        <p:spPr>
          <a:xfrm>
            <a:off x="1077913" y="1233488"/>
            <a:ext cx="6797675" cy="47783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Condition 1: The system is capable of sending a full MSS.</a:t>
            </a:r>
          </a:p>
        </p:txBody>
      </p:sp>
      <p:sp>
        <p:nvSpPr>
          <p:cNvPr id="3" name="Oval 2">
            <a:extLst>
              <a:ext uri="{FF2B5EF4-FFF2-40B4-BE49-F238E27FC236}">
                <a16:creationId xmlns:a16="http://schemas.microsoft.com/office/drawing/2014/main" id="{75181D99-A5D2-EC50-95E2-EB149B8E181C}"/>
              </a:ext>
            </a:extLst>
          </p:cNvPr>
          <p:cNvSpPr/>
          <p:nvPr/>
        </p:nvSpPr>
        <p:spPr>
          <a:xfrm>
            <a:off x="654050" y="2430463"/>
            <a:ext cx="6989763" cy="460375"/>
          </a:xfrm>
          <a:prstGeom prst="ellipse">
            <a:avLst/>
          </a:prstGeom>
          <a:solidFill>
            <a:schemeClr val="accent3">
              <a:lumMod val="75000"/>
              <a:alpha val="39311"/>
            </a:schemeClr>
          </a:solidFill>
          <a:ln w="2222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a:extLst>
              <a:ext uri="{FF2B5EF4-FFF2-40B4-BE49-F238E27FC236}">
                <a16:creationId xmlns:a16="http://schemas.microsoft.com/office/drawing/2014/main" id="{2DA87BA3-AF9F-3A6E-F18F-331E15A54FA1}"/>
              </a:ext>
            </a:extLst>
          </p:cNvPr>
          <p:cNvSpPr/>
          <p:nvPr/>
        </p:nvSpPr>
        <p:spPr>
          <a:xfrm>
            <a:off x="4664075" y="1798638"/>
            <a:ext cx="927100" cy="635000"/>
          </a:xfrm>
          <a:custGeom>
            <a:avLst/>
            <a:gdLst>
              <a:gd name="connsiteX0" fmla="*/ 0 w 927100"/>
              <a:gd name="connsiteY0" fmla="*/ 635000 h 635000"/>
              <a:gd name="connsiteX1" fmla="*/ 698500 w 927100"/>
              <a:gd name="connsiteY1" fmla="*/ 330200 h 635000"/>
              <a:gd name="connsiteX2" fmla="*/ 927100 w 927100"/>
              <a:gd name="connsiteY2" fmla="*/ 0 h 635000"/>
            </a:gdLst>
            <a:ahLst/>
            <a:cxnLst>
              <a:cxn ang="0">
                <a:pos x="connsiteX0" y="connsiteY0"/>
              </a:cxn>
              <a:cxn ang="0">
                <a:pos x="connsiteX1" y="connsiteY1"/>
              </a:cxn>
              <a:cxn ang="0">
                <a:pos x="connsiteX2" y="connsiteY2"/>
              </a:cxn>
            </a:cxnLst>
            <a:rect l="l" t="t" r="r" b="b"/>
            <a:pathLst>
              <a:path w="927100" h="635000">
                <a:moveTo>
                  <a:pt x="0" y="635000"/>
                </a:moveTo>
                <a:cubicBezTo>
                  <a:pt x="271991" y="535516"/>
                  <a:pt x="543983" y="436033"/>
                  <a:pt x="698500" y="330200"/>
                </a:cubicBezTo>
                <a:cubicBezTo>
                  <a:pt x="853017" y="224367"/>
                  <a:pt x="890058" y="112183"/>
                  <a:pt x="927100" y="0"/>
                </a:cubicBezTo>
              </a:path>
            </a:pathLst>
          </a:custGeom>
          <a:noFill/>
          <a:ln w="25400">
            <a:solidFill>
              <a:schemeClr val="accent3">
                <a:lumMod val="50000"/>
              </a:schemeClr>
            </a:solidFill>
            <a:tailEnd type="arrow" w="lg" len="lg"/>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68FF95A2-FBD0-A820-C5C9-788E6D7CFFF1}"/>
              </a:ext>
            </a:extLst>
          </p:cNvPr>
          <p:cNvSpPr/>
          <p:nvPr/>
        </p:nvSpPr>
        <p:spPr>
          <a:xfrm>
            <a:off x="5954713" y="1798638"/>
            <a:ext cx="2393950" cy="47783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Send immediately.</a:t>
            </a:r>
          </a:p>
        </p:txBody>
      </p:sp>
      <p:sp>
        <p:nvSpPr>
          <p:cNvPr id="6" name="TextBox 5">
            <a:extLst>
              <a:ext uri="{FF2B5EF4-FFF2-40B4-BE49-F238E27FC236}">
                <a16:creationId xmlns:a16="http://schemas.microsoft.com/office/drawing/2014/main" id="{425A7605-25ED-B9C2-4F7F-DD75EC52FB04}"/>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1">
            <a:extLst>
              <a:ext uri="{FF2B5EF4-FFF2-40B4-BE49-F238E27FC236}">
                <a16:creationId xmlns:a16="http://schemas.microsoft.com/office/drawing/2014/main" id="{D9D70D1E-E97E-25B5-C6F0-0893BF55B0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0E21A-C667-D945-9354-A8739C181F7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0178" name="Rectangle 3">
            <a:extLst>
              <a:ext uri="{FF2B5EF4-FFF2-40B4-BE49-F238E27FC236}">
                <a16:creationId xmlns:a16="http://schemas.microsoft.com/office/drawing/2014/main" id="{D4202015-EB6F-9BC2-525E-7367A53C81FF}"/>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50179" name="Picture 3">
            <a:extLst>
              <a:ext uri="{FF2B5EF4-FFF2-40B4-BE49-F238E27FC236}">
                <a16:creationId xmlns:a16="http://schemas.microsoft.com/office/drawing/2014/main" id="{F7684F63-27E7-35AC-7646-7697280E88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95878C93-462C-D0D3-347A-410FC488BCC0}"/>
              </a:ext>
            </a:extLst>
          </p:cNvPr>
          <p:cNvSpPr/>
          <p:nvPr/>
        </p:nvSpPr>
        <p:spPr>
          <a:xfrm>
            <a:off x="981075" y="4681538"/>
            <a:ext cx="6797675" cy="712787"/>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Condition 2: Not enough data OR window size for a full MSS.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But some packets are in-flight (yet to receive ACK for).</a:t>
            </a:r>
          </a:p>
        </p:txBody>
      </p:sp>
      <p:sp>
        <p:nvSpPr>
          <p:cNvPr id="3" name="Oval 2">
            <a:extLst>
              <a:ext uri="{FF2B5EF4-FFF2-40B4-BE49-F238E27FC236}">
                <a16:creationId xmlns:a16="http://schemas.microsoft.com/office/drawing/2014/main" id="{D51E34C3-DBCD-D902-A236-6D092D5D3016}"/>
              </a:ext>
            </a:extLst>
          </p:cNvPr>
          <p:cNvSpPr/>
          <p:nvPr/>
        </p:nvSpPr>
        <p:spPr>
          <a:xfrm>
            <a:off x="885825" y="3221038"/>
            <a:ext cx="6989763" cy="460375"/>
          </a:xfrm>
          <a:prstGeom prst="ellipse">
            <a:avLst/>
          </a:prstGeom>
          <a:solidFill>
            <a:schemeClr val="accent3">
              <a:lumMod val="75000"/>
              <a:alpha val="39311"/>
            </a:schemeClr>
          </a:solidFill>
          <a:ln w="2222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a:extLst>
              <a:ext uri="{FF2B5EF4-FFF2-40B4-BE49-F238E27FC236}">
                <a16:creationId xmlns:a16="http://schemas.microsoft.com/office/drawing/2014/main" id="{1AE360A5-21A3-BF50-63C1-4CE2D1596FA6}"/>
              </a:ext>
            </a:extLst>
          </p:cNvPr>
          <p:cNvSpPr/>
          <p:nvPr/>
        </p:nvSpPr>
        <p:spPr>
          <a:xfrm rot="9267485">
            <a:off x="2859088" y="3849688"/>
            <a:ext cx="927100" cy="635000"/>
          </a:xfrm>
          <a:custGeom>
            <a:avLst/>
            <a:gdLst>
              <a:gd name="connsiteX0" fmla="*/ 0 w 927100"/>
              <a:gd name="connsiteY0" fmla="*/ 635000 h 635000"/>
              <a:gd name="connsiteX1" fmla="*/ 698500 w 927100"/>
              <a:gd name="connsiteY1" fmla="*/ 330200 h 635000"/>
              <a:gd name="connsiteX2" fmla="*/ 927100 w 927100"/>
              <a:gd name="connsiteY2" fmla="*/ 0 h 635000"/>
            </a:gdLst>
            <a:ahLst/>
            <a:cxnLst>
              <a:cxn ang="0">
                <a:pos x="connsiteX0" y="connsiteY0"/>
              </a:cxn>
              <a:cxn ang="0">
                <a:pos x="connsiteX1" y="connsiteY1"/>
              </a:cxn>
              <a:cxn ang="0">
                <a:pos x="connsiteX2" y="connsiteY2"/>
              </a:cxn>
            </a:cxnLst>
            <a:rect l="l" t="t" r="r" b="b"/>
            <a:pathLst>
              <a:path w="927100" h="635000">
                <a:moveTo>
                  <a:pt x="0" y="635000"/>
                </a:moveTo>
                <a:cubicBezTo>
                  <a:pt x="271991" y="535516"/>
                  <a:pt x="543983" y="436033"/>
                  <a:pt x="698500" y="330200"/>
                </a:cubicBezTo>
                <a:cubicBezTo>
                  <a:pt x="853017" y="224367"/>
                  <a:pt x="890058" y="112183"/>
                  <a:pt x="927100" y="0"/>
                </a:cubicBezTo>
              </a:path>
            </a:pathLst>
          </a:custGeom>
          <a:noFill/>
          <a:ln w="25400">
            <a:solidFill>
              <a:schemeClr val="accent3">
                <a:lumMod val="50000"/>
              </a:schemeClr>
            </a:solidFill>
            <a:tailEnd type="arrow" w="lg" len="lg"/>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BD06E92-F2CC-A17E-E01C-767EC85B770A}"/>
              </a:ext>
            </a:extLst>
          </p:cNvPr>
          <p:cNvSpPr/>
          <p:nvPr/>
        </p:nvSpPr>
        <p:spPr>
          <a:xfrm>
            <a:off x="4859338" y="5654675"/>
            <a:ext cx="3016250" cy="479425"/>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Buffer the data and wait.</a:t>
            </a:r>
          </a:p>
        </p:txBody>
      </p:sp>
      <p:sp>
        <p:nvSpPr>
          <p:cNvPr id="6" name="TextBox 5">
            <a:extLst>
              <a:ext uri="{FF2B5EF4-FFF2-40B4-BE49-F238E27FC236}">
                <a16:creationId xmlns:a16="http://schemas.microsoft.com/office/drawing/2014/main" id="{9E903A57-616B-91B0-91BA-60C88C16A801}"/>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1">
            <a:extLst>
              <a:ext uri="{FF2B5EF4-FFF2-40B4-BE49-F238E27FC236}">
                <a16:creationId xmlns:a16="http://schemas.microsoft.com/office/drawing/2014/main" id="{496D26A2-F1A4-0768-5A86-1822FAFB7E3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16AA8B-0C8E-6F4D-979C-2B7F57A0805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1202" name="Rectangle 3">
            <a:extLst>
              <a:ext uri="{FF2B5EF4-FFF2-40B4-BE49-F238E27FC236}">
                <a16:creationId xmlns:a16="http://schemas.microsoft.com/office/drawing/2014/main" id="{1BABEE8B-D526-64F4-5D71-301D36FE1FAF}"/>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51203" name="Picture 3">
            <a:extLst>
              <a:ext uri="{FF2B5EF4-FFF2-40B4-BE49-F238E27FC236}">
                <a16:creationId xmlns:a16="http://schemas.microsoft.com/office/drawing/2014/main" id="{E2D28D59-5E5F-ABE5-60F6-1F70C35FA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1B24C55-7425-4BDC-785D-1BE7C25F4498}"/>
              </a:ext>
            </a:extLst>
          </p:cNvPr>
          <p:cNvSpPr/>
          <p:nvPr/>
        </p:nvSpPr>
        <p:spPr>
          <a:xfrm>
            <a:off x="615950" y="5267325"/>
            <a:ext cx="6797675" cy="712788"/>
          </a:xfrm>
          <a:prstGeom prst="rect">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Condition 3: No packet is in-flight (i.e., all ACKs are received).</a:t>
            </a:r>
          </a:p>
        </p:txBody>
      </p:sp>
      <p:sp>
        <p:nvSpPr>
          <p:cNvPr id="3" name="Oval 2">
            <a:extLst>
              <a:ext uri="{FF2B5EF4-FFF2-40B4-BE49-F238E27FC236}">
                <a16:creationId xmlns:a16="http://schemas.microsoft.com/office/drawing/2014/main" id="{3800943F-363E-3EB6-5705-C5DAFF8C6E57}"/>
              </a:ext>
            </a:extLst>
          </p:cNvPr>
          <p:cNvSpPr/>
          <p:nvPr/>
        </p:nvSpPr>
        <p:spPr>
          <a:xfrm>
            <a:off x="1230313" y="3949700"/>
            <a:ext cx="3629025" cy="460375"/>
          </a:xfrm>
          <a:prstGeom prst="ellipse">
            <a:avLst/>
          </a:prstGeom>
          <a:solidFill>
            <a:schemeClr val="accent3">
              <a:lumMod val="75000"/>
              <a:alpha val="39311"/>
            </a:schemeClr>
          </a:solidFill>
          <a:ln w="2222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 name="Freeform 3">
            <a:extLst>
              <a:ext uri="{FF2B5EF4-FFF2-40B4-BE49-F238E27FC236}">
                <a16:creationId xmlns:a16="http://schemas.microsoft.com/office/drawing/2014/main" id="{D00AC995-610A-1A11-59D6-0450B8D4E1FF}"/>
              </a:ext>
            </a:extLst>
          </p:cNvPr>
          <p:cNvSpPr/>
          <p:nvPr/>
        </p:nvSpPr>
        <p:spPr>
          <a:xfrm rot="9267485">
            <a:off x="2225675" y="4551363"/>
            <a:ext cx="781050" cy="576262"/>
          </a:xfrm>
          <a:custGeom>
            <a:avLst/>
            <a:gdLst>
              <a:gd name="connsiteX0" fmla="*/ 0 w 927100"/>
              <a:gd name="connsiteY0" fmla="*/ 635000 h 635000"/>
              <a:gd name="connsiteX1" fmla="*/ 698500 w 927100"/>
              <a:gd name="connsiteY1" fmla="*/ 330200 h 635000"/>
              <a:gd name="connsiteX2" fmla="*/ 927100 w 927100"/>
              <a:gd name="connsiteY2" fmla="*/ 0 h 635000"/>
            </a:gdLst>
            <a:ahLst/>
            <a:cxnLst>
              <a:cxn ang="0">
                <a:pos x="connsiteX0" y="connsiteY0"/>
              </a:cxn>
              <a:cxn ang="0">
                <a:pos x="connsiteX1" y="connsiteY1"/>
              </a:cxn>
              <a:cxn ang="0">
                <a:pos x="connsiteX2" y="connsiteY2"/>
              </a:cxn>
            </a:cxnLst>
            <a:rect l="l" t="t" r="r" b="b"/>
            <a:pathLst>
              <a:path w="927100" h="635000">
                <a:moveTo>
                  <a:pt x="0" y="635000"/>
                </a:moveTo>
                <a:cubicBezTo>
                  <a:pt x="271991" y="535516"/>
                  <a:pt x="543983" y="436033"/>
                  <a:pt x="698500" y="330200"/>
                </a:cubicBezTo>
                <a:cubicBezTo>
                  <a:pt x="853017" y="224367"/>
                  <a:pt x="890058" y="112183"/>
                  <a:pt x="927100" y="0"/>
                </a:cubicBezTo>
              </a:path>
            </a:pathLst>
          </a:custGeom>
          <a:noFill/>
          <a:ln w="25400">
            <a:solidFill>
              <a:schemeClr val="accent3">
                <a:lumMod val="50000"/>
              </a:schemeClr>
            </a:solidFill>
            <a:tailEnd type="arrow" w="lg" len="lg"/>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984E64BB-6927-67F7-7685-BBD795D2E440}"/>
              </a:ext>
            </a:extLst>
          </p:cNvPr>
          <p:cNvSpPr/>
          <p:nvPr/>
        </p:nvSpPr>
        <p:spPr>
          <a:xfrm>
            <a:off x="4111625" y="6065838"/>
            <a:ext cx="3282950" cy="742950"/>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Send immediately, no matter how small the packet is.</a:t>
            </a:r>
          </a:p>
        </p:txBody>
      </p:sp>
      <p:sp>
        <p:nvSpPr>
          <p:cNvPr id="6" name="TextBox 5">
            <a:extLst>
              <a:ext uri="{FF2B5EF4-FFF2-40B4-BE49-F238E27FC236}">
                <a16:creationId xmlns:a16="http://schemas.microsoft.com/office/drawing/2014/main" id="{92D80C9C-4E94-9F35-893A-283620D56917}"/>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98EBF824-81A5-B8D8-6149-C070D8E6246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10B128-0474-AB46-95CA-4FE22564F60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2226" name="Rectangle 3">
            <a:extLst>
              <a:ext uri="{FF2B5EF4-FFF2-40B4-BE49-F238E27FC236}">
                <a16:creationId xmlns:a16="http://schemas.microsoft.com/office/drawing/2014/main" id="{74B59C05-7F87-023F-00AF-ADE39FD3097F}"/>
              </a:ext>
            </a:extLst>
          </p:cNvPr>
          <p:cNvSpPr txBox="1">
            <a:spLocks noChangeArrowheads="1"/>
          </p:cNvSpPr>
          <p:nvPr/>
        </p:nvSpPr>
        <p:spPr bwMode="auto">
          <a:xfrm>
            <a:off x="381000" y="1219200"/>
            <a:ext cx="8534400"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(2) Nagle’s algorithm</a:t>
            </a:r>
          </a:p>
        </p:txBody>
      </p:sp>
      <p:pic>
        <p:nvPicPr>
          <p:cNvPr id="52227" name="Picture 3">
            <a:extLst>
              <a:ext uri="{FF2B5EF4-FFF2-40B4-BE49-F238E27FC236}">
                <a16:creationId xmlns:a16="http://schemas.microsoft.com/office/drawing/2014/main" id="{7E3B142F-FBE0-230D-42E7-4BD74F0D47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157413"/>
            <a:ext cx="8858250" cy="303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3FF48E83-0C87-EC25-6D36-C9398C980025}"/>
              </a:ext>
            </a:extLst>
          </p:cNvPr>
          <p:cNvSpPr txBox="1"/>
          <p:nvPr/>
        </p:nvSpPr>
        <p:spPr>
          <a:xfrm>
            <a:off x="142875" y="5397500"/>
            <a:ext cx="8739188" cy="1631950"/>
          </a:xfrm>
          <a:prstGeom prst="rect">
            <a:avLst/>
          </a:prstGeom>
          <a:noFill/>
          <a:ln>
            <a:solidFill>
              <a:schemeClr val="accent2">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Because some applications cannot afford such a delay for each write it does to 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TCP connection, the socket interface allows the application to turn off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Nagel’s algorithm by setting the TCP_NODELAY socket option.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rPr>
              <a:t>TCP_QUICKACK option disables the Delayed Ack protocol.</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C00000"/>
              </a:solidFill>
              <a:effectLst/>
              <a:uLnTx/>
              <a:uFillTx/>
              <a:latin typeface="Calibri"/>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27351476-B695-AF83-513A-007A155BAADD}"/>
              </a:ext>
            </a:extLst>
          </p:cNvPr>
          <p:cNvSpPr txBox="1"/>
          <p:nvPr/>
        </p:nvSpPr>
        <p:spPr>
          <a:xfrm>
            <a:off x="0" y="207963"/>
            <a:ext cx="9144000" cy="523875"/>
          </a:xfrm>
          <a:prstGeom prst="rect">
            <a:avLst/>
          </a:prstGeom>
          <a:solidFill>
            <a:schemeClr val="accent2">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Lucida Bright" panose="02040602050505020304" pitchFamily="18" charset="77"/>
                <a:ea typeface="ＭＳ Ｐゴシック" panose="020B0600070205080204" pitchFamily="34" charset="-128"/>
                <a:cs typeface="+mn-cs"/>
              </a:rPr>
              <a:t>Solution 2: Sender side approach</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3543A3A8-BCEA-6A42-EBDF-89745E215A21}"/>
              </a:ext>
            </a:extLst>
          </p:cNvPr>
          <p:cNvSpPr>
            <a:spLocks noGrp="1"/>
          </p:cNvSpPr>
          <p:nvPr>
            <p:ph type="title"/>
          </p:nvPr>
        </p:nvSpPr>
        <p:spPr/>
        <p:txBody>
          <a:bodyPr/>
          <a:lstStyle/>
          <a:p>
            <a:r>
              <a:rPr lang="en-US" altLang="en-US">
                <a:ea typeface="ＭＳ Ｐゴシック" panose="020B0600070205080204" pitchFamily="34" charset="-128"/>
              </a:rPr>
              <a:t>Automatic Repeat reQuest (ARQ)</a:t>
            </a:r>
          </a:p>
        </p:txBody>
      </p:sp>
      <p:sp>
        <p:nvSpPr>
          <p:cNvPr id="69634" name="Content Placeholder 2">
            <a:extLst>
              <a:ext uri="{FF2B5EF4-FFF2-40B4-BE49-F238E27FC236}">
                <a16:creationId xmlns:a16="http://schemas.microsoft.com/office/drawing/2014/main" id="{478CFDE7-5B59-2596-EE19-89FEC3C51103}"/>
              </a:ext>
            </a:extLst>
          </p:cNvPr>
          <p:cNvSpPr>
            <a:spLocks noGrp="1"/>
          </p:cNvSpPr>
          <p:nvPr>
            <p:ph sz="half" idx="1"/>
          </p:nvPr>
        </p:nvSpPr>
        <p:spPr>
          <a:xfrm>
            <a:off x="228600" y="1600200"/>
            <a:ext cx="8458200" cy="4525963"/>
          </a:xfrm>
        </p:spPr>
        <p:txBody>
          <a:bodyPr/>
          <a:lstStyle/>
          <a:p>
            <a:r>
              <a:rPr lang="en-US" altLang="en-US" sz="3200">
                <a:ea typeface="ＭＳ Ｐゴシック" panose="020B0600070205080204" pitchFamily="34" charset="-128"/>
              </a:rPr>
              <a:t>We will discuss two variations</a:t>
            </a:r>
          </a:p>
          <a:p>
            <a:pPr marL="457200" lvl="1" indent="0">
              <a:buFont typeface="Arial" panose="020B0604020202020204" pitchFamily="34" charset="0"/>
              <a:buNone/>
            </a:pPr>
            <a:r>
              <a:rPr lang="en-US" altLang="en-US" sz="3200">
                <a:ea typeface="ＭＳ Ｐゴシック" panose="020B0600070205080204" pitchFamily="34" charset="-128"/>
              </a:rPr>
              <a:t>	1. Stop and Wait</a:t>
            </a:r>
          </a:p>
          <a:p>
            <a:pPr marL="457200" lvl="1" indent="0">
              <a:buFont typeface="Arial" panose="020B0604020202020204" pitchFamily="34" charset="0"/>
              <a:buNone/>
            </a:pPr>
            <a:r>
              <a:rPr lang="en-US" altLang="en-US" sz="3200">
                <a:ea typeface="ＭＳ Ｐゴシック" panose="020B0600070205080204" pitchFamily="34" charset="-128"/>
              </a:rPr>
              <a:t>	2. Sliding window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1">
            <a:extLst>
              <a:ext uri="{FF2B5EF4-FFF2-40B4-BE49-F238E27FC236}">
                <a16:creationId xmlns:a16="http://schemas.microsoft.com/office/drawing/2014/main" id="{08AA3CF1-66C4-42E5-08EF-C8306B4526C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2ED2D7-84C2-C949-959B-3B1C9409273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9AC8DC2B-591A-4FB7-8432-2EB8CAF9D57D}"/>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sp>
        <p:nvSpPr>
          <p:cNvPr id="53251" name="TextBox 1">
            <a:extLst>
              <a:ext uri="{FF2B5EF4-FFF2-40B4-BE49-F238E27FC236}">
                <a16:creationId xmlns:a16="http://schemas.microsoft.com/office/drawing/2014/main" id="{F5804905-1C74-9A71-3A5B-3037A56BD9EB}"/>
              </a:ext>
            </a:extLst>
          </p:cNvPr>
          <p:cNvSpPr txBox="1">
            <a:spLocks noChangeArrowheads="1"/>
          </p:cNvSpPr>
          <p:nvPr/>
        </p:nvSpPr>
        <p:spPr bwMode="auto">
          <a:xfrm>
            <a:off x="-11113" y="6530975"/>
            <a:ext cx="910907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[Ref] https://betterprogramming.pub/redis-internals-client-connects-to-redis-by-tcp-faf6ad1a7df5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13FDD6F-20D6-27C0-4277-6DBEEC772989}"/>
              </a:ext>
            </a:extLst>
          </p:cNvPr>
          <p:cNvCxnSpPr/>
          <p:nvPr/>
        </p:nvCxnSpPr>
        <p:spPr>
          <a:xfrm>
            <a:off x="2266950" y="2584450"/>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BB82B40A-D608-BE60-8738-AB0D4D42BA53}"/>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4275" name="Slide Number Placeholder 1">
            <a:extLst>
              <a:ext uri="{FF2B5EF4-FFF2-40B4-BE49-F238E27FC236}">
                <a16:creationId xmlns:a16="http://schemas.microsoft.com/office/drawing/2014/main" id="{F6158157-52E3-C1BE-FF59-BF3DE477FF7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397582-BCEE-1E49-AB92-6A40236C9AE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F698D4AA-231F-3B7D-C783-D359FC35E07E}"/>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2D852AA0-D683-717A-24DB-1C397BC69700}"/>
              </a:ext>
            </a:extLst>
          </p:cNvPr>
          <p:cNvCxnSpPr/>
          <p:nvPr/>
        </p:nvCxnSpPr>
        <p:spPr>
          <a:xfrm>
            <a:off x="5800725" y="2468563"/>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278" name="TextBox 5">
            <a:extLst>
              <a:ext uri="{FF2B5EF4-FFF2-40B4-BE49-F238E27FC236}">
                <a16:creationId xmlns:a16="http://schemas.microsoft.com/office/drawing/2014/main" id="{1E1A9DFF-8BF4-D065-6437-9B5A052419FA}"/>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4279" name="TextBox 6">
            <a:extLst>
              <a:ext uri="{FF2B5EF4-FFF2-40B4-BE49-F238E27FC236}">
                <a16:creationId xmlns:a16="http://schemas.microsoft.com/office/drawing/2014/main" id="{D4BFFCEC-EC4F-D757-13C2-F944848F47C6}"/>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8" name="TextBox 7">
            <a:extLst>
              <a:ext uri="{FF2B5EF4-FFF2-40B4-BE49-F238E27FC236}">
                <a16:creationId xmlns:a16="http://schemas.microsoft.com/office/drawing/2014/main" id="{09B5CAF0-CF8B-4D36-A270-C58813157430}"/>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
        <p:nvSpPr>
          <p:cNvPr id="9" name="Rectangle 8">
            <a:extLst>
              <a:ext uri="{FF2B5EF4-FFF2-40B4-BE49-F238E27FC236}">
                <a16:creationId xmlns:a16="http://schemas.microsoft.com/office/drawing/2014/main" id="{BB8372AD-66A2-EAED-C6C3-96A948DA82E9}"/>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grpSp>
        <p:nvGrpSpPr>
          <p:cNvPr id="21" name="Group 20">
            <a:extLst>
              <a:ext uri="{FF2B5EF4-FFF2-40B4-BE49-F238E27FC236}">
                <a16:creationId xmlns:a16="http://schemas.microsoft.com/office/drawing/2014/main" id="{2C6D570E-4C41-294F-01EB-B0EE76D21FED}"/>
              </a:ext>
            </a:extLst>
          </p:cNvPr>
          <p:cNvGrpSpPr>
            <a:grpSpLocks/>
          </p:cNvGrpSpPr>
          <p:nvPr/>
        </p:nvGrpSpPr>
        <p:grpSpPr bwMode="auto">
          <a:xfrm>
            <a:off x="85725" y="3327400"/>
            <a:ext cx="2771775" cy="1200150"/>
            <a:chOff x="86018" y="3327400"/>
            <a:chExt cx="2771493" cy="1200329"/>
          </a:xfrm>
        </p:grpSpPr>
        <p:sp>
          <p:nvSpPr>
            <p:cNvPr id="16" name="Freeform 15">
              <a:extLst>
                <a:ext uri="{FF2B5EF4-FFF2-40B4-BE49-F238E27FC236}">
                  <a16:creationId xmlns:a16="http://schemas.microsoft.com/office/drawing/2014/main" id="{D07FAB5A-6255-C265-6B2A-BD1A3D5ACAE3}"/>
                </a:ext>
              </a:extLst>
            </p:cNvPr>
            <p:cNvSpPr/>
            <p:nvPr/>
          </p:nvSpPr>
          <p:spPr>
            <a:xfrm>
              <a:off x="2286069" y="3327400"/>
              <a:ext cx="571442" cy="431864"/>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E1FE8720-16FE-6CC1-52FB-5DCF5D8E2E8F}"/>
                </a:ext>
              </a:extLst>
            </p:cNvPr>
            <p:cNvSpPr txBox="1"/>
            <p:nvPr/>
          </p:nvSpPr>
          <p:spPr>
            <a:xfrm>
              <a:off x="86018" y="3327400"/>
              <a:ext cx="2128621" cy="1200329"/>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grpSp>
      <p:grpSp>
        <p:nvGrpSpPr>
          <p:cNvPr id="22" name="Group 21">
            <a:extLst>
              <a:ext uri="{FF2B5EF4-FFF2-40B4-BE49-F238E27FC236}">
                <a16:creationId xmlns:a16="http://schemas.microsoft.com/office/drawing/2014/main" id="{86457A66-C26A-15B2-7DF4-9C7CD1F038C3}"/>
              </a:ext>
            </a:extLst>
          </p:cNvPr>
          <p:cNvGrpSpPr>
            <a:grpSpLocks/>
          </p:cNvGrpSpPr>
          <p:nvPr/>
        </p:nvGrpSpPr>
        <p:grpSpPr bwMode="auto">
          <a:xfrm>
            <a:off x="5916613" y="3082925"/>
            <a:ext cx="3235325" cy="2727325"/>
            <a:chOff x="5916175" y="3083355"/>
            <a:chExt cx="3236448" cy="2726755"/>
          </a:xfrm>
        </p:grpSpPr>
        <p:sp>
          <p:nvSpPr>
            <p:cNvPr id="18" name="Right Brace 17">
              <a:extLst>
                <a:ext uri="{FF2B5EF4-FFF2-40B4-BE49-F238E27FC236}">
                  <a16:creationId xmlns:a16="http://schemas.microsoft.com/office/drawing/2014/main" id="{16CC9AA8-1154-C63F-C18B-6A80FAC919FF}"/>
                </a:ext>
              </a:extLst>
            </p:cNvPr>
            <p:cNvSpPr/>
            <p:nvPr/>
          </p:nvSpPr>
          <p:spPr>
            <a:xfrm>
              <a:off x="5916175" y="3083355"/>
              <a:ext cx="346195" cy="272675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975D5D8-CE98-F954-0158-27B941CED236}"/>
                </a:ext>
              </a:extLst>
            </p:cNvPr>
            <p:cNvSpPr txBox="1"/>
            <p:nvPr/>
          </p:nvSpPr>
          <p:spPr>
            <a:xfrm>
              <a:off x="6387826" y="3549982"/>
              <a:ext cx="2764797" cy="2031575"/>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2677B27E-C50F-C805-CA1B-9F1EC02A0202}"/>
              </a:ext>
            </a:extLst>
          </p:cNvPr>
          <p:cNvCxnSpPr/>
          <p:nvPr/>
        </p:nvCxnSpPr>
        <p:spPr>
          <a:xfrm>
            <a:off x="2266950" y="2584450"/>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DDBAF5AD-4409-B8D2-E883-50CD440461E1}"/>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5299" name="Slide Number Placeholder 1">
            <a:extLst>
              <a:ext uri="{FF2B5EF4-FFF2-40B4-BE49-F238E27FC236}">
                <a16:creationId xmlns:a16="http://schemas.microsoft.com/office/drawing/2014/main" id="{27E02B0D-E589-176B-296B-41F48AA45F5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F9018B-A4BC-9543-B55B-F6A2A9DAE44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1D9A95E9-EE45-38DF-D611-4B7C7069C87B}"/>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661DA5AF-1149-8E35-8C59-772E949A1A39}"/>
              </a:ext>
            </a:extLst>
          </p:cNvPr>
          <p:cNvCxnSpPr/>
          <p:nvPr/>
        </p:nvCxnSpPr>
        <p:spPr>
          <a:xfrm>
            <a:off x="5800725" y="2468563"/>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5302" name="TextBox 5">
            <a:extLst>
              <a:ext uri="{FF2B5EF4-FFF2-40B4-BE49-F238E27FC236}">
                <a16:creationId xmlns:a16="http://schemas.microsoft.com/office/drawing/2014/main" id="{D2DD694F-EC03-8140-021B-56B15D451228}"/>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5303" name="TextBox 6">
            <a:extLst>
              <a:ext uri="{FF2B5EF4-FFF2-40B4-BE49-F238E27FC236}">
                <a16:creationId xmlns:a16="http://schemas.microsoft.com/office/drawing/2014/main" id="{3F80636D-2243-E217-CEE6-E1CE96AFD3D8}"/>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8" name="TextBox 7">
            <a:extLst>
              <a:ext uri="{FF2B5EF4-FFF2-40B4-BE49-F238E27FC236}">
                <a16:creationId xmlns:a16="http://schemas.microsoft.com/office/drawing/2014/main" id="{4915DBBF-A000-B92A-76BA-BCE6C3E14556}"/>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
        <p:nvSpPr>
          <p:cNvPr id="9" name="Rectangle 8">
            <a:extLst>
              <a:ext uri="{FF2B5EF4-FFF2-40B4-BE49-F238E27FC236}">
                <a16:creationId xmlns:a16="http://schemas.microsoft.com/office/drawing/2014/main" id="{57561FA9-9756-2237-04E7-864B7076236B}"/>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sp>
        <p:nvSpPr>
          <p:cNvPr id="16" name="Freeform 15">
            <a:extLst>
              <a:ext uri="{FF2B5EF4-FFF2-40B4-BE49-F238E27FC236}">
                <a16:creationId xmlns:a16="http://schemas.microsoft.com/office/drawing/2014/main" id="{78C30E4A-1013-84BA-DEE7-0240E61D43ED}"/>
              </a:ext>
            </a:extLst>
          </p:cNvPr>
          <p:cNvSpPr/>
          <p:nvPr/>
        </p:nvSpPr>
        <p:spPr>
          <a:xfrm>
            <a:off x="2286000" y="3327400"/>
            <a:ext cx="571500" cy="431800"/>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BA48BAD-E64F-76C5-FDFC-8999D3F7A3ED}"/>
              </a:ext>
            </a:extLst>
          </p:cNvPr>
          <p:cNvSpPr txBox="1"/>
          <p:nvPr/>
        </p:nvSpPr>
        <p:spPr>
          <a:xfrm>
            <a:off x="85725" y="3327400"/>
            <a:ext cx="2128838" cy="120015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sp>
        <p:nvSpPr>
          <p:cNvPr id="18" name="Right Brace 17">
            <a:extLst>
              <a:ext uri="{FF2B5EF4-FFF2-40B4-BE49-F238E27FC236}">
                <a16:creationId xmlns:a16="http://schemas.microsoft.com/office/drawing/2014/main" id="{872525F8-F519-85AB-2853-1AF2FA9DAE35}"/>
              </a:ext>
            </a:extLst>
          </p:cNvPr>
          <p:cNvSpPr/>
          <p:nvPr/>
        </p:nvSpPr>
        <p:spPr>
          <a:xfrm>
            <a:off x="5916613" y="3082925"/>
            <a:ext cx="344487" cy="272732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2AC441C9-A3CC-6174-89F0-CF1F720CC690}"/>
              </a:ext>
            </a:extLst>
          </p:cNvPr>
          <p:cNvSpPr txBox="1"/>
          <p:nvPr/>
        </p:nvSpPr>
        <p:spPr>
          <a:xfrm>
            <a:off x="6388100" y="3549650"/>
            <a:ext cx="2763838" cy="20320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sp>
        <p:nvSpPr>
          <p:cNvPr id="20" name="TextBox 19">
            <a:extLst>
              <a:ext uri="{FF2B5EF4-FFF2-40B4-BE49-F238E27FC236}">
                <a16:creationId xmlns:a16="http://schemas.microsoft.com/office/drawing/2014/main" id="{81B3B3D4-0A29-827D-C91E-D2346994F176}"/>
              </a:ext>
            </a:extLst>
          </p:cNvPr>
          <p:cNvSpPr txBox="1"/>
          <p:nvPr/>
        </p:nvSpPr>
        <p:spPr>
          <a:xfrm>
            <a:off x="5840413" y="5784850"/>
            <a:ext cx="3059112" cy="3683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Timeout after 500ms (default)</a:t>
            </a:r>
            <a:endPar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DF39B7C1-F81B-D918-A449-AD38AC515548}"/>
              </a:ext>
            </a:extLst>
          </p:cNvPr>
          <p:cNvCxnSpPr/>
          <p:nvPr/>
        </p:nvCxnSpPr>
        <p:spPr>
          <a:xfrm>
            <a:off x="2266950" y="2584450"/>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3B6404A-2897-CFEE-C47E-6F67FC0F644E}"/>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6323" name="Slide Number Placeholder 1">
            <a:extLst>
              <a:ext uri="{FF2B5EF4-FFF2-40B4-BE49-F238E27FC236}">
                <a16:creationId xmlns:a16="http://schemas.microsoft.com/office/drawing/2014/main" id="{ECDA8B65-9973-A15B-595B-8D956D93CC2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35673-0E78-6E44-B774-5E2F2E4A6E0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0CC0A021-E695-0AEE-FD5B-DCB1112E98F9}"/>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9FCB1E58-D3EC-63ED-FEE8-4100598DA71A}"/>
              </a:ext>
            </a:extLst>
          </p:cNvPr>
          <p:cNvCxnSpPr/>
          <p:nvPr/>
        </p:nvCxnSpPr>
        <p:spPr>
          <a:xfrm>
            <a:off x="5800725" y="2468563"/>
            <a:ext cx="0" cy="39941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6326" name="TextBox 5">
            <a:extLst>
              <a:ext uri="{FF2B5EF4-FFF2-40B4-BE49-F238E27FC236}">
                <a16:creationId xmlns:a16="http://schemas.microsoft.com/office/drawing/2014/main" id="{5DE70620-D2AC-BEE6-5FE8-1656DBAD16F9}"/>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6327" name="TextBox 6">
            <a:extLst>
              <a:ext uri="{FF2B5EF4-FFF2-40B4-BE49-F238E27FC236}">
                <a16:creationId xmlns:a16="http://schemas.microsoft.com/office/drawing/2014/main" id="{B4A42FD2-6B23-5F36-3385-E8345DD27412}"/>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8" name="TextBox 7">
            <a:extLst>
              <a:ext uri="{FF2B5EF4-FFF2-40B4-BE49-F238E27FC236}">
                <a16:creationId xmlns:a16="http://schemas.microsoft.com/office/drawing/2014/main" id="{FD67CFEA-630A-B6CA-BC07-8353440CA05C}"/>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
        <p:nvSpPr>
          <p:cNvPr id="9" name="Rectangle 8">
            <a:extLst>
              <a:ext uri="{FF2B5EF4-FFF2-40B4-BE49-F238E27FC236}">
                <a16:creationId xmlns:a16="http://schemas.microsoft.com/office/drawing/2014/main" id="{0CFCF775-3CBE-660B-CAB8-D2474271B91F}"/>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sp>
        <p:nvSpPr>
          <p:cNvPr id="16" name="Freeform 15">
            <a:extLst>
              <a:ext uri="{FF2B5EF4-FFF2-40B4-BE49-F238E27FC236}">
                <a16:creationId xmlns:a16="http://schemas.microsoft.com/office/drawing/2014/main" id="{B9D95AD3-65AC-CB9D-7CA9-BA5A78C0A93A}"/>
              </a:ext>
            </a:extLst>
          </p:cNvPr>
          <p:cNvSpPr/>
          <p:nvPr/>
        </p:nvSpPr>
        <p:spPr>
          <a:xfrm>
            <a:off x="2286000" y="3327400"/>
            <a:ext cx="571500" cy="431800"/>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CA3DD770-5C08-5BE2-1728-843BB4A67250}"/>
              </a:ext>
            </a:extLst>
          </p:cNvPr>
          <p:cNvSpPr txBox="1"/>
          <p:nvPr/>
        </p:nvSpPr>
        <p:spPr>
          <a:xfrm>
            <a:off x="85725" y="3327400"/>
            <a:ext cx="2128838" cy="120015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sp>
        <p:nvSpPr>
          <p:cNvPr id="18" name="Right Brace 17">
            <a:extLst>
              <a:ext uri="{FF2B5EF4-FFF2-40B4-BE49-F238E27FC236}">
                <a16:creationId xmlns:a16="http://schemas.microsoft.com/office/drawing/2014/main" id="{91BC8E78-8EEC-E1A9-9D68-65C8E3EC7022}"/>
              </a:ext>
            </a:extLst>
          </p:cNvPr>
          <p:cNvSpPr/>
          <p:nvPr/>
        </p:nvSpPr>
        <p:spPr>
          <a:xfrm>
            <a:off x="5916613" y="3082925"/>
            <a:ext cx="344487" cy="272732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B4002B3-63B9-6B6C-801F-71DBB6DD8EE3}"/>
              </a:ext>
            </a:extLst>
          </p:cNvPr>
          <p:cNvSpPr txBox="1"/>
          <p:nvPr/>
        </p:nvSpPr>
        <p:spPr>
          <a:xfrm>
            <a:off x="6388100" y="3549650"/>
            <a:ext cx="2763838" cy="20320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sp>
        <p:nvSpPr>
          <p:cNvPr id="20" name="TextBox 19">
            <a:extLst>
              <a:ext uri="{FF2B5EF4-FFF2-40B4-BE49-F238E27FC236}">
                <a16:creationId xmlns:a16="http://schemas.microsoft.com/office/drawing/2014/main" id="{67AEF350-BD25-CBD4-6DCA-9F8B55E3875D}"/>
              </a:ext>
            </a:extLst>
          </p:cNvPr>
          <p:cNvSpPr txBox="1"/>
          <p:nvPr/>
        </p:nvSpPr>
        <p:spPr>
          <a:xfrm>
            <a:off x="5840413" y="5784850"/>
            <a:ext cx="3059112" cy="3683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Timeout after 500ms (default)</a:t>
            </a:r>
            <a:endPar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cxnSp>
        <p:nvCxnSpPr>
          <p:cNvPr id="2" name="Straight Arrow Connector 1">
            <a:extLst>
              <a:ext uri="{FF2B5EF4-FFF2-40B4-BE49-F238E27FC236}">
                <a16:creationId xmlns:a16="http://schemas.microsoft.com/office/drawing/2014/main" id="{EE8593F7-269E-8D7A-F4FA-CDC25141536A}"/>
              </a:ext>
            </a:extLst>
          </p:cNvPr>
          <p:cNvCxnSpPr>
            <a:cxnSpLocks/>
          </p:cNvCxnSpPr>
          <p:nvPr/>
        </p:nvCxnSpPr>
        <p:spPr>
          <a:xfrm flipH="1">
            <a:off x="2266950" y="5759450"/>
            <a:ext cx="3495675"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B8C369B7-A313-3171-7743-08F1C77F5D4C}"/>
              </a:ext>
            </a:extLst>
          </p:cNvPr>
          <p:cNvSpPr/>
          <p:nvPr/>
        </p:nvSpPr>
        <p:spPr>
          <a:xfrm>
            <a:off x="3265488" y="5567363"/>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ACK for 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FAEBA78F-6FB9-F1AE-2CB5-5C76CA44D354}"/>
              </a:ext>
            </a:extLst>
          </p:cNvPr>
          <p:cNvCxnSpPr>
            <a:cxnSpLocks/>
          </p:cNvCxnSpPr>
          <p:nvPr/>
        </p:nvCxnSpPr>
        <p:spPr>
          <a:xfrm>
            <a:off x="2266950" y="2584450"/>
            <a:ext cx="0" cy="42735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7BA22273-F434-FF22-5945-BAD04A1EE317}"/>
              </a:ext>
            </a:extLst>
          </p:cNvPr>
          <p:cNvCxnSpPr>
            <a:cxnSpLocks/>
          </p:cNvCxnSpPr>
          <p:nvPr/>
        </p:nvCxnSpPr>
        <p:spPr>
          <a:xfrm>
            <a:off x="2306638" y="3082925"/>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57347" name="Slide Number Placeholder 1">
            <a:extLst>
              <a:ext uri="{FF2B5EF4-FFF2-40B4-BE49-F238E27FC236}">
                <a16:creationId xmlns:a16="http://schemas.microsoft.com/office/drawing/2014/main" id="{0C0B66B4-A5A6-33F6-6C83-8FFEE98F08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59CA41-3819-4B41-8351-661AEAE3ED6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TextBox 2">
            <a:extLst>
              <a:ext uri="{FF2B5EF4-FFF2-40B4-BE49-F238E27FC236}">
                <a16:creationId xmlns:a16="http://schemas.microsoft.com/office/drawing/2014/main" id="{30D0DC33-3062-EB0D-4081-07F733D56DDD}"/>
              </a:ext>
            </a:extLst>
          </p:cNvPr>
          <p:cNvSpPr txBox="1"/>
          <p:nvPr/>
        </p:nvSpPr>
        <p:spPr>
          <a:xfrm>
            <a:off x="0" y="188913"/>
            <a:ext cx="9144000" cy="1755775"/>
          </a:xfrm>
          <a:prstGeom prst="rect">
            <a:avLst/>
          </a:prstGeom>
          <a:solidFill>
            <a:schemeClr val="accent3">
              <a:lumMod val="75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What if sender and receiver simultaneously applies the Nagle’s algo. and delayed ack (TCP’s default setting) ?</a:t>
            </a:r>
          </a:p>
        </p:txBody>
      </p:sp>
      <p:cxnSp>
        <p:nvCxnSpPr>
          <p:cNvPr id="5" name="Straight Arrow Connector 4">
            <a:extLst>
              <a:ext uri="{FF2B5EF4-FFF2-40B4-BE49-F238E27FC236}">
                <a16:creationId xmlns:a16="http://schemas.microsoft.com/office/drawing/2014/main" id="{5BB77074-518A-5A2F-CBCD-DC7A7CEF496E}"/>
              </a:ext>
            </a:extLst>
          </p:cNvPr>
          <p:cNvCxnSpPr>
            <a:cxnSpLocks/>
          </p:cNvCxnSpPr>
          <p:nvPr/>
        </p:nvCxnSpPr>
        <p:spPr>
          <a:xfrm>
            <a:off x="5800725" y="2468563"/>
            <a:ext cx="0" cy="43894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7350" name="TextBox 5">
            <a:extLst>
              <a:ext uri="{FF2B5EF4-FFF2-40B4-BE49-F238E27FC236}">
                <a16:creationId xmlns:a16="http://schemas.microsoft.com/office/drawing/2014/main" id="{B431C215-41DE-E2E4-A1A8-3E45C265BB78}"/>
              </a:ext>
            </a:extLst>
          </p:cNvPr>
          <p:cNvSpPr txBox="1">
            <a:spLocks noChangeArrowheads="1"/>
          </p:cNvSpPr>
          <p:nvPr/>
        </p:nvSpPr>
        <p:spPr bwMode="auto">
          <a:xfrm>
            <a:off x="1712913" y="2187575"/>
            <a:ext cx="1108075"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7351" name="TextBox 6">
            <a:extLst>
              <a:ext uri="{FF2B5EF4-FFF2-40B4-BE49-F238E27FC236}">
                <a16:creationId xmlns:a16="http://schemas.microsoft.com/office/drawing/2014/main" id="{569C07BD-37E9-2EEF-71FE-EEFD17256782}"/>
              </a:ext>
            </a:extLst>
          </p:cNvPr>
          <p:cNvSpPr txBox="1">
            <a:spLocks noChangeArrowheads="1"/>
          </p:cNvSpPr>
          <p:nvPr/>
        </p:nvSpPr>
        <p:spPr bwMode="auto">
          <a:xfrm>
            <a:off x="5114925" y="2081213"/>
            <a:ext cx="1416050" cy="4000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9" name="Rectangle 8">
            <a:extLst>
              <a:ext uri="{FF2B5EF4-FFF2-40B4-BE49-F238E27FC236}">
                <a16:creationId xmlns:a16="http://schemas.microsoft.com/office/drawing/2014/main" id="{D14FB8A7-1171-7EE4-EA66-F110F910A01D}"/>
              </a:ext>
            </a:extLst>
          </p:cNvPr>
          <p:cNvSpPr/>
          <p:nvPr/>
        </p:nvSpPr>
        <p:spPr>
          <a:xfrm>
            <a:off x="3265488" y="2890838"/>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Packet-1</a:t>
            </a:r>
          </a:p>
        </p:txBody>
      </p:sp>
      <p:sp>
        <p:nvSpPr>
          <p:cNvPr id="16" name="Freeform 15">
            <a:extLst>
              <a:ext uri="{FF2B5EF4-FFF2-40B4-BE49-F238E27FC236}">
                <a16:creationId xmlns:a16="http://schemas.microsoft.com/office/drawing/2014/main" id="{CBD5B3EF-8D11-680A-0AEA-FF744F106EEE}"/>
              </a:ext>
            </a:extLst>
          </p:cNvPr>
          <p:cNvSpPr/>
          <p:nvPr/>
        </p:nvSpPr>
        <p:spPr>
          <a:xfrm>
            <a:off x="2286000" y="3327400"/>
            <a:ext cx="571500" cy="431800"/>
          </a:xfrm>
          <a:custGeom>
            <a:avLst/>
            <a:gdLst>
              <a:gd name="connsiteX0" fmla="*/ 0 w 571511"/>
              <a:gd name="connsiteY0" fmla="*/ 0 h 431800"/>
              <a:gd name="connsiteX1" fmla="*/ 571500 w 571511"/>
              <a:gd name="connsiteY1" fmla="*/ 241300 h 431800"/>
              <a:gd name="connsiteX2" fmla="*/ 12700 w 571511"/>
              <a:gd name="connsiteY2" fmla="*/ 431800 h 431800"/>
            </a:gdLst>
            <a:ahLst/>
            <a:cxnLst>
              <a:cxn ang="0">
                <a:pos x="connsiteX0" y="connsiteY0"/>
              </a:cxn>
              <a:cxn ang="0">
                <a:pos x="connsiteX1" y="connsiteY1"/>
              </a:cxn>
              <a:cxn ang="0">
                <a:pos x="connsiteX2" y="connsiteY2"/>
              </a:cxn>
            </a:cxnLst>
            <a:rect l="l" t="t" r="r" b="b"/>
            <a:pathLst>
              <a:path w="571511" h="431800">
                <a:moveTo>
                  <a:pt x="0" y="0"/>
                </a:moveTo>
                <a:cubicBezTo>
                  <a:pt x="284691" y="84666"/>
                  <a:pt x="569383" y="169333"/>
                  <a:pt x="571500" y="241300"/>
                </a:cubicBezTo>
                <a:cubicBezTo>
                  <a:pt x="573617" y="313267"/>
                  <a:pt x="293158" y="372533"/>
                  <a:pt x="12700" y="431800"/>
                </a:cubicBezTo>
              </a:path>
            </a:pathLst>
          </a:cu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5ACF9F9-7132-BE2B-0067-A1249A6BF4AB}"/>
              </a:ext>
            </a:extLst>
          </p:cNvPr>
          <p:cNvSpPr txBox="1"/>
          <p:nvPr/>
        </p:nvSpPr>
        <p:spPr>
          <a:xfrm>
            <a:off x="85725" y="3327400"/>
            <a:ext cx="2128838" cy="120015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Nagle’s algo:</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Buffered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p:txBody>
      </p:sp>
      <p:sp>
        <p:nvSpPr>
          <p:cNvPr id="18" name="Right Brace 17">
            <a:extLst>
              <a:ext uri="{FF2B5EF4-FFF2-40B4-BE49-F238E27FC236}">
                <a16:creationId xmlns:a16="http://schemas.microsoft.com/office/drawing/2014/main" id="{DB21A4DE-803F-CC1B-B402-4A3EA4AED23F}"/>
              </a:ext>
            </a:extLst>
          </p:cNvPr>
          <p:cNvSpPr/>
          <p:nvPr/>
        </p:nvSpPr>
        <p:spPr>
          <a:xfrm>
            <a:off x="5916613" y="3082925"/>
            <a:ext cx="344487" cy="272732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5284606-E45F-8265-C1C4-40721D537801}"/>
              </a:ext>
            </a:extLst>
          </p:cNvPr>
          <p:cNvSpPr txBox="1"/>
          <p:nvPr/>
        </p:nvSpPr>
        <p:spPr>
          <a:xfrm>
            <a:off x="6388100" y="3549650"/>
            <a:ext cx="2763838" cy="20320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Delayed the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for packet-1.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Waiting for the next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to send the cumulative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OR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the timeout to occur.</a:t>
            </a:r>
          </a:p>
        </p:txBody>
      </p:sp>
      <p:sp>
        <p:nvSpPr>
          <p:cNvPr id="20" name="TextBox 19">
            <a:extLst>
              <a:ext uri="{FF2B5EF4-FFF2-40B4-BE49-F238E27FC236}">
                <a16:creationId xmlns:a16="http://schemas.microsoft.com/office/drawing/2014/main" id="{0B4A8190-E385-53FF-AE94-5B9DEF81A115}"/>
              </a:ext>
            </a:extLst>
          </p:cNvPr>
          <p:cNvSpPr txBox="1"/>
          <p:nvPr/>
        </p:nvSpPr>
        <p:spPr>
          <a:xfrm>
            <a:off x="5840413" y="5784850"/>
            <a:ext cx="3059112" cy="368300"/>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Timeout after 500ms (default)</a:t>
            </a:r>
            <a:endParaRPr kumimoji="0" lang="en-US" sz="18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cxnSp>
        <p:nvCxnSpPr>
          <p:cNvPr id="2" name="Straight Arrow Connector 1">
            <a:extLst>
              <a:ext uri="{FF2B5EF4-FFF2-40B4-BE49-F238E27FC236}">
                <a16:creationId xmlns:a16="http://schemas.microsoft.com/office/drawing/2014/main" id="{F06965DE-A8C7-B5D1-9E6F-2B68F6757D6F}"/>
              </a:ext>
            </a:extLst>
          </p:cNvPr>
          <p:cNvCxnSpPr>
            <a:cxnSpLocks/>
          </p:cNvCxnSpPr>
          <p:nvPr/>
        </p:nvCxnSpPr>
        <p:spPr>
          <a:xfrm flipH="1">
            <a:off x="2266950" y="5759450"/>
            <a:ext cx="3495675"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023E828E-169B-CB6B-B791-E8987CCCE312}"/>
              </a:ext>
            </a:extLst>
          </p:cNvPr>
          <p:cNvSpPr/>
          <p:nvPr/>
        </p:nvSpPr>
        <p:spPr>
          <a:xfrm>
            <a:off x="3265488" y="5567363"/>
            <a:ext cx="1460500" cy="384175"/>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ACK for 1</a:t>
            </a:r>
          </a:p>
        </p:txBody>
      </p:sp>
      <p:cxnSp>
        <p:nvCxnSpPr>
          <p:cNvPr id="12" name="Straight Arrow Connector 11">
            <a:extLst>
              <a:ext uri="{FF2B5EF4-FFF2-40B4-BE49-F238E27FC236}">
                <a16:creationId xmlns:a16="http://schemas.microsoft.com/office/drawing/2014/main" id="{3122AFAF-4F9C-EEEE-E30E-47B6FF0E1080}"/>
              </a:ext>
            </a:extLst>
          </p:cNvPr>
          <p:cNvCxnSpPr>
            <a:cxnSpLocks/>
          </p:cNvCxnSpPr>
          <p:nvPr/>
        </p:nvCxnSpPr>
        <p:spPr>
          <a:xfrm>
            <a:off x="2293938" y="6370638"/>
            <a:ext cx="3494087" cy="0"/>
          </a:xfrm>
          <a:prstGeom prst="straightConnector1">
            <a:avLst/>
          </a:prstGeom>
          <a:ln>
            <a:solidFill>
              <a:schemeClr val="tx1"/>
            </a:solidFill>
            <a:headEnd type="oval" w="lg" len="med"/>
            <a:tailEnd type="arrow" w="lg" len="med"/>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9A05EC5F-7E4C-2823-1CF7-BEE6EF3A5BB1}"/>
              </a:ext>
            </a:extLst>
          </p:cNvPr>
          <p:cNvSpPr/>
          <p:nvPr/>
        </p:nvSpPr>
        <p:spPr>
          <a:xfrm>
            <a:off x="3254375" y="6178550"/>
            <a:ext cx="1458913" cy="382588"/>
          </a:xfrm>
          <a:prstGeom prst="rect">
            <a:avLst/>
          </a:prstGeom>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Packet-2</a:t>
            </a:r>
          </a:p>
        </p:txBody>
      </p:sp>
      <p:sp>
        <p:nvSpPr>
          <p:cNvPr id="21" name="TextBox 20">
            <a:extLst>
              <a:ext uri="{FF2B5EF4-FFF2-40B4-BE49-F238E27FC236}">
                <a16:creationId xmlns:a16="http://schemas.microsoft.com/office/drawing/2014/main" id="{72017EE9-EAE7-874E-7E4D-E56C32E50E0D}"/>
              </a:ext>
            </a:extLst>
          </p:cNvPr>
          <p:cNvSpPr txBox="1"/>
          <p:nvPr/>
        </p:nvSpPr>
        <p:spPr>
          <a:xfrm rot="16200000">
            <a:off x="1793081" y="5766594"/>
            <a:ext cx="657225" cy="369888"/>
          </a:xfrm>
          <a:prstGeom prst="rect">
            <a:avLst/>
          </a:prstGeom>
          <a:noFill/>
          <a:ln>
            <a:no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Time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1">
            <a:extLst>
              <a:ext uri="{FF2B5EF4-FFF2-40B4-BE49-F238E27FC236}">
                <a16:creationId xmlns:a16="http://schemas.microsoft.com/office/drawing/2014/main" id="{76DC9F7D-86F9-5A43-8CDD-02A76720F88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5921B1-F450-784C-9A9B-5F78D9F7A2C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8370" name="TextBox 2">
            <a:extLst>
              <a:ext uri="{FF2B5EF4-FFF2-40B4-BE49-F238E27FC236}">
                <a16:creationId xmlns:a16="http://schemas.microsoft.com/office/drawing/2014/main" id="{D26462DD-ACAD-657E-17CD-98EDD2893B31}"/>
              </a:ext>
            </a:extLst>
          </p:cNvPr>
          <p:cNvSpPr txBox="1">
            <a:spLocks noChangeArrowheads="1"/>
          </p:cNvSpPr>
          <p:nvPr/>
        </p:nvSpPr>
        <p:spPr bwMode="auto">
          <a:xfrm>
            <a:off x="6350" y="3167063"/>
            <a:ext cx="9144000" cy="120032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34" charset="-128"/>
                <a:cs typeface="+mn-cs"/>
              </a:rPr>
              <a:t>Sender-side Timeout value calculation and its limitations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4CEDAE11-C7FA-0319-49E7-A4EB5590EEF2}"/>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59394" name="Picture 3">
            <a:extLst>
              <a:ext uri="{FF2B5EF4-FFF2-40B4-BE49-F238E27FC236}">
                <a16:creationId xmlns:a16="http://schemas.microsoft.com/office/drawing/2014/main" id="{3C0824F9-634B-72EA-10C8-73A321807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3">
            <a:extLst>
              <a:ext uri="{FF2B5EF4-FFF2-40B4-BE49-F238E27FC236}">
                <a16:creationId xmlns:a16="http://schemas.microsoft.com/office/drawing/2014/main" id="{22075A05-9D66-094B-743D-3D638CFC0566}"/>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60418" name="Picture 3">
            <a:extLst>
              <a:ext uri="{FF2B5EF4-FFF2-40B4-BE49-F238E27FC236}">
                <a16:creationId xmlns:a16="http://schemas.microsoft.com/office/drawing/2014/main" id="{01DD2479-0F84-4E45-565C-1CCDD6D12C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19" name="Group 7">
            <a:extLst>
              <a:ext uri="{FF2B5EF4-FFF2-40B4-BE49-F238E27FC236}">
                <a16:creationId xmlns:a16="http://schemas.microsoft.com/office/drawing/2014/main" id="{9041F768-E540-9F60-2B96-DDC747329818}"/>
              </a:ext>
            </a:extLst>
          </p:cNvPr>
          <p:cNvGrpSpPr>
            <a:grpSpLocks/>
          </p:cNvGrpSpPr>
          <p:nvPr/>
        </p:nvGrpSpPr>
        <p:grpSpPr bwMode="auto">
          <a:xfrm>
            <a:off x="2916238" y="958850"/>
            <a:ext cx="5189537" cy="909638"/>
            <a:chOff x="2916817" y="958555"/>
            <a:chExt cx="5188443" cy="909605"/>
          </a:xfrm>
        </p:grpSpPr>
        <p:sp>
          <p:nvSpPr>
            <p:cNvPr id="60420" name="TextBox 5">
              <a:extLst>
                <a:ext uri="{FF2B5EF4-FFF2-40B4-BE49-F238E27FC236}">
                  <a16:creationId xmlns:a16="http://schemas.microsoft.com/office/drawing/2014/main" id="{14E72C93-7AF2-8B6E-3EF3-CD1E94C19BA1}"/>
                </a:ext>
              </a:extLst>
            </p:cNvPr>
            <p:cNvSpPr txBox="1">
              <a:spLocks noChangeArrowheads="1"/>
            </p:cNvSpPr>
            <p:nvPr/>
          </p:nvSpPr>
          <p:spPr bwMode="auto">
            <a:xfrm>
              <a:off x="4302412" y="958555"/>
              <a:ext cx="3802848" cy="70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Smoothing factor (recommended between 0.8 -0.9)</a:t>
              </a:r>
            </a:p>
          </p:txBody>
        </p:sp>
        <p:sp>
          <p:nvSpPr>
            <p:cNvPr id="7" name="Freeform 6">
              <a:extLst>
                <a:ext uri="{FF2B5EF4-FFF2-40B4-BE49-F238E27FC236}">
                  <a16:creationId xmlns:a16="http://schemas.microsoft.com/office/drawing/2014/main" id="{30F5D9EA-7958-C852-A488-D9A6DE87D255}"/>
                </a:ext>
              </a:extLst>
            </p:cNvPr>
            <p:cNvSpPr/>
            <p:nvPr/>
          </p:nvSpPr>
          <p:spPr>
            <a:xfrm>
              <a:off x="2916817" y="1306205"/>
              <a:ext cx="1385595" cy="561955"/>
            </a:xfrm>
            <a:custGeom>
              <a:avLst/>
              <a:gdLst>
                <a:gd name="connsiteX0" fmla="*/ 0 w 1386348"/>
                <a:gd name="connsiteY0" fmla="*/ 561447 h 561447"/>
                <a:gd name="connsiteX1" fmla="*/ 634181 w 1386348"/>
                <a:gd name="connsiteY1" fmla="*/ 1009 h 561447"/>
                <a:gd name="connsiteX2" fmla="*/ 870155 w 1386348"/>
                <a:gd name="connsiteY2" fmla="*/ 413963 h 561447"/>
                <a:gd name="connsiteX3" fmla="*/ 1386348 w 1386348"/>
                <a:gd name="connsiteY3" fmla="*/ 30505 h 561447"/>
              </a:gdLst>
              <a:ahLst/>
              <a:cxnLst>
                <a:cxn ang="0">
                  <a:pos x="connsiteX0" y="connsiteY0"/>
                </a:cxn>
                <a:cxn ang="0">
                  <a:pos x="connsiteX1" y="connsiteY1"/>
                </a:cxn>
                <a:cxn ang="0">
                  <a:pos x="connsiteX2" y="connsiteY2"/>
                </a:cxn>
                <a:cxn ang="0">
                  <a:pos x="connsiteX3" y="connsiteY3"/>
                </a:cxn>
              </a:cxnLst>
              <a:rect l="l" t="t" r="r" b="b"/>
              <a:pathLst>
                <a:path w="1386348" h="561447">
                  <a:moveTo>
                    <a:pt x="0" y="561447"/>
                  </a:moveTo>
                  <a:cubicBezTo>
                    <a:pt x="244577" y="293518"/>
                    <a:pt x="489155" y="25590"/>
                    <a:pt x="634181" y="1009"/>
                  </a:cubicBezTo>
                  <a:cubicBezTo>
                    <a:pt x="779207" y="-23572"/>
                    <a:pt x="744794" y="409047"/>
                    <a:pt x="870155" y="413963"/>
                  </a:cubicBezTo>
                  <a:cubicBezTo>
                    <a:pt x="995516" y="418879"/>
                    <a:pt x="1190932" y="224692"/>
                    <a:pt x="1386348" y="30505"/>
                  </a:cubicBezTo>
                </a:path>
              </a:pathLst>
            </a:custGeom>
            <a:noFill/>
            <a:ln w="31750">
              <a:solidFill>
                <a:srgbClr val="C00000"/>
              </a:solidFill>
              <a:head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a:extLst>
              <a:ext uri="{FF2B5EF4-FFF2-40B4-BE49-F238E27FC236}">
                <a16:creationId xmlns:a16="http://schemas.microsoft.com/office/drawing/2014/main" id="{20ABC28A-A902-8810-5FDC-5D847BA9E992}"/>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61442" name="Picture 3">
            <a:extLst>
              <a:ext uri="{FF2B5EF4-FFF2-40B4-BE49-F238E27FC236}">
                <a16:creationId xmlns:a16="http://schemas.microsoft.com/office/drawing/2014/main" id="{1FFE162B-DCEE-0419-66B1-4383102D83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4">
            <a:extLst>
              <a:ext uri="{FF2B5EF4-FFF2-40B4-BE49-F238E27FC236}">
                <a16:creationId xmlns:a16="http://schemas.microsoft.com/office/drawing/2014/main" id="{76F1A7DD-35B9-46EC-2F1D-161E7CE157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2619375"/>
            <a:ext cx="520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1444" name="Group 7">
            <a:extLst>
              <a:ext uri="{FF2B5EF4-FFF2-40B4-BE49-F238E27FC236}">
                <a16:creationId xmlns:a16="http://schemas.microsoft.com/office/drawing/2014/main" id="{AA69D7BE-3B01-C005-C914-0EFE27461893}"/>
              </a:ext>
            </a:extLst>
          </p:cNvPr>
          <p:cNvGrpSpPr>
            <a:grpSpLocks/>
          </p:cNvGrpSpPr>
          <p:nvPr/>
        </p:nvGrpSpPr>
        <p:grpSpPr bwMode="auto">
          <a:xfrm>
            <a:off x="2916238" y="958850"/>
            <a:ext cx="5189537" cy="909638"/>
            <a:chOff x="2916817" y="958555"/>
            <a:chExt cx="5188443" cy="909605"/>
          </a:xfrm>
        </p:grpSpPr>
        <p:sp>
          <p:nvSpPr>
            <p:cNvPr id="61445" name="TextBox 5">
              <a:extLst>
                <a:ext uri="{FF2B5EF4-FFF2-40B4-BE49-F238E27FC236}">
                  <a16:creationId xmlns:a16="http://schemas.microsoft.com/office/drawing/2014/main" id="{50BAF6BD-132C-CA2D-8BB8-3CDB86E6B312}"/>
                </a:ext>
              </a:extLst>
            </p:cNvPr>
            <p:cNvSpPr txBox="1">
              <a:spLocks noChangeArrowheads="1"/>
            </p:cNvSpPr>
            <p:nvPr/>
          </p:nvSpPr>
          <p:spPr bwMode="auto">
            <a:xfrm>
              <a:off x="4302412" y="958555"/>
              <a:ext cx="3802848" cy="70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Smoothing factor (recommended between 0.8 -0.9)</a:t>
              </a:r>
            </a:p>
          </p:txBody>
        </p:sp>
        <p:sp>
          <p:nvSpPr>
            <p:cNvPr id="7" name="Freeform 6">
              <a:extLst>
                <a:ext uri="{FF2B5EF4-FFF2-40B4-BE49-F238E27FC236}">
                  <a16:creationId xmlns:a16="http://schemas.microsoft.com/office/drawing/2014/main" id="{E8467F23-0EAB-360A-1EBA-D67849555078}"/>
                </a:ext>
              </a:extLst>
            </p:cNvPr>
            <p:cNvSpPr/>
            <p:nvPr/>
          </p:nvSpPr>
          <p:spPr>
            <a:xfrm>
              <a:off x="2916817" y="1306205"/>
              <a:ext cx="1385595" cy="561955"/>
            </a:xfrm>
            <a:custGeom>
              <a:avLst/>
              <a:gdLst>
                <a:gd name="connsiteX0" fmla="*/ 0 w 1386348"/>
                <a:gd name="connsiteY0" fmla="*/ 561447 h 561447"/>
                <a:gd name="connsiteX1" fmla="*/ 634181 w 1386348"/>
                <a:gd name="connsiteY1" fmla="*/ 1009 h 561447"/>
                <a:gd name="connsiteX2" fmla="*/ 870155 w 1386348"/>
                <a:gd name="connsiteY2" fmla="*/ 413963 h 561447"/>
                <a:gd name="connsiteX3" fmla="*/ 1386348 w 1386348"/>
                <a:gd name="connsiteY3" fmla="*/ 30505 h 561447"/>
              </a:gdLst>
              <a:ahLst/>
              <a:cxnLst>
                <a:cxn ang="0">
                  <a:pos x="connsiteX0" y="connsiteY0"/>
                </a:cxn>
                <a:cxn ang="0">
                  <a:pos x="connsiteX1" y="connsiteY1"/>
                </a:cxn>
                <a:cxn ang="0">
                  <a:pos x="connsiteX2" y="connsiteY2"/>
                </a:cxn>
                <a:cxn ang="0">
                  <a:pos x="connsiteX3" y="connsiteY3"/>
                </a:cxn>
              </a:cxnLst>
              <a:rect l="l" t="t" r="r" b="b"/>
              <a:pathLst>
                <a:path w="1386348" h="561447">
                  <a:moveTo>
                    <a:pt x="0" y="561447"/>
                  </a:moveTo>
                  <a:cubicBezTo>
                    <a:pt x="244577" y="293518"/>
                    <a:pt x="489155" y="25590"/>
                    <a:pt x="634181" y="1009"/>
                  </a:cubicBezTo>
                  <a:cubicBezTo>
                    <a:pt x="779207" y="-23572"/>
                    <a:pt x="744794" y="409047"/>
                    <a:pt x="870155" y="413963"/>
                  </a:cubicBezTo>
                  <a:cubicBezTo>
                    <a:pt x="995516" y="418879"/>
                    <a:pt x="1190932" y="224692"/>
                    <a:pt x="1386348" y="30505"/>
                  </a:cubicBezTo>
                </a:path>
              </a:pathLst>
            </a:custGeom>
            <a:noFill/>
            <a:ln w="31750">
              <a:solidFill>
                <a:srgbClr val="C00000"/>
              </a:solidFill>
              <a:head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a:extLst>
              <a:ext uri="{FF2B5EF4-FFF2-40B4-BE49-F238E27FC236}">
                <a16:creationId xmlns:a16="http://schemas.microsoft.com/office/drawing/2014/main" id="{9194CB0C-AB13-2001-8DF9-40DF8E40C794}"/>
              </a:ext>
            </a:extLst>
          </p:cNvPr>
          <p:cNvSpPr txBox="1">
            <a:spLocks noChangeArrowheads="1"/>
          </p:cNvSpPr>
          <p:nvPr/>
        </p:nvSpPr>
        <p:spPr bwMode="auto">
          <a:xfrm>
            <a:off x="304800" y="317500"/>
            <a:ext cx="853440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sng" strike="noStrike" kern="1200" cap="none" spc="0" normalizeH="0" baseline="0" noProof="0">
                <a:ln>
                  <a:noFill/>
                </a:ln>
                <a:solidFill>
                  <a:srgbClr val="558ED5"/>
                </a:solidFill>
                <a:effectLst/>
                <a:uLnTx/>
                <a:uFillTx/>
                <a:latin typeface="Calibri" panose="020F0502020204030204" pitchFamily="34" charset="0"/>
                <a:ea typeface="ＭＳ Ｐゴシック" panose="020B0600070205080204" pitchFamily="34" charset="-128"/>
                <a:cs typeface="+mn-cs"/>
              </a:rPr>
              <a:t>Calculating TCP timeout value: The original idea</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endParaRPr>
          </a:p>
        </p:txBody>
      </p:sp>
      <p:pic>
        <p:nvPicPr>
          <p:cNvPr id="62466" name="Picture 3">
            <a:extLst>
              <a:ext uri="{FF2B5EF4-FFF2-40B4-BE49-F238E27FC236}">
                <a16:creationId xmlns:a16="http://schemas.microsoft.com/office/drawing/2014/main" id="{B1F541F8-F60D-3F70-2E1F-5C33F1902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8" y="1624013"/>
            <a:ext cx="91440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a:extLst>
              <a:ext uri="{FF2B5EF4-FFF2-40B4-BE49-F238E27FC236}">
                <a16:creationId xmlns:a16="http://schemas.microsoft.com/office/drawing/2014/main" id="{9C983AC2-DBDE-2591-8058-BF7DD3804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2619375"/>
            <a:ext cx="5207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7">
            <a:extLst>
              <a:ext uri="{FF2B5EF4-FFF2-40B4-BE49-F238E27FC236}">
                <a16:creationId xmlns:a16="http://schemas.microsoft.com/office/drawing/2014/main" id="{7E20E79C-3B3A-14DF-0503-9493722A4501}"/>
              </a:ext>
            </a:extLst>
          </p:cNvPr>
          <p:cNvGrpSpPr>
            <a:grpSpLocks/>
          </p:cNvGrpSpPr>
          <p:nvPr/>
        </p:nvGrpSpPr>
        <p:grpSpPr bwMode="auto">
          <a:xfrm>
            <a:off x="2916238" y="958850"/>
            <a:ext cx="5189537" cy="909638"/>
            <a:chOff x="2916817" y="958555"/>
            <a:chExt cx="5188443" cy="909605"/>
          </a:xfrm>
        </p:grpSpPr>
        <p:sp>
          <p:nvSpPr>
            <p:cNvPr id="62472" name="TextBox 5">
              <a:extLst>
                <a:ext uri="{FF2B5EF4-FFF2-40B4-BE49-F238E27FC236}">
                  <a16:creationId xmlns:a16="http://schemas.microsoft.com/office/drawing/2014/main" id="{643CBEF2-69BB-8BBC-AC2E-0AE68B9CC58B}"/>
                </a:ext>
              </a:extLst>
            </p:cNvPr>
            <p:cNvSpPr txBox="1">
              <a:spLocks noChangeArrowheads="1"/>
            </p:cNvSpPr>
            <p:nvPr/>
          </p:nvSpPr>
          <p:spPr bwMode="auto">
            <a:xfrm>
              <a:off x="4302412" y="958555"/>
              <a:ext cx="3802848" cy="70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Smoothing factor (recommended between 0.8 -0.9)</a:t>
              </a:r>
            </a:p>
          </p:txBody>
        </p:sp>
        <p:sp>
          <p:nvSpPr>
            <p:cNvPr id="7" name="Freeform 6">
              <a:extLst>
                <a:ext uri="{FF2B5EF4-FFF2-40B4-BE49-F238E27FC236}">
                  <a16:creationId xmlns:a16="http://schemas.microsoft.com/office/drawing/2014/main" id="{52012050-3DBB-4937-0A28-951D95AEE7C4}"/>
                </a:ext>
              </a:extLst>
            </p:cNvPr>
            <p:cNvSpPr/>
            <p:nvPr/>
          </p:nvSpPr>
          <p:spPr>
            <a:xfrm>
              <a:off x="2916817" y="1306205"/>
              <a:ext cx="1385595" cy="561955"/>
            </a:xfrm>
            <a:custGeom>
              <a:avLst/>
              <a:gdLst>
                <a:gd name="connsiteX0" fmla="*/ 0 w 1386348"/>
                <a:gd name="connsiteY0" fmla="*/ 561447 h 561447"/>
                <a:gd name="connsiteX1" fmla="*/ 634181 w 1386348"/>
                <a:gd name="connsiteY1" fmla="*/ 1009 h 561447"/>
                <a:gd name="connsiteX2" fmla="*/ 870155 w 1386348"/>
                <a:gd name="connsiteY2" fmla="*/ 413963 h 561447"/>
                <a:gd name="connsiteX3" fmla="*/ 1386348 w 1386348"/>
                <a:gd name="connsiteY3" fmla="*/ 30505 h 561447"/>
              </a:gdLst>
              <a:ahLst/>
              <a:cxnLst>
                <a:cxn ang="0">
                  <a:pos x="connsiteX0" y="connsiteY0"/>
                </a:cxn>
                <a:cxn ang="0">
                  <a:pos x="connsiteX1" y="connsiteY1"/>
                </a:cxn>
                <a:cxn ang="0">
                  <a:pos x="connsiteX2" y="connsiteY2"/>
                </a:cxn>
                <a:cxn ang="0">
                  <a:pos x="connsiteX3" y="connsiteY3"/>
                </a:cxn>
              </a:cxnLst>
              <a:rect l="l" t="t" r="r" b="b"/>
              <a:pathLst>
                <a:path w="1386348" h="561447">
                  <a:moveTo>
                    <a:pt x="0" y="561447"/>
                  </a:moveTo>
                  <a:cubicBezTo>
                    <a:pt x="244577" y="293518"/>
                    <a:pt x="489155" y="25590"/>
                    <a:pt x="634181" y="1009"/>
                  </a:cubicBezTo>
                  <a:cubicBezTo>
                    <a:pt x="779207" y="-23572"/>
                    <a:pt x="744794" y="409047"/>
                    <a:pt x="870155" y="413963"/>
                  </a:cubicBezTo>
                  <a:cubicBezTo>
                    <a:pt x="995516" y="418879"/>
                    <a:pt x="1190932" y="224692"/>
                    <a:pt x="1386348" y="30505"/>
                  </a:cubicBezTo>
                </a:path>
              </a:pathLst>
            </a:custGeom>
            <a:noFill/>
            <a:ln w="31750">
              <a:solidFill>
                <a:srgbClr val="C00000"/>
              </a:solidFill>
              <a:headEnd type="arrow"/>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469" name="Group 8">
            <a:extLst>
              <a:ext uri="{FF2B5EF4-FFF2-40B4-BE49-F238E27FC236}">
                <a16:creationId xmlns:a16="http://schemas.microsoft.com/office/drawing/2014/main" id="{5BAFD82B-8589-9E6A-E09E-D816EF625CFD}"/>
              </a:ext>
            </a:extLst>
          </p:cNvPr>
          <p:cNvGrpSpPr>
            <a:grpSpLocks/>
          </p:cNvGrpSpPr>
          <p:nvPr/>
        </p:nvGrpSpPr>
        <p:grpSpPr bwMode="auto">
          <a:xfrm>
            <a:off x="0" y="3275013"/>
            <a:ext cx="9369425" cy="1036637"/>
            <a:chOff x="0" y="3275380"/>
            <a:chExt cx="9369879" cy="1036935"/>
          </a:xfrm>
        </p:grpSpPr>
        <p:sp>
          <p:nvSpPr>
            <p:cNvPr id="10" name="Rectangle 9">
              <a:extLst>
                <a:ext uri="{FF2B5EF4-FFF2-40B4-BE49-F238E27FC236}">
                  <a16:creationId xmlns:a16="http://schemas.microsoft.com/office/drawing/2014/main" id="{C91E42BD-C1C6-C26D-5B7F-F2A49463B68D}"/>
                </a:ext>
              </a:extLst>
            </p:cNvPr>
            <p:cNvSpPr/>
            <p:nvPr/>
          </p:nvSpPr>
          <p:spPr>
            <a:xfrm>
              <a:off x="0" y="3275380"/>
              <a:ext cx="9144443" cy="1036935"/>
            </a:xfrm>
            <a:prstGeom prst="rect">
              <a:avLst/>
            </a:prstGeom>
            <a:solidFill>
              <a:schemeClr val="accent2">
                <a:lumMod val="7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2471" name="TextBox 10">
              <a:extLst>
                <a:ext uri="{FF2B5EF4-FFF2-40B4-BE49-F238E27FC236}">
                  <a16:creationId xmlns:a16="http://schemas.microsoft.com/office/drawing/2014/main" id="{6D0B6640-B652-7E3E-5849-3016A07936A6}"/>
                </a:ext>
              </a:extLst>
            </p:cNvPr>
            <p:cNvSpPr txBox="1">
              <a:spLocks noChangeArrowheads="1"/>
            </p:cNvSpPr>
            <p:nvPr/>
          </p:nvSpPr>
          <p:spPr bwMode="auto">
            <a:xfrm>
              <a:off x="1419294" y="3464346"/>
              <a:ext cx="7950585" cy="58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RTT estimation can be wrong</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a:extLst>
              <a:ext uri="{FF2B5EF4-FFF2-40B4-BE49-F238E27FC236}">
                <a16:creationId xmlns:a16="http://schemas.microsoft.com/office/drawing/2014/main" id="{6A35A9AD-1DC1-7744-FFD5-2A5207E29A0F}"/>
              </a:ext>
            </a:extLst>
          </p:cNvPr>
          <p:cNvSpPr>
            <a:spLocks noGrp="1"/>
          </p:cNvSpPr>
          <p:nvPr>
            <p:ph type="ctrTitle"/>
          </p:nvPr>
        </p:nvSpPr>
        <p:spPr/>
        <p:txBody>
          <a:bodyPr/>
          <a:lstStyle/>
          <a:p>
            <a:r>
              <a:rPr lang="en-US" altLang="en-US">
                <a:ea typeface="ＭＳ Ｐゴシック" panose="020B0600070205080204" pitchFamily="34" charset="-128"/>
              </a:rPr>
              <a:t>Reliable Delivery on a Lossy Channel With Bit Errors</a:t>
            </a:r>
          </a:p>
        </p:txBody>
      </p:sp>
      <p:sp>
        <p:nvSpPr>
          <p:cNvPr id="70658" name="Rectangle 4">
            <a:extLst>
              <a:ext uri="{FF2B5EF4-FFF2-40B4-BE49-F238E27FC236}">
                <a16:creationId xmlns:a16="http://schemas.microsoft.com/office/drawing/2014/main" id="{4AB81AF4-DA8A-3ABE-6954-C16C804DEB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3DFCA4-A606-254D-9212-DA9279B218F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2" name="Rectangle 4">
            <a:extLst>
              <a:ext uri="{FF2B5EF4-FFF2-40B4-BE49-F238E27FC236}">
                <a16:creationId xmlns:a16="http://schemas.microsoft.com/office/drawing/2014/main" id="{A31AAB9E-297A-9E81-4902-76ABD852BF92}"/>
              </a:ext>
            </a:extLst>
          </p:cNvPr>
          <p:cNvSpPr txBox="1">
            <a:spLocks/>
          </p:cNvSpPr>
          <p:nvPr/>
        </p:nvSpPr>
        <p:spPr bwMode="auto">
          <a:xfrm>
            <a:off x="0" y="4005263"/>
            <a:ext cx="9144000" cy="1470025"/>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rPr>
              <a:t>Stop-and-Wait Protocol</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1">
            <a:extLst>
              <a:ext uri="{FF2B5EF4-FFF2-40B4-BE49-F238E27FC236}">
                <a16:creationId xmlns:a16="http://schemas.microsoft.com/office/drawing/2014/main" id="{74428E41-512F-3D4F-E999-556D985007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683EB-9EEA-8B48-A65B-35B029039F2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3490" name="Picture 2">
            <a:extLst>
              <a:ext uri="{FF2B5EF4-FFF2-40B4-BE49-F238E27FC236}">
                <a16:creationId xmlns:a16="http://schemas.microsoft.com/office/drawing/2014/main" id="{72B5FB77-1B9D-E623-1F0C-162376A97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025650"/>
            <a:ext cx="7874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C7923E1-8AB0-D4C6-53D2-12A85F26B7E2}"/>
              </a:ext>
            </a:extLst>
          </p:cNvPr>
          <p:cNvSpPr txBox="1">
            <a:spLocks/>
          </p:cNvSpPr>
          <p:nvPr/>
        </p:nvSpPr>
        <p:spPr>
          <a:xfrm>
            <a:off x="304800" y="317500"/>
            <a:ext cx="8534400" cy="62992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RTT estimation can be wrong</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p:txBody>
      </p:sp>
      <p:sp>
        <p:nvSpPr>
          <p:cNvPr id="2" name="Rectangle 1">
            <a:extLst>
              <a:ext uri="{FF2B5EF4-FFF2-40B4-BE49-F238E27FC236}">
                <a16:creationId xmlns:a16="http://schemas.microsoft.com/office/drawing/2014/main" id="{E0F508AF-AB0D-E4B1-1A86-7193451CA6B4}"/>
              </a:ext>
            </a:extLst>
          </p:cNvPr>
          <p:cNvSpPr/>
          <p:nvPr/>
        </p:nvSpPr>
        <p:spPr>
          <a:xfrm>
            <a:off x="4572000" y="2238375"/>
            <a:ext cx="3686175" cy="33416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3353C30-C0AF-6AEF-6384-BA4A1BCFAB6B}"/>
              </a:ext>
            </a:extLst>
          </p:cNvPr>
          <p:cNvSpPr/>
          <p:nvPr/>
        </p:nvSpPr>
        <p:spPr>
          <a:xfrm>
            <a:off x="5494338" y="5886450"/>
            <a:ext cx="1458912"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1">
            <a:extLst>
              <a:ext uri="{FF2B5EF4-FFF2-40B4-BE49-F238E27FC236}">
                <a16:creationId xmlns:a16="http://schemas.microsoft.com/office/drawing/2014/main" id="{C1120E71-BAD0-305D-80A6-E7BF0939703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6A9A0C-6F3F-9D4A-9799-62004855C90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64514" name="Picture 2">
            <a:extLst>
              <a:ext uri="{FF2B5EF4-FFF2-40B4-BE49-F238E27FC236}">
                <a16:creationId xmlns:a16="http://schemas.microsoft.com/office/drawing/2014/main" id="{AE3047C7-C28C-0BCE-ACFA-5AD498C2A5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2025650"/>
            <a:ext cx="78740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089A58B-DE90-772E-4B9C-A3AEC4852794}"/>
              </a:ext>
            </a:extLst>
          </p:cNvPr>
          <p:cNvSpPr txBox="1">
            <a:spLocks/>
          </p:cNvSpPr>
          <p:nvPr/>
        </p:nvSpPr>
        <p:spPr>
          <a:xfrm>
            <a:off x="304800" y="317500"/>
            <a:ext cx="8534400" cy="62992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RTT estimation can be wrong</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a:extLst>
              <a:ext uri="{FF2B5EF4-FFF2-40B4-BE49-F238E27FC236}">
                <a16:creationId xmlns:a16="http://schemas.microsoft.com/office/drawing/2014/main" id="{1DCE36A5-DDFD-031D-5170-C07C5B5C1E8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00AE31-1FB8-C64F-9648-3E3D4437D1A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Rectangle 3">
            <a:extLst>
              <a:ext uri="{FF2B5EF4-FFF2-40B4-BE49-F238E27FC236}">
                <a16:creationId xmlns:a16="http://schemas.microsoft.com/office/drawing/2014/main" id="{E1243927-7079-40EB-57B2-FB3AC5B406A3}"/>
              </a:ext>
            </a:extLst>
          </p:cNvPr>
          <p:cNvSpPr txBox="1">
            <a:spLocks/>
          </p:cNvSpPr>
          <p:nvPr/>
        </p:nvSpPr>
        <p:spPr>
          <a:xfrm>
            <a:off x="304800" y="317500"/>
            <a:ext cx="8839200" cy="6299200"/>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800000"/>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Solution: </a:t>
            </a:r>
            <a:r>
              <a:rPr kumimoji="0" lang="en-US" altLang="en-US" sz="3200" b="0" i="0" u="none" strike="noStrike" kern="1200" cap="none" spc="0" normalizeH="0" baseline="0" noProof="0" dirty="0" err="1">
                <a:ln>
                  <a:noFill/>
                </a:ln>
                <a:solidFill>
                  <a:srgbClr val="800000"/>
                </a:solidFill>
                <a:effectLst/>
                <a:uLnTx/>
                <a:uFillTx/>
                <a:latin typeface="Calibri"/>
                <a:ea typeface="ＭＳ Ｐゴシック" panose="020B0600070205080204" pitchFamily="34" charset="-128"/>
              </a:rPr>
              <a:t>Karn</a:t>
            </a: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/Partridge algorithm</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Stop taking RTT samples when TCP retransmits</a:t>
            </a: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514350" marR="0" lvl="0" indent="-514350" algn="l" defTabSz="457200" rtl="0" eaLnBrk="0" fontAlgn="base" latinLnBrk="0" hangingPunct="0">
              <a:lnSpc>
                <a:spcPct val="100000"/>
              </a:lnSpc>
              <a:spcBef>
                <a:spcPct val="20000"/>
              </a:spcBef>
              <a:spcAft>
                <a:spcPct val="0"/>
              </a:spcAft>
              <a:buClrTx/>
              <a:buSzTx/>
              <a:buFont typeface="Arial" panose="020B0604020202020204" pitchFamily="34" charset="0"/>
              <a:buAutoNum type="arabicParenR"/>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Start again after a regular transmission/reception</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rPr>
              <a:t>3) Each time TCP retransmits, set next timeout to be twice the last timeout value</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800000"/>
              </a:solidFill>
              <a:effectLst/>
              <a:uLnTx/>
              <a:uFillTx/>
              <a:latin typeface="Calibri"/>
              <a:ea typeface="ＭＳ Ｐゴシック" panose="020B0600070205080204" pitchFamily="34" charset="-128"/>
            </a:endParaRPr>
          </a:p>
        </p:txBody>
      </p:sp>
      <p:sp>
        <p:nvSpPr>
          <p:cNvPr id="2" name="Rectangle 1">
            <a:extLst>
              <a:ext uri="{FF2B5EF4-FFF2-40B4-BE49-F238E27FC236}">
                <a16:creationId xmlns:a16="http://schemas.microsoft.com/office/drawing/2014/main" id="{C48F401A-BB25-B695-59C3-F28DB706B16D}"/>
              </a:ext>
            </a:extLst>
          </p:cNvPr>
          <p:cNvSpPr/>
          <p:nvPr/>
        </p:nvSpPr>
        <p:spPr>
          <a:xfrm>
            <a:off x="309563" y="3889375"/>
            <a:ext cx="8640762" cy="730250"/>
          </a:xfrm>
          <a:prstGeom prst="rect">
            <a:avLst/>
          </a:prstGeom>
          <a:solidFill>
            <a:schemeClr val="accent3">
              <a:lumMod val="5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Can rules #1 &amp; #2 create issues?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800DF-37D3-1687-30BF-1FE2B52C7CE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61C772-800C-D241-B638-4FB047C6CA5A}" type="slidenum">
              <a:rPr kumimoji="0" lang="en-US" alt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alt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 name="TextBox 2">
            <a:extLst>
              <a:ext uri="{FF2B5EF4-FFF2-40B4-BE49-F238E27FC236}">
                <a16:creationId xmlns:a16="http://schemas.microsoft.com/office/drawing/2014/main" id="{FE599B18-180C-A1F0-C603-D780644790A5}"/>
              </a:ext>
            </a:extLst>
          </p:cNvPr>
          <p:cNvSpPr txBox="1"/>
          <p:nvPr/>
        </p:nvSpPr>
        <p:spPr>
          <a:xfrm>
            <a:off x="4121426" y="3059668"/>
            <a:ext cx="115339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Thank you</a:t>
            </a:r>
          </a:p>
        </p:txBody>
      </p:sp>
    </p:spTree>
    <p:extLst>
      <p:ext uri="{BB962C8B-B14F-4D97-AF65-F5344CB8AC3E}">
        <p14:creationId xmlns:p14="http://schemas.microsoft.com/office/powerpoint/2010/main" val="1534171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1">
            <a:extLst>
              <a:ext uri="{FF2B5EF4-FFF2-40B4-BE49-F238E27FC236}">
                <a16:creationId xmlns:a16="http://schemas.microsoft.com/office/drawing/2014/main" id="{317CB7E1-7E80-6620-CF3B-ED1A2C0CDB2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D18AE9-A172-254A-9F17-580AD7E6AA5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72706" name="Group 18">
            <a:extLst>
              <a:ext uri="{FF2B5EF4-FFF2-40B4-BE49-F238E27FC236}">
                <a16:creationId xmlns:a16="http://schemas.microsoft.com/office/drawing/2014/main" id="{65945726-109D-407C-ED50-9CBF678CAE8A}"/>
              </a:ext>
            </a:extLst>
          </p:cNvPr>
          <p:cNvGrpSpPr>
            <a:grpSpLocks/>
          </p:cNvGrpSpPr>
          <p:nvPr/>
        </p:nvGrpSpPr>
        <p:grpSpPr bwMode="auto">
          <a:xfrm>
            <a:off x="2228850" y="960438"/>
            <a:ext cx="5021263" cy="5578475"/>
            <a:chOff x="5334000" y="2057400"/>
            <a:chExt cx="3429000" cy="3810000"/>
          </a:xfrm>
        </p:grpSpPr>
        <p:sp>
          <p:nvSpPr>
            <p:cNvPr id="4" name="Rectangle 2">
              <a:extLst>
                <a:ext uri="{FF2B5EF4-FFF2-40B4-BE49-F238E27FC236}">
                  <a16:creationId xmlns:a16="http://schemas.microsoft.com/office/drawing/2014/main" id="{907D772E-D7A0-3FC0-6643-308DC299E347}"/>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72708" name="Text Box 4">
              <a:extLst>
                <a:ext uri="{FF2B5EF4-FFF2-40B4-BE49-F238E27FC236}">
                  <a16:creationId xmlns:a16="http://schemas.microsoft.com/office/drawing/2014/main" id="{3FF12D97-462C-316A-22BB-B5AEADD3A065}"/>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72709" name="Line 5">
              <a:extLst>
                <a:ext uri="{FF2B5EF4-FFF2-40B4-BE49-F238E27FC236}">
                  <a16:creationId xmlns:a16="http://schemas.microsoft.com/office/drawing/2014/main" id="{5F4ECE91-3D17-23F6-3AE3-3E9B437891D0}"/>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72710" name="Group 6">
              <a:extLst>
                <a:ext uri="{FF2B5EF4-FFF2-40B4-BE49-F238E27FC236}">
                  <a16:creationId xmlns:a16="http://schemas.microsoft.com/office/drawing/2014/main" id="{90E57A81-836E-2470-8923-3DA033FB3B75}"/>
                </a:ext>
              </a:extLst>
            </p:cNvPr>
            <p:cNvGrpSpPr>
              <a:grpSpLocks/>
            </p:cNvGrpSpPr>
            <p:nvPr/>
          </p:nvGrpSpPr>
          <p:grpSpPr bwMode="auto">
            <a:xfrm rot="688582">
              <a:off x="6686485" y="3254671"/>
              <a:ext cx="1385888" cy="396928"/>
              <a:chOff x="1105" y="1277"/>
              <a:chExt cx="912" cy="224"/>
            </a:xfrm>
          </p:grpSpPr>
          <p:sp>
            <p:nvSpPr>
              <p:cNvPr id="72720" name="Line 7">
                <a:extLst>
                  <a:ext uri="{FF2B5EF4-FFF2-40B4-BE49-F238E27FC236}">
                    <a16:creationId xmlns:a16="http://schemas.microsoft.com/office/drawing/2014/main" id="{34065368-6A34-7512-0F34-C6BD033CD772}"/>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21" name="Text Box 8">
                <a:extLst>
                  <a:ext uri="{FF2B5EF4-FFF2-40B4-BE49-F238E27FC236}">
                    <a16:creationId xmlns:a16="http://schemas.microsoft.com/office/drawing/2014/main" id="{A8F9E3DA-DFB0-FFAE-55DB-09AD1E4877AF}"/>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72711" name="Group 9">
              <a:extLst>
                <a:ext uri="{FF2B5EF4-FFF2-40B4-BE49-F238E27FC236}">
                  <a16:creationId xmlns:a16="http://schemas.microsoft.com/office/drawing/2014/main" id="{015A997B-92B5-32E6-3ED9-C2A44259725F}"/>
                </a:ext>
              </a:extLst>
            </p:cNvPr>
            <p:cNvGrpSpPr>
              <a:grpSpLocks/>
            </p:cNvGrpSpPr>
            <p:nvPr/>
          </p:nvGrpSpPr>
          <p:grpSpPr bwMode="auto">
            <a:xfrm rot="-1217168">
              <a:off x="6540822" y="4006072"/>
              <a:ext cx="1447800" cy="397000"/>
              <a:chOff x="1133" y="1733"/>
              <a:chExt cx="912" cy="250"/>
            </a:xfrm>
          </p:grpSpPr>
          <p:sp>
            <p:nvSpPr>
              <p:cNvPr id="72718" name="Line 10">
                <a:extLst>
                  <a:ext uri="{FF2B5EF4-FFF2-40B4-BE49-F238E27FC236}">
                    <a16:creationId xmlns:a16="http://schemas.microsoft.com/office/drawing/2014/main" id="{CD1D6703-FB3C-35B4-DA26-C6F60252FE99}"/>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19" name="Text Box 11">
                <a:extLst>
                  <a:ext uri="{FF2B5EF4-FFF2-40B4-BE49-F238E27FC236}">
                    <a16:creationId xmlns:a16="http://schemas.microsoft.com/office/drawing/2014/main" id="{25AFD2FF-6A0D-F959-4E91-5BAD6E2074B5}"/>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72712" name="AutoShape 12">
              <a:extLst>
                <a:ext uri="{FF2B5EF4-FFF2-40B4-BE49-F238E27FC236}">
                  <a16:creationId xmlns:a16="http://schemas.microsoft.com/office/drawing/2014/main" id="{121CCCF5-1845-71EA-09BC-EEE1A3249C78}"/>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72713" name="Text Box 13">
              <a:extLst>
                <a:ext uri="{FF2B5EF4-FFF2-40B4-BE49-F238E27FC236}">
                  <a16:creationId xmlns:a16="http://schemas.microsoft.com/office/drawing/2014/main" id="{0D559D18-9FD3-E4CB-4306-E1DA33407EB0}"/>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72714" name="Text Box 15">
              <a:extLst>
                <a:ext uri="{FF2B5EF4-FFF2-40B4-BE49-F238E27FC236}">
                  <a16:creationId xmlns:a16="http://schemas.microsoft.com/office/drawing/2014/main" id="{D8F7C43A-57D9-57F2-36CC-0D348B08501E}"/>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72715" name="Text Box 16">
              <a:extLst>
                <a:ext uri="{FF2B5EF4-FFF2-40B4-BE49-F238E27FC236}">
                  <a16:creationId xmlns:a16="http://schemas.microsoft.com/office/drawing/2014/main" id="{068A2DEC-A183-DB32-1EF8-4BA801B525AF}"/>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72716" name="Line 17">
              <a:extLst>
                <a:ext uri="{FF2B5EF4-FFF2-40B4-BE49-F238E27FC236}">
                  <a16:creationId xmlns:a16="http://schemas.microsoft.com/office/drawing/2014/main" id="{99A04528-8575-67E1-50BF-8A2997CAB2AA}"/>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2717" name="Line 18">
              <a:extLst>
                <a:ext uri="{FF2B5EF4-FFF2-40B4-BE49-F238E27FC236}">
                  <a16:creationId xmlns:a16="http://schemas.microsoft.com/office/drawing/2014/main" id="{30A04B21-A797-7DC2-CDA4-2A0B4F83F8D5}"/>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Number Placeholder 1">
            <a:extLst>
              <a:ext uri="{FF2B5EF4-FFF2-40B4-BE49-F238E27FC236}">
                <a16:creationId xmlns:a16="http://schemas.microsoft.com/office/drawing/2014/main" id="{DCD05EC5-34BE-B7C3-46D6-AC624D533F0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7F2BE0-8B91-AD47-9037-11FA09465D2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3730" name="Content Placeholder 2">
            <a:extLst>
              <a:ext uri="{FF2B5EF4-FFF2-40B4-BE49-F238E27FC236}">
                <a16:creationId xmlns:a16="http://schemas.microsoft.com/office/drawing/2014/main" id="{E7CF925D-BBC0-CE24-A5B3-F88F5FB9E86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1">
            <a:extLst>
              <a:ext uri="{FF2B5EF4-FFF2-40B4-BE49-F238E27FC236}">
                <a16:creationId xmlns:a16="http://schemas.microsoft.com/office/drawing/2014/main" id="{64546945-ED44-5929-577F-0B691B8BB52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8E4854-A588-DA4F-B610-FA696C8561B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4754" name="Content Placeholder 2">
            <a:extLst>
              <a:ext uri="{FF2B5EF4-FFF2-40B4-BE49-F238E27FC236}">
                <a16:creationId xmlns:a16="http://schemas.microsoft.com/office/drawing/2014/main" id="{F32AD713-2004-3E23-C1CB-C11E0BF69AEB}"/>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2629C8FD-726C-FC89-4F41-93FD1211175E}"/>
              </a:ext>
            </a:extLst>
          </p:cNvPr>
          <p:cNvSpPr/>
          <p:nvPr/>
        </p:nvSpPr>
        <p:spPr>
          <a:xfrm>
            <a:off x="769938" y="2200275"/>
            <a:ext cx="7758112" cy="57626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47E4D73D-3D1F-282F-2CA6-5128DC25E8AA}"/>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06" name="Rectangle 110">
            <a:extLst>
              <a:ext uri="{FF2B5EF4-FFF2-40B4-BE49-F238E27FC236}">
                <a16:creationId xmlns:a16="http://schemas.microsoft.com/office/drawing/2014/main" id="{763897F5-0E0A-E3CE-7ADD-A45D4DB0B67D}"/>
              </a:ext>
            </a:extLst>
          </p:cNvPr>
          <p:cNvSpPr>
            <a:spLocks noGrp="1"/>
          </p:cNvSpPr>
          <p:nvPr>
            <p:ph type="title"/>
          </p:nvPr>
        </p:nvSpPr>
        <p:spPr/>
        <p:txBody>
          <a:bodyPr/>
          <a:lstStyle/>
          <a:p>
            <a:r>
              <a:rPr lang="en-US" altLang="en-US" dirty="0">
                <a:ea typeface="ＭＳ Ｐゴシック" panose="020B0600070205080204" pitchFamily="34" charset="-128"/>
              </a:rPr>
              <a:t>Processing of incoming packets</a:t>
            </a:r>
          </a:p>
        </p:txBody>
      </p:sp>
      <p:grpSp>
        <p:nvGrpSpPr>
          <p:cNvPr id="123907" name="Group 4">
            <a:extLst>
              <a:ext uri="{FF2B5EF4-FFF2-40B4-BE49-F238E27FC236}">
                <a16:creationId xmlns:a16="http://schemas.microsoft.com/office/drawing/2014/main" id="{74554CE3-8B9D-3F58-20B0-B52F73B18302}"/>
              </a:ext>
            </a:extLst>
          </p:cNvPr>
          <p:cNvGrpSpPr>
            <a:grpSpLocks/>
          </p:cNvGrpSpPr>
          <p:nvPr/>
        </p:nvGrpSpPr>
        <p:grpSpPr bwMode="auto">
          <a:xfrm>
            <a:off x="1703388" y="2379663"/>
            <a:ext cx="5029200" cy="609600"/>
            <a:chOff x="912" y="1104"/>
            <a:chExt cx="3648" cy="384"/>
          </a:xfrm>
        </p:grpSpPr>
        <p:sp>
          <p:nvSpPr>
            <p:cNvPr id="124007" name="Line 5">
              <a:extLst>
                <a:ext uri="{FF2B5EF4-FFF2-40B4-BE49-F238E27FC236}">
                  <a16:creationId xmlns:a16="http://schemas.microsoft.com/office/drawing/2014/main" id="{071A4D62-B818-7F82-5286-6F7E03615A65}"/>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8" name="Line 6">
              <a:extLst>
                <a:ext uri="{FF2B5EF4-FFF2-40B4-BE49-F238E27FC236}">
                  <a16:creationId xmlns:a16="http://schemas.microsoft.com/office/drawing/2014/main" id="{770ED663-B2BA-4652-CAE9-A7846977B2E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9" name="Line 7">
              <a:extLst>
                <a:ext uri="{FF2B5EF4-FFF2-40B4-BE49-F238E27FC236}">
                  <a16:creationId xmlns:a16="http://schemas.microsoft.com/office/drawing/2014/main" id="{3C8CC057-754C-33DD-EF15-606DA28DB1F7}"/>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10" name="Line 8">
              <a:extLst>
                <a:ext uri="{FF2B5EF4-FFF2-40B4-BE49-F238E27FC236}">
                  <a16:creationId xmlns:a16="http://schemas.microsoft.com/office/drawing/2014/main" id="{3B762B25-7F12-CA14-CF56-D7D45CD045C4}"/>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908" name="Line 9">
            <a:extLst>
              <a:ext uri="{FF2B5EF4-FFF2-40B4-BE49-F238E27FC236}">
                <a16:creationId xmlns:a16="http://schemas.microsoft.com/office/drawing/2014/main" id="{4DECD307-E08A-33AD-0CB1-7CAA44A8E6D4}"/>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9" name="Line 10">
            <a:extLst>
              <a:ext uri="{FF2B5EF4-FFF2-40B4-BE49-F238E27FC236}">
                <a16:creationId xmlns:a16="http://schemas.microsoft.com/office/drawing/2014/main" id="{F4B8C86C-392C-3756-B3A3-4F08BAFF18F9}"/>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0" name="Line 11">
            <a:extLst>
              <a:ext uri="{FF2B5EF4-FFF2-40B4-BE49-F238E27FC236}">
                <a16:creationId xmlns:a16="http://schemas.microsoft.com/office/drawing/2014/main" id="{B85F6CDE-D41F-8E02-9BEB-DDE0ACECEBE6}"/>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1" name="Line 12">
            <a:extLst>
              <a:ext uri="{FF2B5EF4-FFF2-40B4-BE49-F238E27FC236}">
                <a16:creationId xmlns:a16="http://schemas.microsoft.com/office/drawing/2014/main" id="{323270DE-22AA-18DA-0EE0-E5BF3682B82E}"/>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2" name="Line 13">
            <a:extLst>
              <a:ext uri="{FF2B5EF4-FFF2-40B4-BE49-F238E27FC236}">
                <a16:creationId xmlns:a16="http://schemas.microsoft.com/office/drawing/2014/main" id="{8D660FF9-814F-B224-5638-BE8287BB0153}"/>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3" name="Line 14">
            <a:extLst>
              <a:ext uri="{FF2B5EF4-FFF2-40B4-BE49-F238E27FC236}">
                <a16:creationId xmlns:a16="http://schemas.microsoft.com/office/drawing/2014/main" id="{D2029CC2-6468-864F-19DF-9F0AD625DFAA}"/>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4" name="Line 15">
            <a:extLst>
              <a:ext uri="{FF2B5EF4-FFF2-40B4-BE49-F238E27FC236}">
                <a16:creationId xmlns:a16="http://schemas.microsoft.com/office/drawing/2014/main" id="{173E61B9-D539-9A6E-C59A-6BDF48587FE9}"/>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5" name="Line 16">
            <a:extLst>
              <a:ext uri="{FF2B5EF4-FFF2-40B4-BE49-F238E27FC236}">
                <a16:creationId xmlns:a16="http://schemas.microsoft.com/office/drawing/2014/main" id="{1E9F9297-1546-E959-E2E3-0C4F6CB824B6}"/>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6" name="Line 17">
            <a:extLst>
              <a:ext uri="{FF2B5EF4-FFF2-40B4-BE49-F238E27FC236}">
                <a16:creationId xmlns:a16="http://schemas.microsoft.com/office/drawing/2014/main" id="{D1760B9D-1386-1DDB-470B-DC6F7090A328}"/>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7" name="Line 18">
            <a:extLst>
              <a:ext uri="{FF2B5EF4-FFF2-40B4-BE49-F238E27FC236}">
                <a16:creationId xmlns:a16="http://schemas.microsoft.com/office/drawing/2014/main" id="{FA05A600-BCBF-9B8C-1368-BB39B98F4E05}"/>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8" name="Line 19">
            <a:extLst>
              <a:ext uri="{FF2B5EF4-FFF2-40B4-BE49-F238E27FC236}">
                <a16:creationId xmlns:a16="http://schemas.microsoft.com/office/drawing/2014/main" id="{49ECAF0F-43DC-0EFB-394A-7D962E6623E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19" name="Line 20">
            <a:extLst>
              <a:ext uri="{FF2B5EF4-FFF2-40B4-BE49-F238E27FC236}">
                <a16:creationId xmlns:a16="http://schemas.microsoft.com/office/drawing/2014/main" id="{F4CEBADA-D1E2-1E21-90A3-7C4D1FC54F64}"/>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0" name="Line 21">
            <a:extLst>
              <a:ext uri="{FF2B5EF4-FFF2-40B4-BE49-F238E27FC236}">
                <a16:creationId xmlns:a16="http://schemas.microsoft.com/office/drawing/2014/main" id="{6693FF50-3216-9A53-BBCE-2DA80F55E074}"/>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1" name="Line 22">
            <a:extLst>
              <a:ext uri="{FF2B5EF4-FFF2-40B4-BE49-F238E27FC236}">
                <a16:creationId xmlns:a16="http://schemas.microsoft.com/office/drawing/2014/main" id="{DCAB8AE9-E8FC-42CE-9B77-B9B8D4E4272D}"/>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2" name="Line 23">
            <a:extLst>
              <a:ext uri="{FF2B5EF4-FFF2-40B4-BE49-F238E27FC236}">
                <a16:creationId xmlns:a16="http://schemas.microsoft.com/office/drawing/2014/main" id="{B9522399-5368-E812-9A0F-67BE98C73B1C}"/>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3" name="Line 24">
            <a:extLst>
              <a:ext uri="{FF2B5EF4-FFF2-40B4-BE49-F238E27FC236}">
                <a16:creationId xmlns:a16="http://schemas.microsoft.com/office/drawing/2014/main" id="{2C2286A0-8B9B-7155-D351-2EC77D44E4C7}"/>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4" name="Line 25">
            <a:extLst>
              <a:ext uri="{FF2B5EF4-FFF2-40B4-BE49-F238E27FC236}">
                <a16:creationId xmlns:a16="http://schemas.microsoft.com/office/drawing/2014/main" id="{36E66F66-70AC-CAA0-EE82-BA50FF821187}"/>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5" name="Line 26">
            <a:extLst>
              <a:ext uri="{FF2B5EF4-FFF2-40B4-BE49-F238E27FC236}">
                <a16:creationId xmlns:a16="http://schemas.microsoft.com/office/drawing/2014/main" id="{3518B592-33C9-1F34-8E94-D1394F71C968}"/>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6" name="Line 27">
            <a:extLst>
              <a:ext uri="{FF2B5EF4-FFF2-40B4-BE49-F238E27FC236}">
                <a16:creationId xmlns:a16="http://schemas.microsoft.com/office/drawing/2014/main" id="{7E356816-0EC1-28D0-BBBC-A9312833C40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7" name="Line 28">
            <a:extLst>
              <a:ext uri="{FF2B5EF4-FFF2-40B4-BE49-F238E27FC236}">
                <a16:creationId xmlns:a16="http://schemas.microsoft.com/office/drawing/2014/main" id="{BDBAEDD0-9222-2370-7922-6E0B4536F10D}"/>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8" name="Line 29">
            <a:extLst>
              <a:ext uri="{FF2B5EF4-FFF2-40B4-BE49-F238E27FC236}">
                <a16:creationId xmlns:a16="http://schemas.microsoft.com/office/drawing/2014/main" id="{537EE513-9AA6-4A51-C883-99B49E3A4089}"/>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29" name="Line 30">
            <a:extLst>
              <a:ext uri="{FF2B5EF4-FFF2-40B4-BE49-F238E27FC236}">
                <a16:creationId xmlns:a16="http://schemas.microsoft.com/office/drawing/2014/main" id="{B3854599-F639-4E14-8D8E-53367F2AE22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0" name="Line 31">
            <a:extLst>
              <a:ext uri="{FF2B5EF4-FFF2-40B4-BE49-F238E27FC236}">
                <a16:creationId xmlns:a16="http://schemas.microsoft.com/office/drawing/2014/main" id="{6985D23C-5DE7-D934-CA5F-AA6944B9384F}"/>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1" name="Line 32">
            <a:extLst>
              <a:ext uri="{FF2B5EF4-FFF2-40B4-BE49-F238E27FC236}">
                <a16:creationId xmlns:a16="http://schemas.microsoft.com/office/drawing/2014/main" id="{9AE96D99-D997-0980-E3E4-D9E30211E445}"/>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2" name="Line 33">
            <a:extLst>
              <a:ext uri="{FF2B5EF4-FFF2-40B4-BE49-F238E27FC236}">
                <a16:creationId xmlns:a16="http://schemas.microsoft.com/office/drawing/2014/main" id="{0E633A00-2A61-2A61-E236-5B68BBEB1519}"/>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3" name="Line 34">
            <a:extLst>
              <a:ext uri="{FF2B5EF4-FFF2-40B4-BE49-F238E27FC236}">
                <a16:creationId xmlns:a16="http://schemas.microsoft.com/office/drawing/2014/main" id="{481F4A17-C71C-A90E-3996-3A890DC98F81}"/>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4" name="Line 35">
            <a:extLst>
              <a:ext uri="{FF2B5EF4-FFF2-40B4-BE49-F238E27FC236}">
                <a16:creationId xmlns:a16="http://schemas.microsoft.com/office/drawing/2014/main" id="{79F43855-B738-5041-E511-4D04898357CC}"/>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5" name="Line 36">
            <a:extLst>
              <a:ext uri="{FF2B5EF4-FFF2-40B4-BE49-F238E27FC236}">
                <a16:creationId xmlns:a16="http://schemas.microsoft.com/office/drawing/2014/main" id="{40A3A8F8-4244-6428-0F2C-9131F182C06F}"/>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6" name="Line 37">
            <a:extLst>
              <a:ext uri="{FF2B5EF4-FFF2-40B4-BE49-F238E27FC236}">
                <a16:creationId xmlns:a16="http://schemas.microsoft.com/office/drawing/2014/main" id="{7C989B4C-C9E0-F04C-1D0E-F7145BA591E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7" name="Line 38">
            <a:extLst>
              <a:ext uri="{FF2B5EF4-FFF2-40B4-BE49-F238E27FC236}">
                <a16:creationId xmlns:a16="http://schemas.microsoft.com/office/drawing/2014/main" id="{01432287-6F87-68F1-311C-62CE4BFF6BFE}"/>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8" name="Line 39">
            <a:extLst>
              <a:ext uri="{FF2B5EF4-FFF2-40B4-BE49-F238E27FC236}">
                <a16:creationId xmlns:a16="http://schemas.microsoft.com/office/drawing/2014/main" id="{20CEE9AE-91AF-252A-3C8B-2D8AD93E4A83}"/>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39" name="Line 40">
            <a:extLst>
              <a:ext uri="{FF2B5EF4-FFF2-40B4-BE49-F238E27FC236}">
                <a16:creationId xmlns:a16="http://schemas.microsoft.com/office/drawing/2014/main" id="{04C8AE94-DC42-6008-5729-B0AFFFF4DD55}"/>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40" name="Line 41">
            <a:extLst>
              <a:ext uri="{FF2B5EF4-FFF2-40B4-BE49-F238E27FC236}">
                <a16:creationId xmlns:a16="http://schemas.microsoft.com/office/drawing/2014/main" id="{5A2FA709-B862-AF42-B3DD-73E7AA4CFC42}"/>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03" name="Line 43">
            <a:extLst>
              <a:ext uri="{FF2B5EF4-FFF2-40B4-BE49-F238E27FC236}">
                <a16:creationId xmlns:a16="http://schemas.microsoft.com/office/drawing/2014/main" id="{5D9C46BA-47C8-1485-5088-D65FF0E99845}"/>
              </a:ext>
            </a:extLst>
          </p:cNvPr>
          <p:cNvSpPr>
            <a:spLocks noChangeShapeType="1"/>
          </p:cNvSpPr>
          <p:nvPr/>
        </p:nvSpPr>
        <p:spPr bwMode="auto">
          <a:xfrm>
            <a:off x="560388" y="5584825"/>
            <a:ext cx="7004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4" name="Line 44">
            <a:extLst>
              <a:ext uri="{FF2B5EF4-FFF2-40B4-BE49-F238E27FC236}">
                <a16:creationId xmlns:a16="http://schemas.microsoft.com/office/drawing/2014/main" id="{13BB2EC5-5E75-4EFD-B3FE-3C70F50C7CE0}"/>
              </a:ext>
            </a:extLst>
          </p:cNvPr>
          <p:cNvSpPr>
            <a:spLocks noChangeShapeType="1"/>
          </p:cNvSpPr>
          <p:nvPr/>
        </p:nvSpPr>
        <p:spPr bwMode="auto">
          <a:xfrm>
            <a:off x="560388" y="6194425"/>
            <a:ext cx="700438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005" name="Line 45">
            <a:extLst>
              <a:ext uri="{FF2B5EF4-FFF2-40B4-BE49-F238E27FC236}">
                <a16:creationId xmlns:a16="http://schemas.microsoft.com/office/drawing/2014/main" id="{6A790627-56CB-00EF-DB62-20FF4D0E6DDB}"/>
              </a:ext>
            </a:extLst>
          </p:cNvPr>
          <p:cNvSpPr>
            <a:spLocks noChangeShapeType="1"/>
          </p:cNvSpPr>
          <p:nvPr/>
        </p:nvSpPr>
        <p:spPr bwMode="auto">
          <a:xfrm flipH="1">
            <a:off x="7564772" y="5584825"/>
            <a:ext cx="46321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4006" name="Line 46">
            <a:extLst>
              <a:ext uri="{FF2B5EF4-FFF2-40B4-BE49-F238E27FC236}">
                <a16:creationId xmlns:a16="http://schemas.microsoft.com/office/drawing/2014/main" id="{0C8F9B45-207A-65F6-BB2B-A7BBC951EE37}"/>
              </a:ext>
            </a:extLst>
          </p:cNvPr>
          <p:cNvSpPr>
            <a:spLocks noChangeShapeType="1"/>
          </p:cNvSpPr>
          <p:nvPr/>
        </p:nvSpPr>
        <p:spPr bwMode="auto">
          <a:xfrm flipH="1">
            <a:off x="7564772" y="6194425"/>
            <a:ext cx="46321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42" name="Line 47">
            <a:extLst>
              <a:ext uri="{FF2B5EF4-FFF2-40B4-BE49-F238E27FC236}">
                <a16:creationId xmlns:a16="http://schemas.microsoft.com/office/drawing/2014/main" id="{075B68A9-411C-B560-DF13-14AD532EBB44}"/>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3" name="Line 48">
            <a:extLst>
              <a:ext uri="{FF2B5EF4-FFF2-40B4-BE49-F238E27FC236}">
                <a16:creationId xmlns:a16="http://schemas.microsoft.com/office/drawing/2014/main" id="{65623765-2927-1898-D922-A9F1904C544F}"/>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4" name="Line 49">
            <a:extLst>
              <a:ext uri="{FF2B5EF4-FFF2-40B4-BE49-F238E27FC236}">
                <a16:creationId xmlns:a16="http://schemas.microsoft.com/office/drawing/2014/main" id="{1E979A25-7149-8297-D3F6-37AC2E6F679C}"/>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5" name="Line 50">
            <a:extLst>
              <a:ext uri="{FF2B5EF4-FFF2-40B4-BE49-F238E27FC236}">
                <a16:creationId xmlns:a16="http://schemas.microsoft.com/office/drawing/2014/main" id="{53126A44-AF78-DAFC-AFDE-81CCC9C9D4E1}"/>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6" name="Line 51">
            <a:extLst>
              <a:ext uri="{FF2B5EF4-FFF2-40B4-BE49-F238E27FC236}">
                <a16:creationId xmlns:a16="http://schemas.microsoft.com/office/drawing/2014/main" id="{3166ED63-CACF-4AA0-AC34-EDC07C095531}"/>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7" name="Line 52">
            <a:extLst>
              <a:ext uri="{FF2B5EF4-FFF2-40B4-BE49-F238E27FC236}">
                <a16:creationId xmlns:a16="http://schemas.microsoft.com/office/drawing/2014/main" id="{C4D8E190-9D6C-F959-4DD7-D819D2CCF6FA}"/>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8" name="Line 53">
            <a:extLst>
              <a:ext uri="{FF2B5EF4-FFF2-40B4-BE49-F238E27FC236}">
                <a16:creationId xmlns:a16="http://schemas.microsoft.com/office/drawing/2014/main" id="{259C3312-22AF-53D4-86DF-421AEFF77105}"/>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49" name="Line 54">
            <a:extLst>
              <a:ext uri="{FF2B5EF4-FFF2-40B4-BE49-F238E27FC236}">
                <a16:creationId xmlns:a16="http://schemas.microsoft.com/office/drawing/2014/main" id="{37866E95-786F-748F-A8C4-CED5484FC60C}"/>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0" name="Line 55">
            <a:extLst>
              <a:ext uri="{FF2B5EF4-FFF2-40B4-BE49-F238E27FC236}">
                <a16:creationId xmlns:a16="http://schemas.microsoft.com/office/drawing/2014/main" id="{5C5C3C1D-3973-A3C4-3BDD-B78CC8BCD2E6}"/>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1" name="Line 56">
            <a:extLst>
              <a:ext uri="{FF2B5EF4-FFF2-40B4-BE49-F238E27FC236}">
                <a16:creationId xmlns:a16="http://schemas.microsoft.com/office/drawing/2014/main" id="{451A7209-29E9-CEE2-7FF9-C02309BDF349}"/>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2" name="Line 57">
            <a:extLst>
              <a:ext uri="{FF2B5EF4-FFF2-40B4-BE49-F238E27FC236}">
                <a16:creationId xmlns:a16="http://schemas.microsoft.com/office/drawing/2014/main" id="{45179ABB-5056-5566-641E-D49C8B3C3E88}"/>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3" name="Line 58">
            <a:extLst>
              <a:ext uri="{FF2B5EF4-FFF2-40B4-BE49-F238E27FC236}">
                <a16:creationId xmlns:a16="http://schemas.microsoft.com/office/drawing/2014/main" id="{AA309446-C7A3-DDD7-8A3C-9CF27DB62424}"/>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4" name="Line 59">
            <a:extLst>
              <a:ext uri="{FF2B5EF4-FFF2-40B4-BE49-F238E27FC236}">
                <a16:creationId xmlns:a16="http://schemas.microsoft.com/office/drawing/2014/main" id="{77891EA2-2CC5-08BB-952D-A0B36E21A28B}"/>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5" name="Line 60">
            <a:extLst>
              <a:ext uri="{FF2B5EF4-FFF2-40B4-BE49-F238E27FC236}">
                <a16:creationId xmlns:a16="http://schemas.microsoft.com/office/drawing/2014/main" id="{0BA3AFDC-4028-4391-11C8-B9093636DC1C}"/>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6" name="Line 61">
            <a:extLst>
              <a:ext uri="{FF2B5EF4-FFF2-40B4-BE49-F238E27FC236}">
                <a16:creationId xmlns:a16="http://schemas.microsoft.com/office/drawing/2014/main" id="{0698F02E-BBBB-3BFD-9ADB-4EA70D199AE6}"/>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7" name="Line 62">
            <a:extLst>
              <a:ext uri="{FF2B5EF4-FFF2-40B4-BE49-F238E27FC236}">
                <a16:creationId xmlns:a16="http://schemas.microsoft.com/office/drawing/2014/main" id="{4532A9E0-E791-D298-42F7-88AD8FB8D035}"/>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8" name="Line 63">
            <a:extLst>
              <a:ext uri="{FF2B5EF4-FFF2-40B4-BE49-F238E27FC236}">
                <a16:creationId xmlns:a16="http://schemas.microsoft.com/office/drawing/2014/main" id="{53C52BFB-746E-DE46-D729-3D0C4652A79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59" name="Line 64">
            <a:extLst>
              <a:ext uri="{FF2B5EF4-FFF2-40B4-BE49-F238E27FC236}">
                <a16:creationId xmlns:a16="http://schemas.microsoft.com/office/drawing/2014/main" id="{564EB9DB-7A03-74EF-AB85-0C21516F399D}"/>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0" name="Line 65">
            <a:extLst>
              <a:ext uri="{FF2B5EF4-FFF2-40B4-BE49-F238E27FC236}">
                <a16:creationId xmlns:a16="http://schemas.microsoft.com/office/drawing/2014/main" id="{F463C96C-ADB2-EE0B-C283-1E11436734F9}"/>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1" name="Line 66">
            <a:extLst>
              <a:ext uri="{FF2B5EF4-FFF2-40B4-BE49-F238E27FC236}">
                <a16:creationId xmlns:a16="http://schemas.microsoft.com/office/drawing/2014/main" id="{66B78AE8-FD48-ED54-9481-5FDC587D9F0F}"/>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2" name="Line 67">
            <a:extLst>
              <a:ext uri="{FF2B5EF4-FFF2-40B4-BE49-F238E27FC236}">
                <a16:creationId xmlns:a16="http://schemas.microsoft.com/office/drawing/2014/main" id="{1D57D468-A29C-38BC-29DA-0EE24C521604}"/>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3" name="Line 68">
            <a:extLst>
              <a:ext uri="{FF2B5EF4-FFF2-40B4-BE49-F238E27FC236}">
                <a16:creationId xmlns:a16="http://schemas.microsoft.com/office/drawing/2014/main" id="{D675E0EC-9D8E-B3D1-63A1-172EE9E5C708}"/>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4" name="Line 69">
            <a:extLst>
              <a:ext uri="{FF2B5EF4-FFF2-40B4-BE49-F238E27FC236}">
                <a16:creationId xmlns:a16="http://schemas.microsoft.com/office/drawing/2014/main" id="{4301D661-BB0C-5CF9-75F1-A583641D5FD9}"/>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5" name="Line 70">
            <a:extLst>
              <a:ext uri="{FF2B5EF4-FFF2-40B4-BE49-F238E27FC236}">
                <a16:creationId xmlns:a16="http://schemas.microsoft.com/office/drawing/2014/main" id="{B4AA0498-0FDE-0614-836B-30D0E71F4EB0}"/>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6" name="Line 71">
            <a:extLst>
              <a:ext uri="{FF2B5EF4-FFF2-40B4-BE49-F238E27FC236}">
                <a16:creationId xmlns:a16="http://schemas.microsoft.com/office/drawing/2014/main" id="{A9FDBDB0-0900-8DAC-B1E0-784FA43D1F68}"/>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7" name="Line 72">
            <a:extLst>
              <a:ext uri="{FF2B5EF4-FFF2-40B4-BE49-F238E27FC236}">
                <a16:creationId xmlns:a16="http://schemas.microsoft.com/office/drawing/2014/main" id="{36C6C9E2-A0FB-F68E-FB7A-BE12CEBD2371}"/>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8" name="Line 73">
            <a:extLst>
              <a:ext uri="{FF2B5EF4-FFF2-40B4-BE49-F238E27FC236}">
                <a16:creationId xmlns:a16="http://schemas.microsoft.com/office/drawing/2014/main" id="{05CEC184-6D58-B47D-C843-742602B15191}"/>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69" name="Line 74">
            <a:extLst>
              <a:ext uri="{FF2B5EF4-FFF2-40B4-BE49-F238E27FC236}">
                <a16:creationId xmlns:a16="http://schemas.microsoft.com/office/drawing/2014/main" id="{F46004A0-071B-A00D-5273-CA90934C8EB5}"/>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0" name="Line 75">
            <a:extLst>
              <a:ext uri="{FF2B5EF4-FFF2-40B4-BE49-F238E27FC236}">
                <a16:creationId xmlns:a16="http://schemas.microsoft.com/office/drawing/2014/main" id="{71F055FA-D89B-7DC1-5650-2CBE8AC51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1" name="Line 76">
            <a:extLst>
              <a:ext uri="{FF2B5EF4-FFF2-40B4-BE49-F238E27FC236}">
                <a16:creationId xmlns:a16="http://schemas.microsoft.com/office/drawing/2014/main" id="{29BD0DC0-8403-468A-CCDB-8942E33224BB}"/>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2" name="Line 77">
            <a:extLst>
              <a:ext uri="{FF2B5EF4-FFF2-40B4-BE49-F238E27FC236}">
                <a16:creationId xmlns:a16="http://schemas.microsoft.com/office/drawing/2014/main" id="{D45E1B30-3B14-1C34-99CB-8D498373B8F3}"/>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73" name="Line 78">
            <a:extLst>
              <a:ext uri="{FF2B5EF4-FFF2-40B4-BE49-F238E27FC236}">
                <a16:creationId xmlns:a16="http://schemas.microsoft.com/office/drawing/2014/main" id="{4AA877F6-FA46-55D9-9B59-87BFEE1AA474}"/>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74" name="Line 79">
            <a:extLst>
              <a:ext uri="{FF2B5EF4-FFF2-40B4-BE49-F238E27FC236}">
                <a16:creationId xmlns:a16="http://schemas.microsoft.com/office/drawing/2014/main" id="{FF68EEDB-577C-432D-9F6E-A52E67D85E13}"/>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75" name="Text Box 80">
            <a:extLst>
              <a:ext uri="{FF2B5EF4-FFF2-40B4-BE49-F238E27FC236}">
                <a16:creationId xmlns:a16="http://schemas.microsoft.com/office/drawing/2014/main" id="{44B7403F-8C05-C356-30C0-6F1F3C05E48A}"/>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A</a:t>
            </a:r>
          </a:p>
        </p:txBody>
      </p:sp>
      <p:sp>
        <p:nvSpPr>
          <p:cNvPr id="123976" name="Text Box 81">
            <a:extLst>
              <a:ext uri="{FF2B5EF4-FFF2-40B4-BE49-F238E27FC236}">
                <a16:creationId xmlns:a16="http://schemas.microsoft.com/office/drawing/2014/main" id="{8FBA2BA7-5B82-690F-96D1-1C4ED9F0D45C}"/>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2400" b="0">
                <a:solidFill>
                  <a:srgbClr val="000000"/>
                </a:solidFill>
                <a:latin typeface="Comic Sans MS" panose="030F0902030302020204" pitchFamily="66" charset="0"/>
              </a:rPr>
              <a:t>Host B</a:t>
            </a:r>
          </a:p>
        </p:txBody>
      </p:sp>
      <p:sp>
        <p:nvSpPr>
          <p:cNvPr id="123977" name="Rectangle 82">
            <a:extLst>
              <a:ext uri="{FF2B5EF4-FFF2-40B4-BE49-F238E27FC236}">
                <a16:creationId xmlns:a16="http://schemas.microsoft.com/office/drawing/2014/main" id="{110F841D-5D13-160A-EF88-5B2A815D4620}"/>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78" name="Rectangle 83">
            <a:extLst>
              <a:ext uri="{FF2B5EF4-FFF2-40B4-BE49-F238E27FC236}">
                <a16:creationId xmlns:a16="http://schemas.microsoft.com/office/drawing/2014/main" id="{226E508A-D8B8-646F-1B72-D7789E0112E7}"/>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79" name="Line 84">
            <a:extLst>
              <a:ext uri="{FF2B5EF4-FFF2-40B4-BE49-F238E27FC236}">
                <a16:creationId xmlns:a16="http://schemas.microsoft.com/office/drawing/2014/main" id="{FB802396-F20C-698C-D91B-C2AE126F87FA}"/>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0" name="Line 85">
            <a:extLst>
              <a:ext uri="{FF2B5EF4-FFF2-40B4-BE49-F238E27FC236}">
                <a16:creationId xmlns:a16="http://schemas.microsoft.com/office/drawing/2014/main" id="{855670B5-3066-E766-B1E7-921B5D2167C8}"/>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1" name="Line 86">
            <a:extLst>
              <a:ext uri="{FF2B5EF4-FFF2-40B4-BE49-F238E27FC236}">
                <a16:creationId xmlns:a16="http://schemas.microsoft.com/office/drawing/2014/main" id="{2F906AF6-A8D0-7DC4-F3E1-13E60B3B07AD}"/>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2" name="Line 87">
            <a:extLst>
              <a:ext uri="{FF2B5EF4-FFF2-40B4-BE49-F238E27FC236}">
                <a16:creationId xmlns:a16="http://schemas.microsoft.com/office/drawing/2014/main" id="{BF8C68E6-BD10-B990-25CE-1DBA61860D67}"/>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3" name="Line 88">
            <a:extLst>
              <a:ext uri="{FF2B5EF4-FFF2-40B4-BE49-F238E27FC236}">
                <a16:creationId xmlns:a16="http://schemas.microsoft.com/office/drawing/2014/main" id="{48F98F12-7E7F-C673-7BB4-2894F46FDBF4}"/>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4" name="Line 89">
            <a:extLst>
              <a:ext uri="{FF2B5EF4-FFF2-40B4-BE49-F238E27FC236}">
                <a16:creationId xmlns:a16="http://schemas.microsoft.com/office/drawing/2014/main" id="{F2860E96-876F-CFB8-CD3B-8BBD3BEF09E2}"/>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5" name="Line 90">
            <a:extLst>
              <a:ext uri="{FF2B5EF4-FFF2-40B4-BE49-F238E27FC236}">
                <a16:creationId xmlns:a16="http://schemas.microsoft.com/office/drawing/2014/main" id="{427FF03F-5536-3832-F7A9-08E53222F5CE}"/>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6" name="Line 91">
            <a:extLst>
              <a:ext uri="{FF2B5EF4-FFF2-40B4-BE49-F238E27FC236}">
                <a16:creationId xmlns:a16="http://schemas.microsoft.com/office/drawing/2014/main" id="{93F8DF0C-C960-5881-CF8A-34A7417F090A}"/>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87" name="Line 92">
            <a:extLst>
              <a:ext uri="{FF2B5EF4-FFF2-40B4-BE49-F238E27FC236}">
                <a16:creationId xmlns:a16="http://schemas.microsoft.com/office/drawing/2014/main" id="{BD05F9C6-2F82-3B6F-1033-C6919266CB9E}"/>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8" name="Line 93">
            <a:extLst>
              <a:ext uri="{FF2B5EF4-FFF2-40B4-BE49-F238E27FC236}">
                <a16:creationId xmlns:a16="http://schemas.microsoft.com/office/drawing/2014/main" id="{0CB3CD8C-C89A-1E99-84A6-D952041EF42A}"/>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89" name="Line 94">
            <a:extLst>
              <a:ext uri="{FF2B5EF4-FFF2-40B4-BE49-F238E27FC236}">
                <a16:creationId xmlns:a16="http://schemas.microsoft.com/office/drawing/2014/main" id="{8AC0F645-2F53-8E6D-16DF-1B4ECE82F6E2}"/>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0" name="Line 95">
            <a:extLst>
              <a:ext uri="{FF2B5EF4-FFF2-40B4-BE49-F238E27FC236}">
                <a16:creationId xmlns:a16="http://schemas.microsoft.com/office/drawing/2014/main" id="{AD0C3808-48C8-7B93-7E98-F725D30FE8A8}"/>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1" name="Line 96">
            <a:extLst>
              <a:ext uri="{FF2B5EF4-FFF2-40B4-BE49-F238E27FC236}">
                <a16:creationId xmlns:a16="http://schemas.microsoft.com/office/drawing/2014/main" id="{DFC82329-D118-BCA4-FAAC-355F94E644DF}"/>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2" name="Line 97">
            <a:extLst>
              <a:ext uri="{FF2B5EF4-FFF2-40B4-BE49-F238E27FC236}">
                <a16:creationId xmlns:a16="http://schemas.microsoft.com/office/drawing/2014/main" id="{E1461FBA-BFDE-C155-5A28-89872D56B450}"/>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3993" name="Text Box 98">
            <a:extLst>
              <a:ext uri="{FF2B5EF4-FFF2-40B4-BE49-F238E27FC236}">
                <a16:creationId xmlns:a16="http://schemas.microsoft.com/office/drawing/2014/main" id="{1725B200-271F-450C-DB4C-788C022B9A48}"/>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3994" name="Text Box 99">
            <a:extLst>
              <a:ext uri="{FF2B5EF4-FFF2-40B4-BE49-F238E27FC236}">
                <a16:creationId xmlns:a16="http://schemas.microsoft.com/office/drawing/2014/main" id="{59E78947-7960-356E-3C9E-786E7DDACFDC}"/>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TCP Data</a:t>
            </a:r>
          </a:p>
        </p:txBody>
      </p:sp>
      <p:sp>
        <p:nvSpPr>
          <p:cNvPr id="123995" name="Text Box 104">
            <a:extLst>
              <a:ext uri="{FF2B5EF4-FFF2-40B4-BE49-F238E27FC236}">
                <a16:creationId xmlns:a16="http://schemas.microsoft.com/office/drawing/2014/main" id="{C51C984E-0E32-F7AD-5AF7-0C526B98880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b="0">
                <a:solidFill>
                  <a:srgbClr val="000099"/>
                </a:solidFill>
                <a:latin typeface="Comic Sans MS" panose="030F0902030302020204" pitchFamily="66" charset="0"/>
              </a:rPr>
              <a:t>ISN (initial sequence number)</a:t>
            </a:r>
          </a:p>
        </p:txBody>
      </p:sp>
      <p:sp>
        <p:nvSpPr>
          <p:cNvPr id="123996" name="Line 105">
            <a:extLst>
              <a:ext uri="{FF2B5EF4-FFF2-40B4-BE49-F238E27FC236}">
                <a16:creationId xmlns:a16="http://schemas.microsoft.com/office/drawing/2014/main" id="{61B866EC-E100-0E90-388A-B60611DD6D48}"/>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23998" name="Rectangle 107">
            <a:extLst>
              <a:ext uri="{FF2B5EF4-FFF2-40B4-BE49-F238E27FC236}">
                <a16:creationId xmlns:a16="http://schemas.microsoft.com/office/drawing/2014/main" id="{4D0D2051-CC4E-5BAF-1654-EF39176C0E06}"/>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3999" name="Rectangle 109">
            <a:extLst>
              <a:ext uri="{FF2B5EF4-FFF2-40B4-BE49-F238E27FC236}">
                <a16:creationId xmlns:a16="http://schemas.microsoft.com/office/drawing/2014/main" id="{B099C299-22F3-2007-CAE3-8BADE8F987A0}"/>
              </a:ext>
            </a:extLst>
          </p:cNvPr>
          <p:cNvSpPr>
            <a:spLocks noChangeArrowheads="1"/>
          </p:cNvSpPr>
          <p:nvPr/>
        </p:nvSpPr>
        <p:spPr bwMode="auto">
          <a:xfrm>
            <a:off x="5132388" y="5584825"/>
            <a:ext cx="152400" cy="609600"/>
          </a:xfrm>
          <a:prstGeom prst="rect">
            <a:avLst/>
          </a:prstGeom>
          <a:no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endParaRPr lang="en-US" altLang="en-US" sz="2000">
              <a:solidFill>
                <a:srgbClr val="000000"/>
              </a:solidFill>
              <a:latin typeface="Courier New" panose="02070309020205020404" pitchFamily="49" charset="0"/>
            </a:endParaRPr>
          </a:p>
        </p:txBody>
      </p:sp>
      <p:sp>
        <p:nvSpPr>
          <p:cNvPr id="124000" name="Text Box 111">
            <a:extLst>
              <a:ext uri="{FF2B5EF4-FFF2-40B4-BE49-F238E27FC236}">
                <a16:creationId xmlns:a16="http://schemas.microsoft.com/office/drawing/2014/main" id="{6134193B-A176-D48B-3B3F-3DCAE8603597}"/>
              </a:ext>
            </a:extLst>
          </p:cNvPr>
          <p:cNvSpPr txBox="1">
            <a:spLocks noChangeArrowheads="1"/>
          </p:cNvSpPr>
          <p:nvPr/>
        </p:nvSpPr>
        <p:spPr bwMode="auto">
          <a:xfrm rot="5390887">
            <a:off x="2380456" y="2575719"/>
            <a:ext cx="6635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200" b="0">
                <a:solidFill>
                  <a:srgbClr val="000000"/>
                </a:solidFill>
                <a:latin typeface="Times New Roman" panose="02020603050405020304" pitchFamily="18" charset="0"/>
              </a:rPr>
              <a:t>Byte 81</a:t>
            </a:r>
          </a:p>
        </p:txBody>
      </p:sp>
      <p:sp>
        <p:nvSpPr>
          <p:cNvPr id="124001" name="Slide Number Placeholder 1">
            <a:extLst>
              <a:ext uri="{FF2B5EF4-FFF2-40B4-BE49-F238E27FC236}">
                <a16:creationId xmlns:a16="http://schemas.microsoft.com/office/drawing/2014/main" id="{1A6D347B-375C-C4EB-CEFE-E310BDB8E91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B9BE56E7-B4B5-2048-A25F-9A2E1C5A6B91}" type="slidenum">
              <a:rPr lang="en-US" altLang="en-US" sz="1200" smtClean="0">
                <a:solidFill>
                  <a:srgbClr val="898989"/>
                </a:solidFill>
                <a:latin typeface="Courier New" panose="02070309020205020404" pitchFamily="49" charset="0"/>
              </a:rPr>
              <a:pPr>
                <a:spcBef>
                  <a:spcPct val="0"/>
                </a:spcBef>
                <a:buFontTx/>
                <a:buNone/>
              </a:pPr>
              <a:t>17</a:t>
            </a:fld>
            <a:endParaRPr lang="en-US" altLang="en-US" sz="1200">
              <a:solidFill>
                <a:srgbClr val="898989"/>
              </a:solidFill>
              <a:latin typeface="Courier New" panose="02070309020205020404" pitchFamily="49" charset="0"/>
            </a:endParaRPr>
          </a:p>
        </p:txBody>
      </p:sp>
      <p:sp>
        <p:nvSpPr>
          <p:cNvPr id="2" name="Line 70">
            <a:extLst>
              <a:ext uri="{FF2B5EF4-FFF2-40B4-BE49-F238E27FC236}">
                <a16:creationId xmlns:a16="http://schemas.microsoft.com/office/drawing/2014/main" id="{0326E92B-6231-7A7E-3C92-145E5A35086D}"/>
              </a:ext>
            </a:extLst>
          </p:cNvPr>
          <p:cNvSpPr>
            <a:spLocks noChangeShapeType="1"/>
          </p:cNvSpPr>
          <p:nvPr/>
        </p:nvSpPr>
        <p:spPr bwMode="auto">
          <a:xfrm>
            <a:off x="208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 name="Line 71">
            <a:extLst>
              <a:ext uri="{FF2B5EF4-FFF2-40B4-BE49-F238E27FC236}">
                <a16:creationId xmlns:a16="http://schemas.microsoft.com/office/drawing/2014/main" id="{D268A0EE-483E-1675-BF8B-02B61745B674}"/>
              </a:ext>
            </a:extLst>
          </p:cNvPr>
          <p:cNvSpPr>
            <a:spLocks noChangeShapeType="1"/>
          </p:cNvSpPr>
          <p:nvPr/>
        </p:nvSpPr>
        <p:spPr bwMode="auto">
          <a:xfrm>
            <a:off x="223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 name="Line 72">
            <a:extLst>
              <a:ext uri="{FF2B5EF4-FFF2-40B4-BE49-F238E27FC236}">
                <a16:creationId xmlns:a16="http://schemas.microsoft.com/office/drawing/2014/main" id="{06AF666A-C876-F8AC-B0A5-222C4BB9CACA}"/>
              </a:ext>
            </a:extLst>
          </p:cNvPr>
          <p:cNvSpPr>
            <a:spLocks noChangeShapeType="1"/>
          </p:cNvSpPr>
          <p:nvPr/>
        </p:nvSpPr>
        <p:spPr bwMode="auto">
          <a:xfrm>
            <a:off x="238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 name="Line 73">
            <a:extLst>
              <a:ext uri="{FF2B5EF4-FFF2-40B4-BE49-F238E27FC236}">
                <a16:creationId xmlns:a16="http://schemas.microsoft.com/office/drawing/2014/main" id="{66076D01-CD65-F3E9-D31B-E6E761C6C83F}"/>
              </a:ext>
            </a:extLst>
          </p:cNvPr>
          <p:cNvSpPr>
            <a:spLocks noChangeShapeType="1"/>
          </p:cNvSpPr>
          <p:nvPr/>
        </p:nvSpPr>
        <p:spPr bwMode="auto">
          <a:xfrm>
            <a:off x="254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74">
            <a:extLst>
              <a:ext uri="{FF2B5EF4-FFF2-40B4-BE49-F238E27FC236}">
                <a16:creationId xmlns:a16="http://schemas.microsoft.com/office/drawing/2014/main" id="{71F37776-9D1D-E23F-5A77-D349247D0770}"/>
              </a:ext>
            </a:extLst>
          </p:cNvPr>
          <p:cNvSpPr>
            <a:spLocks noChangeShapeType="1"/>
          </p:cNvSpPr>
          <p:nvPr/>
        </p:nvSpPr>
        <p:spPr bwMode="auto">
          <a:xfrm>
            <a:off x="269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75">
            <a:extLst>
              <a:ext uri="{FF2B5EF4-FFF2-40B4-BE49-F238E27FC236}">
                <a16:creationId xmlns:a16="http://schemas.microsoft.com/office/drawing/2014/main" id="{633A7169-E277-96E8-7FB6-4D620DF0BD63}"/>
              </a:ext>
            </a:extLst>
          </p:cNvPr>
          <p:cNvSpPr>
            <a:spLocks noChangeShapeType="1"/>
          </p:cNvSpPr>
          <p:nvPr/>
        </p:nvSpPr>
        <p:spPr bwMode="auto">
          <a:xfrm>
            <a:off x="284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76">
            <a:extLst>
              <a:ext uri="{FF2B5EF4-FFF2-40B4-BE49-F238E27FC236}">
                <a16:creationId xmlns:a16="http://schemas.microsoft.com/office/drawing/2014/main" id="{59735C26-B038-FD1E-BD89-34B1783DDD53}"/>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77">
            <a:extLst>
              <a:ext uri="{FF2B5EF4-FFF2-40B4-BE49-F238E27FC236}">
                <a16:creationId xmlns:a16="http://schemas.microsoft.com/office/drawing/2014/main" id="{97F2A4A3-EAB1-E4BF-6883-FF8414321969}"/>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78">
            <a:extLst>
              <a:ext uri="{FF2B5EF4-FFF2-40B4-BE49-F238E27FC236}">
                <a16:creationId xmlns:a16="http://schemas.microsoft.com/office/drawing/2014/main" id="{795C1A01-F728-422F-8B3D-3509B4F46562}"/>
              </a:ext>
            </a:extLst>
          </p:cNvPr>
          <p:cNvSpPr>
            <a:spLocks noChangeShapeType="1"/>
          </p:cNvSpPr>
          <p:nvPr/>
        </p:nvSpPr>
        <p:spPr bwMode="auto">
          <a:xfrm>
            <a:off x="3303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79">
            <a:extLst>
              <a:ext uri="{FF2B5EF4-FFF2-40B4-BE49-F238E27FC236}">
                <a16:creationId xmlns:a16="http://schemas.microsoft.com/office/drawing/2014/main" id="{2E8CB21F-BD43-BB22-9C87-84188CA35AF9}"/>
              </a:ext>
            </a:extLst>
          </p:cNvPr>
          <p:cNvSpPr>
            <a:spLocks noChangeShapeType="1"/>
          </p:cNvSpPr>
          <p:nvPr/>
        </p:nvSpPr>
        <p:spPr bwMode="auto">
          <a:xfrm>
            <a:off x="34559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TextBox 11">
            <a:extLst>
              <a:ext uri="{FF2B5EF4-FFF2-40B4-BE49-F238E27FC236}">
                <a16:creationId xmlns:a16="http://schemas.microsoft.com/office/drawing/2014/main" id="{15FDBD04-3C94-15F0-5151-3A8D880B1545}"/>
              </a:ext>
            </a:extLst>
          </p:cNvPr>
          <p:cNvSpPr txBox="1"/>
          <p:nvPr/>
        </p:nvSpPr>
        <p:spPr>
          <a:xfrm>
            <a:off x="5208587" y="5704959"/>
            <a:ext cx="1527982" cy="369332"/>
          </a:xfrm>
          <a:prstGeom prst="rect">
            <a:avLst/>
          </a:prstGeom>
          <a:solidFill>
            <a:srgbClr val="FF0000"/>
          </a:solidFill>
          <a:ln>
            <a:solidFill>
              <a:schemeClr val="tx1"/>
            </a:solidFill>
          </a:ln>
        </p:spPr>
        <p:txBody>
          <a:bodyPr wrap="none" rtlCol="0">
            <a:spAutoFit/>
          </a:bodyPr>
          <a:lstStyle/>
          <a:p>
            <a:r>
              <a:rPr lang="en-US" dirty="0"/>
              <a:t>Unused buffer</a:t>
            </a:r>
          </a:p>
        </p:txBody>
      </p:sp>
      <p:sp>
        <p:nvSpPr>
          <p:cNvPr id="13" name="TextBox 12">
            <a:extLst>
              <a:ext uri="{FF2B5EF4-FFF2-40B4-BE49-F238E27FC236}">
                <a16:creationId xmlns:a16="http://schemas.microsoft.com/office/drawing/2014/main" id="{A4FA3884-E23B-F58E-53A3-CE940E66677E}"/>
              </a:ext>
            </a:extLst>
          </p:cNvPr>
          <p:cNvSpPr txBox="1"/>
          <p:nvPr/>
        </p:nvSpPr>
        <p:spPr>
          <a:xfrm>
            <a:off x="3075649" y="5737224"/>
            <a:ext cx="1996765" cy="369332"/>
          </a:xfrm>
          <a:prstGeom prst="rect">
            <a:avLst/>
          </a:prstGeom>
          <a:solidFill>
            <a:schemeClr val="accent6">
              <a:lumMod val="75000"/>
            </a:schemeClr>
          </a:solidFill>
          <a:ln>
            <a:solidFill>
              <a:schemeClr val="tx1"/>
            </a:solidFill>
          </a:ln>
        </p:spPr>
        <p:txBody>
          <a:bodyPr wrap="square" rtlCol="0">
            <a:spAutoFit/>
          </a:bodyPr>
          <a:lstStyle/>
          <a:p>
            <a:r>
              <a:rPr lang="en-US" dirty="0"/>
              <a:t>Receive, not </a:t>
            </a:r>
            <a:r>
              <a:rPr lang="en-US" dirty="0" err="1"/>
              <a:t>ACKed</a:t>
            </a:r>
            <a:endParaRPr lang="en-US" dirty="0"/>
          </a:p>
        </p:txBody>
      </p:sp>
      <p:sp>
        <p:nvSpPr>
          <p:cNvPr id="15" name="Line 25">
            <a:extLst>
              <a:ext uri="{FF2B5EF4-FFF2-40B4-BE49-F238E27FC236}">
                <a16:creationId xmlns:a16="http://schemas.microsoft.com/office/drawing/2014/main" id="{830B1504-EC23-6546-BD34-F380E9DD2B64}"/>
              </a:ext>
            </a:extLst>
          </p:cNvPr>
          <p:cNvSpPr>
            <a:spLocks noChangeShapeType="1"/>
          </p:cNvSpPr>
          <p:nvPr/>
        </p:nvSpPr>
        <p:spPr bwMode="auto">
          <a:xfrm>
            <a:off x="5608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26">
            <a:extLst>
              <a:ext uri="{FF2B5EF4-FFF2-40B4-BE49-F238E27FC236}">
                <a16:creationId xmlns:a16="http://schemas.microsoft.com/office/drawing/2014/main" id="{DBB33126-C5B9-21E3-7C55-604261E1A7AE}"/>
              </a:ext>
            </a:extLst>
          </p:cNvPr>
          <p:cNvSpPr>
            <a:spLocks noChangeShapeType="1"/>
          </p:cNvSpPr>
          <p:nvPr/>
        </p:nvSpPr>
        <p:spPr bwMode="auto">
          <a:xfrm>
            <a:off x="7132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7">
            <a:extLst>
              <a:ext uri="{FF2B5EF4-FFF2-40B4-BE49-F238E27FC236}">
                <a16:creationId xmlns:a16="http://schemas.microsoft.com/office/drawing/2014/main" id="{8088A939-5583-ED1B-15C2-6DC63CD363C7}"/>
              </a:ext>
            </a:extLst>
          </p:cNvPr>
          <p:cNvSpPr>
            <a:spLocks noChangeShapeType="1"/>
          </p:cNvSpPr>
          <p:nvPr/>
        </p:nvSpPr>
        <p:spPr bwMode="auto">
          <a:xfrm>
            <a:off x="8656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8">
            <a:extLst>
              <a:ext uri="{FF2B5EF4-FFF2-40B4-BE49-F238E27FC236}">
                <a16:creationId xmlns:a16="http://schemas.microsoft.com/office/drawing/2014/main" id="{0B23752A-0D90-A60B-4685-5C4559100157}"/>
              </a:ext>
            </a:extLst>
          </p:cNvPr>
          <p:cNvSpPr>
            <a:spLocks noChangeShapeType="1"/>
          </p:cNvSpPr>
          <p:nvPr/>
        </p:nvSpPr>
        <p:spPr bwMode="auto">
          <a:xfrm>
            <a:off x="10180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29">
            <a:extLst>
              <a:ext uri="{FF2B5EF4-FFF2-40B4-BE49-F238E27FC236}">
                <a16:creationId xmlns:a16="http://schemas.microsoft.com/office/drawing/2014/main" id="{88F84974-36AC-F9B1-3922-D769F4506EA9}"/>
              </a:ext>
            </a:extLst>
          </p:cNvPr>
          <p:cNvSpPr>
            <a:spLocks noChangeShapeType="1"/>
          </p:cNvSpPr>
          <p:nvPr/>
        </p:nvSpPr>
        <p:spPr bwMode="auto">
          <a:xfrm>
            <a:off x="11704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30">
            <a:extLst>
              <a:ext uri="{FF2B5EF4-FFF2-40B4-BE49-F238E27FC236}">
                <a16:creationId xmlns:a16="http://schemas.microsoft.com/office/drawing/2014/main" id="{4C3516D6-26FE-0BD1-72E1-92B5F6BC75BC}"/>
              </a:ext>
            </a:extLst>
          </p:cNvPr>
          <p:cNvSpPr>
            <a:spLocks noChangeShapeType="1"/>
          </p:cNvSpPr>
          <p:nvPr/>
        </p:nvSpPr>
        <p:spPr bwMode="auto">
          <a:xfrm>
            <a:off x="13228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31">
            <a:extLst>
              <a:ext uri="{FF2B5EF4-FFF2-40B4-BE49-F238E27FC236}">
                <a16:creationId xmlns:a16="http://schemas.microsoft.com/office/drawing/2014/main" id="{85412495-2420-A810-4DF4-45B6803957F0}"/>
              </a:ext>
            </a:extLst>
          </p:cNvPr>
          <p:cNvSpPr>
            <a:spLocks noChangeShapeType="1"/>
          </p:cNvSpPr>
          <p:nvPr/>
        </p:nvSpPr>
        <p:spPr bwMode="auto">
          <a:xfrm>
            <a:off x="14752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2">
            <a:extLst>
              <a:ext uri="{FF2B5EF4-FFF2-40B4-BE49-F238E27FC236}">
                <a16:creationId xmlns:a16="http://schemas.microsoft.com/office/drawing/2014/main" id="{038234B1-738A-0F79-F653-A34C9A2C6235}"/>
              </a:ext>
            </a:extLst>
          </p:cNvPr>
          <p:cNvSpPr>
            <a:spLocks noChangeShapeType="1"/>
          </p:cNvSpPr>
          <p:nvPr/>
        </p:nvSpPr>
        <p:spPr bwMode="auto">
          <a:xfrm>
            <a:off x="16276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33">
            <a:extLst>
              <a:ext uri="{FF2B5EF4-FFF2-40B4-BE49-F238E27FC236}">
                <a16:creationId xmlns:a16="http://schemas.microsoft.com/office/drawing/2014/main" id="{324AE40A-B814-7232-485F-81331CB80A5C}"/>
              </a:ext>
            </a:extLst>
          </p:cNvPr>
          <p:cNvSpPr>
            <a:spLocks noChangeShapeType="1"/>
          </p:cNvSpPr>
          <p:nvPr/>
        </p:nvSpPr>
        <p:spPr bwMode="auto">
          <a:xfrm>
            <a:off x="17800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a16="http://schemas.microsoft.com/office/drawing/2014/main" id="{6A60E990-39EF-0A43-D0F0-D519316207D7}"/>
              </a:ext>
            </a:extLst>
          </p:cNvPr>
          <p:cNvSpPr>
            <a:spLocks noChangeShapeType="1"/>
          </p:cNvSpPr>
          <p:nvPr/>
        </p:nvSpPr>
        <p:spPr bwMode="auto">
          <a:xfrm>
            <a:off x="19324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a16="http://schemas.microsoft.com/office/drawing/2014/main" id="{FDF2A0F0-F2B6-A74D-A9EF-9C57919CF2DD}"/>
              </a:ext>
            </a:extLst>
          </p:cNvPr>
          <p:cNvSpPr>
            <a:spLocks noChangeShapeType="1"/>
          </p:cNvSpPr>
          <p:nvPr/>
        </p:nvSpPr>
        <p:spPr bwMode="auto">
          <a:xfrm>
            <a:off x="20848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a16="http://schemas.microsoft.com/office/drawing/2014/main" id="{277870EF-EE6A-F7B4-6C6E-5D88FE5DADF6}"/>
              </a:ext>
            </a:extLst>
          </p:cNvPr>
          <p:cNvSpPr>
            <a:spLocks noChangeShapeType="1"/>
          </p:cNvSpPr>
          <p:nvPr/>
        </p:nvSpPr>
        <p:spPr bwMode="auto">
          <a:xfrm>
            <a:off x="22372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a16="http://schemas.microsoft.com/office/drawing/2014/main" id="{D84B01C8-0479-4892-C8B8-A204CDCD48CD}"/>
              </a:ext>
            </a:extLst>
          </p:cNvPr>
          <p:cNvSpPr>
            <a:spLocks noChangeShapeType="1"/>
          </p:cNvSpPr>
          <p:nvPr/>
        </p:nvSpPr>
        <p:spPr bwMode="auto">
          <a:xfrm>
            <a:off x="23896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a16="http://schemas.microsoft.com/office/drawing/2014/main" id="{9397D126-9173-3180-790B-BA5B98656D66}"/>
              </a:ext>
            </a:extLst>
          </p:cNvPr>
          <p:cNvSpPr>
            <a:spLocks noChangeShapeType="1"/>
          </p:cNvSpPr>
          <p:nvPr/>
        </p:nvSpPr>
        <p:spPr bwMode="auto">
          <a:xfrm>
            <a:off x="25420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a16="http://schemas.microsoft.com/office/drawing/2014/main" id="{7563266C-AFFB-D2C0-B8D9-820C816610D6}"/>
              </a:ext>
            </a:extLst>
          </p:cNvPr>
          <p:cNvSpPr>
            <a:spLocks noChangeShapeType="1"/>
          </p:cNvSpPr>
          <p:nvPr/>
        </p:nvSpPr>
        <p:spPr bwMode="auto">
          <a:xfrm>
            <a:off x="2694472"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a16="http://schemas.microsoft.com/office/drawing/2014/main" id="{2673AD3D-88FF-296B-180D-11615EAD0262}"/>
              </a:ext>
            </a:extLst>
          </p:cNvPr>
          <p:cNvSpPr>
            <a:spLocks noChangeShapeType="1"/>
          </p:cNvSpPr>
          <p:nvPr/>
        </p:nvSpPr>
        <p:spPr bwMode="auto">
          <a:xfrm>
            <a:off x="2846872"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a16="http://schemas.microsoft.com/office/drawing/2014/main" id="{2B2755E4-C9E0-BF5F-F34C-E24813F1DEE4}"/>
              </a:ext>
            </a:extLst>
          </p:cNvPr>
          <p:cNvSpPr>
            <a:spLocks noChangeShapeType="1"/>
          </p:cNvSpPr>
          <p:nvPr/>
        </p:nvSpPr>
        <p:spPr bwMode="auto">
          <a:xfrm>
            <a:off x="2999272"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Box 13">
            <a:extLst>
              <a:ext uri="{FF2B5EF4-FFF2-40B4-BE49-F238E27FC236}">
                <a16:creationId xmlns:a16="http://schemas.microsoft.com/office/drawing/2014/main" id="{953549E3-7BCD-7BEE-463A-36C57CD16701}"/>
              </a:ext>
            </a:extLst>
          </p:cNvPr>
          <p:cNvSpPr txBox="1"/>
          <p:nvPr/>
        </p:nvSpPr>
        <p:spPr>
          <a:xfrm>
            <a:off x="2084763" y="5697230"/>
            <a:ext cx="986245" cy="1200329"/>
          </a:xfrm>
          <a:prstGeom prst="rect">
            <a:avLst/>
          </a:prstGeom>
          <a:solidFill>
            <a:srgbClr val="9AA1B9"/>
          </a:solidFill>
          <a:ln>
            <a:solidFill>
              <a:schemeClr val="tx1"/>
            </a:solidFill>
          </a:ln>
        </p:spPr>
        <p:txBody>
          <a:bodyPr wrap="square" rtlCol="0">
            <a:spAutoFit/>
          </a:bodyPr>
          <a:lstStyle/>
          <a:p>
            <a:r>
              <a:rPr lang="en-US" dirty="0"/>
              <a:t>Receive, </a:t>
            </a:r>
            <a:r>
              <a:rPr lang="en-US" dirty="0" err="1"/>
              <a:t>ACKed</a:t>
            </a:r>
            <a:r>
              <a:rPr lang="en-US" dirty="0"/>
              <a:t>, not sent to APP</a:t>
            </a:r>
          </a:p>
        </p:txBody>
      </p:sp>
      <p:sp>
        <p:nvSpPr>
          <p:cNvPr id="32" name="TextBox 31">
            <a:extLst>
              <a:ext uri="{FF2B5EF4-FFF2-40B4-BE49-F238E27FC236}">
                <a16:creationId xmlns:a16="http://schemas.microsoft.com/office/drawing/2014/main" id="{F4782C6C-F5C4-A6B8-9621-79817CD77723}"/>
              </a:ext>
            </a:extLst>
          </p:cNvPr>
          <p:cNvSpPr txBox="1"/>
          <p:nvPr/>
        </p:nvSpPr>
        <p:spPr>
          <a:xfrm>
            <a:off x="82433" y="5765026"/>
            <a:ext cx="2001472" cy="646331"/>
          </a:xfrm>
          <a:prstGeom prst="rect">
            <a:avLst/>
          </a:prstGeom>
          <a:solidFill>
            <a:srgbClr val="92D050"/>
          </a:solidFill>
          <a:ln>
            <a:solidFill>
              <a:schemeClr val="tx1"/>
            </a:solidFill>
          </a:ln>
        </p:spPr>
        <p:txBody>
          <a:bodyPr wrap="square" rtlCol="0">
            <a:spAutoFit/>
          </a:bodyPr>
          <a:lstStyle/>
          <a:p>
            <a:r>
              <a:rPr lang="en-US" dirty="0"/>
              <a:t>Receive, </a:t>
            </a:r>
            <a:r>
              <a:rPr lang="en-US" dirty="0" err="1"/>
              <a:t>ACKed</a:t>
            </a:r>
            <a:r>
              <a:rPr lang="en-US" dirty="0"/>
              <a:t>, sent to APP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252F704E-F695-94B7-21B5-02983A4478F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ADD22F-8B14-6D4E-8906-1D0D1B5CBD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5778" name="Picture 2" descr="undefined">
            <a:extLst>
              <a:ext uri="{FF2B5EF4-FFF2-40B4-BE49-F238E27FC236}">
                <a16:creationId xmlns:a16="http://schemas.microsoft.com/office/drawing/2014/main" id="{09586193-5DBA-F3E1-0B12-3420C2DB0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87325"/>
            <a:ext cx="6805613"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a:extLst>
              <a:ext uri="{FF2B5EF4-FFF2-40B4-BE49-F238E27FC236}">
                <a16:creationId xmlns:a16="http://schemas.microsoft.com/office/drawing/2014/main" id="{2C51E746-A500-5FB0-00E4-FB1C3AF1A5A0}"/>
              </a:ext>
            </a:extLst>
          </p:cNvPr>
          <p:cNvSpPr txBox="1">
            <a:spLocks noChangeArrowheads="1"/>
          </p:cNvSpPr>
          <p:nvPr/>
        </p:nvSpPr>
        <p:spPr bwMode="auto">
          <a:xfrm>
            <a:off x="6350" y="6488113"/>
            <a:ext cx="886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PC: https://</a:t>
            </a:r>
            <a:r>
              <a:rPr kumimoji="0" lang="en-US" alt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en.wikipedia.org</a:t>
            </a: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/wiki/</a:t>
            </a:r>
            <a:r>
              <a:rPr kumimoji="0" lang="en-US" altLang="en-US" sz="1800" b="1" i="0" u="none" strike="noStrike" kern="1200" cap="none" spc="0" normalizeH="0" baseline="0" noProof="0" dirty="0" err="1">
                <a:ln>
                  <a:noFill/>
                </a:ln>
                <a:solidFill>
                  <a:prstClr val="black"/>
                </a:solidFill>
                <a:effectLst/>
                <a:uLnTx/>
                <a:uFillTx/>
                <a:latin typeface="Courier New" panose="02070309020205020404" pitchFamily="49" charset="0"/>
                <a:ea typeface="ＭＳ Ｐゴシック" panose="020B0600070205080204" pitchFamily="34" charset="-128"/>
                <a:cs typeface="+mn-cs"/>
              </a:rPr>
              <a:t>Transmission_Control_Protocol</a:t>
            </a:r>
            <a:endPar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 name="TextBox 1">
            <a:extLst>
              <a:ext uri="{FF2B5EF4-FFF2-40B4-BE49-F238E27FC236}">
                <a16:creationId xmlns:a16="http://schemas.microsoft.com/office/drawing/2014/main" id="{447E1AE6-55E8-E454-C693-A10FF9E804BE}"/>
              </a:ext>
            </a:extLst>
          </p:cNvPr>
          <p:cNvSpPr txBox="1"/>
          <p:nvPr/>
        </p:nvSpPr>
        <p:spPr>
          <a:xfrm>
            <a:off x="915987" y="1749287"/>
            <a:ext cx="2808333" cy="369332"/>
          </a:xfrm>
          <a:prstGeom prst="rect">
            <a:avLst/>
          </a:prstGeom>
          <a:solidFill>
            <a:srgbClr val="92D050"/>
          </a:solidFill>
          <a:ln>
            <a:solidFill>
              <a:schemeClr val="tx1"/>
            </a:solidFill>
          </a:ln>
        </p:spPr>
        <p:txBody>
          <a:bodyPr wrap="none" rtlCol="0">
            <a:spAutoFit/>
          </a:bodyPr>
          <a:lstStyle/>
          <a:p>
            <a:r>
              <a:rPr lang="en-US" dirty="0"/>
              <a:t>Receive, </a:t>
            </a:r>
            <a:r>
              <a:rPr lang="en-US" dirty="0" err="1"/>
              <a:t>ACKed</a:t>
            </a:r>
            <a:r>
              <a:rPr lang="en-US" dirty="0"/>
              <a:t>, sent to APP</a:t>
            </a:r>
          </a:p>
        </p:txBody>
      </p:sp>
      <p:sp>
        <p:nvSpPr>
          <p:cNvPr id="3" name="TextBox 2">
            <a:extLst>
              <a:ext uri="{FF2B5EF4-FFF2-40B4-BE49-F238E27FC236}">
                <a16:creationId xmlns:a16="http://schemas.microsoft.com/office/drawing/2014/main" id="{9310192A-B776-5CE9-0B6A-AF24A91124AD}"/>
              </a:ext>
            </a:extLst>
          </p:cNvPr>
          <p:cNvSpPr txBox="1"/>
          <p:nvPr/>
        </p:nvSpPr>
        <p:spPr>
          <a:xfrm>
            <a:off x="915986" y="2617304"/>
            <a:ext cx="3181833" cy="369332"/>
          </a:xfrm>
          <a:prstGeom prst="rect">
            <a:avLst/>
          </a:prstGeom>
          <a:solidFill>
            <a:srgbClr val="9AA1B9"/>
          </a:solidFill>
          <a:ln>
            <a:solidFill>
              <a:schemeClr val="tx1"/>
            </a:solidFill>
          </a:ln>
        </p:spPr>
        <p:txBody>
          <a:bodyPr wrap="none" rtlCol="0">
            <a:spAutoFit/>
          </a:bodyPr>
          <a:lstStyle/>
          <a:p>
            <a:r>
              <a:rPr lang="en-US" dirty="0"/>
              <a:t>Receive, </a:t>
            </a:r>
            <a:r>
              <a:rPr lang="en-US" dirty="0" err="1"/>
              <a:t>ACKed</a:t>
            </a:r>
            <a:r>
              <a:rPr lang="en-US" dirty="0"/>
              <a:t>, not sent to APP</a:t>
            </a:r>
          </a:p>
        </p:txBody>
      </p:sp>
      <p:sp>
        <p:nvSpPr>
          <p:cNvPr id="4" name="TextBox 3">
            <a:extLst>
              <a:ext uri="{FF2B5EF4-FFF2-40B4-BE49-F238E27FC236}">
                <a16:creationId xmlns:a16="http://schemas.microsoft.com/office/drawing/2014/main" id="{45264BF6-0D1A-140A-5BC9-0B88FE4C3E4B}"/>
              </a:ext>
            </a:extLst>
          </p:cNvPr>
          <p:cNvSpPr txBox="1"/>
          <p:nvPr/>
        </p:nvSpPr>
        <p:spPr>
          <a:xfrm>
            <a:off x="915985" y="3485321"/>
            <a:ext cx="1996765" cy="369332"/>
          </a:xfrm>
          <a:prstGeom prst="rect">
            <a:avLst/>
          </a:prstGeom>
          <a:solidFill>
            <a:schemeClr val="accent6">
              <a:lumMod val="75000"/>
            </a:schemeClr>
          </a:solidFill>
          <a:ln>
            <a:solidFill>
              <a:schemeClr val="tx1"/>
            </a:solidFill>
          </a:ln>
        </p:spPr>
        <p:txBody>
          <a:bodyPr wrap="none" rtlCol="0">
            <a:spAutoFit/>
          </a:bodyPr>
          <a:lstStyle/>
          <a:p>
            <a:r>
              <a:rPr lang="en-US" dirty="0"/>
              <a:t>Receive, not </a:t>
            </a:r>
            <a:r>
              <a:rPr lang="en-US" dirty="0" err="1"/>
              <a:t>ACKed</a:t>
            </a:r>
            <a:endParaRPr lang="en-US" dirty="0"/>
          </a:p>
        </p:txBody>
      </p:sp>
      <p:sp>
        <p:nvSpPr>
          <p:cNvPr id="5" name="TextBox 4">
            <a:extLst>
              <a:ext uri="{FF2B5EF4-FFF2-40B4-BE49-F238E27FC236}">
                <a16:creationId xmlns:a16="http://schemas.microsoft.com/office/drawing/2014/main" id="{10832EB8-A5BE-1020-8571-BDE9C5F86C4C}"/>
              </a:ext>
            </a:extLst>
          </p:cNvPr>
          <p:cNvSpPr txBox="1"/>
          <p:nvPr/>
        </p:nvSpPr>
        <p:spPr>
          <a:xfrm>
            <a:off x="915984" y="4194314"/>
            <a:ext cx="1527982" cy="369332"/>
          </a:xfrm>
          <a:prstGeom prst="rect">
            <a:avLst/>
          </a:prstGeom>
          <a:solidFill>
            <a:srgbClr val="FF0000"/>
          </a:solidFill>
          <a:ln>
            <a:solidFill>
              <a:schemeClr val="tx1"/>
            </a:solidFill>
          </a:ln>
        </p:spPr>
        <p:txBody>
          <a:bodyPr wrap="none" rtlCol="0">
            <a:spAutoFit/>
          </a:bodyPr>
          <a:lstStyle/>
          <a:p>
            <a:r>
              <a:rPr lang="en-US" dirty="0"/>
              <a:t>Unused buffer</a:t>
            </a:r>
          </a:p>
        </p:txBody>
      </p:sp>
      <p:sp>
        <p:nvSpPr>
          <p:cNvPr id="6" name="Freeform 5">
            <a:extLst>
              <a:ext uri="{FF2B5EF4-FFF2-40B4-BE49-F238E27FC236}">
                <a16:creationId xmlns:a16="http://schemas.microsoft.com/office/drawing/2014/main" id="{295A0945-4133-0FCB-E30E-27F3D320A36B}"/>
              </a:ext>
            </a:extLst>
          </p:cNvPr>
          <p:cNvSpPr/>
          <p:nvPr/>
        </p:nvSpPr>
        <p:spPr>
          <a:xfrm>
            <a:off x="3723861" y="1714608"/>
            <a:ext cx="1961322"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1B6D6387-14D4-E237-27A6-723DC91E895C}"/>
              </a:ext>
            </a:extLst>
          </p:cNvPr>
          <p:cNvSpPr/>
          <p:nvPr/>
        </p:nvSpPr>
        <p:spPr>
          <a:xfrm>
            <a:off x="4097819" y="2617304"/>
            <a:ext cx="1961322"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3000A58F-9D7E-C452-0433-BB91A1A07AF8}"/>
              </a:ext>
            </a:extLst>
          </p:cNvPr>
          <p:cNvSpPr/>
          <p:nvPr/>
        </p:nvSpPr>
        <p:spPr>
          <a:xfrm flipV="1">
            <a:off x="2912750" y="3579816"/>
            <a:ext cx="2772433"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DB015CB1-E12D-B4D6-A55D-4034D3A9CE91}"/>
              </a:ext>
            </a:extLst>
          </p:cNvPr>
          <p:cNvSpPr/>
          <p:nvPr/>
        </p:nvSpPr>
        <p:spPr>
          <a:xfrm flipV="1">
            <a:off x="2443967" y="4107789"/>
            <a:ext cx="3278846" cy="472001"/>
          </a:xfrm>
          <a:custGeom>
            <a:avLst/>
            <a:gdLst>
              <a:gd name="connsiteX0" fmla="*/ 0 w 1961322"/>
              <a:gd name="connsiteY0" fmla="*/ 220209 h 472001"/>
              <a:gd name="connsiteX1" fmla="*/ 914400 w 1961322"/>
              <a:gd name="connsiteY1" fmla="*/ 8175 h 472001"/>
              <a:gd name="connsiteX2" fmla="*/ 1961322 w 1961322"/>
              <a:gd name="connsiteY2" fmla="*/ 472001 h 472001"/>
            </a:gdLst>
            <a:ahLst/>
            <a:cxnLst>
              <a:cxn ang="0">
                <a:pos x="connsiteX0" y="connsiteY0"/>
              </a:cxn>
              <a:cxn ang="0">
                <a:pos x="connsiteX1" y="connsiteY1"/>
              </a:cxn>
              <a:cxn ang="0">
                <a:pos x="connsiteX2" y="connsiteY2"/>
              </a:cxn>
            </a:cxnLst>
            <a:rect l="l" t="t" r="r" b="b"/>
            <a:pathLst>
              <a:path w="1961322" h="472001">
                <a:moveTo>
                  <a:pt x="0" y="220209"/>
                </a:moveTo>
                <a:cubicBezTo>
                  <a:pt x="293756" y="93209"/>
                  <a:pt x="587513" y="-33790"/>
                  <a:pt x="914400" y="8175"/>
                </a:cubicBezTo>
                <a:cubicBezTo>
                  <a:pt x="1241287" y="50140"/>
                  <a:pt x="1601304" y="261070"/>
                  <a:pt x="1961322" y="472001"/>
                </a:cubicBezTo>
              </a:path>
            </a:pathLst>
          </a:custGeom>
          <a:noFill/>
          <a:ln w="28575">
            <a:solidFill>
              <a:schemeClr val="tx1"/>
            </a:solidFill>
            <a:tailEnd type="arrow" w="lg" len="lg"/>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57AA28-8BEC-1D7A-07E7-2922981B7CB1}"/>
              </a:ext>
            </a:extLst>
          </p:cNvPr>
          <p:cNvSpPr>
            <a:spLocks noGrp="1"/>
          </p:cNvSpPr>
          <p:nvPr>
            <p:ph type="sldNum" sz="quarter" idx="12"/>
          </p:nvPr>
        </p:nvSpPr>
        <p:spPr/>
        <p:txBody>
          <a:bodyPr/>
          <a:lstStyle/>
          <a:p>
            <a:pPr>
              <a:defRPr/>
            </a:pPr>
            <a:fld id="{0A127995-3B73-9E4E-8C97-548DB1B5851E}" type="slidenum">
              <a:rPr lang="en-US" altLang="en-US" smtClean="0"/>
              <a:pPr>
                <a:defRPr/>
              </a:pPr>
              <a:t>19</a:t>
            </a:fld>
            <a:endParaRPr lang="en-US" altLang="en-US"/>
          </a:p>
        </p:txBody>
      </p:sp>
      <p:sp>
        <p:nvSpPr>
          <p:cNvPr id="5" name="Rectangle 2">
            <a:extLst>
              <a:ext uri="{FF2B5EF4-FFF2-40B4-BE49-F238E27FC236}">
                <a16:creationId xmlns:a16="http://schemas.microsoft.com/office/drawing/2014/main" id="{9E0327D8-B2B5-56D6-F9AF-8E9C69F80B30}"/>
              </a:ext>
            </a:extLst>
          </p:cNvPr>
          <p:cNvSpPr>
            <a:spLocks noChangeArrowheads="1"/>
          </p:cNvSpPr>
          <p:nvPr/>
        </p:nvSpPr>
        <p:spPr bwMode="auto">
          <a:xfrm>
            <a:off x="187035" y="871156"/>
            <a:ext cx="876992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What is “wrap around” of TCP sequence numbers?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In TCP, every byte is assigned a 32-bit sequence number.</a:t>
            </a:r>
            <a:br>
              <a:rPr kumimoji="0" lang="en-US" altLang="en-US" sz="2400" i="0" u="none" strike="noStrike" cap="none" normalizeH="0" baseline="0" dirty="0">
                <a:ln>
                  <a:noFill/>
                </a:ln>
                <a:solidFill>
                  <a:srgbClr val="000000"/>
                </a:solidFill>
                <a:effectLst/>
                <a:latin typeface="Arial" panose="020B0604020202020204" pitchFamily="34" charset="0"/>
              </a:rPr>
            </a:br>
            <a:br>
              <a:rPr kumimoji="0" lang="en-US" altLang="en-US" sz="2400" i="0" u="none" strike="noStrike" cap="none" normalizeH="0" baseline="0" dirty="0">
                <a:ln>
                  <a:noFill/>
                </a:ln>
                <a:solidFill>
                  <a:srgbClr val="000000"/>
                </a:solidFill>
                <a:effectLst/>
                <a:latin typeface="Arial" panose="020B0604020202020204" pitchFamily="34" charset="0"/>
              </a:rPr>
            </a:br>
            <a:r>
              <a:rPr kumimoji="0" lang="en-US" altLang="en-US" sz="2400" i="0" u="none" strike="noStrike" cap="none" normalizeH="0" baseline="0" dirty="0">
                <a:ln>
                  <a:noFill/>
                </a:ln>
                <a:solidFill>
                  <a:srgbClr val="000000"/>
                </a:solidFill>
                <a:effectLst/>
                <a:latin typeface="Arial" panose="020B0604020202020204" pitchFamily="34" charset="0"/>
              </a:rPr>
              <a:t>That means the sequence number space is finite:</a:t>
            </a: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Range: 0 → (2</a:t>
            </a:r>
            <a:r>
              <a:rPr kumimoji="0" lang="en-US" altLang="en-US" sz="2400" i="0" u="none" strike="noStrike" cap="none" normalizeH="0" baseline="30000" dirty="0">
                <a:ln>
                  <a:noFill/>
                </a:ln>
                <a:solidFill>
                  <a:srgbClr val="000000"/>
                </a:solidFill>
                <a:effectLst/>
                <a:latin typeface="Arial" panose="020B0604020202020204" pitchFamily="34" charset="0"/>
              </a:rPr>
              <a:t>32 </a:t>
            </a:r>
            <a:r>
              <a:rPr kumimoji="0" lang="en-US" altLang="en-US" sz="2400" i="0" u="none" strike="noStrike" cap="none" normalizeH="0" baseline="0" dirty="0">
                <a:ln>
                  <a:noFill/>
                </a:ln>
                <a:solidFill>
                  <a:srgbClr val="000000"/>
                </a:solidFill>
                <a:effectLst/>
                <a:latin typeface="Arial" panose="020B0604020202020204" pitchFamily="34" charset="0"/>
              </a:rPr>
              <a:t>− 1)</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rgbClr val="000000"/>
                </a:solidFill>
                <a:effectLst/>
                <a:latin typeface="Arial" panose="020B0604020202020204" pitchFamily="34" charset="0"/>
              </a:rPr>
              <a:t>After reaching the maximum, it wraps back to 0 (modulo 2</a:t>
            </a:r>
            <a:r>
              <a:rPr kumimoji="0" lang="en-US" altLang="en-US" sz="2400" i="0" u="none" strike="noStrike" cap="none" normalizeH="0" baseline="30000" dirty="0">
                <a:ln>
                  <a:noFill/>
                </a:ln>
                <a:solidFill>
                  <a:srgbClr val="000000"/>
                </a:solidFill>
                <a:effectLst/>
                <a:latin typeface="Arial" panose="020B0604020202020204" pitchFamily="34" charset="0"/>
              </a:rPr>
              <a:t>32</a:t>
            </a:r>
            <a:r>
              <a:rPr kumimoji="0" lang="en-US" altLang="en-US" sz="2400" i="0" u="none" strike="noStrike" cap="none" normalizeH="0" baseline="0" dirty="0">
                <a:ln>
                  <a:noFill/>
                </a:ln>
                <a:solidFill>
                  <a:srgbClr val="000000"/>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This is called sequence number wrap around.</a:t>
            </a:r>
            <a:endParaRPr kumimoji="0" lang="en-US" altLang="en-US" sz="240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702135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2">
            <a:extLst>
              <a:ext uri="{FF2B5EF4-FFF2-40B4-BE49-F238E27FC236}">
                <a16:creationId xmlns:a16="http://schemas.microsoft.com/office/drawing/2014/main" id="{06D3A877-2386-7DFD-23A9-B58F0A96C0A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17A297FD-C0B6-F146-A9E2-D376372E9E8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6562" name="Rectangle 2">
            <a:extLst>
              <a:ext uri="{FF2B5EF4-FFF2-40B4-BE49-F238E27FC236}">
                <a16:creationId xmlns:a16="http://schemas.microsoft.com/office/drawing/2014/main" id="{9B8A4873-5395-4CB0-89CF-97DA201201EE}"/>
              </a:ext>
            </a:extLst>
          </p:cNvPr>
          <p:cNvSpPr>
            <a:spLocks noChangeArrowheads="1"/>
          </p:cNvSpPr>
          <p:nvPr/>
        </p:nvSpPr>
        <p:spPr bwMode="auto">
          <a:xfrm>
            <a:off x="2617788" y="2384425"/>
            <a:ext cx="1219200" cy="609600"/>
          </a:xfrm>
          <a:prstGeom prst="rect">
            <a:avLst/>
          </a:prstGeom>
          <a:solidFill>
            <a:srgbClr val="CCFFFF"/>
          </a:solidFill>
          <a:ln w="381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563" name="Rectangle 3">
            <a:extLst>
              <a:ext uri="{FF2B5EF4-FFF2-40B4-BE49-F238E27FC236}">
                <a16:creationId xmlns:a16="http://schemas.microsoft.com/office/drawing/2014/main" id="{CD156029-194E-7BA0-45A4-B92FD9D2F0F5}"/>
              </a:ext>
            </a:extLst>
          </p:cNvPr>
          <p:cNvSpPr>
            <a:spLocks noGrp="1"/>
          </p:cNvSpPr>
          <p:nvPr>
            <p:ph type="title"/>
          </p:nvPr>
        </p:nvSpPr>
        <p:spPr/>
        <p:txBody>
          <a:bodyPr/>
          <a:lstStyle/>
          <a:p>
            <a:r>
              <a:rPr lang="en-US" altLang="en-US">
                <a:ea typeface="ＭＳ Ｐゴシック" panose="020B0600070205080204" pitchFamily="34" charset="-128"/>
              </a:rPr>
              <a:t>TCP Acknowledgments</a:t>
            </a:r>
          </a:p>
        </p:txBody>
      </p:sp>
      <p:grpSp>
        <p:nvGrpSpPr>
          <p:cNvPr id="66564" name="Group 4">
            <a:extLst>
              <a:ext uri="{FF2B5EF4-FFF2-40B4-BE49-F238E27FC236}">
                <a16:creationId xmlns:a16="http://schemas.microsoft.com/office/drawing/2014/main" id="{DA6707C4-12DF-EDC0-09C9-DE34E0A04155}"/>
              </a:ext>
            </a:extLst>
          </p:cNvPr>
          <p:cNvGrpSpPr>
            <a:grpSpLocks/>
          </p:cNvGrpSpPr>
          <p:nvPr/>
        </p:nvGrpSpPr>
        <p:grpSpPr bwMode="auto">
          <a:xfrm>
            <a:off x="1703388" y="2379663"/>
            <a:ext cx="5029200" cy="609600"/>
            <a:chOff x="912" y="1104"/>
            <a:chExt cx="3648" cy="384"/>
          </a:xfrm>
        </p:grpSpPr>
        <p:sp>
          <p:nvSpPr>
            <p:cNvPr id="66662" name="Line 5">
              <a:extLst>
                <a:ext uri="{FF2B5EF4-FFF2-40B4-BE49-F238E27FC236}">
                  <a16:creationId xmlns:a16="http://schemas.microsoft.com/office/drawing/2014/main" id="{A59D0422-DC4B-A193-4536-670575A1A511}"/>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3" name="Line 6">
              <a:extLst>
                <a:ext uri="{FF2B5EF4-FFF2-40B4-BE49-F238E27FC236}">
                  <a16:creationId xmlns:a16="http://schemas.microsoft.com/office/drawing/2014/main" id="{66CBD7C7-B911-67D9-5721-A50E13E5768D}"/>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4" name="Line 7">
              <a:extLst>
                <a:ext uri="{FF2B5EF4-FFF2-40B4-BE49-F238E27FC236}">
                  <a16:creationId xmlns:a16="http://schemas.microsoft.com/office/drawing/2014/main" id="{4E8CDA2B-805C-3CDD-DD48-C55B3654E01A}"/>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5" name="Line 8">
              <a:extLst>
                <a:ext uri="{FF2B5EF4-FFF2-40B4-BE49-F238E27FC236}">
                  <a16:creationId xmlns:a16="http://schemas.microsoft.com/office/drawing/2014/main" id="{46BA99F1-B9B7-221A-AE81-A7F3CA813EF2}"/>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65" name="Line 9">
            <a:extLst>
              <a:ext uri="{FF2B5EF4-FFF2-40B4-BE49-F238E27FC236}">
                <a16:creationId xmlns:a16="http://schemas.microsoft.com/office/drawing/2014/main" id="{89B8D9E5-F8A4-2D72-40A7-599EA67504AE}"/>
              </a:ext>
            </a:extLst>
          </p:cNvPr>
          <p:cNvSpPr>
            <a:spLocks noChangeShapeType="1"/>
          </p:cNvSpPr>
          <p:nvPr/>
        </p:nvSpPr>
        <p:spPr bwMode="auto">
          <a:xfrm>
            <a:off x="170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6" name="Line 10">
            <a:extLst>
              <a:ext uri="{FF2B5EF4-FFF2-40B4-BE49-F238E27FC236}">
                <a16:creationId xmlns:a16="http://schemas.microsoft.com/office/drawing/2014/main" id="{CF494F3E-6A35-E3C9-6566-4EFD3B06BF56}"/>
              </a:ext>
            </a:extLst>
          </p:cNvPr>
          <p:cNvSpPr>
            <a:spLocks noChangeShapeType="1"/>
          </p:cNvSpPr>
          <p:nvPr/>
        </p:nvSpPr>
        <p:spPr bwMode="auto">
          <a:xfrm>
            <a:off x="185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7" name="Line 11">
            <a:extLst>
              <a:ext uri="{FF2B5EF4-FFF2-40B4-BE49-F238E27FC236}">
                <a16:creationId xmlns:a16="http://schemas.microsoft.com/office/drawing/2014/main" id="{1B4A84FA-4FF9-79AF-2131-3E7971DE01D4}"/>
              </a:ext>
            </a:extLst>
          </p:cNvPr>
          <p:cNvSpPr>
            <a:spLocks noChangeShapeType="1"/>
          </p:cNvSpPr>
          <p:nvPr/>
        </p:nvSpPr>
        <p:spPr bwMode="auto">
          <a:xfrm>
            <a:off x="200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8" name="Line 12">
            <a:extLst>
              <a:ext uri="{FF2B5EF4-FFF2-40B4-BE49-F238E27FC236}">
                <a16:creationId xmlns:a16="http://schemas.microsoft.com/office/drawing/2014/main" id="{6BF0019E-A0F7-8E51-7A27-75705D2A6C3F}"/>
              </a:ext>
            </a:extLst>
          </p:cNvPr>
          <p:cNvSpPr>
            <a:spLocks noChangeShapeType="1"/>
          </p:cNvSpPr>
          <p:nvPr/>
        </p:nvSpPr>
        <p:spPr bwMode="auto">
          <a:xfrm>
            <a:off x="216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69" name="Line 13">
            <a:extLst>
              <a:ext uri="{FF2B5EF4-FFF2-40B4-BE49-F238E27FC236}">
                <a16:creationId xmlns:a16="http://schemas.microsoft.com/office/drawing/2014/main" id="{BD328E3D-8E76-D4F4-0A14-A5C0A8C81DCD}"/>
              </a:ext>
            </a:extLst>
          </p:cNvPr>
          <p:cNvSpPr>
            <a:spLocks noChangeShapeType="1"/>
          </p:cNvSpPr>
          <p:nvPr/>
        </p:nvSpPr>
        <p:spPr bwMode="auto">
          <a:xfrm>
            <a:off x="231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0" name="Line 14">
            <a:extLst>
              <a:ext uri="{FF2B5EF4-FFF2-40B4-BE49-F238E27FC236}">
                <a16:creationId xmlns:a16="http://schemas.microsoft.com/office/drawing/2014/main" id="{EC70E25F-C46C-D182-B61E-E5AA55B607E4}"/>
              </a:ext>
            </a:extLst>
          </p:cNvPr>
          <p:cNvSpPr>
            <a:spLocks noChangeShapeType="1"/>
          </p:cNvSpPr>
          <p:nvPr/>
        </p:nvSpPr>
        <p:spPr bwMode="auto">
          <a:xfrm>
            <a:off x="246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1" name="Line 15">
            <a:extLst>
              <a:ext uri="{FF2B5EF4-FFF2-40B4-BE49-F238E27FC236}">
                <a16:creationId xmlns:a16="http://schemas.microsoft.com/office/drawing/2014/main" id="{A5387011-C214-BC90-7A52-50BA58AF9757}"/>
              </a:ext>
            </a:extLst>
          </p:cNvPr>
          <p:cNvSpPr>
            <a:spLocks noChangeShapeType="1"/>
          </p:cNvSpPr>
          <p:nvPr/>
        </p:nvSpPr>
        <p:spPr bwMode="auto">
          <a:xfrm>
            <a:off x="2617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2" name="Line 16">
            <a:extLst>
              <a:ext uri="{FF2B5EF4-FFF2-40B4-BE49-F238E27FC236}">
                <a16:creationId xmlns:a16="http://schemas.microsoft.com/office/drawing/2014/main" id="{5F35BDBC-1DC3-E362-70AB-DE80D1FE76A7}"/>
              </a:ext>
            </a:extLst>
          </p:cNvPr>
          <p:cNvSpPr>
            <a:spLocks noChangeShapeType="1"/>
          </p:cNvSpPr>
          <p:nvPr/>
        </p:nvSpPr>
        <p:spPr bwMode="auto">
          <a:xfrm>
            <a:off x="2770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3" name="Line 17">
            <a:extLst>
              <a:ext uri="{FF2B5EF4-FFF2-40B4-BE49-F238E27FC236}">
                <a16:creationId xmlns:a16="http://schemas.microsoft.com/office/drawing/2014/main" id="{48C996CC-10DE-94B7-65AB-08F6BD8FD51B}"/>
              </a:ext>
            </a:extLst>
          </p:cNvPr>
          <p:cNvSpPr>
            <a:spLocks noChangeShapeType="1"/>
          </p:cNvSpPr>
          <p:nvPr/>
        </p:nvSpPr>
        <p:spPr bwMode="auto">
          <a:xfrm>
            <a:off x="2922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4" name="Line 18">
            <a:extLst>
              <a:ext uri="{FF2B5EF4-FFF2-40B4-BE49-F238E27FC236}">
                <a16:creationId xmlns:a16="http://schemas.microsoft.com/office/drawing/2014/main" id="{830BB421-D2C1-BFBC-8A50-0D8F8E4D07BD}"/>
              </a:ext>
            </a:extLst>
          </p:cNvPr>
          <p:cNvSpPr>
            <a:spLocks noChangeShapeType="1"/>
          </p:cNvSpPr>
          <p:nvPr/>
        </p:nvSpPr>
        <p:spPr bwMode="auto">
          <a:xfrm>
            <a:off x="3074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5" name="Line 19">
            <a:extLst>
              <a:ext uri="{FF2B5EF4-FFF2-40B4-BE49-F238E27FC236}">
                <a16:creationId xmlns:a16="http://schemas.microsoft.com/office/drawing/2014/main" id="{EBEF918F-3FA4-39AC-C9EC-71D7B40CA640}"/>
              </a:ext>
            </a:extLst>
          </p:cNvPr>
          <p:cNvSpPr>
            <a:spLocks noChangeShapeType="1"/>
          </p:cNvSpPr>
          <p:nvPr/>
        </p:nvSpPr>
        <p:spPr bwMode="auto">
          <a:xfrm>
            <a:off x="3227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6" name="Line 20">
            <a:extLst>
              <a:ext uri="{FF2B5EF4-FFF2-40B4-BE49-F238E27FC236}">
                <a16:creationId xmlns:a16="http://schemas.microsoft.com/office/drawing/2014/main" id="{5995ACCA-0B68-A3BF-BDDA-C8873B1CD38D}"/>
              </a:ext>
            </a:extLst>
          </p:cNvPr>
          <p:cNvSpPr>
            <a:spLocks noChangeShapeType="1"/>
          </p:cNvSpPr>
          <p:nvPr/>
        </p:nvSpPr>
        <p:spPr bwMode="auto">
          <a:xfrm>
            <a:off x="3379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7" name="Line 21">
            <a:extLst>
              <a:ext uri="{FF2B5EF4-FFF2-40B4-BE49-F238E27FC236}">
                <a16:creationId xmlns:a16="http://schemas.microsoft.com/office/drawing/2014/main" id="{5D5CEA48-986F-F3FF-8BBB-FEC2A8D36533}"/>
              </a:ext>
            </a:extLst>
          </p:cNvPr>
          <p:cNvSpPr>
            <a:spLocks noChangeShapeType="1"/>
          </p:cNvSpPr>
          <p:nvPr/>
        </p:nvSpPr>
        <p:spPr bwMode="auto">
          <a:xfrm>
            <a:off x="3532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8" name="Line 22">
            <a:extLst>
              <a:ext uri="{FF2B5EF4-FFF2-40B4-BE49-F238E27FC236}">
                <a16:creationId xmlns:a16="http://schemas.microsoft.com/office/drawing/2014/main" id="{F27BF7C2-D8DE-0638-B951-E73A71177B09}"/>
              </a:ext>
            </a:extLst>
          </p:cNvPr>
          <p:cNvSpPr>
            <a:spLocks noChangeShapeType="1"/>
          </p:cNvSpPr>
          <p:nvPr/>
        </p:nvSpPr>
        <p:spPr bwMode="auto">
          <a:xfrm>
            <a:off x="3684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79" name="Line 23">
            <a:extLst>
              <a:ext uri="{FF2B5EF4-FFF2-40B4-BE49-F238E27FC236}">
                <a16:creationId xmlns:a16="http://schemas.microsoft.com/office/drawing/2014/main" id="{AC9145DC-0FBC-676B-1751-D50F4B8854F3}"/>
              </a:ext>
            </a:extLst>
          </p:cNvPr>
          <p:cNvSpPr>
            <a:spLocks noChangeShapeType="1"/>
          </p:cNvSpPr>
          <p:nvPr/>
        </p:nvSpPr>
        <p:spPr bwMode="auto">
          <a:xfrm>
            <a:off x="3836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0" name="Line 24">
            <a:extLst>
              <a:ext uri="{FF2B5EF4-FFF2-40B4-BE49-F238E27FC236}">
                <a16:creationId xmlns:a16="http://schemas.microsoft.com/office/drawing/2014/main" id="{B08D4C1E-05AC-307B-673A-CA290ADCE451}"/>
              </a:ext>
            </a:extLst>
          </p:cNvPr>
          <p:cNvSpPr>
            <a:spLocks noChangeShapeType="1"/>
          </p:cNvSpPr>
          <p:nvPr/>
        </p:nvSpPr>
        <p:spPr bwMode="auto">
          <a:xfrm>
            <a:off x="3989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1" name="Line 25">
            <a:extLst>
              <a:ext uri="{FF2B5EF4-FFF2-40B4-BE49-F238E27FC236}">
                <a16:creationId xmlns:a16="http://schemas.microsoft.com/office/drawing/2014/main" id="{9325D16D-B085-ACF6-F90D-92E52EE9D2A2}"/>
              </a:ext>
            </a:extLst>
          </p:cNvPr>
          <p:cNvSpPr>
            <a:spLocks noChangeShapeType="1"/>
          </p:cNvSpPr>
          <p:nvPr/>
        </p:nvSpPr>
        <p:spPr bwMode="auto">
          <a:xfrm>
            <a:off x="4141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2" name="Line 26">
            <a:extLst>
              <a:ext uri="{FF2B5EF4-FFF2-40B4-BE49-F238E27FC236}">
                <a16:creationId xmlns:a16="http://schemas.microsoft.com/office/drawing/2014/main" id="{0C38A807-A0D4-2EBD-79A6-E9B9DE57AE7B}"/>
              </a:ext>
            </a:extLst>
          </p:cNvPr>
          <p:cNvSpPr>
            <a:spLocks noChangeShapeType="1"/>
          </p:cNvSpPr>
          <p:nvPr/>
        </p:nvSpPr>
        <p:spPr bwMode="auto">
          <a:xfrm>
            <a:off x="4294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3" name="Line 27">
            <a:extLst>
              <a:ext uri="{FF2B5EF4-FFF2-40B4-BE49-F238E27FC236}">
                <a16:creationId xmlns:a16="http://schemas.microsoft.com/office/drawing/2014/main" id="{3F142A2E-E063-3B7C-F967-6AC6D43E4FD6}"/>
              </a:ext>
            </a:extLst>
          </p:cNvPr>
          <p:cNvSpPr>
            <a:spLocks noChangeShapeType="1"/>
          </p:cNvSpPr>
          <p:nvPr/>
        </p:nvSpPr>
        <p:spPr bwMode="auto">
          <a:xfrm>
            <a:off x="4446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4" name="Line 28">
            <a:extLst>
              <a:ext uri="{FF2B5EF4-FFF2-40B4-BE49-F238E27FC236}">
                <a16:creationId xmlns:a16="http://schemas.microsoft.com/office/drawing/2014/main" id="{6685FCE0-E01C-042A-FFBB-444217921406}"/>
              </a:ext>
            </a:extLst>
          </p:cNvPr>
          <p:cNvSpPr>
            <a:spLocks noChangeShapeType="1"/>
          </p:cNvSpPr>
          <p:nvPr/>
        </p:nvSpPr>
        <p:spPr bwMode="auto">
          <a:xfrm>
            <a:off x="4598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5" name="Line 29">
            <a:extLst>
              <a:ext uri="{FF2B5EF4-FFF2-40B4-BE49-F238E27FC236}">
                <a16:creationId xmlns:a16="http://schemas.microsoft.com/office/drawing/2014/main" id="{3E3E9A3A-7C3F-67CA-F98D-127A3F2FB99D}"/>
              </a:ext>
            </a:extLst>
          </p:cNvPr>
          <p:cNvSpPr>
            <a:spLocks noChangeShapeType="1"/>
          </p:cNvSpPr>
          <p:nvPr/>
        </p:nvSpPr>
        <p:spPr bwMode="auto">
          <a:xfrm>
            <a:off x="4751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6" name="Line 30">
            <a:extLst>
              <a:ext uri="{FF2B5EF4-FFF2-40B4-BE49-F238E27FC236}">
                <a16:creationId xmlns:a16="http://schemas.microsoft.com/office/drawing/2014/main" id="{53251CAB-925B-FECB-F7D6-1BF957FE953F}"/>
              </a:ext>
            </a:extLst>
          </p:cNvPr>
          <p:cNvSpPr>
            <a:spLocks noChangeShapeType="1"/>
          </p:cNvSpPr>
          <p:nvPr/>
        </p:nvSpPr>
        <p:spPr bwMode="auto">
          <a:xfrm>
            <a:off x="4903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7" name="Line 31">
            <a:extLst>
              <a:ext uri="{FF2B5EF4-FFF2-40B4-BE49-F238E27FC236}">
                <a16:creationId xmlns:a16="http://schemas.microsoft.com/office/drawing/2014/main" id="{E63640FB-1F91-3E7B-0288-011ADF9EEBBD}"/>
              </a:ext>
            </a:extLst>
          </p:cNvPr>
          <p:cNvSpPr>
            <a:spLocks noChangeShapeType="1"/>
          </p:cNvSpPr>
          <p:nvPr/>
        </p:nvSpPr>
        <p:spPr bwMode="auto">
          <a:xfrm>
            <a:off x="5056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8" name="Line 32">
            <a:extLst>
              <a:ext uri="{FF2B5EF4-FFF2-40B4-BE49-F238E27FC236}">
                <a16:creationId xmlns:a16="http://schemas.microsoft.com/office/drawing/2014/main" id="{C729F63A-1904-47EC-7258-E1B8A69D97F4}"/>
              </a:ext>
            </a:extLst>
          </p:cNvPr>
          <p:cNvSpPr>
            <a:spLocks noChangeShapeType="1"/>
          </p:cNvSpPr>
          <p:nvPr/>
        </p:nvSpPr>
        <p:spPr bwMode="auto">
          <a:xfrm>
            <a:off x="5208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89" name="Line 33">
            <a:extLst>
              <a:ext uri="{FF2B5EF4-FFF2-40B4-BE49-F238E27FC236}">
                <a16:creationId xmlns:a16="http://schemas.microsoft.com/office/drawing/2014/main" id="{E0ECF9AF-B259-D51B-36B2-54D1777B9D74}"/>
              </a:ext>
            </a:extLst>
          </p:cNvPr>
          <p:cNvSpPr>
            <a:spLocks noChangeShapeType="1"/>
          </p:cNvSpPr>
          <p:nvPr/>
        </p:nvSpPr>
        <p:spPr bwMode="auto">
          <a:xfrm>
            <a:off x="5360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0" name="Line 34">
            <a:extLst>
              <a:ext uri="{FF2B5EF4-FFF2-40B4-BE49-F238E27FC236}">
                <a16:creationId xmlns:a16="http://schemas.microsoft.com/office/drawing/2014/main" id="{0DB1A566-8A43-4AF8-04EE-8D6AFB535FD4}"/>
              </a:ext>
            </a:extLst>
          </p:cNvPr>
          <p:cNvSpPr>
            <a:spLocks noChangeShapeType="1"/>
          </p:cNvSpPr>
          <p:nvPr/>
        </p:nvSpPr>
        <p:spPr bwMode="auto">
          <a:xfrm>
            <a:off x="5513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1" name="Line 35">
            <a:extLst>
              <a:ext uri="{FF2B5EF4-FFF2-40B4-BE49-F238E27FC236}">
                <a16:creationId xmlns:a16="http://schemas.microsoft.com/office/drawing/2014/main" id="{0FC1570A-E653-83E0-DE67-23870201E0FA}"/>
              </a:ext>
            </a:extLst>
          </p:cNvPr>
          <p:cNvSpPr>
            <a:spLocks noChangeShapeType="1"/>
          </p:cNvSpPr>
          <p:nvPr/>
        </p:nvSpPr>
        <p:spPr bwMode="auto">
          <a:xfrm>
            <a:off x="56657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2" name="Line 36">
            <a:extLst>
              <a:ext uri="{FF2B5EF4-FFF2-40B4-BE49-F238E27FC236}">
                <a16:creationId xmlns:a16="http://schemas.microsoft.com/office/drawing/2014/main" id="{EB24E40C-6D5F-6746-E9E9-A47B08416F5E}"/>
              </a:ext>
            </a:extLst>
          </p:cNvPr>
          <p:cNvSpPr>
            <a:spLocks noChangeShapeType="1"/>
          </p:cNvSpPr>
          <p:nvPr/>
        </p:nvSpPr>
        <p:spPr bwMode="auto">
          <a:xfrm>
            <a:off x="58181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3" name="Line 37">
            <a:extLst>
              <a:ext uri="{FF2B5EF4-FFF2-40B4-BE49-F238E27FC236}">
                <a16:creationId xmlns:a16="http://schemas.microsoft.com/office/drawing/2014/main" id="{795F4639-6AF5-B592-5F39-2E249D52C6D9}"/>
              </a:ext>
            </a:extLst>
          </p:cNvPr>
          <p:cNvSpPr>
            <a:spLocks noChangeShapeType="1"/>
          </p:cNvSpPr>
          <p:nvPr/>
        </p:nvSpPr>
        <p:spPr bwMode="auto">
          <a:xfrm>
            <a:off x="59705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4" name="Line 38">
            <a:extLst>
              <a:ext uri="{FF2B5EF4-FFF2-40B4-BE49-F238E27FC236}">
                <a16:creationId xmlns:a16="http://schemas.microsoft.com/office/drawing/2014/main" id="{8C75DC5C-BE61-267E-553F-E2B3F3AB5639}"/>
              </a:ext>
            </a:extLst>
          </p:cNvPr>
          <p:cNvSpPr>
            <a:spLocks noChangeShapeType="1"/>
          </p:cNvSpPr>
          <p:nvPr/>
        </p:nvSpPr>
        <p:spPr bwMode="auto">
          <a:xfrm>
            <a:off x="61229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5" name="Line 39">
            <a:extLst>
              <a:ext uri="{FF2B5EF4-FFF2-40B4-BE49-F238E27FC236}">
                <a16:creationId xmlns:a16="http://schemas.microsoft.com/office/drawing/2014/main" id="{7E3D6BB3-FFDB-2C0F-9966-E2CF2D68DF14}"/>
              </a:ext>
            </a:extLst>
          </p:cNvPr>
          <p:cNvSpPr>
            <a:spLocks noChangeShapeType="1"/>
          </p:cNvSpPr>
          <p:nvPr/>
        </p:nvSpPr>
        <p:spPr bwMode="auto">
          <a:xfrm>
            <a:off x="6275388" y="2379663"/>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6" name="Line 40">
            <a:extLst>
              <a:ext uri="{FF2B5EF4-FFF2-40B4-BE49-F238E27FC236}">
                <a16:creationId xmlns:a16="http://schemas.microsoft.com/office/drawing/2014/main" id="{9E1ADE09-BA54-FD33-9DDC-9FE66A9E62E1}"/>
              </a:ext>
            </a:extLst>
          </p:cNvPr>
          <p:cNvSpPr>
            <a:spLocks noChangeShapeType="1"/>
          </p:cNvSpPr>
          <p:nvPr/>
        </p:nvSpPr>
        <p:spPr bwMode="auto">
          <a:xfrm>
            <a:off x="64277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597" name="Line 41">
            <a:extLst>
              <a:ext uri="{FF2B5EF4-FFF2-40B4-BE49-F238E27FC236}">
                <a16:creationId xmlns:a16="http://schemas.microsoft.com/office/drawing/2014/main" id="{37F37725-51EA-8463-407F-177563C551EE}"/>
              </a:ext>
            </a:extLst>
          </p:cNvPr>
          <p:cNvSpPr>
            <a:spLocks noChangeShapeType="1"/>
          </p:cNvSpPr>
          <p:nvPr/>
        </p:nvSpPr>
        <p:spPr bwMode="auto">
          <a:xfrm>
            <a:off x="6580188" y="2379663"/>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66598" name="Group 42">
            <a:extLst>
              <a:ext uri="{FF2B5EF4-FFF2-40B4-BE49-F238E27FC236}">
                <a16:creationId xmlns:a16="http://schemas.microsoft.com/office/drawing/2014/main" id="{2151F21E-4BCA-8B86-4F7D-2543BF932F41}"/>
              </a:ext>
            </a:extLst>
          </p:cNvPr>
          <p:cNvGrpSpPr>
            <a:grpSpLocks/>
          </p:cNvGrpSpPr>
          <p:nvPr/>
        </p:nvGrpSpPr>
        <p:grpSpPr bwMode="auto">
          <a:xfrm>
            <a:off x="2998788" y="5584825"/>
            <a:ext cx="5029200" cy="609600"/>
            <a:chOff x="912" y="1104"/>
            <a:chExt cx="3648" cy="384"/>
          </a:xfrm>
        </p:grpSpPr>
        <p:sp>
          <p:nvSpPr>
            <p:cNvPr id="66658" name="Line 43">
              <a:extLst>
                <a:ext uri="{FF2B5EF4-FFF2-40B4-BE49-F238E27FC236}">
                  <a16:creationId xmlns:a16="http://schemas.microsoft.com/office/drawing/2014/main" id="{03386CF0-90E1-81B8-B6AE-738E6765C35A}"/>
                </a:ext>
              </a:extLst>
            </p:cNvPr>
            <p:cNvSpPr>
              <a:spLocks noChangeShapeType="1"/>
            </p:cNvSpPr>
            <p:nvPr/>
          </p:nvSpPr>
          <p:spPr bwMode="auto">
            <a:xfrm>
              <a:off x="912" y="1104"/>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9" name="Line 44">
              <a:extLst>
                <a:ext uri="{FF2B5EF4-FFF2-40B4-BE49-F238E27FC236}">
                  <a16:creationId xmlns:a16="http://schemas.microsoft.com/office/drawing/2014/main" id="{AF9E20F9-E610-BC0D-9A70-30B4B48B1E94}"/>
                </a:ext>
              </a:extLst>
            </p:cNvPr>
            <p:cNvSpPr>
              <a:spLocks noChangeShapeType="1"/>
            </p:cNvSpPr>
            <p:nvPr/>
          </p:nvSpPr>
          <p:spPr bwMode="auto">
            <a:xfrm>
              <a:off x="912" y="1488"/>
              <a:ext cx="331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0" name="Line 45">
              <a:extLst>
                <a:ext uri="{FF2B5EF4-FFF2-40B4-BE49-F238E27FC236}">
                  <a16:creationId xmlns:a16="http://schemas.microsoft.com/office/drawing/2014/main" id="{9CB5EAAF-F7CF-6839-B142-5DA879D7A80E}"/>
                </a:ext>
              </a:extLst>
            </p:cNvPr>
            <p:cNvSpPr>
              <a:spLocks noChangeShapeType="1"/>
            </p:cNvSpPr>
            <p:nvPr/>
          </p:nvSpPr>
          <p:spPr bwMode="auto">
            <a:xfrm flipH="1">
              <a:off x="4224" y="1104"/>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61" name="Line 46">
              <a:extLst>
                <a:ext uri="{FF2B5EF4-FFF2-40B4-BE49-F238E27FC236}">
                  <a16:creationId xmlns:a16="http://schemas.microsoft.com/office/drawing/2014/main" id="{EBDBC8EA-2E6F-EB07-3A5A-62F33225B830}"/>
                </a:ext>
              </a:extLst>
            </p:cNvPr>
            <p:cNvSpPr>
              <a:spLocks noChangeShapeType="1"/>
            </p:cNvSpPr>
            <p:nvPr/>
          </p:nvSpPr>
          <p:spPr bwMode="auto">
            <a:xfrm flipH="1">
              <a:off x="4224" y="1488"/>
              <a:ext cx="336"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sp>
        <p:nvSpPr>
          <p:cNvPr id="66599" name="Line 47">
            <a:extLst>
              <a:ext uri="{FF2B5EF4-FFF2-40B4-BE49-F238E27FC236}">
                <a16:creationId xmlns:a16="http://schemas.microsoft.com/office/drawing/2014/main" id="{267B7E57-3480-C44B-1A09-1A2CBD18A16B}"/>
              </a:ext>
            </a:extLst>
          </p:cNvPr>
          <p:cNvSpPr>
            <a:spLocks noChangeShapeType="1"/>
          </p:cNvSpPr>
          <p:nvPr/>
        </p:nvSpPr>
        <p:spPr bwMode="auto">
          <a:xfrm>
            <a:off x="299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0" name="Line 48">
            <a:extLst>
              <a:ext uri="{FF2B5EF4-FFF2-40B4-BE49-F238E27FC236}">
                <a16:creationId xmlns:a16="http://schemas.microsoft.com/office/drawing/2014/main" id="{470361F3-4855-E1C0-6E21-B796C044FFF7}"/>
              </a:ext>
            </a:extLst>
          </p:cNvPr>
          <p:cNvSpPr>
            <a:spLocks noChangeShapeType="1"/>
          </p:cNvSpPr>
          <p:nvPr/>
        </p:nvSpPr>
        <p:spPr bwMode="auto">
          <a:xfrm>
            <a:off x="315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1" name="Line 49">
            <a:extLst>
              <a:ext uri="{FF2B5EF4-FFF2-40B4-BE49-F238E27FC236}">
                <a16:creationId xmlns:a16="http://schemas.microsoft.com/office/drawing/2014/main" id="{74878C86-3070-74B5-0468-0E03C1C7EC75}"/>
              </a:ext>
            </a:extLst>
          </p:cNvPr>
          <p:cNvSpPr>
            <a:spLocks noChangeShapeType="1"/>
          </p:cNvSpPr>
          <p:nvPr/>
        </p:nvSpPr>
        <p:spPr bwMode="auto">
          <a:xfrm>
            <a:off x="330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2" name="Line 50">
            <a:extLst>
              <a:ext uri="{FF2B5EF4-FFF2-40B4-BE49-F238E27FC236}">
                <a16:creationId xmlns:a16="http://schemas.microsoft.com/office/drawing/2014/main" id="{EA8B07E7-3D6C-469D-4D53-9C02824731A5}"/>
              </a:ext>
            </a:extLst>
          </p:cNvPr>
          <p:cNvSpPr>
            <a:spLocks noChangeShapeType="1"/>
          </p:cNvSpPr>
          <p:nvPr/>
        </p:nvSpPr>
        <p:spPr bwMode="auto">
          <a:xfrm>
            <a:off x="345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3" name="Line 51">
            <a:extLst>
              <a:ext uri="{FF2B5EF4-FFF2-40B4-BE49-F238E27FC236}">
                <a16:creationId xmlns:a16="http://schemas.microsoft.com/office/drawing/2014/main" id="{BC536D14-D753-8038-8028-3D79F693D4C4}"/>
              </a:ext>
            </a:extLst>
          </p:cNvPr>
          <p:cNvSpPr>
            <a:spLocks noChangeShapeType="1"/>
          </p:cNvSpPr>
          <p:nvPr/>
        </p:nvSpPr>
        <p:spPr bwMode="auto">
          <a:xfrm>
            <a:off x="360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4" name="Line 52">
            <a:extLst>
              <a:ext uri="{FF2B5EF4-FFF2-40B4-BE49-F238E27FC236}">
                <a16:creationId xmlns:a16="http://schemas.microsoft.com/office/drawing/2014/main" id="{6F7A962E-2682-5E0E-DBD2-8FC5DF8D3121}"/>
              </a:ext>
            </a:extLst>
          </p:cNvPr>
          <p:cNvSpPr>
            <a:spLocks noChangeShapeType="1"/>
          </p:cNvSpPr>
          <p:nvPr/>
        </p:nvSpPr>
        <p:spPr bwMode="auto">
          <a:xfrm>
            <a:off x="376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5" name="Line 53">
            <a:extLst>
              <a:ext uri="{FF2B5EF4-FFF2-40B4-BE49-F238E27FC236}">
                <a16:creationId xmlns:a16="http://schemas.microsoft.com/office/drawing/2014/main" id="{7D65D0B5-3ABA-F5FA-B372-7CCA74CC5ACB}"/>
              </a:ext>
            </a:extLst>
          </p:cNvPr>
          <p:cNvSpPr>
            <a:spLocks noChangeShapeType="1"/>
          </p:cNvSpPr>
          <p:nvPr/>
        </p:nvSpPr>
        <p:spPr bwMode="auto">
          <a:xfrm>
            <a:off x="3913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6" name="Line 54">
            <a:extLst>
              <a:ext uri="{FF2B5EF4-FFF2-40B4-BE49-F238E27FC236}">
                <a16:creationId xmlns:a16="http://schemas.microsoft.com/office/drawing/2014/main" id="{B8304FB0-1983-76AD-1170-D159BF45E879}"/>
              </a:ext>
            </a:extLst>
          </p:cNvPr>
          <p:cNvSpPr>
            <a:spLocks noChangeShapeType="1"/>
          </p:cNvSpPr>
          <p:nvPr/>
        </p:nvSpPr>
        <p:spPr bwMode="auto">
          <a:xfrm>
            <a:off x="4065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7" name="Line 55">
            <a:extLst>
              <a:ext uri="{FF2B5EF4-FFF2-40B4-BE49-F238E27FC236}">
                <a16:creationId xmlns:a16="http://schemas.microsoft.com/office/drawing/2014/main" id="{1DEA2B99-EABD-27CB-6A56-EF722C3C4082}"/>
              </a:ext>
            </a:extLst>
          </p:cNvPr>
          <p:cNvSpPr>
            <a:spLocks noChangeShapeType="1"/>
          </p:cNvSpPr>
          <p:nvPr/>
        </p:nvSpPr>
        <p:spPr bwMode="auto">
          <a:xfrm>
            <a:off x="4217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8" name="Line 56">
            <a:extLst>
              <a:ext uri="{FF2B5EF4-FFF2-40B4-BE49-F238E27FC236}">
                <a16:creationId xmlns:a16="http://schemas.microsoft.com/office/drawing/2014/main" id="{ACABC128-DBB0-ACA8-58C4-0A210E27AB3F}"/>
              </a:ext>
            </a:extLst>
          </p:cNvPr>
          <p:cNvSpPr>
            <a:spLocks noChangeShapeType="1"/>
          </p:cNvSpPr>
          <p:nvPr/>
        </p:nvSpPr>
        <p:spPr bwMode="auto">
          <a:xfrm>
            <a:off x="4370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09" name="Line 57">
            <a:extLst>
              <a:ext uri="{FF2B5EF4-FFF2-40B4-BE49-F238E27FC236}">
                <a16:creationId xmlns:a16="http://schemas.microsoft.com/office/drawing/2014/main" id="{8D8B560C-3163-89C1-08ED-843D5F1B02DA}"/>
              </a:ext>
            </a:extLst>
          </p:cNvPr>
          <p:cNvSpPr>
            <a:spLocks noChangeShapeType="1"/>
          </p:cNvSpPr>
          <p:nvPr/>
        </p:nvSpPr>
        <p:spPr bwMode="auto">
          <a:xfrm>
            <a:off x="4522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0" name="Line 58">
            <a:extLst>
              <a:ext uri="{FF2B5EF4-FFF2-40B4-BE49-F238E27FC236}">
                <a16:creationId xmlns:a16="http://schemas.microsoft.com/office/drawing/2014/main" id="{8288CE7C-F3EB-BA61-E54F-61BE7043335D}"/>
              </a:ext>
            </a:extLst>
          </p:cNvPr>
          <p:cNvSpPr>
            <a:spLocks noChangeShapeType="1"/>
          </p:cNvSpPr>
          <p:nvPr/>
        </p:nvSpPr>
        <p:spPr bwMode="auto">
          <a:xfrm>
            <a:off x="4675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1" name="Line 59">
            <a:extLst>
              <a:ext uri="{FF2B5EF4-FFF2-40B4-BE49-F238E27FC236}">
                <a16:creationId xmlns:a16="http://schemas.microsoft.com/office/drawing/2014/main" id="{299047B1-7E40-EA5F-489B-F08ED4337D1F}"/>
              </a:ext>
            </a:extLst>
          </p:cNvPr>
          <p:cNvSpPr>
            <a:spLocks noChangeShapeType="1"/>
          </p:cNvSpPr>
          <p:nvPr/>
        </p:nvSpPr>
        <p:spPr bwMode="auto">
          <a:xfrm>
            <a:off x="4827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2" name="Line 60">
            <a:extLst>
              <a:ext uri="{FF2B5EF4-FFF2-40B4-BE49-F238E27FC236}">
                <a16:creationId xmlns:a16="http://schemas.microsoft.com/office/drawing/2014/main" id="{878A8716-6521-1739-6371-3E4F0C0A3285}"/>
              </a:ext>
            </a:extLst>
          </p:cNvPr>
          <p:cNvSpPr>
            <a:spLocks noChangeShapeType="1"/>
          </p:cNvSpPr>
          <p:nvPr/>
        </p:nvSpPr>
        <p:spPr bwMode="auto">
          <a:xfrm>
            <a:off x="4979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3" name="Line 61">
            <a:extLst>
              <a:ext uri="{FF2B5EF4-FFF2-40B4-BE49-F238E27FC236}">
                <a16:creationId xmlns:a16="http://schemas.microsoft.com/office/drawing/2014/main" id="{58DC8240-0854-B19D-B77E-6061F3254D02}"/>
              </a:ext>
            </a:extLst>
          </p:cNvPr>
          <p:cNvSpPr>
            <a:spLocks noChangeShapeType="1"/>
          </p:cNvSpPr>
          <p:nvPr/>
        </p:nvSpPr>
        <p:spPr bwMode="auto">
          <a:xfrm>
            <a:off x="5132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4" name="Line 62">
            <a:extLst>
              <a:ext uri="{FF2B5EF4-FFF2-40B4-BE49-F238E27FC236}">
                <a16:creationId xmlns:a16="http://schemas.microsoft.com/office/drawing/2014/main" id="{36F24946-77D1-607C-66DE-3287DD6AFFFB}"/>
              </a:ext>
            </a:extLst>
          </p:cNvPr>
          <p:cNvSpPr>
            <a:spLocks noChangeShapeType="1"/>
          </p:cNvSpPr>
          <p:nvPr/>
        </p:nvSpPr>
        <p:spPr bwMode="auto">
          <a:xfrm>
            <a:off x="5284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5" name="Line 63">
            <a:extLst>
              <a:ext uri="{FF2B5EF4-FFF2-40B4-BE49-F238E27FC236}">
                <a16:creationId xmlns:a16="http://schemas.microsoft.com/office/drawing/2014/main" id="{A6234D1B-F160-D04B-8728-10F4BED24865}"/>
              </a:ext>
            </a:extLst>
          </p:cNvPr>
          <p:cNvSpPr>
            <a:spLocks noChangeShapeType="1"/>
          </p:cNvSpPr>
          <p:nvPr/>
        </p:nvSpPr>
        <p:spPr bwMode="auto">
          <a:xfrm>
            <a:off x="5437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6" name="Line 64">
            <a:extLst>
              <a:ext uri="{FF2B5EF4-FFF2-40B4-BE49-F238E27FC236}">
                <a16:creationId xmlns:a16="http://schemas.microsoft.com/office/drawing/2014/main" id="{0064AF9B-F76B-12E9-80B3-4CFB2DE33206}"/>
              </a:ext>
            </a:extLst>
          </p:cNvPr>
          <p:cNvSpPr>
            <a:spLocks noChangeShapeType="1"/>
          </p:cNvSpPr>
          <p:nvPr/>
        </p:nvSpPr>
        <p:spPr bwMode="auto">
          <a:xfrm>
            <a:off x="5589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7" name="Line 65">
            <a:extLst>
              <a:ext uri="{FF2B5EF4-FFF2-40B4-BE49-F238E27FC236}">
                <a16:creationId xmlns:a16="http://schemas.microsoft.com/office/drawing/2014/main" id="{0379A70C-C158-43D5-E318-B69C83FC3CF2}"/>
              </a:ext>
            </a:extLst>
          </p:cNvPr>
          <p:cNvSpPr>
            <a:spLocks noChangeShapeType="1"/>
          </p:cNvSpPr>
          <p:nvPr/>
        </p:nvSpPr>
        <p:spPr bwMode="auto">
          <a:xfrm>
            <a:off x="5741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8" name="Line 66">
            <a:extLst>
              <a:ext uri="{FF2B5EF4-FFF2-40B4-BE49-F238E27FC236}">
                <a16:creationId xmlns:a16="http://schemas.microsoft.com/office/drawing/2014/main" id="{9A1F5CBD-4D37-260B-B6FB-984C3487767A}"/>
              </a:ext>
            </a:extLst>
          </p:cNvPr>
          <p:cNvSpPr>
            <a:spLocks noChangeShapeType="1"/>
          </p:cNvSpPr>
          <p:nvPr/>
        </p:nvSpPr>
        <p:spPr bwMode="auto">
          <a:xfrm>
            <a:off x="5894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19" name="Line 67">
            <a:extLst>
              <a:ext uri="{FF2B5EF4-FFF2-40B4-BE49-F238E27FC236}">
                <a16:creationId xmlns:a16="http://schemas.microsoft.com/office/drawing/2014/main" id="{8AF91B32-6059-904F-55EA-119AE3ADF3AC}"/>
              </a:ext>
            </a:extLst>
          </p:cNvPr>
          <p:cNvSpPr>
            <a:spLocks noChangeShapeType="1"/>
          </p:cNvSpPr>
          <p:nvPr/>
        </p:nvSpPr>
        <p:spPr bwMode="auto">
          <a:xfrm>
            <a:off x="6046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0" name="Line 68">
            <a:extLst>
              <a:ext uri="{FF2B5EF4-FFF2-40B4-BE49-F238E27FC236}">
                <a16:creationId xmlns:a16="http://schemas.microsoft.com/office/drawing/2014/main" id="{E0C0DB82-C086-1C2C-4033-823BBC471567}"/>
              </a:ext>
            </a:extLst>
          </p:cNvPr>
          <p:cNvSpPr>
            <a:spLocks noChangeShapeType="1"/>
          </p:cNvSpPr>
          <p:nvPr/>
        </p:nvSpPr>
        <p:spPr bwMode="auto">
          <a:xfrm>
            <a:off x="6199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1" name="Line 69">
            <a:extLst>
              <a:ext uri="{FF2B5EF4-FFF2-40B4-BE49-F238E27FC236}">
                <a16:creationId xmlns:a16="http://schemas.microsoft.com/office/drawing/2014/main" id="{9123446A-75DD-4AF5-AD37-FAB72DE662B7}"/>
              </a:ext>
            </a:extLst>
          </p:cNvPr>
          <p:cNvSpPr>
            <a:spLocks noChangeShapeType="1"/>
          </p:cNvSpPr>
          <p:nvPr/>
        </p:nvSpPr>
        <p:spPr bwMode="auto">
          <a:xfrm>
            <a:off x="6351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2" name="Line 70">
            <a:extLst>
              <a:ext uri="{FF2B5EF4-FFF2-40B4-BE49-F238E27FC236}">
                <a16:creationId xmlns:a16="http://schemas.microsoft.com/office/drawing/2014/main" id="{F22746A9-3791-17F6-81C0-BC299CE7DEF3}"/>
              </a:ext>
            </a:extLst>
          </p:cNvPr>
          <p:cNvSpPr>
            <a:spLocks noChangeShapeType="1"/>
          </p:cNvSpPr>
          <p:nvPr/>
        </p:nvSpPr>
        <p:spPr bwMode="auto">
          <a:xfrm>
            <a:off x="6503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3" name="Line 71">
            <a:extLst>
              <a:ext uri="{FF2B5EF4-FFF2-40B4-BE49-F238E27FC236}">
                <a16:creationId xmlns:a16="http://schemas.microsoft.com/office/drawing/2014/main" id="{69CF10E1-83AB-D85D-C1F0-08C4D8A3E04D}"/>
              </a:ext>
            </a:extLst>
          </p:cNvPr>
          <p:cNvSpPr>
            <a:spLocks noChangeShapeType="1"/>
          </p:cNvSpPr>
          <p:nvPr/>
        </p:nvSpPr>
        <p:spPr bwMode="auto">
          <a:xfrm>
            <a:off x="6656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4" name="Line 72">
            <a:extLst>
              <a:ext uri="{FF2B5EF4-FFF2-40B4-BE49-F238E27FC236}">
                <a16:creationId xmlns:a16="http://schemas.microsoft.com/office/drawing/2014/main" id="{2A120A0F-33DB-D6F2-AB72-D3F8EA722210}"/>
              </a:ext>
            </a:extLst>
          </p:cNvPr>
          <p:cNvSpPr>
            <a:spLocks noChangeShapeType="1"/>
          </p:cNvSpPr>
          <p:nvPr/>
        </p:nvSpPr>
        <p:spPr bwMode="auto">
          <a:xfrm>
            <a:off x="6808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5" name="Line 73">
            <a:extLst>
              <a:ext uri="{FF2B5EF4-FFF2-40B4-BE49-F238E27FC236}">
                <a16:creationId xmlns:a16="http://schemas.microsoft.com/office/drawing/2014/main" id="{E0446E1F-912D-FF9D-5DE9-867C6159282B}"/>
              </a:ext>
            </a:extLst>
          </p:cNvPr>
          <p:cNvSpPr>
            <a:spLocks noChangeShapeType="1"/>
          </p:cNvSpPr>
          <p:nvPr/>
        </p:nvSpPr>
        <p:spPr bwMode="auto">
          <a:xfrm>
            <a:off x="69611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6" name="Line 74">
            <a:extLst>
              <a:ext uri="{FF2B5EF4-FFF2-40B4-BE49-F238E27FC236}">
                <a16:creationId xmlns:a16="http://schemas.microsoft.com/office/drawing/2014/main" id="{0F120EA0-F75C-C5B1-30C9-D4725093A58F}"/>
              </a:ext>
            </a:extLst>
          </p:cNvPr>
          <p:cNvSpPr>
            <a:spLocks noChangeShapeType="1"/>
          </p:cNvSpPr>
          <p:nvPr/>
        </p:nvSpPr>
        <p:spPr bwMode="auto">
          <a:xfrm>
            <a:off x="71135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7" name="Line 75">
            <a:extLst>
              <a:ext uri="{FF2B5EF4-FFF2-40B4-BE49-F238E27FC236}">
                <a16:creationId xmlns:a16="http://schemas.microsoft.com/office/drawing/2014/main" id="{1002CA44-E3F6-73EF-4A95-B99722857D22}"/>
              </a:ext>
            </a:extLst>
          </p:cNvPr>
          <p:cNvSpPr>
            <a:spLocks noChangeShapeType="1"/>
          </p:cNvSpPr>
          <p:nvPr/>
        </p:nvSpPr>
        <p:spPr bwMode="auto">
          <a:xfrm>
            <a:off x="72659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8" name="Line 76">
            <a:extLst>
              <a:ext uri="{FF2B5EF4-FFF2-40B4-BE49-F238E27FC236}">
                <a16:creationId xmlns:a16="http://schemas.microsoft.com/office/drawing/2014/main" id="{950E6764-23CA-EEF3-8570-D5981329A241}"/>
              </a:ext>
            </a:extLst>
          </p:cNvPr>
          <p:cNvSpPr>
            <a:spLocks noChangeShapeType="1"/>
          </p:cNvSpPr>
          <p:nvPr/>
        </p:nvSpPr>
        <p:spPr bwMode="auto">
          <a:xfrm>
            <a:off x="74183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29" name="Line 77">
            <a:extLst>
              <a:ext uri="{FF2B5EF4-FFF2-40B4-BE49-F238E27FC236}">
                <a16:creationId xmlns:a16="http://schemas.microsoft.com/office/drawing/2014/main" id="{962D0818-7CB7-35C6-B65B-0593B0B3C31B}"/>
              </a:ext>
            </a:extLst>
          </p:cNvPr>
          <p:cNvSpPr>
            <a:spLocks noChangeShapeType="1"/>
          </p:cNvSpPr>
          <p:nvPr/>
        </p:nvSpPr>
        <p:spPr bwMode="auto">
          <a:xfrm>
            <a:off x="7570788" y="5584825"/>
            <a:ext cx="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0" name="Line 78">
            <a:extLst>
              <a:ext uri="{FF2B5EF4-FFF2-40B4-BE49-F238E27FC236}">
                <a16:creationId xmlns:a16="http://schemas.microsoft.com/office/drawing/2014/main" id="{AE399D99-23D5-D17D-5682-4E3A50231C25}"/>
              </a:ext>
            </a:extLst>
          </p:cNvPr>
          <p:cNvSpPr>
            <a:spLocks noChangeShapeType="1"/>
          </p:cNvSpPr>
          <p:nvPr/>
        </p:nvSpPr>
        <p:spPr bwMode="auto">
          <a:xfrm>
            <a:off x="77231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1" name="Line 79">
            <a:extLst>
              <a:ext uri="{FF2B5EF4-FFF2-40B4-BE49-F238E27FC236}">
                <a16:creationId xmlns:a16="http://schemas.microsoft.com/office/drawing/2014/main" id="{361D5E01-81AF-9C34-6599-B02191FD6CC5}"/>
              </a:ext>
            </a:extLst>
          </p:cNvPr>
          <p:cNvSpPr>
            <a:spLocks noChangeShapeType="1"/>
          </p:cNvSpPr>
          <p:nvPr/>
        </p:nvSpPr>
        <p:spPr bwMode="auto">
          <a:xfrm>
            <a:off x="7875588" y="5584825"/>
            <a:ext cx="0" cy="60960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2" name="Text Box 80">
            <a:extLst>
              <a:ext uri="{FF2B5EF4-FFF2-40B4-BE49-F238E27FC236}">
                <a16:creationId xmlns:a16="http://schemas.microsoft.com/office/drawing/2014/main" id="{6ABEE45B-4ECF-DC96-4F3F-D909B6518E23}"/>
              </a:ext>
            </a:extLst>
          </p:cNvPr>
          <p:cNvSpPr txBox="1">
            <a:spLocks noChangeArrowheads="1"/>
          </p:cNvSpPr>
          <p:nvPr/>
        </p:nvSpPr>
        <p:spPr bwMode="auto">
          <a:xfrm>
            <a:off x="560388" y="1295400"/>
            <a:ext cx="1181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A</a:t>
            </a:r>
          </a:p>
        </p:txBody>
      </p:sp>
      <p:sp>
        <p:nvSpPr>
          <p:cNvPr id="66633" name="Text Box 81">
            <a:extLst>
              <a:ext uri="{FF2B5EF4-FFF2-40B4-BE49-F238E27FC236}">
                <a16:creationId xmlns:a16="http://schemas.microsoft.com/office/drawing/2014/main" id="{65EFF181-E6EF-B6E8-2AE7-09A0BA2AD72D}"/>
              </a:ext>
            </a:extLst>
          </p:cNvPr>
          <p:cNvSpPr txBox="1">
            <a:spLocks noChangeArrowheads="1"/>
          </p:cNvSpPr>
          <p:nvPr/>
        </p:nvSpPr>
        <p:spPr bwMode="auto">
          <a:xfrm>
            <a:off x="560388" y="5056188"/>
            <a:ext cx="115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Host B</a:t>
            </a:r>
          </a:p>
        </p:txBody>
      </p:sp>
      <p:sp>
        <p:nvSpPr>
          <p:cNvPr id="66634" name="Rectangle 82">
            <a:extLst>
              <a:ext uri="{FF2B5EF4-FFF2-40B4-BE49-F238E27FC236}">
                <a16:creationId xmlns:a16="http://schemas.microsoft.com/office/drawing/2014/main" id="{BB7A3B5E-2071-8DD6-D12E-5CA5EA9351C6}"/>
              </a:ext>
            </a:extLst>
          </p:cNvPr>
          <p:cNvSpPr>
            <a:spLocks noChangeArrowheads="1"/>
          </p:cNvSpPr>
          <p:nvPr/>
        </p:nvSpPr>
        <p:spPr bwMode="auto">
          <a:xfrm>
            <a:off x="2613025" y="34512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5" name="Rectangle 83">
            <a:extLst>
              <a:ext uri="{FF2B5EF4-FFF2-40B4-BE49-F238E27FC236}">
                <a16:creationId xmlns:a16="http://schemas.microsoft.com/office/drawing/2014/main" id="{9FCA3B7D-853E-E9F2-E4E3-A68C533008C9}"/>
              </a:ext>
            </a:extLst>
          </p:cNvPr>
          <p:cNvSpPr>
            <a:spLocks noChangeArrowheads="1"/>
          </p:cNvSpPr>
          <p:nvPr/>
        </p:nvSpPr>
        <p:spPr bwMode="auto">
          <a:xfrm>
            <a:off x="3913188" y="4746625"/>
            <a:ext cx="1219200" cy="381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36" name="Line 84">
            <a:extLst>
              <a:ext uri="{FF2B5EF4-FFF2-40B4-BE49-F238E27FC236}">
                <a16:creationId xmlns:a16="http://schemas.microsoft.com/office/drawing/2014/main" id="{33A36FAE-FBB1-BD6A-2EA6-CF3706A15095}"/>
              </a:ext>
            </a:extLst>
          </p:cNvPr>
          <p:cNvSpPr>
            <a:spLocks noChangeShapeType="1"/>
          </p:cNvSpPr>
          <p:nvPr/>
        </p:nvSpPr>
        <p:spPr bwMode="auto">
          <a:xfrm>
            <a:off x="26177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7" name="Line 85">
            <a:extLst>
              <a:ext uri="{FF2B5EF4-FFF2-40B4-BE49-F238E27FC236}">
                <a16:creationId xmlns:a16="http://schemas.microsoft.com/office/drawing/2014/main" id="{DAFFD2E3-E6C1-6234-D23A-A34C33EE6E96}"/>
              </a:ext>
            </a:extLst>
          </p:cNvPr>
          <p:cNvSpPr>
            <a:spLocks noChangeShapeType="1"/>
          </p:cNvSpPr>
          <p:nvPr/>
        </p:nvSpPr>
        <p:spPr bwMode="auto">
          <a:xfrm>
            <a:off x="3836988" y="3832225"/>
            <a:ext cx="12954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8" name="Line 86">
            <a:extLst>
              <a:ext uri="{FF2B5EF4-FFF2-40B4-BE49-F238E27FC236}">
                <a16:creationId xmlns:a16="http://schemas.microsoft.com/office/drawing/2014/main" id="{C77B3E7D-0F29-F03B-BBFE-86B89CE782D0}"/>
              </a:ext>
            </a:extLst>
          </p:cNvPr>
          <p:cNvSpPr>
            <a:spLocks noChangeShapeType="1"/>
          </p:cNvSpPr>
          <p:nvPr/>
        </p:nvSpPr>
        <p:spPr bwMode="auto">
          <a:xfrm>
            <a:off x="26892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39" name="Line 87">
            <a:extLst>
              <a:ext uri="{FF2B5EF4-FFF2-40B4-BE49-F238E27FC236}">
                <a16:creationId xmlns:a16="http://schemas.microsoft.com/office/drawing/2014/main" id="{35D025A1-7A76-0505-BFEB-6CA35A31D34F}"/>
              </a:ext>
            </a:extLst>
          </p:cNvPr>
          <p:cNvSpPr>
            <a:spLocks noChangeShapeType="1"/>
          </p:cNvSpPr>
          <p:nvPr/>
        </p:nvSpPr>
        <p:spPr bwMode="auto">
          <a:xfrm>
            <a:off x="28416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0" name="Line 88">
            <a:extLst>
              <a:ext uri="{FF2B5EF4-FFF2-40B4-BE49-F238E27FC236}">
                <a16:creationId xmlns:a16="http://schemas.microsoft.com/office/drawing/2014/main" id="{3D9CC4ED-D2EE-3BE2-1845-3161F8119145}"/>
              </a:ext>
            </a:extLst>
          </p:cNvPr>
          <p:cNvSpPr>
            <a:spLocks noChangeShapeType="1"/>
          </p:cNvSpPr>
          <p:nvPr/>
        </p:nvSpPr>
        <p:spPr bwMode="auto">
          <a:xfrm>
            <a:off x="2994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1" name="Line 89">
            <a:extLst>
              <a:ext uri="{FF2B5EF4-FFF2-40B4-BE49-F238E27FC236}">
                <a16:creationId xmlns:a16="http://schemas.microsoft.com/office/drawing/2014/main" id="{8290211D-F523-5280-12BB-4AD577068DA1}"/>
              </a:ext>
            </a:extLst>
          </p:cNvPr>
          <p:cNvSpPr>
            <a:spLocks noChangeShapeType="1"/>
          </p:cNvSpPr>
          <p:nvPr/>
        </p:nvSpPr>
        <p:spPr bwMode="auto">
          <a:xfrm>
            <a:off x="31464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2" name="Line 90">
            <a:extLst>
              <a:ext uri="{FF2B5EF4-FFF2-40B4-BE49-F238E27FC236}">
                <a16:creationId xmlns:a16="http://schemas.microsoft.com/office/drawing/2014/main" id="{EB92050D-9D1E-6F9C-50C3-62122F89426B}"/>
              </a:ext>
            </a:extLst>
          </p:cNvPr>
          <p:cNvSpPr>
            <a:spLocks noChangeShapeType="1"/>
          </p:cNvSpPr>
          <p:nvPr/>
        </p:nvSpPr>
        <p:spPr bwMode="auto">
          <a:xfrm>
            <a:off x="3756025" y="29940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3" name="Line 91">
            <a:extLst>
              <a:ext uri="{FF2B5EF4-FFF2-40B4-BE49-F238E27FC236}">
                <a16:creationId xmlns:a16="http://schemas.microsoft.com/office/drawing/2014/main" id="{416A2236-85CF-72CF-2AE2-C25854C40102}"/>
              </a:ext>
            </a:extLst>
          </p:cNvPr>
          <p:cNvSpPr>
            <a:spLocks noChangeShapeType="1"/>
          </p:cNvSpPr>
          <p:nvPr/>
        </p:nvSpPr>
        <p:spPr bwMode="auto">
          <a:xfrm>
            <a:off x="3298825" y="32178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4" name="Line 92">
            <a:extLst>
              <a:ext uri="{FF2B5EF4-FFF2-40B4-BE49-F238E27FC236}">
                <a16:creationId xmlns:a16="http://schemas.microsoft.com/office/drawing/2014/main" id="{881DA49F-9731-31EC-A663-150651D059FB}"/>
              </a:ext>
            </a:extLst>
          </p:cNvPr>
          <p:cNvSpPr>
            <a:spLocks noChangeShapeType="1"/>
          </p:cNvSpPr>
          <p:nvPr/>
        </p:nvSpPr>
        <p:spPr bwMode="auto">
          <a:xfrm>
            <a:off x="39893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5" name="Line 93">
            <a:extLst>
              <a:ext uri="{FF2B5EF4-FFF2-40B4-BE49-F238E27FC236}">
                <a16:creationId xmlns:a16="http://schemas.microsoft.com/office/drawing/2014/main" id="{14AC29AD-5B78-AB6C-EFD6-C6762D370783}"/>
              </a:ext>
            </a:extLst>
          </p:cNvPr>
          <p:cNvSpPr>
            <a:spLocks noChangeShapeType="1"/>
          </p:cNvSpPr>
          <p:nvPr/>
        </p:nvSpPr>
        <p:spPr bwMode="auto">
          <a:xfrm>
            <a:off x="41417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6" name="Line 94">
            <a:extLst>
              <a:ext uri="{FF2B5EF4-FFF2-40B4-BE49-F238E27FC236}">
                <a16:creationId xmlns:a16="http://schemas.microsoft.com/office/drawing/2014/main" id="{5EA97271-2BE6-A967-3217-9CEA554657AB}"/>
              </a:ext>
            </a:extLst>
          </p:cNvPr>
          <p:cNvSpPr>
            <a:spLocks noChangeShapeType="1"/>
          </p:cNvSpPr>
          <p:nvPr/>
        </p:nvSpPr>
        <p:spPr bwMode="auto">
          <a:xfrm>
            <a:off x="4294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7" name="Line 95">
            <a:extLst>
              <a:ext uri="{FF2B5EF4-FFF2-40B4-BE49-F238E27FC236}">
                <a16:creationId xmlns:a16="http://schemas.microsoft.com/office/drawing/2014/main" id="{D9234C12-81B8-4798-F029-CDB8DE6BDE40}"/>
              </a:ext>
            </a:extLst>
          </p:cNvPr>
          <p:cNvSpPr>
            <a:spLocks noChangeShapeType="1"/>
          </p:cNvSpPr>
          <p:nvPr/>
        </p:nvSpPr>
        <p:spPr bwMode="auto">
          <a:xfrm>
            <a:off x="44465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8" name="Line 96">
            <a:extLst>
              <a:ext uri="{FF2B5EF4-FFF2-40B4-BE49-F238E27FC236}">
                <a16:creationId xmlns:a16="http://schemas.microsoft.com/office/drawing/2014/main" id="{E31075F0-D3EF-A8C2-43B5-28102631B2D5}"/>
              </a:ext>
            </a:extLst>
          </p:cNvPr>
          <p:cNvSpPr>
            <a:spLocks noChangeShapeType="1"/>
          </p:cNvSpPr>
          <p:nvPr/>
        </p:nvSpPr>
        <p:spPr bwMode="auto">
          <a:xfrm>
            <a:off x="5056188" y="5127625"/>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49" name="Line 97">
            <a:extLst>
              <a:ext uri="{FF2B5EF4-FFF2-40B4-BE49-F238E27FC236}">
                <a16:creationId xmlns:a16="http://schemas.microsoft.com/office/drawing/2014/main" id="{EF82175E-FD53-9D3F-4B32-34AD27352CB4}"/>
              </a:ext>
            </a:extLst>
          </p:cNvPr>
          <p:cNvSpPr>
            <a:spLocks noChangeShapeType="1"/>
          </p:cNvSpPr>
          <p:nvPr/>
        </p:nvSpPr>
        <p:spPr bwMode="auto">
          <a:xfrm>
            <a:off x="4598988" y="5351463"/>
            <a:ext cx="304800" cy="4762"/>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0" name="Text Box 98">
            <a:extLst>
              <a:ext uri="{FF2B5EF4-FFF2-40B4-BE49-F238E27FC236}">
                <a16:creationId xmlns:a16="http://schemas.microsoft.com/office/drawing/2014/main" id="{0F7AEDB6-D77E-71A4-1FDD-E14103E416BC}"/>
              </a:ext>
            </a:extLst>
          </p:cNvPr>
          <p:cNvSpPr txBox="1">
            <a:spLocks noChangeArrowheads="1"/>
          </p:cNvSpPr>
          <p:nvPr/>
        </p:nvSpPr>
        <p:spPr bwMode="auto">
          <a:xfrm>
            <a:off x="2663825" y="3454400"/>
            <a:ext cx="11731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1" name="Text Box 99">
            <a:extLst>
              <a:ext uri="{FF2B5EF4-FFF2-40B4-BE49-F238E27FC236}">
                <a16:creationId xmlns:a16="http://schemas.microsoft.com/office/drawing/2014/main" id="{F6BE1E9D-6B36-420E-B156-E8FAB1B5B371}"/>
              </a:ext>
            </a:extLst>
          </p:cNvPr>
          <p:cNvSpPr txBox="1">
            <a:spLocks noChangeArrowheads="1"/>
          </p:cNvSpPr>
          <p:nvPr/>
        </p:nvSpPr>
        <p:spPr bwMode="auto">
          <a:xfrm>
            <a:off x="3887788" y="4764088"/>
            <a:ext cx="1173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TCP Data</a:t>
            </a:r>
          </a:p>
        </p:txBody>
      </p:sp>
      <p:sp>
        <p:nvSpPr>
          <p:cNvPr id="66652" name="Text Box 104">
            <a:extLst>
              <a:ext uri="{FF2B5EF4-FFF2-40B4-BE49-F238E27FC236}">
                <a16:creationId xmlns:a16="http://schemas.microsoft.com/office/drawing/2014/main" id="{5959E600-9336-FD75-B5FD-6982A00746AF}"/>
              </a:ext>
            </a:extLst>
          </p:cNvPr>
          <p:cNvSpPr txBox="1">
            <a:spLocks noChangeArrowheads="1"/>
          </p:cNvSpPr>
          <p:nvPr/>
        </p:nvSpPr>
        <p:spPr bwMode="auto">
          <a:xfrm>
            <a:off x="1398588" y="1851025"/>
            <a:ext cx="3368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99"/>
                </a:solidFill>
                <a:effectLst/>
                <a:uLnTx/>
                <a:uFillTx/>
                <a:latin typeface="Comic Sans MS" panose="030F0902030302020204" pitchFamily="66" charset="0"/>
                <a:ea typeface="ＭＳ Ｐゴシック" panose="020B0600070205080204" pitchFamily="34" charset="-128"/>
                <a:cs typeface="+mn-cs"/>
              </a:rPr>
              <a:t>ISN (initial sequence number)</a:t>
            </a:r>
          </a:p>
        </p:txBody>
      </p:sp>
      <p:sp>
        <p:nvSpPr>
          <p:cNvPr id="66653" name="Line 105">
            <a:extLst>
              <a:ext uri="{FF2B5EF4-FFF2-40B4-BE49-F238E27FC236}">
                <a16:creationId xmlns:a16="http://schemas.microsoft.com/office/drawing/2014/main" id="{27AA6CA2-8F36-745D-2607-74EA552C2B4D}"/>
              </a:ext>
            </a:extLst>
          </p:cNvPr>
          <p:cNvSpPr>
            <a:spLocks noChangeShapeType="1"/>
          </p:cNvSpPr>
          <p:nvPr/>
        </p:nvSpPr>
        <p:spPr bwMode="auto">
          <a:xfrm>
            <a:off x="1703388" y="2155825"/>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66654" name="AutoShape 106">
            <a:extLst>
              <a:ext uri="{FF2B5EF4-FFF2-40B4-BE49-F238E27FC236}">
                <a16:creationId xmlns:a16="http://schemas.microsoft.com/office/drawing/2014/main" id="{44BC0851-3218-769D-5FCC-D073A6BF273F}"/>
              </a:ext>
            </a:extLst>
          </p:cNvPr>
          <p:cNvSpPr>
            <a:spLocks noChangeArrowheads="1"/>
          </p:cNvSpPr>
          <p:nvPr/>
        </p:nvSpPr>
        <p:spPr bwMode="auto">
          <a:xfrm>
            <a:off x="304800" y="3298825"/>
            <a:ext cx="2160588" cy="663575"/>
          </a:xfrm>
          <a:prstGeom prst="wedgeRectCallout">
            <a:avLst>
              <a:gd name="adj1" fmla="val 58583"/>
              <a:gd name="adj2" fmla="val -83162"/>
            </a:avLst>
          </a:prstGeom>
          <a:solidFill>
            <a:srgbClr val="CCFFFF"/>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Sequence number = ISN+1</a:t>
            </a:r>
            <a:r>
              <a:rPr kumimoji="0" lang="en-US" altLang="en-US" sz="1800" b="0" i="0" u="none" strike="noStrike" kern="1200" cap="none" spc="0" normalizeH="0" baseline="30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st</a:t>
            </a: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byte</a:t>
            </a:r>
          </a:p>
        </p:txBody>
      </p:sp>
      <p:sp>
        <p:nvSpPr>
          <p:cNvPr id="66655" name="Rectangle 107">
            <a:extLst>
              <a:ext uri="{FF2B5EF4-FFF2-40B4-BE49-F238E27FC236}">
                <a16:creationId xmlns:a16="http://schemas.microsoft.com/office/drawing/2014/main" id="{A17F9652-85D8-2423-E8AF-785CA5BD834B}"/>
              </a:ext>
            </a:extLst>
          </p:cNvPr>
          <p:cNvSpPr>
            <a:spLocks noChangeArrowheads="1"/>
          </p:cNvSpPr>
          <p:nvPr/>
        </p:nvSpPr>
        <p:spPr bwMode="auto">
          <a:xfrm>
            <a:off x="3913188" y="5584825"/>
            <a:ext cx="1219200" cy="609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66656" name="AutoShape 108">
            <a:extLst>
              <a:ext uri="{FF2B5EF4-FFF2-40B4-BE49-F238E27FC236}">
                <a16:creationId xmlns:a16="http://schemas.microsoft.com/office/drawing/2014/main" id="{FA873B68-879E-E381-0631-DA1B3FA220A4}"/>
              </a:ext>
            </a:extLst>
          </p:cNvPr>
          <p:cNvSpPr>
            <a:spLocks noChangeArrowheads="1"/>
          </p:cNvSpPr>
          <p:nvPr/>
        </p:nvSpPr>
        <p:spPr bwMode="auto">
          <a:xfrm>
            <a:off x="5741988" y="3756025"/>
            <a:ext cx="1905000" cy="914400"/>
          </a:xfrm>
          <a:prstGeom prst="wedgeRectCallout">
            <a:avLst>
              <a:gd name="adj1" fmla="val -76667"/>
              <a:gd name="adj2" fmla="val 150523"/>
            </a:avLst>
          </a:prstGeom>
          <a:solidFill>
            <a:srgbClr val="CCFFFF"/>
          </a:solidFill>
          <a:ln w="38100">
            <a:solidFill>
              <a:schemeClr val="tx1"/>
            </a:solidFill>
            <a:miter lim="800000"/>
            <a:headEnd/>
            <a:tailEnd/>
          </a:ln>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ACK sequence number = next expected byte</a:t>
            </a:r>
          </a:p>
        </p:txBody>
      </p:sp>
      <p:sp>
        <p:nvSpPr>
          <p:cNvPr id="66657" name="Rectangle 109">
            <a:extLst>
              <a:ext uri="{FF2B5EF4-FFF2-40B4-BE49-F238E27FC236}">
                <a16:creationId xmlns:a16="http://schemas.microsoft.com/office/drawing/2014/main" id="{CD8F0E66-877B-C9A7-2A6B-CB49276498A7}"/>
              </a:ext>
            </a:extLst>
          </p:cNvPr>
          <p:cNvSpPr>
            <a:spLocks noChangeArrowheads="1"/>
          </p:cNvSpPr>
          <p:nvPr/>
        </p:nvSpPr>
        <p:spPr bwMode="auto">
          <a:xfrm>
            <a:off x="5132388" y="5584825"/>
            <a:ext cx="152400" cy="609600"/>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EE13F6-E81A-11F4-C13A-668554D25A1A}"/>
              </a:ext>
            </a:extLst>
          </p:cNvPr>
          <p:cNvSpPr>
            <a:spLocks noGrp="1"/>
          </p:cNvSpPr>
          <p:nvPr>
            <p:ph type="sldNum" sz="quarter" idx="12"/>
          </p:nvPr>
        </p:nvSpPr>
        <p:spPr/>
        <p:txBody>
          <a:bodyPr/>
          <a:lstStyle/>
          <a:p>
            <a:pPr>
              <a:defRPr/>
            </a:pPr>
            <a:fld id="{0A127995-3B73-9E4E-8C97-548DB1B5851E}" type="slidenum">
              <a:rPr lang="en-US" altLang="en-US" smtClean="0"/>
              <a:pPr>
                <a:defRPr/>
              </a:pPr>
              <a:t>20</a:t>
            </a:fld>
            <a:endParaRPr lang="en-US" altLang="en-US"/>
          </a:p>
        </p:txBody>
      </p:sp>
      <p:sp>
        <p:nvSpPr>
          <p:cNvPr id="3" name="Rectangle 1">
            <a:extLst>
              <a:ext uri="{FF2B5EF4-FFF2-40B4-BE49-F238E27FC236}">
                <a16:creationId xmlns:a16="http://schemas.microsoft.com/office/drawing/2014/main" id="{D716E0AA-98D7-F965-A27F-883F0378CF34}"/>
              </a:ext>
            </a:extLst>
          </p:cNvPr>
          <p:cNvSpPr>
            <a:spLocks noChangeArrowheads="1"/>
          </p:cNvSpPr>
          <p:nvPr/>
        </p:nvSpPr>
        <p:spPr bwMode="auto">
          <a:xfrm>
            <a:off x="96983" y="806625"/>
            <a:ext cx="874221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Why is wrap around a problem?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1"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TCP relies on sequence numbers to:</a:t>
            </a: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Detect duplicates</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Ensure ordering</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Identify new vs old data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i="0" u="none" strike="noStrike" cap="none" normalizeH="0" baseline="0" dirty="0">
                <a:ln>
                  <a:noFill/>
                </a:ln>
                <a:solidFill>
                  <a:srgbClr val="000000"/>
                </a:solidFill>
                <a:effectLst/>
                <a:latin typeface="Arial" panose="020B0604020202020204" pitchFamily="34" charset="0"/>
              </a:rPr>
              <a:t>If wraparound happens too quickly, an old packet still in the network could:</a:t>
            </a: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Reappear after wraparound</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i="0" u="none" strike="noStrike" cap="none" normalizeH="0" baseline="0" dirty="0">
                <a:ln>
                  <a:noFill/>
                </a:ln>
                <a:solidFill>
                  <a:srgbClr val="000000"/>
                </a:solidFill>
                <a:effectLst/>
                <a:latin typeface="Arial" panose="020B0604020202020204" pitchFamily="34" charset="0"/>
              </a:rPr>
              <a:t>- Be mistaken as new data (same sequence number)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533914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Number Placeholder 1">
            <a:extLst>
              <a:ext uri="{FF2B5EF4-FFF2-40B4-BE49-F238E27FC236}">
                <a16:creationId xmlns:a16="http://schemas.microsoft.com/office/drawing/2014/main" id="{88331183-C645-0F3C-E707-AA86E3FCA4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16A3FE-4E4D-E844-8D59-1CFB08B62D6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7826" name="Picture 2">
            <a:extLst>
              <a:ext uri="{FF2B5EF4-FFF2-40B4-BE49-F238E27FC236}">
                <a16:creationId xmlns:a16="http://schemas.microsoft.com/office/drawing/2014/main" id="{E2980C6D-0B58-2CF3-3BC2-9677A5D51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13" y="1163638"/>
            <a:ext cx="7267575" cy="379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Box 3">
            <a:extLst>
              <a:ext uri="{FF2B5EF4-FFF2-40B4-BE49-F238E27FC236}">
                <a16:creationId xmlns:a16="http://schemas.microsoft.com/office/drawing/2014/main" id="{1F03D2D3-662A-1490-3260-DCA9596AE78E}"/>
              </a:ext>
            </a:extLst>
          </p:cNvPr>
          <p:cNvSpPr txBox="1">
            <a:spLocks noChangeArrowheads="1"/>
          </p:cNvSpPr>
          <p:nvPr/>
        </p:nvSpPr>
        <p:spPr bwMode="auto">
          <a:xfrm>
            <a:off x="6350" y="6488113"/>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ourier New" panose="02070309020205020404" pitchFamily="49" charset="0"/>
                <a:ea typeface="ＭＳ Ｐゴシック" panose="020B0600070205080204" pitchFamily="34" charset="-128"/>
                <a:cs typeface="+mn-cs"/>
              </a:rPr>
              <a:t>REF: RFC 1323</a:t>
            </a:r>
          </a:p>
        </p:txBody>
      </p:sp>
      <p:sp>
        <p:nvSpPr>
          <p:cNvPr id="77828" name="Content Placeholder 2">
            <a:extLst>
              <a:ext uri="{FF2B5EF4-FFF2-40B4-BE49-F238E27FC236}">
                <a16:creationId xmlns:a16="http://schemas.microsoft.com/office/drawing/2014/main" id="{7F9607DB-8C1F-FBFC-32D4-816CBF291EBC}"/>
              </a:ext>
            </a:extLst>
          </p:cNvPr>
          <p:cNvSpPr txBox="1">
            <a:spLocks noChangeArrowheads="1"/>
          </p:cNvSpPr>
          <p:nvPr/>
        </p:nvSpPr>
        <p:spPr bwMode="auto">
          <a:xfrm>
            <a:off x="0" y="136525"/>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Wrap around is possible</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19657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6A6DD6-6158-D62B-10EB-55D936A60D5F}"/>
              </a:ext>
            </a:extLst>
          </p:cNvPr>
          <p:cNvSpPr>
            <a:spLocks noGrp="1"/>
          </p:cNvSpPr>
          <p:nvPr>
            <p:ph type="sldNum" sz="quarter" idx="12"/>
          </p:nvPr>
        </p:nvSpPr>
        <p:spPr/>
        <p:txBody>
          <a:bodyPr/>
          <a:lstStyle/>
          <a:p>
            <a:pPr>
              <a:defRPr/>
            </a:pPr>
            <a:fld id="{0A127995-3B73-9E4E-8C97-548DB1B5851E}" type="slidenum">
              <a:rPr lang="en-US" altLang="en-US" smtClean="0"/>
              <a:pPr>
                <a:defRPr/>
              </a:pPr>
              <a:t>22</a:t>
            </a:fld>
            <a:endParaRPr lang="en-US" altLang="en-US"/>
          </a:p>
        </p:txBody>
      </p:sp>
      <p:sp>
        <p:nvSpPr>
          <p:cNvPr id="3" name="Rectangle 1">
            <a:extLst>
              <a:ext uri="{FF2B5EF4-FFF2-40B4-BE49-F238E27FC236}">
                <a16:creationId xmlns:a16="http://schemas.microsoft.com/office/drawing/2014/main" id="{272A5D9C-3320-6522-9D33-BF6D49C18057}"/>
              </a:ext>
            </a:extLst>
          </p:cNvPr>
          <p:cNvSpPr>
            <a:spLocks noChangeArrowheads="1"/>
          </p:cNvSpPr>
          <p:nvPr/>
        </p:nvSpPr>
        <p:spPr bwMode="auto">
          <a:xfrm>
            <a:off x="90054" y="529167"/>
            <a:ext cx="89638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rPr>
              <a:t>Why does it happen </a:t>
            </a:r>
            <a:r>
              <a:rPr kumimoji="0" lang="en-US" altLang="en-US" sz="2400" b="1" i="1" u="none" strike="noStrike" cap="none" normalizeH="0" baseline="0" dirty="0">
                <a:ln>
                  <a:noFill/>
                </a:ln>
                <a:solidFill>
                  <a:srgbClr val="000000"/>
                </a:solidFill>
                <a:effectLst/>
                <a:latin typeface="Arial" panose="020B0604020202020204" pitchFamily="34" charset="0"/>
              </a:rPr>
              <a:t>faster</a:t>
            </a:r>
            <a:r>
              <a:rPr kumimoji="0" lang="en-US" altLang="en-US" sz="2400" b="1" i="0" u="none" strike="noStrike" cap="none" normalizeH="0" baseline="0" dirty="0">
                <a:ln>
                  <a:noFill/>
                </a:ln>
                <a:solidFill>
                  <a:srgbClr val="000000"/>
                </a:solidFill>
                <a:effectLst/>
                <a:latin typeface="Arial" panose="020B0604020202020204" pitchFamily="34" charset="0"/>
              </a:rPr>
              <a:t> in high-speed networks?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rPr>
              <a:t>Wraparound time depends on data rate: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Arial" panose="020B0604020202020204" pitchFamily="34" charset="0"/>
              </a:rPr>
              <a:t>Wraparound time = 2</a:t>
            </a:r>
            <a:r>
              <a:rPr kumimoji="0" lang="en-US" altLang="en-US" sz="2400" b="0" i="0" u="none" strike="noStrike" cap="none" normalizeH="0" baseline="30000" dirty="0">
                <a:ln>
                  <a:noFill/>
                </a:ln>
                <a:solidFill>
                  <a:srgbClr val="000000"/>
                </a:solidFill>
                <a:effectLst/>
                <a:latin typeface="Arial" panose="020B0604020202020204" pitchFamily="34" charset="0"/>
              </a:rPr>
              <a:t>32</a:t>
            </a:r>
            <a:r>
              <a:rPr kumimoji="0" lang="en-US" altLang="en-US" sz="2400" b="0" i="0" u="none" strike="noStrike" cap="none" normalizeH="0" baseline="0" dirty="0">
                <a:ln>
                  <a:noFill/>
                </a:ln>
                <a:solidFill>
                  <a:srgbClr val="000000"/>
                </a:solidFill>
                <a:effectLst/>
                <a:latin typeface="Arial" panose="020B0604020202020204" pitchFamily="34" charset="0"/>
              </a:rPr>
              <a:t> bytes / data rate (bytes/sec)</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000000"/>
              </a:solidFill>
            </a:endParaRPr>
          </a:p>
        </p:txBody>
      </p:sp>
    </p:spTree>
    <p:extLst>
      <p:ext uri="{BB962C8B-B14F-4D97-AF65-F5344CB8AC3E}">
        <p14:creationId xmlns:p14="http://schemas.microsoft.com/office/powerpoint/2010/main" val="608972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1">
            <a:extLst>
              <a:ext uri="{FF2B5EF4-FFF2-40B4-BE49-F238E27FC236}">
                <a16:creationId xmlns:a16="http://schemas.microsoft.com/office/drawing/2014/main" id="{5F2A24BC-D399-CF36-C96D-744DC8D6FCB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6ABA33-1406-8D4B-81E6-EC9D7780931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8850" name="TextBox 3">
            <a:extLst>
              <a:ext uri="{FF2B5EF4-FFF2-40B4-BE49-F238E27FC236}">
                <a16:creationId xmlns:a16="http://schemas.microsoft.com/office/drawing/2014/main" id="{53789B5E-5FCE-4D2E-C89A-82B0ACA19844}"/>
              </a:ext>
            </a:extLst>
          </p:cNvPr>
          <p:cNvSpPr txBox="1">
            <a:spLocks noChangeArrowheads="1"/>
          </p:cNvSpPr>
          <p:nvPr/>
        </p:nvSpPr>
        <p:spPr bwMode="auto">
          <a:xfrm>
            <a:off x="6350" y="6488113"/>
            <a:ext cx="1976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REF: RFC 1323</a:t>
            </a:r>
          </a:p>
        </p:txBody>
      </p:sp>
      <p:sp>
        <p:nvSpPr>
          <p:cNvPr id="78851" name="TextBox 4">
            <a:extLst>
              <a:ext uri="{FF2B5EF4-FFF2-40B4-BE49-F238E27FC236}">
                <a16:creationId xmlns:a16="http://schemas.microsoft.com/office/drawing/2014/main" id="{309A97C6-DBB2-73EA-9FF1-E14DB2234A7A}"/>
              </a:ext>
            </a:extLst>
          </p:cNvPr>
          <p:cNvSpPr txBox="1">
            <a:spLocks noChangeArrowheads="1"/>
          </p:cNvSpPr>
          <p:nvPr/>
        </p:nvSpPr>
        <p:spPr bwMode="auto">
          <a:xfrm>
            <a:off x="1227975" y="1277938"/>
            <a:ext cx="668804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If A and B are sequence numbers,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A &lt; B if 0 &lt; (B - A) &lt; 2**31,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i="0" u="none" strike="noStrike" kern="1200" cap="none" spc="0" normalizeH="0" baseline="0" noProof="0" dirty="0">
                <a:ln>
                  <a:noFill/>
                </a:ln>
                <a:solidFill>
                  <a:prstClr val="black"/>
                </a:solidFill>
                <a:effectLst/>
                <a:uLnTx/>
                <a:uFillTx/>
                <a:latin typeface="Lucida Bright" panose="02040602050505020304" pitchFamily="18" charset="77"/>
                <a:ea typeface="ＭＳ Ｐゴシック" panose="020B0600070205080204" pitchFamily="34" charset="-128"/>
                <a:cs typeface="+mn-cs"/>
              </a:rPr>
              <a:t>computed in signed 32-bit arithmetic</a:t>
            </a:r>
          </a:p>
        </p:txBody>
      </p:sp>
      <p:sp>
        <p:nvSpPr>
          <p:cNvPr id="78852" name="Content Placeholder 2">
            <a:extLst>
              <a:ext uri="{FF2B5EF4-FFF2-40B4-BE49-F238E27FC236}">
                <a16:creationId xmlns:a16="http://schemas.microsoft.com/office/drawing/2014/main" id="{13F6E903-D4F0-8F78-E60A-21B9C8B28C04}"/>
              </a:ext>
            </a:extLst>
          </p:cNvPr>
          <p:cNvSpPr txBox="1">
            <a:spLocks noChangeArrowheads="1"/>
          </p:cNvSpPr>
          <p:nvPr/>
        </p:nvSpPr>
        <p:spPr bwMode="auto">
          <a:xfrm>
            <a:off x="0" y="136525"/>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Wrap around-aware sequence number comparison</a:t>
            </a:r>
          </a:p>
          <a:p>
            <a:pPr marL="0" marR="0" lvl="0" indent="0" algn="l" defTabSz="457200" rtl="0" eaLnBrk="0" fontAlgn="base" latinLnBrk="0" hangingPunct="0">
              <a:lnSpc>
                <a:spcPct val="100000"/>
              </a:lnSpc>
              <a:spcBef>
                <a:spcPct val="20000"/>
              </a:spcBef>
              <a:spcAft>
                <a:spcPct val="0"/>
              </a:spcAft>
              <a:buClrTx/>
              <a:buSzTx/>
              <a:buNone/>
              <a:tabLst/>
              <a:defRPr/>
            </a:pPr>
            <a:r>
              <a:rPr lang="en-US" altLang="en-US" dirty="0"/>
              <a:t>(modulo </a:t>
            </a:r>
            <a:r>
              <a:rPr lang="en-US" altLang="en-US" dirty="0" err="1"/>
              <a:t>arithmatic</a:t>
            </a:r>
            <a:r>
              <a:rPr lang="en-US" altLang="en-US" dirty="0"/>
              <a:t>)</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
        <p:nvSpPr>
          <p:cNvPr id="9" name="Content Placeholder 2">
            <a:extLst>
              <a:ext uri="{FF2B5EF4-FFF2-40B4-BE49-F238E27FC236}">
                <a16:creationId xmlns:a16="http://schemas.microsoft.com/office/drawing/2014/main" id="{3C105061-B7CA-323C-0D23-03C07193E5C6}"/>
              </a:ext>
            </a:extLst>
          </p:cNvPr>
          <p:cNvSpPr txBox="1">
            <a:spLocks noChangeArrowheads="1"/>
          </p:cNvSpPr>
          <p:nvPr/>
        </p:nvSpPr>
        <p:spPr bwMode="auto">
          <a:xfrm>
            <a:off x="0" y="5248757"/>
            <a:ext cx="9232900" cy="1143000"/>
          </a:xfrm>
          <a:prstGeom prst="rect">
            <a:avLst/>
          </a:prstGeom>
          <a:noFill/>
          <a:ln>
            <a:noFill/>
          </a:ln>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PAWS: Protect Against Wrapped Sequence Numbers</a:t>
            </a:r>
          </a:p>
          <a:p>
            <a:pPr marL="0" marR="0" lvl="0"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(RFC 1323) </a:t>
            </a:r>
            <a:r>
              <a:rPr kumimoji="0" lang="en-US" altLang="en-US" sz="32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ＭＳ Ｐゴシック" panose="020B0600070205080204" pitchFamily="34" charset="-128"/>
                <a:cs typeface="+mn-cs"/>
              </a:rPr>
              <a:t>– Use sequence number and timestamps.</a:t>
            </a:r>
            <a:endParaRPr kumimoji="0" lang="en-US" altLang="en-US" sz="2400" b="0" i="0" u="none" strike="noStrike" kern="1200" cap="none" spc="0" normalizeH="0" baseline="0" noProof="0" dirty="0">
              <a:ln>
                <a:noFill/>
              </a:ln>
              <a:solidFill>
                <a:srgbClr val="9BBB59">
                  <a:lumMod val="75000"/>
                </a:srgbClr>
              </a:solidFill>
              <a:effectLst/>
              <a:uLnTx/>
              <a:uFillTx/>
              <a:latin typeface="Calibri" panose="020F0502020204030204" pitchFamily="34" charset="0"/>
              <a:ea typeface="ＭＳ Ｐゴシック" panose="020B0600070205080204" pitchFamily="34" charset="-128"/>
              <a:cs typeface="+mn-cs"/>
            </a:endParaRPr>
          </a:p>
        </p:txBody>
      </p:sp>
      <p:sp>
        <p:nvSpPr>
          <p:cNvPr id="2" name="Content Placeholder 2">
            <a:extLst>
              <a:ext uri="{FF2B5EF4-FFF2-40B4-BE49-F238E27FC236}">
                <a16:creationId xmlns:a16="http://schemas.microsoft.com/office/drawing/2014/main" id="{E976B831-C368-5DF3-61FD-CE3F8104A61E}"/>
              </a:ext>
            </a:extLst>
          </p:cNvPr>
          <p:cNvSpPr txBox="1">
            <a:spLocks noChangeArrowheads="1"/>
          </p:cNvSpPr>
          <p:nvPr/>
        </p:nvSpPr>
        <p:spPr bwMode="auto">
          <a:xfrm>
            <a:off x="6350" y="3613426"/>
            <a:ext cx="902652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Maximum segment lifetime (MSL, ~2 minutes) should be shorter than wrap-around-time, i.e., 2**31 / B  &gt; MSL (secs) </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Number Placeholder 1">
            <a:extLst>
              <a:ext uri="{FF2B5EF4-FFF2-40B4-BE49-F238E27FC236}">
                <a16:creationId xmlns:a16="http://schemas.microsoft.com/office/drawing/2014/main" id="{4AF4A039-1337-AE0E-3BEA-9D63811004E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B2839A-E43B-EE41-B076-3821DBFE0D2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9874" name="Content Placeholder 2">
            <a:extLst>
              <a:ext uri="{FF2B5EF4-FFF2-40B4-BE49-F238E27FC236}">
                <a16:creationId xmlns:a16="http://schemas.microsoft.com/office/drawing/2014/main" id="{AA205456-238F-50CE-626A-9C15EEBC4625}"/>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09881B5A-8428-22BE-39AF-3DC5517F0DEA}"/>
              </a:ext>
            </a:extLst>
          </p:cNvPr>
          <p:cNvSpPr/>
          <p:nvPr/>
        </p:nvSpPr>
        <p:spPr>
          <a:xfrm>
            <a:off x="769938" y="2776538"/>
            <a:ext cx="8256587" cy="576262"/>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1">
            <a:extLst>
              <a:ext uri="{FF2B5EF4-FFF2-40B4-BE49-F238E27FC236}">
                <a16:creationId xmlns:a16="http://schemas.microsoft.com/office/drawing/2014/main" id="{A53B7FA2-D11E-567E-CF6E-2D453B290AE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A9B651-327B-4C4D-A055-368F4197F46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0898" name="Content Placeholder 2">
            <a:extLst>
              <a:ext uri="{FF2B5EF4-FFF2-40B4-BE49-F238E27FC236}">
                <a16:creationId xmlns:a16="http://schemas.microsoft.com/office/drawing/2014/main" id="{D45C8BF2-FE66-61DB-A8AA-63739ABFADC1}"/>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rcv_seqnum</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Number Placeholder 1">
            <a:extLst>
              <a:ext uri="{FF2B5EF4-FFF2-40B4-BE49-F238E27FC236}">
                <a16:creationId xmlns:a16="http://schemas.microsoft.com/office/drawing/2014/main" id="{FFF2EF5A-46E1-8931-5233-BFA26092937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18DB66-FB79-C14B-BFA9-AE06E5D3798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1922" name="Content Placeholder 2">
            <a:extLst>
              <a:ext uri="{FF2B5EF4-FFF2-40B4-BE49-F238E27FC236}">
                <a16:creationId xmlns:a16="http://schemas.microsoft.com/office/drawing/2014/main" id="{5DFC6251-8B4E-9C18-6757-89AA33D1359B}"/>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rcv_seqnum</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&gt;&gt;It sends an ACK for that packet, and discards the packet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(rcv_seqnum+1):</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3604CF34-646F-8D2C-A3A6-494A53C3BEA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2AFDC1-A746-AF41-971C-61804F85A70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2946" name="Content Placeholder 2">
            <a:extLst>
              <a:ext uri="{FF2B5EF4-FFF2-40B4-BE49-F238E27FC236}">
                <a16:creationId xmlns:a16="http://schemas.microsoft.com/office/drawing/2014/main" id="{3B25644B-C835-73B4-992D-334A074DCC06}"/>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dirty="0" err="1">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endParaRPr kumimoji="0" lang="en-US" altLang="en-US" sz="2400" b="0" i="0" u="none" strike="noStrike" kern="1200" cap="none" spc="0" normalizeH="0" baseline="0" noProof="0" dirty="0">
              <a:ln>
                <a:noFill/>
              </a:ln>
              <a:solidFill>
                <a:srgbClr val="E46C0A"/>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dirty="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a:t>
            </a:r>
            <a:r>
              <a:rPr kumimoji="0" lang="en-US" altLang="en-US" sz="2400" b="0" i="0" u="none" strike="noStrike" kern="1200" cap="none" spc="0" normalizeH="0" baseline="0" noProof="0" dirty="0" err="1">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r>
              <a:rPr kumimoji="0" lang="en-US" altLang="en-US" sz="2400" b="0" i="0" u="none" strike="noStrike" kern="1200" cap="none" spc="0" normalizeH="0" baseline="0" noProof="0" dirty="0">
                <a:ln>
                  <a:noFill/>
                </a:ln>
                <a:solidFill>
                  <a:srgbClr val="77933C"/>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77933C"/>
                </a:solidFill>
                <a:effectLst/>
                <a:uLnTx/>
                <a:uFillTx/>
                <a:latin typeface="Calibri" panose="020F0502020204030204" pitchFamily="34" charset="0"/>
                <a:ea typeface="ＭＳ Ｐゴシック" panose="020B0600070205080204" pitchFamily="34" charset="-128"/>
                <a:cs typeface="+mn-cs"/>
              </a:rPr>
              <a:t>	&gt;&gt;It sends an ACK for that packet, and discards the packet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dirty="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(rcv_seqnum+1):</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srgbClr val="77933C"/>
                </a:solidFill>
                <a:effectLst/>
                <a:uLnTx/>
                <a:uFillTx/>
                <a:latin typeface="Calibri" panose="020F0502020204030204" pitchFamily="34" charset="0"/>
                <a:ea typeface="ＭＳ Ｐゴシック" panose="020B0600070205080204" pitchFamily="34" charset="-128"/>
                <a:cs typeface="+mn-cs"/>
              </a:rPr>
              <a:t>	&gt;&gt; It sends an ACK for that packet, and includes the packet to the application buffer</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9D5AB-2058-8DB4-51D7-48AA40A011C7}"/>
            </a:ext>
          </a:extLst>
        </p:cNvPr>
        <p:cNvGrpSpPr/>
        <p:nvPr/>
      </p:nvGrpSpPr>
      <p:grpSpPr>
        <a:xfrm>
          <a:off x="0" y="0"/>
          <a:ext cx="0" cy="0"/>
          <a:chOff x="0" y="0"/>
          <a:chExt cx="0" cy="0"/>
        </a:xfrm>
      </p:grpSpPr>
      <p:sp>
        <p:nvSpPr>
          <p:cNvPr id="82945" name="Slide Number Placeholder 1">
            <a:extLst>
              <a:ext uri="{FF2B5EF4-FFF2-40B4-BE49-F238E27FC236}">
                <a16:creationId xmlns:a16="http://schemas.microsoft.com/office/drawing/2014/main" id="{DE5A9CB7-9FC3-3B39-DE64-4D545AA9801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2AFDC1-A746-AF41-971C-61804F85A70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2946" name="Content Placeholder 2">
            <a:extLst>
              <a:ext uri="{FF2B5EF4-FFF2-40B4-BE49-F238E27FC236}">
                <a16:creationId xmlns:a16="http://schemas.microsoft.com/office/drawing/2014/main" id="{7F6BC107-7574-2D11-47EE-7631295DB028}"/>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Receiver maintain the last in-sequence byte number in a variable, say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less than or equal to rcv_seqnum</a:t>
            </a: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&gt;&gt;It sends an ACK for that packet, and discards the packet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If the Receiver receives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(rcv_seqnum+1):</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77933C"/>
                </a:solidFill>
                <a:effectLst/>
                <a:uLnTx/>
                <a:uFillTx/>
                <a:latin typeface="Calibri" panose="020F0502020204030204" pitchFamily="34" charset="0"/>
                <a:ea typeface="ＭＳ Ｐゴシック" panose="020B0600070205080204" pitchFamily="34" charset="-128"/>
                <a:cs typeface="+mn-cs"/>
              </a:rPr>
              <a:t>	&gt;&gt; It sends an ACK for that packet, and includes the packet to the application buffer</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 What if the receiver gets a packet with seq number </a:t>
            </a:r>
            <a:r>
              <a:rPr kumimoji="0" lang="en-US" altLang="en-US" sz="24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greater than (rcv_seqnum+1)</a:t>
            </a:r>
            <a:r>
              <a:rPr kumimoji="0" lang="en-US" altLang="en-US" sz="2400" b="0" i="0" u="none" strike="noStrike" kern="1200" cap="none" spc="0" normalizeH="0" baseline="0" noProof="0">
                <a:ln>
                  <a:noFill/>
                </a:ln>
                <a:solidFill>
                  <a:srgbClr val="C00000"/>
                </a:solidFill>
                <a:effectLst/>
                <a:uLnTx/>
                <a:uFillTx/>
                <a:latin typeface="Calibri" panose="020F0502020204030204" pitchFamily="34" charset="0"/>
                <a:ea typeface="ＭＳ Ｐゴシック" panose="020B0600070205080204" pitchFamily="34" charset="-128"/>
                <a:cs typeface="+mn-cs"/>
              </a:rPr>
              <a:t> ?</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78855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69" name="Slide Number Placeholder 1">
            <a:extLst>
              <a:ext uri="{FF2B5EF4-FFF2-40B4-BE49-F238E27FC236}">
                <a16:creationId xmlns:a16="http://schemas.microsoft.com/office/drawing/2014/main" id="{92363A91-67BF-94D4-9E2B-98500B6759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5DA700-353D-524B-AC17-E462240477E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 name="Content Placeholder 2">
            <a:extLst>
              <a:ext uri="{FF2B5EF4-FFF2-40B4-BE49-F238E27FC236}">
                <a16:creationId xmlns:a16="http://schemas.microsoft.com/office/drawing/2014/main" id="{783CCB2F-E200-FE27-ABAA-DEF42C437462}"/>
              </a:ext>
            </a:extLst>
          </p:cNvPr>
          <p:cNvSpPr txBox="1">
            <a:spLocks noChangeArrowheads="1"/>
          </p:cNvSpPr>
          <p:nvPr/>
        </p:nvSpPr>
        <p:spPr bwMode="auto">
          <a:xfrm>
            <a:off x="0" y="136525"/>
            <a:ext cx="902652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What if the timeout is too small?</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What if the timeout is too large?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 Round-Trip time (RTT)</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endPar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4C6F4F4F-3E5E-A993-0497-0381E72A7C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9063" y="1333500"/>
            <a:ext cx="3944937"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3AF04B-4E7A-6E95-E60B-838F5AE1B118}"/>
              </a:ext>
            </a:extLst>
          </p:cNvPr>
          <p:cNvSpPr>
            <a:spLocks noGrp="1"/>
          </p:cNvSpPr>
          <p:nvPr>
            <p:ph type="sldNum" sz="quarter" idx="12"/>
          </p:nvPr>
        </p:nvSpPr>
        <p:spPr/>
        <p:txBody>
          <a:bodyPr/>
          <a:lstStyle/>
          <a:p>
            <a:pPr>
              <a:defRPr/>
            </a:pPr>
            <a:fld id="{E2C9DFA6-A276-9E4F-AAB3-93D2B8357F4A}" type="slidenum">
              <a:rPr lang="en-US" altLang="en-US" smtClean="0"/>
              <a:pPr>
                <a:defRPr/>
              </a:pPr>
              <a:t>3</a:t>
            </a:fld>
            <a:endParaRPr lang="en-US" altLang="en-US"/>
          </a:p>
        </p:txBody>
      </p:sp>
      <p:sp>
        <p:nvSpPr>
          <p:cNvPr id="4" name="TextBox 3">
            <a:extLst>
              <a:ext uri="{FF2B5EF4-FFF2-40B4-BE49-F238E27FC236}">
                <a16:creationId xmlns:a16="http://schemas.microsoft.com/office/drawing/2014/main" id="{4C1731BD-BEAC-B93C-E4BE-AED99D88E101}"/>
              </a:ext>
            </a:extLst>
          </p:cNvPr>
          <p:cNvSpPr txBox="1"/>
          <p:nvPr/>
        </p:nvSpPr>
        <p:spPr>
          <a:xfrm>
            <a:off x="716460" y="2791691"/>
            <a:ext cx="8275140" cy="3785652"/>
          </a:xfrm>
          <a:prstGeom prst="rect">
            <a:avLst/>
          </a:prstGeom>
          <a:noFill/>
        </p:spPr>
        <p:txBody>
          <a:bodyPr wrap="square">
            <a:spAutoFit/>
          </a:bodyPr>
          <a:lstStyle/>
          <a:p>
            <a:pPr algn="l">
              <a:buNone/>
            </a:pPr>
            <a:br>
              <a:rPr lang="en-US" sz="2400" b="0" i="0" dirty="0">
                <a:solidFill>
                  <a:srgbClr val="000000"/>
                </a:solidFill>
                <a:effectLst/>
              </a:rPr>
            </a:br>
            <a:r>
              <a:rPr lang="en-US" sz="2400" b="0" i="0" dirty="0">
                <a:solidFill>
                  <a:srgbClr val="000000"/>
                </a:solidFill>
                <a:effectLst/>
              </a:rPr>
              <a:t>Assume:</a:t>
            </a:r>
          </a:p>
          <a:p>
            <a:pPr algn="l">
              <a:buFont typeface="Arial" panose="020B0604020202020204" pitchFamily="34" charset="0"/>
              <a:buChar char="•"/>
            </a:pPr>
            <a:r>
              <a:rPr lang="en-US" sz="2400" b="0" i="0" dirty="0">
                <a:solidFill>
                  <a:srgbClr val="000000"/>
                </a:solidFill>
                <a:effectLst/>
              </a:rPr>
              <a:t>ISN = 1000</a:t>
            </a:r>
          </a:p>
          <a:p>
            <a:pPr algn="l">
              <a:buNone/>
            </a:pPr>
            <a:r>
              <a:rPr lang="en-US" sz="2400" b="1" i="0" dirty="0">
                <a:solidFill>
                  <a:srgbClr val="000000"/>
                </a:solidFill>
                <a:effectLst/>
              </a:rPr>
              <a:t>Step 1: SYN</a:t>
            </a:r>
          </a:p>
          <a:p>
            <a:pPr algn="l">
              <a:buFont typeface="Arial" panose="020B0604020202020204" pitchFamily="34" charset="0"/>
              <a:buChar char="•"/>
            </a:pPr>
            <a:r>
              <a:rPr lang="en-US" sz="2400" b="0" i="0" dirty="0">
                <a:solidFill>
                  <a:srgbClr val="000000"/>
                </a:solidFill>
                <a:effectLst/>
              </a:rPr>
              <a:t>SYN segment: seq = 1000</a:t>
            </a:r>
          </a:p>
          <a:p>
            <a:pPr algn="l">
              <a:buFont typeface="Arial" panose="020B0604020202020204" pitchFamily="34" charset="0"/>
              <a:buChar char="•"/>
            </a:pPr>
            <a:r>
              <a:rPr lang="en-US" sz="2400" b="0" i="0" dirty="0">
                <a:solidFill>
                  <a:srgbClr val="000000"/>
                </a:solidFill>
                <a:effectLst/>
              </a:rPr>
              <a:t>(no data, but consumes 1 sequence number)</a:t>
            </a:r>
          </a:p>
          <a:p>
            <a:pPr algn="l">
              <a:buFont typeface="Arial" panose="020B0604020202020204" pitchFamily="34" charset="0"/>
              <a:buChar char="•"/>
            </a:pPr>
            <a:endParaRPr lang="en-US" sz="2400" b="0" i="0" dirty="0">
              <a:solidFill>
                <a:srgbClr val="000000"/>
              </a:solidFill>
              <a:effectLst/>
            </a:endParaRPr>
          </a:p>
          <a:p>
            <a:pPr algn="l">
              <a:buNone/>
            </a:pPr>
            <a:r>
              <a:rPr lang="en-US" sz="2400" b="1" i="0" dirty="0">
                <a:solidFill>
                  <a:srgbClr val="000000"/>
                </a:solidFill>
                <a:effectLst/>
              </a:rPr>
              <a:t>Step 2: First data segment (say 100 bytes)</a:t>
            </a:r>
          </a:p>
          <a:p>
            <a:pPr algn="l">
              <a:buFont typeface="Arial" panose="020B0604020202020204" pitchFamily="34" charset="0"/>
              <a:buChar char="•"/>
            </a:pPr>
            <a:r>
              <a:rPr lang="en-US" sz="2400" b="0" i="0" dirty="0">
                <a:solidFill>
                  <a:srgbClr val="000000"/>
                </a:solidFill>
                <a:effectLst/>
              </a:rPr>
              <a:t>First byte offset = 0 (relative to data stream after SYN)</a:t>
            </a:r>
          </a:p>
          <a:p>
            <a:pPr algn="l">
              <a:buFont typeface="Arial" panose="020B0604020202020204" pitchFamily="34" charset="0"/>
              <a:buChar char="•"/>
            </a:pPr>
            <a:r>
              <a:rPr lang="en-US" sz="2400" b="0" i="0" dirty="0">
                <a:solidFill>
                  <a:srgbClr val="000000"/>
                </a:solidFill>
                <a:effectLst/>
              </a:rPr>
              <a:t>Sequence number = 1001</a:t>
            </a:r>
          </a:p>
        </p:txBody>
      </p:sp>
      <p:sp>
        <p:nvSpPr>
          <p:cNvPr id="6" name="Rectangle 2">
            <a:extLst>
              <a:ext uri="{FF2B5EF4-FFF2-40B4-BE49-F238E27FC236}">
                <a16:creationId xmlns:a16="http://schemas.microsoft.com/office/drawing/2014/main" id="{CFF7CFC3-46ED-B993-AFD3-E5519E26F22D}"/>
              </a:ext>
            </a:extLst>
          </p:cNvPr>
          <p:cNvSpPr>
            <a:spLocks noChangeArrowheads="1"/>
          </p:cNvSpPr>
          <p:nvPr/>
        </p:nvSpPr>
        <p:spPr bwMode="auto">
          <a:xfrm>
            <a:off x="716460" y="495358"/>
            <a:ext cx="5795176"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Byte numbering is </a:t>
            </a:r>
            <a:r>
              <a:rPr kumimoji="0" lang="en-US" altLang="en-US" sz="2400" b="1" i="0" u="none" strike="noStrike" cap="none" normalizeH="0" baseline="0" dirty="0">
                <a:ln>
                  <a:noFill/>
                </a:ln>
                <a:solidFill>
                  <a:srgbClr val="000000"/>
                </a:solidFill>
                <a:effectLst/>
                <a:latin typeface="Arial" panose="020B0604020202020204" pitchFamily="34" charset="0"/>
              </a:rPr>
              <a:t>0-based</a:t>
            </a:r>
            <a:endParaRPr kumimoji="0" lang="en-US" altLang="en-US"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Sequence number = </a:t>
            </a:r>
            <a:r>
              <a:rPr kumimoji="0" lang="en-US" altLang="en-US" sz="2400" b="1" i="0" u="none" strike="noStrike" cap="none" normalizeH="0" baseline="0" dirty="0">
                <a:ln>
                  <a:noFill/>
                </a:ln>
                <a:solidFill>
                  <a:srgbClr val="000000"/>
                </a:solidFill>
                <a:effectLst/>
                <a:latin typeface="Arial" panose="020B0604020202020204" pitchFamily="34" charset="0"/>
              </a:rPr>
              <a:t>ISN + offset</a:t>
            </a:r>
            <a:endParaRPr kumimoji="0" lang="en-US" altLang="en-US" sz="24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rgbClr val="000000"/>
                </a:solidFill>
                <a:effectLst/>
                <a:latin typeface="Arial" panose="020B0604020202020204" pitchFamily="34" charset="0"/>
              </a:rPr>
              <a:t>But:</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Arial" panose="020B0604020202020204" pitchFamily="34" charset="0"/>
              </a:rPr>
              <a:t>- FIN also consumes 1</a:t>
            </a:r>
          </a:p>
          <a:p>
            <a:pPr marL="0" marR="0" lvl="0" indent="0" algn="l"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rgbClr val="000000"/>
                </a:solidFill>
                <a:effectLst/>
                <a:latin typeface="Arial" panose="020B0604020202020204" pitchFamily="34" charset="0"/>
              </a:rPr>
              <a:t>- SYN consumes 1 → shifts starting point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34046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1">
            <a:extLst>
              <a:ext uri="{FF2B5EF4-FFF2-40B4-BE49-F238E27FC236}">
                <a16:creationId xmlns:a16="http://schemas.microsoft.com/office/drawing/2014/main" id="{F5BE3039-C97C-30E8-C438-014E35897E6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8D2C6-7BC8-C740-BF90-7ABFA04C4E0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4994" name="Content Placeholder 2">
            <a:extLst>
              <a:ext uri="{FF2B5EF4-FFF2-40B4-BE49-F238E27FC236}">
                <a16:creationId xmlns:a16="http://schemas.microsoft.com/office/drawing/2014/main" id="{F4769727-85ED-63F1-A213-6687BA5F118A}"/>
              </a:ext>
            </a:extLst>
          </p:cNvPr>
          <p:cNvSpPr txBox="1">
            <a:spLocks noChangeArrowheads="1"/>
          </p:cNvSpPr>
          <p:nvPr/>
        </p:nvSpPr>
        <p:spPr bwMode="auto">
          <a:xfrm>
            <a:off x="0" y="1600200"/>
            <a:ext cx="90265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342900" marR="0" lvl="0" indent="-342900" algn="l" defTabSz="4572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a:ln>
                  <a:noFill/>
                </a:ln>
                <a:solidFill>
                  <a:srgbClr val="800000"/>
                </a:solidFill>
                <a:effectLst/>
                <a:uLnTx/>
                <a:uFillTx/>
                <a:latin typeface="Calibri" panose="020F0502020204030204" pitchFamily="34" charset="0"/>
                <a:ea typeface="ＭＳ Ｐゴシック" panose="020B0600070205080204" pitchFamily="34" charset="-128"/>
                <a:cs typeface="+mn-cs"/>
              </a:rPr>
              <a:t>A few design decisions</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1. Unique packet identifiers: Why and how</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2. Duplicate packets: Why and how to eliminate</a:t>
            </a:r>
          </a:p>
          <a:p>
            <a:pPr marL="457200" marR="0" lvl="1" indent="0" algn="l" defTabSz="4572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	3. Timeout: picking the ideal value</a:t>
            </a:r>
          </a:p>
        </p:txBody>
      </p:sp>
      <p:sp>
        <p:nvSpPr>
          <p:cNvPr id="2" name="Rectangle 1">
            <a:extLst>
              <a:ext uri="{FF2B5EF4-FFF2-40B4-BE49-F238E27FC236}">
                <a16:creationId xmlns:a16="http://schemas.microsoft.com/office/drawing/2014/main" id="{EEBF89CC-73BB-E394-911A-C1147B2C6225}"/>
              </a:ext>
            </a:extLst>
          </p:cNvPr>
          <p:cNvSpPr/>
          <p:nvPr/>
        </p:nvSpPr>
        <p:spPr>
          <a:xfrm>
            <a:off x="769938" y="3390900"/>
            <a:ext cx="8256587" cy="576263"/>
          </a:xfrm>
          <a:prstGeom prst="rect">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3">
            <a:extLst>
              <a:ext uri="{FF2B5EF4-FFF2-40B4-BE49-F238E27FC236}">
                <a16:creationId xmlns:a16="http://schemas.microsoft.com/office/drawing/2014/main" id="{68A3B05C-F352-BBD9-F070-58DBEA1DE527}"/>
              </a:ext>
            </a:extLst>
          </p:cNvPr>
          <p:cNvSpPr>
            <a:spLocks noGrp="1"/>
          </p:cNvSpPr>
          <p:nvPr>
            <p:ph type="title"/>
          </p:nvPr>
        </p:nvSpPr>
        <p:spPr/>
        <p:txBody>
          <a:bodyPr/>
          <a:lstStyle/>
          <a:p>
            <a:r>
              <a:rPr lang="en-US" altLang="en-US">
                <a:ea typeface="ＭＳ Ｐゴシック" panose="020B0600070205080204" pitchFamily="34" charset="-128"/>
              </a:rPr>
              <a:t>Reasons for Retransmission</a:t>
            </a:r>
          </a:p>
        </p:txBody>
      </p:sp>
      <p:sp>
        <p:nvSpPr>
          <p:cNvPr id="86018" name="Slide Number Placeholder 2">
            <a:extLst>
              <a:ext uri="{FF2B5EF4-FFF2-40B4-BE49-F238E27FC236}">
                <a16:creationId xmlns:a16="http://schemas.microsoft.com/office/drawing/2014/main" id="{4B2E201C-90AD-21EC-29EA-6EB82AFF66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58813E-11FB-674A-83D2-B5B81E3F8EE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86019" name="Group 4">
            <a:extLst>
              <a:ext uri="{FF2B5EF4-FFF2-40B4-BE49-F238E27FC236}">
                <a16:creationId xmlns:a16="http://schemas.microsoft.com/office/drawing/2014/main" id="{4B5E836F-E3C4-7ED9-D6ED-8D7752E7BF1E}"/>
              </a:ext>
            </a:extLst>
          </p:cNvPr>
          <p:cNvGrpSpPr>
            <a:grpSpLocks/>
          </p:cNvGrpSpPr>
          <p:nvPr/>
        </p:nvGrpSpPr>
        <p:grpSpPr bwMode="auto">
          <a:xfrm rot="688582">
            <a:off x="7142163" y="2128838"/>
            <a:ext cx="1447800" cy="396875"/>
            <a:chOff x="1105" y="1265"/>
            <a:chExt cx="912" cy="250"/>
          </a:xfrm>
        </p:grpSpPr>
        <p:sp>
          <p:nvSpPr>
            <p:cNvPr id="86072" name="Line 5">
              <a:extLst>
                <a:ext uri="{FF2B5EF4-FFF2-40B4-BE49-F238E27FC236}">
                  <a16:creationId xmlns:a16="http://schemas.microsoft.com/office/drawing/2014/main" id="{67ABEABD-E465-DA28-0CDE-576FE3CE7133}"/>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73" name="Text Box 6">
              <a:extLst>
                <a:ext uri="{FF2B5EF4-FFF2-40B4-BE49-F238E27FC236}">
                  <a16:creationId xmlns:a16="http://schemas.microsoft.com/office/drawing/2014/main" id="{C953943B-CD98-3D50-0329-5C5AE89D6B51}"/>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20" name="Group 7">
            <a:extLst>
              <a:ext uri="{FF2B5EF4-FFF2-40B4-BE49-F238E27FC236}">
                <a16:creationId xmlns:a16="http://schemas.microsoft.com/office/drawing/2014/main" id="{48DB24C6-BEF8-8E2F-C820-1D71D1338AA6}"/>
              </a:ext>
            </a:extLst>
          </p:cNvPr>
          <p:cNvGrpSpPr>
            <a:grpSpLocks/>
          </p:cNvGrpSpPr>
          <p:nvPr/>
        </p:nvGrpSpPr>
        <p:grpSpPr bwMode="auto">
          <a:xfrm rot="-673732">
            <a:off x="6831013" y="2865438"/>
            <a:ext cx="1752600" cy="501650"/>
            <a:chOff x="4062" y="1664"/>
            <a:chExt cx="951" cy="316"/>
          </a:xfrm>
        </p:grpSpPr>
        <p:sp>
          <p:nvSpPr>
            <p:cNvPr id="86070" name="Line 8">
              <a:extLst>
                <a:ext uri="{FF2B5EF4-FFF2-40B4-BE49-F238E27FC236}">
                  <a16:creationId xmlns:a16="http://schemas.microsoft.com/office/drawing/2014/main" id="{1DC7791B-9609-6878-4856-C13BF69C922D}"/>
                </a:ext>
              </a:extLst>
            </p:cNvPr>
            <p:cNvSpPr>
              <a:spLocks noChangeShapeType="1"/>
            </p:cNvSpPr>
            <p:nvPr/>
          </p:nvSpPr>
          <p:spPr bwMode="auto">
            <a:xfrm rot="-1520557">
              <a:off x="4061" y="1979"/>
              <a:ext cx="951"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71" name="Text Box 9">
              <a:extLst>
                <a:ext uri="{FF2B5EF4-FFF2-40B4-BE49-F238E27FC236}">
                  <a16:creationId xmlns:a16="http://schemas.microsoft.com/office/drawing/2014/main" id="{5786D91C-4DDE-0E37-CA00-AC8DE6A4448A}"/>
                </a:ext>
              </a:extLst>
            </p:cNvPr>
            <p:cNvSpPr txBox="1">
              <a:spLocks noChangeArrowheads="1"/>
            </p:cNvSpPr>
            <p:nvPr/>
          </p:nvSpPr>
          <p:spPr bwMode="auto">
            <a:xfrm rot="-1520557">
              <a:off x="4450" y="1664"/>
              <a:ext cx="3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21" name="AutoShape 10">
            <a:extLst>
              <a:ext uri="{FF2B5EF4-FFF2-40B4-BE49-F238E27FC236}">
                <a16:creationId xmlns:a16="http://schemas.microsoft.com/office/drawing/2014/main" id="{7909891D-52B2-69DE-AF06-DBEFFE152EEB}"/>
              </a:ext>
            </a:extLst>
          </p:cNvPr>
          <p:cNvCxnSpPr>
            <a:cxnSpLocks noChangeShapeType="1"/>
          </p:cNvCxnSpPr>
          <p:nvPr/>
        </p:nvCxnSpPr>
        <p:spPr bwMode="auto">
          <a:xfrm rot="5400000" flipV="1">
            <a:off x="6120606" y="2836069"/>
            <a:ext cx="1890713" cy="3175"/>
          </a:xfrm>
          <a:prstGeom prst="bentConnector5">
            <a:avLst>
              <a:gd name="adj1" fmla="val 22833"/>
              <a:gd name="adj2" fmla="val -6800005"/>
              <a:gd name="adj3" fmla="val 85472"/>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091" name="Text Box 11">
            <a:extLst>
              <a:ext uri="{FF2B5EF4-FFF2-40B4-BE49-F238E27FC236}">
                <a16:creationId xmlns:a16="http://schemas.microsoft.com/office/drawing/2014/main" id="{B9F1A1C9-92C3-1E3F-C0CD-C3635FE49E77}"/>
              </a:ext>
            </a:extLst>
          </p:cNvPr>
          <p:cNvSpPr txBox="1">
            <a:spLocks noChangeArrowheads="1"/>
          </p:cNvSpPr>
          <p:nvPr/>
        </p:nvSpPr>
        <p:spPr bwMode="auto">
          <a:xfrm rot="-5400000">
            <a:off x="6074569" y="2736056"/>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23" name="Line 12">
            <a:extLst>
              <a:ext uri="{FF2B5EF4-FFF2-40B4-BE49-F238E27FC236}">
                <a16:creationId xmlns:a16="http://schemas.microsoft.com/office/drawing/2014/main" id="{D1FBB7E3-C0A4-DAF3-393D-B69864BE8D15}"/>
              </a:ext>
            </a:extLst>
          </p:cNvPr>
          <p:cNvSpPr>
            <a:spLocks noChangeShapeType="1"/>
          </p:cNvSpPr>
          <p:nvPr/>
        </p:nvSpPr>
        <p:spPr bwMode="auto">
          <a:xfrm rot="688582">
            <a:off x="7034213" y="3721100"/>
            <a:ext cx="1517650" cy="1588"/>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42093" name="Text Box 13">
            <a:extLst>
              <a:ext uri="{FF2B5EF4-FFF2-40B4-BE49-F238E27FC236}">
                <a16:creationId xmlns:a16="http://schemas.microsoft.com/office/drawing/2014/main" id="{A3A73B2E-B9E5-F40A-ACAE-82D71438EBA4}"/>
              </a:ext>
            </a:extLst>
          </p:cNvPr>
          <p:cNvSpPr txBox="1">
            <a:spLocks noChangeArrowheads="1"/>
          </p:cNvSpPr>
          <p:nvPr/>
        </p:nvSpPr>
        <p:spPr bwMode="auto">
          <a:xfrm rot="688582">
            <a:off x="7539038" y="3382963"/>
            <a:ext cx="960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nvGrpSpPr>
          <p:cNvPr id="86025" name="Group 14">
            <a:extLst>
              <a:ext uri="{FF2B5EF4-FFF2-40B4-BE49-F238E27FC236}">
                <a16:creationId xmlns:a16="http://schemas.microsoft.com/office/drawing/2014/main" id="{A252A9D8-F0C6-BB1D-6222-5AA272DEF3C9}"/>
              </a:ext>
            </a:extLst>
          </p:cNvPr>
          <p:cNvGrpSpPr>
            <a:grpSpLocks/>
          </p:cNvGrpSpPr>
          <p:nvPr/>
        </p:nvGrpSpPr>
        <p:grpSpPr bwMode="auto">
          <a:xfrm rot="-1217168">
            <a:off x="6988175" y="4038600"/>
            <a:ext cx="1447800" cy="396875"/>
            <a:chOff x="1133" y="1733"/>
            <a:chExt cx="912" cy="250"/>
          </a:xfrm>
        </p:grpSpPr>
        <p:sp>
          <p:nvSpPr>
            <p:cNvPr id="86068" name="Line 15">
              <a:extLst>
                <a:ext uri="{FF2B5EF4-FFF2-40B4-BE49-F238E27FC236}">
                  <a16:creationId xmlns:a16="http://schemas.microsoft.com/office/drawing/2014/main" id="{1435E7DF-3DE0-EA31-605A-28DBA5EA40D7}"/>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9" name="Text Box 16">
              <a:extLst>
                <a:ext uri="{FF2B5EF4-FFF2-40B4-BE49-F238E27FC236}">
                  <a16:creationId xmlns:a16="http://schemas.microsoft.com/office/drawing/2014/main" id="{ACA1C187-4C4C-5D16-21E6-3A281E166E47}"/>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26" name="AutoShape 17">
            <a:extLst>
              <a:ext uri="{FF2B5EF4-FFF2-40B4-BE49-F238E27FC236}">
                <a16:creationId xmlns:a16="http://schemas.microsoft.com/office/drawing/2014/main" id="{1D2E4BE0-D43C-E026-8577-D417FF762075}"/>
              </a:ext>
            </a:extLst>
          </p:cNvPr>
          <p:cNvCxnSpPr>
            <a:cxnSpLocks noChangeShapeType="1"/>
          </p:cNvCxnSpPr>
          <p:nvPr/>
        </p:nvCxnSpPr>
        <p:spPr bwMode="auto">
          <a:xfrm rot="5400000" flipV="1">
            <a:off x="6120607" y="4310856"/>
            <a:ext cx="1890712" cy="3175"/>
          </a:xfrm>
          <a:prstGeom prst="bentConnector5">
            <a:avLst>
              <a:gd name="adj1" fmla="val 10662"/>
              <a:gd name="adj2" fmla="val -6800005"/>
              <a:gd name="adj3" fmla="val 77329"/>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098" name="Text Box 18">
            <a:extLst>
              <a:ext uri="{FF2B5EF4-FFF2-40B4-BE49-F238E27FC236}">
                <a16:creationId xmlns:a16="http://schemas.microsoft.com/office/drawing/2014/main" id="{5B0BB05D-AB06-3363-8BFC-1A35184915BC}"/>
              </a:ext>
            </a:extLst>
          </p:cNvPr>
          <p:cNvSpPr txBox="1">
            <a:spLocks noChangeArrowheads="1"/>
          </p:cNvSpPr>
          <p:nvPr/>
        </p:nvSpPr>
        <p:spPr bwMode="auto">
          <a:xfrm rot="-5400000">
            <a:off x="6072982"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28" name="Group 19">
            <a:extLst>
              <a:ext uri="{FF2B5EF4-FFF2-40B4-BE49-F238E27FC236}">
                <a16:creationId xmlns:a16="http://schemas.microsoft.com/office/drawing/2014/main" id="{C0815BC9-672D-78CD-D937-B83E0CEA37C1}"/>
              </a:ext>
            </a:extLst>
          </p:cNvPr>
          <p:cNvGrpSpPr>
            <a:grpSpLocks/>
          </p:cNvGrpSpPr>
          <p:nvPr/>
        </p:nvGrpSpPr>
        <p:grpSpPr bwMode="auto">
          <a:xfrm rot="688582">
            <a:off x="1274763" y="2124075"/>
            <a:ext cx="1081087" cy="396875"/>
            <a:chOff x="1093" y="1281"/>
            <a:chExt cx="924" cy="215"/>
          </a:xfrm>
        </p:grpSpPr>
        <p:sp>
          <p:nvSpPr>
            <p:cNvPr id="86066" name="Line 20">
              <a:extLst>
                <a:ext uri="{FF2B5EF4-FFF2-40B4-BE49-F238E27FC236}">
                  <a16:creationId xmlns:a16="http://schemas.microsoft.com/office/drawing/2014/main" id="{9856AEAA-A6C9-FA12-09D3-64142024731E}"/>
                </a:ext>
              </a:extLst>
            </p:cNvPr>
            <p:cNvSpPr>
              <a:spLocks noChangeShapeType="1"/>
            </p:cNvSpPr>
            <p:nvPr/>
          </p:nvSpPr>
          <p:spPr bwMode="auto">
            <a:xfrm>
              <a:off x="1105" y="1483"/>
              <a:ext cx="912"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7" name="Text Box 21">
              <a:extLst>
                <a:ext uri="{FF2B5EF4-FFF2-40B4-BE49-F238E27FC236}">
                  <a16:creationId xmlns:a16="http://schemas.microsoft.com/office/drawing/2014/main" id="{31D805D2-2E86-51A6-359E-71E0526805EF}"/>
                </a:ext>
              </a:extLst>
            </p:cNvPr>
            <p:cNvSpPr txBox="1">
              <a:spLocks noChangeArrowheads="1"/>
            </p:cNvSpPr>
            <p:nvPr/>
          </p:nvSpPr>
          <p:spPr bwMode="auto">
            <a:xfrm>
              <a:off x="1093" y="1281"/>
              <a:ext cx="821" cy="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cxnSp>
        <p:nvCxnSpPr>
          <p:cNvPr id="86029" name="AutoShape 22">
            <a:extLst>
              <a:ext uri="{FF2B5EF4-FFF2-40B4-BE49-F238E27FC236}">
                <a16:creationId xmlns:a16="http://schemas.microsoft.com/office/drawing/2014/main" id="{61083D3F-1085-7A32-ABA6-C51111C7A291}"/>
              </a:ext>
            </a:extLst>
          </p:cNvPr>
          <p:cNvCxnSpPr>
            <a:cxnSpLocks noChangeShapeType="1"/>
          </p:cNvCxnSpPr>
          <p:nvPr/>
        </p:nvCxnSpPr>
        <p:spPr bwMode="auto">
          <a:xfrm rot="5400000" flipV="1">
            <a:off x="272256" y="2836069"/>
            <a:ext cx="1890713" cy="3175"/>
          </a:xfrm>
          <a:prstGeom prst="bentConnector5">
            <a:avLst>
              <a:gd name="adj1" fmla="val 22833"/>
              <a:gd name="adj2" fmla="val -6800005"/>
              <a:gd name="adj3" fmla="val 100671"/>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03" name="Text Box 23">
            <a:extLst>
              <a:ext uri="{FF2B5EF4-FFF2-40B4-BE49-F238E27FC236}">
                <a16:creationId xmlns:a16="http://schemas.microsoft.com/office/drawing/2014/main" id="{8957AEE1-F6CD-6C3B-D45D-67997E3FAFC3}"/>
              </a:ext>
            </a:extLst>
          </p:cNvPr>
          <p:cNvSpPr txBox="1">
            <a:spLocks noChangeArrowheads="1"/>
          </p:cNvSpPr>
          <p:nvPr/>
        </p:nvSpPr>
        <p:spPr bwMode="auto">
          <a:xfrm rot="-5400000">
            <a:off x="227807" y="2734469"/>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31" name="Group 24">
            <a:extLst>
              <a:ext uri="{FF2B5EF4-FFF2-40B4-BE49-F238E27FC236}">
                <a16:creationId xmlns:a16="http://schemas.microsoft.com/office/drawing/2014/main" id="{51CB1EB9-4016-D018-092D-416D5B66845C}"/>
              </a:ext>
            </a:extLst>
          </p:cNvPr>
          <p:cNvGrpSpPr>
            <a:grpSpLocks/>
          </p:cNvGrpSpPr>
          <p:nvPr/>
        </p:nvGrpSpPr>
        <p:grpSpPr bwMode="auto">
          <a:xfrm rot="688582">
            <a:off x="1292225" y="3603625"/>
            <a:ext cx="1447800" cy="396875"/>
            <a:chOff x="1105" y="1265"/>
            <a:chExt cx="912" cy="250"/>
          </a:xfrm>
        </p:grpSpPr>
        <p:sp>
          <p:nvSpPr>
            <p:cNvPr id="86064" name="Line 25">
              <a:extLst>
                <a:ext uri="{FF2B5EF4-FFF2-40B4-BE49-F238E27FC236}">
                  <a16:creationId xmlns:a16="http://schemas.microsoft.com/office/drawing/2014/main" id="{2D9B6F41-4D50-8A74-BCA3-02EEF546C2C9}"/>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5" name="Text Box 26">
              <a:extLst>
                <a:ext uri="{FF2B5EF4-FFF2-40B4-BE49-F238E27FC236}">
                  <a16:creationId xmlns:a16="http://schemas.microsoft.com/office/drawing/2014/main" id="{EE68B640-66C3-C8DB-A866-C8460AC6D0CD}"/>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32" name="Group 27">
            <a:extLst>
              <a:ext uri="{FF2B5EF4-FFF2-40B4-BE49-F238E27FC236}">
                <a16:creationId xmlns:a16="http://schemas.microsoft.com/office/drawing/2014/main" id="{60A01287-44D3-23BC-78BE-D5415B94D695}"/>
              </a:ext>
            </a:extLst>
          </p:cNvPr>
          <p:cNvGrpSpPr>
            <a:grpSpLocks/>
          </p:cNvGrpSpPr>
          <p:nvPr/>
        </p:nvGrpSpPr>
        <p:grpSpPr bwMode="auto">
          <a:xfrm rot="-1217168">
            <a:off x="1139825" y="4367213"/>
            <a:ext cx="1447800" cy="396875"/>
            <a:chOff x="1133" y="1733"/>
            <a:chExt cx="912" cy="250"/>
          </a:xfrm>
        </p:grpSpPr>
        <p:sp>
          <p:nvSpPr>
            <p:cNvPr id="86062" name="Line 28">
              <a:extLst>
                <a:ext uri="{FF2B5EF4-FFF2-40B4-BE49-F238E27FC236}">
                  <a16:creationId xmlns:a16="http://schemas.microsoft.com/office/drawing/2014/main" id="{6BEFD6C8-B100-D2F5-5822-8DB2D33B9BD6}"/>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3" name="Text Box 29">
              <a:extLst>
                <a:ext uri="{FF2B5EF4-FFF2-40B4-BE49-F238E27FC236}">
                  <a16:creationId xmlns:a16="http://schemas.microsoft.com/office/drawing/2014/main" id="{225C6623-AD2F-D2D6-DEE9-C3E706D26AD2}"/>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33" name="AutoShape 30">
            <a:extLst>
              <a:ext uri="{FF2B5EF4-FFF2-40B4-BE49-F238E27FC236}">
                <a16:creationId xmlns:a16="http://schemas.microsoft.com/office/drawing/2014/main" id="{1A3FC0D7-F6E1-5431-0A5D-8047CCEE2C0F}"/>
              </a:ext>
            </a:extLst>
          </p:cNvPr>
          <p:cNvCxnSpPr>
            <a:cxnSpLocks noChangeShapeType="1"/>
          </p:cNvCxnSpPr>
          <p:nvPr/>
        </p:nvCxnSpPr>
        <p:spPr bwMode="auto">
          <a:xfrm rot="5400000" flipV="1">
            <a:off x="270670" y="4310856"/>
            <a:ext cx="1890712" cy="3175"/>
          </a:xfrm>
          <a:prstGeom prst="bentConnector5">
            <a:avLst>
              <a:gd name="adj1" fmla="val 22833"/>
              <a:gd name="adj2" fmla="val -6800005"/>
              <a:gd name="adj3" fmla="val 9714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11" name="Text Box 31">
            <a:extLst>
              <a:ext uri="{FF2B5EF4-FFF2-40B4-BE49-F238E27FC236}">
                <a16:creationId xmlns:a16="http://schemas.microsoft.com/office/drawing/2014/main" id="{90288237-D4BE-2654-25AC-C6AFE4CAB40A}"/>
              </a:ext>
            </a:extLst>
          </p:cNvPr>
          <p:cNvSpPr txBox="1">
            <a:spLocks noChangeArrowheads="1"/>
          </p:cNvSpPr>
          <p:nvPr/>
        </p:nvSpPr>
        <p:spPr bwMode="auto">
          <a:xfrm rot="-5400000">
            <a:off x="226219"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35" name="AutoShape 32">
            <a:extLst>
              <a:ext uri="{FF2B5EF4-FFF2-40B4-BE49-F238E27FC236}">
                <a16:creationId xmlns:a16="http://schemas.microsoft.com/office/drawing/2014/main" id="{B57FBB9D-DD20-B0AA-579C-FC334062E187}"/>
              </a:ext>
            </a:extLst>
          </p:cNvPr>
          <p:cNvSpPr>
            <a:spLocks noChangeArrowheads="1"/>
          </p:cNvSpPr>
          <p:nvPr/>
        </p:nvSpPr>
        <p:spPr bwMode="auto">
          <a:xfrm flipH="1">
            <a:off x="2130425" y="2362200"/>
            <a:ext cx="381000" cy="457200"/>
          </a:xfrm>
          <a:prstGeom prst="lightningBolt">
            <a:avLst/>
          </a:prstGeom>
          <a:solidFill>
            <a:srgbClr val="FFFF00"/>
          </a:solidFill>
          <a:ln w="254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86036" name="Group 35">
            <a:extLst>
              <a:ext uri="{FF2B5EF4-FFF2-40B4-BE49-F238E27FC236}">
                <a16:creationId xmlns:a16="http://schemas.microsoft.com/office/drawing/2014/main" id="{69F7CBE5-50A8-7949-EB00-03DE3A7E9046}"/>
              </a:ext>
            </a:extLst>
          </p:cNvPr>
          <p:cNvGrpSpPr>
            <a:grpSpLocks/>
          </p:cNvGrpSpPr>
          <p:nvPr/>
        </p:nvGrpSpPr>
        <p:grpSpPr bwMode="auto">
          <a:xfrm rot="688582">
            <a:off x="4252913" y="2128838"/>
            <a:ext cx="1447800" cy="396875"/>
            <a:chOff x="1105" y="1265"/>
            <a:chExt cx="912" cy="250"/>
          </a:xfrm>
        </p:grpSpPr>
        <p:sp>
          <p:nvSpPr>
            <p:cNvPr id="86060" name="Line 36">
              <a:extLst>
                <a:ext uri="{FF2B5EF4-FFF2-40B4-BE49-F238E27FC236}">
                  <a16:creationId xmlns:a16="http://schemas.microsoft.com/office/drawing/2014/main" id="{501C2B07-AC46-9B77-C98B-DEFBD38F94A3}"/>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61" name="Text Box 37">
              <a:extLst>
                <a:ext uri="{FF2B5EF4-FFF2-40B4-BE49-F238E27FC236}">
                  <a16:creationId xmlns:a16="http://schemas.microsoft.com/office/drawing/2014/main" id="{6EAF07DA-0D53-DB8F-A360-ADFD06F01D82}"/>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37" name="Group 38">
            <a:extLst>
              <a:ext uri="{FF2B5EF4-FFF2-40B4-BE49-F238E27FC236}">
                <a16:creationId xmlns:a16="http://schemas.microsoft.com/office/drawing/2014/main" id="{6847F7E6-82A9-E8D8-A8C7-F4C307FA6C11}"/>
              </a:ext>
            </a:extLst>
          </p:cNvPr>
          <p:cNvGrpSpPr>
            <a:grpSpLocks/>
          </p:cNvGrpSpPr>
          <p:nvPr/>
        </p:nvGrpSpPr>
        <p:grpSpPr bwMode="auto">
          <a:xfrm rot="-1217168">
            <a:off x="4549775" y="2809875"/>
            <a:ext cx="982663" cy="396875"/>
            <a:chOff x="1133" y="1733"/>
            <a:chExt cx="912" cy="250"/>
          </a:xfrm>
        </p:grpSpPr>
        <p:sp>
          <p:nvSpPr>
            <p:cNvPr id="86058" name="Line 39">
              <a:extLst>
                <a:ext uri="{FF2B5EF4-FFF2-40B4-BE49-F238E27FC236}">
                  <a16:creationId xmlns:a16="http://schemas.microsoft.com/office/drawing/2014/main" id="{4F59F676-51A5-D101-238B-E3342C5B9DD8}"/>
                </a:ext>
              </a:extLst>
            </p:cNvPr>
            <p:cNvSpPr>
              <a:spLocks noChangeShapeType="1"/>
            </p:cNvSpPr>
            <p:nvPr/>
          </p:nvSpPr>
          <p:spPr bwMode="auto">
            <a:xfrm rot="688582">
              <a:off x="1133" y="1965"/>
              <a:ext cx="912"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9" name="Text Box 40">
              <a:extLst>
                <a:ext uri="{FF2B5EF4-FFF2-40B4-BE49-F238E27FC236}">
                  <a16:creationId xmlns:a16="http://schemas.microsoft.com/office/drawing/2014/main" id="{99ACC19E-6CE1-F0F6-164F-6605F73D16D6}"/>
                </a:ext>
              </a:extLst>
            </p:cNvPr>
            <p:cNvSpPr txBox="1">
              <a:spLocks noChangeArrowheads="1"/>
            </p:cNvSpPr>
            <p:nvPr/>
          </p:nvSpPr>
          <p:spPr bwMode="auto">
            <a:xfrm rot="688582">
              <a:off x="1218" y="1733"/>
              <a:ext cx="6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38" name="AutoShape 41">
            <a:extLst>
              <a:ext uri="{FF2B5EF4-FFF2-40B4-BE49-F238E27FC236}">
                <a16:creationId xmlns:a16="http://schemas.microsoft.com/office/drawing/2014/main" id="{E7153F1C-4A10-05A1-D82B-495BE5B857FA}"/>
              </a:ext>
            </a:extLst>
          </p:cNvPr>
          <p:cNvCxnSpPr>
            <a:cxnSpLocks noChangeShapeType="1"/>
          </p:cNvCxnSpPr>
          <p:nvPr/>
        </p:nvCxnSpPr>
        <p:spPr bwMode="auto">
          <a:xfrm rot="5400000" flipV="1">
            <a:off x="3231356" y="2836069"/>
            <a:ext cx="1890713" cy="3175"/>
          </a:xfrm>
          <a:prstGeom prst="bentConnector5">
            <a:avLst>
              <a:gd name="adj1" fmla="val 22833"/>
              <a:gd name="adj2" fmla="val -6800005"/>
              <a:gd name="adj3" fmla="val 100671"/>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22" name="Text Box 42">
            <a:extLst>
              <a:ext uri="{FF2B5EF4-FFF2-40B4-BE49-F238E27FC236}">
                <a16:creationId xmlns:a16="http://schemas.microsoft.com/office/drawing/2014/main" id="{92D1983C-C5FE-647C-478F-9EFFBF34A2F7}"/>
              </a:ext>
            </a:extLst>
          </p:cNvPr>
          <p:cNvSpPr txBox="1">
            <a:spLocks noChangeArrowheads="1"/>
          </p:cNvSpPr>
          <p:nvPr/>
        </p:nvSpPr>
        <p:spPr bwMode="auto">
          <a:xfrm rot="-5400000">
            <a:off x="3185319" y="2736056"/>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nvGrpSpPr>
          <p:cNvPr id="86040" name="Group 43">
            <a:extLst>
              <a:ext uri="{FF2B5EF4-FFF2-40B4-BE49-F238E27FC236}">
                <a16:creationId xmlns:a16="http://schemas.microsoft.com/office/drawing/2014/main" id="{C84E9A96-825B-8189-D6A7-AC2A6388F1A8}"/>
              </a:ext>
            </a:extLst>
          </p:cNvPr>
          <p:cNvGrpSpPr>
            <a:grpSpLocks/>
          </p:cNvGrpSpPr>
          <p:nvPr/>
        </p:nvGrpSpPr>
        <p:grpSpPr bwMode="auto">
          <a:xfrm rot="688582">
            <a:off x="4251325" y="3603625"/>
            <a:ext cx="1447800" cy="396875"/>
            <a:chOff x="1105" y="1265"/>
            <a:chExt cx="912" cy="250"/>
          </a:xfrm>
        </p:grpSpPr>
        <p:sp>
          <p:nvSpPr>
            <p:cNvPr id="86056" name="Line 44">
              <a:extLst>
                <a:ext uri="{FF2B5EF4-FFF2-40B4-BE49-F238E27FC236}">
                  <a16:creationId xmlns:a16="http://schemas.microsoft.com/office/drawing/2014/main" id="{A6001AD8-CE17-E048-F618-F26A6252F7B8}"/>
                </a:ext>
              </a:extLst>
            </p:cNvPr>
            <p:cNvSpPr>
              <a:spLocks noChangeShapeType="1"/>
            </p:cNvSpPr>
            <p:nvPr/>
          </p:nvSpPr>
          <p:spPr bwMode="auto">
            <a:xfrm>
              <a:off x="1105" y="1487"/>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7" name="Text Box 45">
              <a:extLst>
                <a:ext uri="{FF2B5EF4-FFF2-40B4-BE49-F238E27FC236}">
                  <a16:creationId xmlns:a16="http://schemas.microsoft.com/office/drawing/2014/main" id="{116872AE-ED86-96C4-EDF5-C00322811019}"/>
                </a:ext>
              </a:extLst>
            </p:cNvPr>
            <p:cNvSpPr txBox="1">
              <a:spLocks noChangeArrowheads="1"/>
            </p:cNvSpPr>
            <p:nvPr/>
          </p:nvSpPr>
          <p:spPr bwMode="auto">
            <a:xfrm>
              <a:off x="1202" y="1265"/>
              <a:ext cx="60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grpSp>
      <p:grpSp>
        <p:nvGrpSpPr>
          <p:cNvPr id="86041" name="Group 46">
            <a:extLst>
              <a:ext uri="{FF2B5EF4-FFF2-40B4-BE49-F238E27FC236}">
                <a16:creationId xmlns:a16="http://schemas.microsoft.com/office/drawing/2014/main" id="{95D6C03D-CEE1-7BAF-4EBF-AC1590D34F16}"/>
              </a:ext>
            </a:extLst>
          </p:cNvPr>
          <p:cNvGrpSpPr>
            <a:grpSpLocks/>
          </p:cNvGrpSpPr>
          <p:nvPr/>
        </p:nvGrpSpPr>
        <p:grpSpPr bwMode="auto">
          <a:xfrm rot="-1217168">
            <a:off x="4098925" y="4367213"/>
            <a:ext cx="1447800" cy="396875"/>
            <a:chOff x="1133" y="1733"/>
            <a:chExt cx="912" cy="250"/>
          </a:xfrm>
        </p:grpSpPr>
        <p:sp>
          <p:nvSpPr>
            <p:cNvPr id="86054" name="Line 47">
              <a:extLst>
                <a:ext uri="{FF2B5EF4-FFF2-40B4-BE49-F238E27FC236}">
                  <a16:creationId xmlns:a16="http://schemas.microsoft.com/office/drawing/2014/main" id="{0D76E19B-AC0E-27E3-8757-15BDC07577AA}"/>
                </a:ext>
              </a:extLst>
            </p:cNvPr>
            <p:cNvSpPr>
              <a:spLocks noChangeShapeType="1"/>
            </p:cNvSpPr>
            <p:nvPr/>
          </p:nvSpPr>
          <p:spPr bwMode="auto">
            <a:xfrm rot="688582">
              <a:off x="1133" y="1965"/>
              <a:ext cx="912" cy="1"/>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5" name="Text Box 48">
              <a:extLst>
                <a:ext uri="{FF2B5EF4-FFF2-40B4-BE49-F238E27FC236}">
                  <a16:creationId xmlns:a16="http://schemas.microsoft.com/office/drawing/2014/main" id="{6257D277-16F5-93A7-2885-D0007607A52E}"/>
                </a:ext>
              </a:extLst>
            </p:cNvPr>
            <p:cNvSpPr txBox="1">
              <a:spLocks noChangeArrowheads="1"/>
            </p:cNvSpPr>
            <p:nvPr/>
          </p:nvSpPr>
          <p:spPr bwMode="auto">
            <a:xfrm rot="688582">
              <a:off x="1328" y="173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86042" name="AutoShape 49">
            <a:extLst>
              <a:ext uri="{FF2B5EF4-FFF2-40B4-BE49-F238E27FC236}">
                <a16:creationId xmlns:a16="http://schemas.microsoft.com/office/drawing/2014/main" id="{A7A374CA-035B-AA90-C85D-E7AAD23E604B}"/>
              </a:ext>
            </a:extLst>
          </p:cNvPr>
          <p:cNvCxnSpPr>
            <a:cxnSpLocks noChangeShapeType="1"/>
          </p:cNvCxnSpPr>
          <p:nvPr/>
        </p:nvCxnSpPr>
        <p:spPr bwMode="auto">
          <a:xfrm rot="5400000" flipV="1">
            <a:off x="3229770" y="4310856"/>
            <a:ext cx="1890712" cy="3175"/>
          </a:xfrm>
          <a:prstGeom prst="bentConnector5">
            <a:avLst>
              <a:gd name="adj1" fmla="val 22833"/>
              <a:gd name="adj2" fmla="val -6800005"/>
              <a:gd name="adj3" fmla="val 9714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942130" name="Text Box 50">
            <a:extLst>
              <a:ext uri="{FF2B5EF4-FFF2-40B4-BE49-F238E27FC236}">
                <a16:creationId xmlns:a16="http://schemas.microsoft.com/office/drawing/2014/main" id="{9E29AA80-4EA3-B5C2-ED55-3F51AB125569}"/>
              </a:ext>
            </a:extLst>
          </p:cNvPr>
          <p:cNvSpPr txBox="1">
            <a:spLocks noChangeArrowheads="1"/>
          </p:cNvSpPr>
          <p:nvPr/>
        </p:nvSpPr>
        <p:spPr bwMode="auto">
          <a:xfrm rot="-5400000">
            <a:off x="3183732" y="4210844"/>
            <a:ext cx="12144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86044" name="Line 51">
            <a:extLst>
              <a:ext uri="{FF2B5EF4-FFF2-40B4-BE49-F238E27FC236}">
                <a16:creationId xmlns:a16="http://schemas.microsoft.com/office/drawing/2014/main" id="{12F1966E-AEB4-FA86-2723-DD9B1DE3EE26}"/>
              </a:ext>
            </a:extLst>
          </p:cNvPr>
          <p:cNvSpPr>
            <a:spLocks noChangeShapeType="1"/>
          </p:cNvSpPr>
          <p:nvPr/>
        </p:nvSpPr>
        <p:spPr bwMode="auto">
          <a:xfrm>
            <a:off x="417512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42132" name="AutoShape 52">
            <a:extLst>
              <a:ext uri="{FF2B5EF4-FFF2-40B4-BE49-F238E27FC236}">
                <a16:creationId xmlns:a16="http://schemas.microsoft.com/office/drawing/2014/main" id="{0912497F-9BA8-ABA7-47ED-FF86CAA6F8BD}"/>
              </a:ext>
            </a:extLst>
          </p:cNvPr>
          <p:cNvSpPr>
            <a:spLocks noChangeArrowheads="1"/>
          </p:cNvSpPr>
          <p:nvPr/>
        </p:nvSpPr>
        <p:spPr bwMode="auto">
          <a:xfrm>
            <a:off x="4327525" y="3048000"/>
            <a:ext cx="381000" cy="457200"/>
          </a:xfrm>
          <a:prstGeom prst="lightningBolt">
            <a:avLst/>
          </a:prstGeom>
          <a:solidFill>
            <a:srgbClr val="FFFF99"/>
          </a:solidFill>
          <a:ln w="254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42133" name="Text Box 53">
            <a:extLst>
              <a:ext uri="{FF2B5EF4-FFF2-40B4-BE49-F238E27FC236}">
                <a16:creationId xmlns:a16="http://schemas.microsoft.com/office/drawing/2014/main" id="{1D6C980F-9549-27A9-3477-82C49656A157}"/>
              </a:ext>
            </a:extLst>
          </p:cNvPr>
          <p:cNvSpPr txBox="1">
            <a:spLocks noChangeArrowheads="1"/>
          </p:cNvSpPr>
          <p:nvPr/>
        </p:nvSpPr>
        <p:spPr bwMode="auto">
          <a:xfrm>
            <a:off x="4156075" y="5456238"/>
            <a:ext cx="16827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ACK lost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DUPLICATE </a:t>
            </a:r>
            <a:b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F3300"/>
                </a:solidFill>
                <a:effectLst/>
                <a:uLnTx/>
                <a:uFillTx/>
                <a:latin typeface="Arial" panose="020B0604020202020204" pitchFamily="34" charset="0"/>
                <a:ea typeface="ＭＳ Ｐゴシック" panose="020B0600070205080204" pitchFamily="34" charset="-128"/>
                <a:cs typeface="+mn-cs"/>
              </a:rPr>
              <a:t>PACKET</a:t>
            </a:r>
          </a:p>
        </p:txBody>
      </p:sp>
      <p:sp>
        <p:nvSpPr>
          <p:cNvPr id="86047" name="Text Box 54">
            <a:extLst>
              <a:ext uri="{FF2B5EF4-FFF2-40B4-BE49-F238E27FC236}">
                <a16:creationId xmlns:a16="http://schemas.microsoft.com/office/drawing/2014/main" id="{509C9953-28F1-3A4A-783D-14393D1F8F8A}"/>
              </a:ext>
            </a:extLst>
          </p:cNvPr>
          <p:cNvSpPr txBox="1">
            <a:spLocks noChangeArrowheads="1"/>
          </p:cNvSpPr>
          <p:nvPr/>
        </p:nvSpPr>
        <p:spPr bwMode="auto">
          <a:xfrm>
            <a:off x="1239838" y="5592763"/>
            <a:ext cx="152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Packet lost</a:t>
            </a:r>
          </a:p>
        </p:txBody>
      </p:sp>
      <p:sp>
        <p:nvSpPr>
          <p:cNvPr id="942135" name="Text Box 55">
            <a:extLst>
              <a:ext uri="{FF2B5EF4-FFF2-40B4-BE49-F238E27FC236}">
                <a16:creationId xmlns:a16="http://schemas.microsoft.com/office/drawing/2014/main" id="{829F9338-6E6D-85C5-7D2D-D2102580DC04}"/>
              </a:ext>
            </a:extLst>
          </p:cNvPr>
          <p:cNvSpPr txBox="1">
            <a:spLocks noChangeArrowheads="1"/>
          </p:cNvSpPr>
          <p:nvPr/>
        </p:nvSpPr>
        <p:spPr bwMode="auto">
          <a:xfrm>
            <a:off x="6891338" y="5486400"/>
            <a:ext cx="1790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FF"/>
                </a:solidFill>
                <a:effectLst/>
                <a:uLnTx/>
                <a:uFillTx/>
                <a:latin typeface="Arial" panose="020B0604020202020204" pitchFamily="34" charset="0"/>
                <a:ea typeface="ＭＳ Ｐゴシック" panose="020B0600070205080204" pitchFamily="34" charset="-128"/>
                <a:cs typeface="+mn-cs"/>
              </a:rPr>
              <a:t>Early timeout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DUPLICATE</a:t>
            </a:r>
            <a:b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br>
            <a:r>
              <a:rPr kumimoji="0" lang="en-US" altLang="en-US" sz="20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PACKETS</a:t>
            </a:r>
          </a:p>
        </p:txBody>
      </p:sp>
      <p:sp>
        <p:nvSpPr>
          <p:cNvPr id="86049" name="Line 56">
            <a:extLst>
              <a:ext uri="{FF2B5EF4-FFF2-40B4-BE49-F238E27FC236}">
                <a16:creationId xmlns:a16="http://schemas.microsoft.com/office/drawing/2014/main" id="{211B413A-C847-D2CF-E817-A0D5D61FF5A1}"/>
              </a:ext>
            </a:extLst>
          </p:cNvPr>
          <p:cNvSpPr>
            <a:spLocks noChangeShapeType="1"/>
          </p:cNvSpPr>
          <p:nvPr/>
        </p:nvSpPr>
        <p:spPr bwMode="auto">
          <a:xfrm>
            <a:off x="5662613"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0" name="Line 57">
            <a:extLst>
              <a:ext uri="{FF2B5EF4-FFF2-40B4-BE49-F238E27FC236}">
                <a16:creationId xmlns:a16="http://schemas.microsoft.com/office/drawing/2014/main" id="{99AF50D2-EA91-374D-00C9-037DCCF5D847}"/>
              </a:ext>
            </a:extLst>
          </p:cNvPr>
          <p:cNvSpPr>
            <a:spLocks noChangeShapeType="1"/>
          </p:cNvSpPr>
          <p:nvPr/>
        </p:nvSpPr>
        <p:spPr bwMode="auto">
          <a:xfrm>
            <a:off x="1214438"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1" name="Line 58">
            <a:extLst>
              <a:ext uri="{FF2B5EF4-FFF2-40B4-BE49-F238E27FC236}">
                <a16:creationId xmlns:a16="http://schemas.microsoft.com/office/drawing/2014/main" id="{86BEE9DB-38E7-91F8-2E18-EFCE2160B7DA}"/>
              </a:ext>
            </a:extLst>
          </p:cNvPr>
          <p:cNvSpPr>
            <a:spLocks noChangeShapeType="1"/>
          </p:cNvSpPr>
          <p:nvPr/>
        </p:nvSpPr>
        <p:spPr bwMode="auto">
          <a:xfrm>
            <a:off x="270192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2" name="Line 59">
            <a:extLst>
              <a:ext uri="{FF2B5EF4-FFF2-40B4-BE49-F238E27FC236}">
                <a16:creationId xmlns:a16="http://schemas.microsoft.com/office/drawing/2014/main" id="{08595C5B-EF9B-78E4-0032-9E3094E97B5C}"/>
              </a:ext>
            </a:extLst>
          </p:cNvPr>
          <p:cNvSpPr>
            <a:spLocks noChangeShapeType="1"/>
          </p:cNvSpPr>
          <p:nvPr/>
        </p:nvSpPr>
        <p:spPr bwMode="auto">
          <a:xfrm>
            <a:off x="7062788"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86053" name="Line 60">
            <a:extLst>
              <a:ext uri="{FF2B5EF4-FFF2-40B4-BE49-F238E27FC236}">
                <a16:creationId xmlns:a16="http://schemas.microsoft.com/office/drawing/2014/main" id="{51D7BF26-75D1-43B9-ED6C-73EF3D149B07}"/>
              </a:ext>
            </a:extLst>
          </p:cNvPr>
          <p:cNvSpPr>
            <a:spLocks noChangeShapeType="1"/>
          </p:cNvSpPr>
          <p:nvPr/>
        </p:nvSpPr>
        <p:spPr bwMode="auto">
          <a:xfrm>
            <a:off x="8550275" y="1752600"/>
            <a:ext cx="0" cy="38100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5" name="Slide Number Placeholder 3">
            <a:extLst>
              <a:ext uri="{FF2B5EF4-FFF2-40B4-BE49-F238E27FC236}">
                <a16:creationId xmlns:a16="http://schemas.microsoft.com/office/drawing/2014/main" id="{4D163B74-DEA6-C84C-AC71-F5610561D21C}"/>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4EC6C56-D45D-CE4D-B636-05B1BDBEC21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88066" name="Rectangle 2">
            <a:extLst>
              <a:ext uri="{FF2B5EF4-FFF2-40B4-BE49-F238E27FC236}">
                <a16:creationId xmlns:a16="http://schemas.microsoft.com/office/drawing/2014/main" id="{11E6A932-ED72-1EE1-777B-A350CEB65FB9}"/>
              </a:ext>
            </a:extLst>
          </p:cNvPr>
          <p:cNvSpPr>
            <a:spLocks noGrp="1"/>
          </p:cNvSpPr>
          <p:nvPr>
            <p:ph type="title"/>
          </p:nvPr>
        </p:nvSpPr>
        <p:spPr/>
        <p:txBody>
          <a:bodyPr/>
          <a:lstStyle/>
          <a:p>
            <a:r>
              <a:rPr lang="en-US" altLang="en-US">
                <a:ea typeface="ＭＳ Ｐゴシック" panose="020B0600070205080204" pitchFamily="34" charset="-128"/>
              </a:rPr>
              <a:t>How Long Should Sender Wait?</a:t>
            </a:r>
          </a:p>
        </p:txBody>
      </p:sp>
      <p:sp>
        <p:nvSpPr>
          <p:cNvPr id="951299" name="Rectangle 3">
            <a:extLst>
              <a:ext uri="{FF2B5EF4-FFF2-40B4-BE49-F238E27FC236}">
                <a16:creationId xmlns:a16="http://schemas.microsoft.com/office/drawing/2014/main" id="{0A166D80-4DB5-695C-C299-29D84E68922A}"/>
              </a:ext>
            </a:extLst>
          </p:cNvPr>
          <p:cNvSpPr>
            <a:spLocks noGrp="1"/>
          </p:cNvSpPr>
          <p:nvPr>
            <p:ph type="body" idx="1"/>
          </p:nvPr>
        </p:nvSpPr>
        <p:spPr>
          <a:xfrm>
            <a:off x="381000" y="1009650"/>
            <a:ext cx="8534400" cy="4906963"/>
          </a:xfrm>
        </p:spPr>
        <p:txBody>
          <a:bodyPr/>
          <a:lstStyle/>
          <a:p>
            <a:pPr>
              <a:defRPr/>
            </a:pPr>
            <a:r>
              <a:rPr lang="en-US" altLang="en-US" dirty="0">
                <a:ea typeface="ＭＳ Ｐゴシック" panose="020B0600070205080204" pitchFamily="34" charset="-128"/>
              </a:rPr>
              <a:t>Sender sets a timeout to wait for an ACK</a:t>
            </a:r>
          </a:p>
          <a:p>
            <a:pPr lvl="1">
              <a:defRPr/>
            </a:pPr>
            <a:r>
              <a:rPr lang="en-US" altLang="en-US" dirty="0">
                <a:ea typeface="ＭＳ Ｐゴシック" panose="020B0600070205080204" pitchFamily="34" charset="-128"/>
              </a:rPr>
              <a:t>Too short:</a:t>
            </a:r>
          </a:p>
          <a:p>
            <a:pPr marL="457200" lvl="1" indent="0">
              <a:buFont typeface="Arial" panose="020B0604020202020204" pitchFamily="34" charset="0"/>
              <a:buNone/>
              <a:defRPr/>
            </a:pPr>
            <a:r>
              <a:rPr lang="en-US" altLang="en-US" dirty="0">
                <a:ea typeface="ＭＳ Ｐゴシック" panose="020B0600070205080204" pitchFamily="34" charset="-128"/>
              </a:rPr>
              <a:t>	&gt;&gt; wasted retransmissions</a:t>
            </a:r>
          </a:p>
          <a:p>
            <a:pPr lvl="1">
              <a:defRPr/>
            </a:pPr>
            <a:r>
              <a:rPr lang="en-US" altLang="en-US" dirty="0">
                <a:ea typeface="ＭＳ Ｐゴシック" panose="020B0600070205080204" pitchFamily="34" charset="-128"/>
              </a:rPr>
              <a:t>Too long:</a:t>
            </a:r>
          </a:p>
          <a:p>
            <a:pPr marL="457200" lvl="1" indent="0">
              <a:buFont typeface="Arial" panose="020B0604020202020204" pitchFamily="34" charset="0"/>
              <a:buNone/>
              <a:defRPr/>
            </a:pPr>
            <a:r>
              <a:rPr lang="en-US" altLang="en-US" dirty="0">
                <a:ea typeface="ＭＳ Ｐゴシック" panose="020B0600070205080204" pitchFamily="34" charset="-128"/>
              </a:rPr>
              <a:t>	&gt;&gt; excessive delays when packet lost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3" name="Slide Number Placeholder 3">
            <a:extLst>
              <a:ext uri="{FF2B5EF4-FFF2-40B4-BE49-F238E27FC236}">
                <a16:creationId xmlns:a16="http://schemas.microsoft.com/office/drawing/2014/main" id="{9059DA3D-16CC-849A-0087-FA9976D5B60F}"/>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5070444C-D9E3-2345-B41A-1189A67CC8B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0114" name="Rectangle 2">
            <a:extLst>
              <a:ext uri="{FF2B5EF4-FFF2-40B4-BE49-F238E27FC236}">
                <a16:creationId xmlns:a16="http://schemas.microsoft.com/office/drawing/2014/main" id="{EEC137C4-2223-0E11-FA43-846580293157}"/>
              </a:ext>
            </a:extLst>
          </p:cNvPr>
          <p:cNvSpPr>
            <a:spLocks noGrp="1"/>
          </p:cNvSpPr>
          <p:nvPr>
            <p:ph type="title"/>
          </p:nvPr>
        </p:nvSpPr>
        <p:spPr/>
        <p:txBody>
          <a:bodyPr/>
          <a:lstStyle/>
          <a:p>
            <a:r>
              <a:rPr lang="en-US" altLang="en-US">
                <a:ea typeface="ＭＳ Ｐゴシック" panose="020B0600070205080204" pitchFamily="34" charset="-128"/>
              </a:rPr>
              <a:t>How Long Should Sender Wait?</a:t>
            </a:r>
          </a:p>
        </p:txBody>
      </p:sp>
      <p:sp>
        <p:nvSpPr>
          <p:cNvPr id="951299" name="Rectangle 3">
            <a:extLst>
              <a:ext uri="{FF2B5EF4-FFF2-40B4-BE49-F238E27FC236}">
                <a16:creationId xmlns:a16="http://schemas.microsoft.com/office/drawing/2014/main" id="{4EDD0AD6-4F9D-B3C9-88A4-390CB7637C2C}"/>
              </a:ext>
            </a:extLst>
          </p:cNvPr>
          <p:cNvSpPr>
            <a:spLocks noGrp="1"/>
          </p:cNvSpPr>
          <p:nvPr>
            <p:ph type="body" idx="1"/>
          </p:nvPr>
        </p:nvSpPr>
        <p:spPr>
          <a:xfrm>
            <a:off x="381000" y="1009650"/>
            <a:ext cx="8534400" cy="4906963"/>
          </a:xfrm>
        </p:spPr>
        <p:txBody>
          <a:bodyPr/>
          <a:lstStyle/>
          <a:p>
            <a:pPr>
              <a:defRPr/>
            </a:pPr>
            <a:r>
              <a:rPr lang="en-US" altLang="en-US" dirty="0">
                <a:ea typeface="ＭＳ Ｐゴシック" panose="020B0600070205080204" pitchFamily="34" charset="-128"/>
              </a:rPr>
              <a:t>Sender sets a timeout to wait for an ACK</a:t>
            </a:r>
          </a:p>
          <a:p>
            <a:pPr lvl="1">
              <a:defRPr/>
            </a:pPr>
            <a:r>
              <a:rPr lang="en-US" altLang="en-US" dirty="0">
                <a:ea typeface="ＭＳ Ｐゴシック" panose="020B0600070205080204" pitchFamily="34" charset="-128"/>
              </a:rPr>
              <a:t>Too short:</a:t>
            </a:r>
          </a:p>
          <a:p>
            <a:pPr marL="457200" lvl="1" indent="0">
              <a:buFont typeface="Arial" panose="020B0604020202020204" pitchFamily="34" charset="0"/>
              <a:buNone/>
              <a:defRPr/>
            </a:pPr>
            <a:r>
              <a:rPr lang="en-US" altLang="en-US" dirty="0">
                <a:ea typeface="ＭＳ Ｐゴシック" panose="020B0600070205080204" pitchFamily="34" charset="-128"/>
              </a:rPr>
              <a:t>	&gt;&gt; wasted retransmissions</a:t>
            </a:r>
          </a:p>
          <a:p>
            <a:pPr lvl="1">
              <a:defRPr/>
            </a:pPr>
            <a:r>
              <a:rPr lang="en-US" altLang="en-US" dirty="0">
                <a:ea typeface="ＭＳ Ｐゴシック" panose="020B0600070205080204" pitchFamily="34" charset="-128"/>
              </a:rPr>
              <a:t>Too long:</a:t>
            </a:r>
          </a:p>
          <a:p>
            <a:pPr marL="457200" lvl="1" indent="0">
              <a:buFont typeface="Arial" panose="020B0604020202020204" pitchFamily="34" charset="0"/>
              <a:buNone/>
              <a:defRPr/>
            </a:pPr>
            <a:r>
              <a:rPr lang="en-US" altLang="en-US" dirty="0">
                <a:ea typeface="ＭＳ Ｐゴシック" panose="020B0600070205080204" pitchFamily="34" charset="-128"/>
              </a:rPr>
              <a:t>	&gt;&gt; excessive delays when packet lost</a:t>
            </a:r>
          </a:p>
          <a:p>
            <a:pPr>
              <a:defRPr/>
            </a:pPr>
            <a:r>
              <a:rPr lang="en-US" altLang="en-US" dirty="0">
                <a:ea typeface="ＭＳ Ｐゴシック" panose="020B0600070205080204" pitchFamily="34" charset="-128"/>
              </a:rPr>
              <a:t>TCP sets timeout as a function of the RTT</a:t>
            </a:r>
          </a:p>
          <a:p>
            <a:pPr lvl="1">
              <a:defRPr/>
            </a:pPr>
            <a:r>
              <a:rPr lang="en-US" altLang="en-US" dirty="0">
                <a:ea typeface="ＭＳ Ｐゴシック" panose="020B0600070205080204" pitchFamily="34" charset="-128"/>
              </a:rPr>
              <a:t>Expect ACK to arrive after a </a:t>
            </a:r>
            <a:r>
              <a:rPr lang="ja-JP" altLang="en-US">
                <a:ea typeface="ＭＳ Ｐゴシック" panose="020B0600070205080204" pitchFamily="34" charset="-128"/>
              </a:rPr>
              <a:t>“</a:t>
            </a:r>
            <a:r>
              <a:rPr lang="en-US" altLang="ja-JP" dirty="0">
                <a:ea typeface="ＭＳ Ｐゴシック" panose="020B0600070205080204" pitchFamily="34" charset="-128"/>
              </a:rPr>
              <a:t>round-trip time</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defRPr/>
            </a:pPr>
            <a:r>
              <a:rPr lang="en-US" altLang="en-US" dirty="0">
                <a:ea typeface="ＭＳ Ｐゴシック" panose="020B0600070205080204" pitchFamily="34" charset="-128"/>
              </a:rPr>
              <a:t>… plus a fudge factor to account for queuing</a:t>
            </a:r>
          </a:p>
          <a:p>
            <a:pPr>
              <a:defRPr/>
            </a:pPr>
            <a:r>
              <a:rPr lang="en-US" altLang="en-US" dirty="0">
                <a:ea typeface="ＭＳ Ｐゴシック" panose="020B0600070205080204" pitchFamily="34" charset="-128"/>
              </a:rPr>
              <a:t>But, how does the sender know the RTT?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1" name="Slide Number Placeholder 3">
            <a:extLst>
              <a:ext uri="{FF2B5EF4-FFF2-40B4-BE49-F238E27FC236}">
                <a16:creationId xmlns:a16="http://schemas.microsoft.com/office/drawing/2014/main" id="{2DDDB426-F92A-C12F-5EE9-0682910C8928}"/>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B4591F3F-9FBD-7047-BC6E-4AEBB2263B8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34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92162" name="Rectangle 2">
            <a:extLst>
              <a:ext uri="{FF2B5EF4-FFF2-40B4-BE49-F238E27FC236}">
                <a16:creationId xmlns:a16="http://schemas.microsoft.com/office/drawing/2014/main" id="{51783DB4-1632-D609-E914-06E4D6D6F663}"/>
              </a:ext>
            </a:extLst>
          </p:cNvPr>
          <p:cNvSpPr>
            <a:spLocks noGrp="1"/>
          </p:cNvSpPr>
          <p:nvPr>
            <p:ph type="title"/>
          </p:nvPr>
        </p:nvSpPr>
        <p:spPr/>
        <p:txBody>
          <a:bodyPr/>
          <a:lstStyle/>
          <a:p>
            <a:r>
              <a:rPr lang="en-US" altLang="en-US">
                <a:ea typeface="ＭＳ Ｐゴシック" panose="020B0600070205080204" pitchFamily="34" charset="-128"/>
              </a:rPr>
              <a:t>How Long Should Sender Wait?</a:t>
            </a:r>
          </a:p>
        </p:txBody>
      </p:sp>
      <p:sp>
        <p:nvSpPr>
          <p:cNvPr id="951299" name="Rectangle 3">
            <a:extLst>
              <a:ext uri="{FF2B5EF4-FFF2-40B4-BE49-F238E27FC236}">
                <a16:creationId xmlns:a16="http://schemas.microsoft.com/office/drawing/2014/main" id="{23784C94-9630-1928-D809-0B88C1C4888D}"/>
              </a:ext>
            </a:extLst>
          </p:cNvPr>
          <p:cNvSpPr>
            <a:spLocks noGrp="1"/>
          </p:cNvSpPr>
          <p:nvPr>
            <p:ph type="body" idx="1"/>
          </p:nvPr>
        </p:nvSpPr>
        <p:spPr>
          <a:xfrm>
            <a:off x="381000" y="1009650"/>
            <a:ext cx="8534400" cy="4906963"/>
          </a:xfrm>
        </p:spPr>
        <p:txBody>
          <a:bodyPr/>
          <a:lstStyle/>
          <a:p>
            <a:pPr>
              <a:defRPr/>
            </a:pPr>
            <a:r>
              <a:rPr lang="en-US" altLang="en-US" dirty="0">
                <a:ea typeface="ＭＳ Ｐゴシック" panose="020B0600070205080204" pitchFamily="34" charset="-128"/>
              </a:rPr>
              <a:t>Sender sets a timeout to wait for an ACK</a:t>
            </a:r>
          </a:p>
          <a:p>
            <a:pPr lvl="1">
              <a:defRPr/>
            </a:pPr>
            <a:r>
              <a:rPr lang="en-US" altLang="en-US" dirty="0">
                <a:ea typeface="ＭＳ Ｐゴシック" panose="020B0600070205080204" pitchFamily="34" charset="-128"/>
              </a:rPr>
              <a:t>Too short:</a:t>
            </a:r>
          </a:p>
          <a:p>
            <a:pPr marL="457200" lvl="1" indent="0">
              <a:buFont typeface="Arial" panose="020B0604020202020204" pitchFamily="34" charset="0"/>
              <a:buNone/>
              <a:defRPr/>
            </a:pPr>
            <a:r>
              <a:rPr lang="en-US" altLang="en-US" dirty="0">
                <a:ea typeface="ＭＳ Ｐゴシック" panose="020B0600070205080204" pitchFamily="34" charset="-128"/>
              </a:rPr>
              <a:t>	&gt;&gt; wasted retransmissions</a:t>
            </a:r>
          </a:p>
          <a:p>
            <a:pPr lvl="1">
              <a:defRPr/>
            </a:pPr>
            <a:r>
              <a:rPr lang="en-US" altLang="en-US" dirty="0">
                <a:ea typeface="ＭＳ Ｐゴシック" panose="020B0600070205080204" pitchFamily="34" charset="-128"/>
              </a:rPr>
              <a:t>Too long:</a:t>
            </a:r>
          </a:p>
          <a:p>
            <a:pPr marL="457200" lvl="1" indent="0">
              <a:buFont typeface="Arial" panose="020B0604020202020204" pitchFamily="34" charset="0"/>
              <a:buNone/>
              <a:defRPr/>
            </a:pPr>
            <a:r>
              <a:rPr lang="en-US" altLang="en-US" dirty="0">
                <a:ea typeface="ＭＳ Ｐゴシック" panose="020B0600070205080204" pitchFamily="34" charset="-128"/>
              </a:rPr>
              <a:t>	&gt;&gt; excessive delays when packet lost</a:t>
            </a:r>
          </a:p>
          <a:p>
            <a:pPr>
              <a:defRPr/>
            </a:pPr>
            <a:r>
              <a:rPr lang="en-US" altLang="en-US" dirty="0">
                <a:ea typeface="ＭＳ Ｐゴシック" panose="020B0600070205080204" pitchFamily="34" charset="-128"/>
              </a:rPr>
              <a:t>TCP sets timeout as a function of the RTT</a:t>
            </a:r>
          </a:p>
          <a:p>
            <a:pPr lvl="1">
              <a:defRPr/>
            </a:pPr>
            <a:r>
              <a:rPr lang="en-US" altLang="en-US" dirty="0">
                <a:ea typeface="ＭＳ Ｐゴシック" panose="020B0600070205080204" pitchFamily="34" charset="-128"/>
              </a:rPr>
              <a:t>Expect ACK to arrive after a </a:t>
            </a:r>
            <a:r>
              <a:rPr lang="ja-JP" altLang="en-US">
                <a:ea typeface="ＭＳ Ｐゴシック" panose="020B0600070205080204" pitchFamily="34" charset="-128"/>
              </a:rPr>
              <a:t>“</a:t>
            </a:r>
            <a:r>
              <a:rPr lang="en-US" altLang="ja-JP" dirty="0">
                <a:ea typeface="ＭＳ Ｐゴシック" panose="020B0600070205080204" pitchFamily="34" charset="-128"/>
              </a:rPr>
              <a:t>round-trip time</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pPr lvl="1">
              <a:defRPr/>
            </a:pPr>
            <a:r>
              <a:rPr lang="en-US" altLang="en-US" dirty="0">
                <a:ea typeface="ＭＳ Ｐゴシック" panose="020B0600070205080204" pitchFamily="34" charset="-128"/>
              </a:rPr>
              <a:t>… plus a fudge factor to account for queuing</a:t>
            </a:r>
          </a:p>
          <a:p>
            <a:pPr>
              <a:defRPr/>
            </a:pPr>
            <a:r>
              <a:rPr lang="en-US" altLang="en-US" dirty="0">
                <a:ea typeface="ＭＳ Ｐゴシック" panose="020B0600070205080204" pitchFamily="34" charset="-128"/>
              </a:rPr>
              <a:t>But, how does the sender know the RTT?</a:t>
            </a:r>
          </a:p>
          <a:p>
            <a:pPr lvl="1">
              <a:defRPr/>
            </a:pPr>
            <a:r>
              <a:rPr lang="en-US" altLang="en-US" dirty="0">
                <a:ea typeface="ＭＳ Ｐゴシック" panose="020B0600070205080204" pitchFamily="34" charset="-128"/>
              </a:rPr>
              <a:t>Running average of delay to receive an ACK</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1">
            <a:extLst>
              <a:ext uri="{FF2B5EF4-FFF2-40B4-BE49-F238E27FC236}">
                <a16:creationId xmlns:a16="http://schemas.microsoft.com/office/drawing/2014/main" id="{ACA74F8C-68CA-D7F5-28F7-259CB19BCD3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409F38-DA58-5B4E-A5F1-01EBB3DBE88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4210" name="Picture 2">
            <a:extLst>
              <a:ext uri="{FF2B5EF4-FFF2-40B4-BE49-F238E27FC236}">
                <a16:creationId xmlns:a16="http://schemas.microsoft.com/office/drawing/2014/main" id="{2501DE99-7344-17E8-A543-D0D15365D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a:extLst>
              <a:ext uri="{FF2B5EF4-FFF2-40B4-BE49-F238E27FC236}">
                <a16:creationId xmlns:a16="http://schemas.microsoft.com/office/drawing/2014/main" id="{34EFD62B-7779-85E2-8547-F622C6C933D5}"/>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1">
            <a:extLst>
              <a:ext uri="{FF2B5EF4-FFF2-40B4-BE49-F238E27FC236}">
                <a16:creationId xmlns:a16="http://schemas.microsoft.com/office/drawing/2014/main" id="{47CF0CF3-0457-A4B2-CC70-8B8ED802CC0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BFE313-574C-AD42-9C69-A2BC7F7818E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5234" name="Picture 2">
            <a:extLst>
              <a:ext uri="{FF2B5EF4-FFF2-40B4-BE49-F238E27FC236}">
                <a16:creationId xmlns:a16="http://schemas.microsoft.com/office/drawing/2014/main" id="{586A1D2E-4B33-48FE-8687-348A47490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2">
            <a:extLst>
              <a:ext uri="{FF2B5EF4-FFF2-40B4-BE49-F238E27FC236}">
                <a16:creationId xmlns:a16="http://schemas.microsoft.com/office/drawing/2014/main" id="{9B57723D-E9CA-8FF4-A717-27D17B979ADE}"/>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a:t>
            </a:r>
          </a:p>
        </p:txBody>
      </p:sp>
      <p:sp>
        <p:nvSpPr>
          <p:cNvPr id="95236" name="TextBox 4">
            <a:extLst>
              <a:ext uri="{FF2B5EF4-FFF2-40B4-BE49-F238E27FC236}">
                <a16:creationId xmlns:a16="http://schemas.microsoft.com/office/drawing/2014/main" id="{78E316C0-48CD-14D9-21CB-E1884C4204EF}"/>
              </a:ext>
            </a:extLst>
          </p:cNvPr>
          <p:cNvSpPr txBox="1">
            <a:spLocks noChangeArrowheads="1"/>
          </p:cNvSpPr>
          <p:nvPr/>
        </p:nvSpPr>
        <p:spPr bwMode="auto">
          <a:xfrm>
            <a:off x="457200" y="1520825"/>
            <a:ext cx="34163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Sender’s current time</a:t>
            </a:r>
          </a:p>
        </p:txBody>
      </p:sp>
      <p:sp>
        <p:nvSpPr>
          <p:cNvPr id="6" name="Freeform 5">
            <a:extLst>
              <a:ext uri="{FF2B5EF4-FFF2-40B4-BE49-F238E27FC236}">
                <a16:creationId xmlns:a16="http://schemas.microsoft.com/office/drawing/2014/main" id="{758E856D-3751-765C-F767-B90717309FA5}"/>
              </a:ext>
            </a:extLst>
          </p:cNvPr>
          <p:cNvSpPr/>
          <p:nvPr/>
        </p:nvSpPr>
        <p:spPr>
          <a:xfrm>
            <a:off x="3919538" y="1733550"/>
            <a:ext cx="782637"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1">
            <a:extLst>
              <a:ext uri="{FF2B5EF4-FFF2-40B4-BE49-F238E27FC236}">
                <a16:creationId xmlns:a16="http://schemas.microsoft.com/office/drawing/2014/main" id="{7366090B-EA26-509D-360E-ACCA7FA2691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8E8D16-3DE1-D84A-9CAB-4E3A315040C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6258" name="Picture 2">
            <a:extLst>
              <a:ext uri="{FF2B5EF4-FFF2-40B4-BE49-F238E27FC236}">
                <a16:creationId xmlns:a16="http://schemas.microsoft.com/office/drawing/2014/main" id="{40017B4F-B062-17AB-94A9-20FAFB898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8" y="2622550"/>
            <a:ext cx="8772525"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2">
            <a:extLst>
              <a:ext uri="{FF2B5EF4-FFF2-40B4-BE49-F238E27FC236}">
                <a16:creationId xmlns:a16="http://schemas.microsoft.com/office/drawing/2014/main" id="{E120F1A8-6A1F-FD5A-9244-922D7854924E}"/>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Timestamp Option (10 bytes)</a:t>
            </a:r>
          </a:p>
        </p:txBody>
      </p:sp>
      <p:sp>
        <p:nvSpPr>
          <p:cNvPr id="96260" name="TextBox 4">
            <a:extLst>
              <a:ext uri="{FF2B5EF4-FFF2-40B4-BE49-F238E27FC236}">
                <a16:creationId xmlns:a16="http://schemas.microsoft.com/office/drawing/2014/main" id="{5546ED84-9AF4-51A7-0ED7-41C2649031D8}"/>
              </a:ext>
            </a:extLst>
          </p:cNvPr>
          <p:cNvSpPr txBox="1">
            <a:spLocks noChangeArrowheads="1"/>
          </p:cNvSpPr>
          <p:nvPr/>
        </p:nvSpPr>
        <p:spPr bwMode="auto">
          <a:xfrm>
            <a:off x="457200" y="1520825"/>
            <a:ext cx="34163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Sender’s current time</a:t>
            </a:r>
          </a:p>
        </p:txBody>
      </p:sp>
      <p:sp>
        <p:nvSpPr>
          <p:cNvPr id="6" name="Freeform 5">
            <a:extLst>
              <a:ext uri="{FF2B5EF4-FFF2-40B4-BE49-F238E27FC236}">
                <a16:creationId xmlns:a16="http://schemas.microsoft.com/office/drawing/2014/main" id="{B04352ED-A3AA-1E89-3D59-AE16749DAB4D}"/>
              </a:ext>
            </a:extLst>
          </p:cNvPr>
          <p:cNvSpPr/>
          <p:nvPr/>
        </p:nvSpPr>
        <p:spPr>
          <a:xfrm>
            <a:off x="3919538" y="1733550"/>
            <a:ext cx="782637"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rgbClr val="FF0000"/>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B55D841-F73B-E9C3-06D9-100E7065AFB1}"/>
              </a:ext>
            </a:extLst>
          </p:cNvPr>
          <p:cNvSpPr txBox="1"/>
          <p:nvPr/>
        </p:nvSpPr>
        <p:spPr>
          <a:xfrm>
            <a:off x="1460500" y="4640263"/>
            <a:ext cx="6956425" cy="1322387"/>
          </a:xfrm>
          <a:prstGeom prst="rect">
            <a:avLst/>
          </a:prstGeom>
          <a:noFill/>
          <a:ln>
            <a:solidFill>
              <a:schemeClr val="accent3">
                <a:lumMod val="75000"/>
              </a:schemeClr>
            </a:solidFill>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Copied timestamp from the packet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being acknowledged.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(valid only when the packet contains an ACK.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9BBB59">
                    <a:lumMod val="75000"/>
                  </a:srgbClr>
                </a:solidFill>
                <a:effectLst/>
                <a:uLnTx/>
                <a:uFillTx/>
                <a:latin typeface="Courier New" panose="02070309020205020404" pitchFamily="49" charset="0"/>
                <a:ea typeface="ＭＳ Ｐゴシック" panose="020B0600070205080204" pitchFamily="34" charset="-128"/>
                <a:cs typeface="+mn-cs"/>
              </a:rPr>
              <a:t>i.e., the ACK bit is set in TCP header).</a:t>
            </a:r>
          </a:p>
        </p:txBody>
      </p:sp>
      <p:sp>
        <p:nvSpPr>
          <p:cNvPr id="8" name="Freeform 7">
            <a:extLst>
              <a:ext uri="{FF2B5EF4-FFF2-40B4-BE49-F238E27FC236}">
                <a16:creationId xmlns:a16="http://schemas.microsoft.com/office/drawing/2014/main" id="{F81B0374-A121-B715-517B-EBCC51A3C976}"/>
              </a:ext>
            </a:extLst>
          </p:cNvPr>
          <p:cNvSpPr/>
          <p:nvPr/>
        </p:nvSpPr>
        <p:spPr>
          <a:xfrm rot="11085800" flipH="1">
            <a:off x="7227888" y="3519488"/>
            <a:ext cx="784225" cy="1104900"/>
          </a:xfrm>
          <a:custGeom>
            <a:avLst/>
            <a:gdLst>
              <a:gd name="connsiteX0" fmla="*/ 0 w 783772"/>
              <a:gd name="connsiteY0" fmla="*/ 0 h 1104406"/>
              <a:gd name="connsiteX1" fmla="*/ 570016 w 783772"/>
              <a:gd name="connsiteY1" fmla="*/ 581891 h 1104406"/>
              <a:gd name="connsiteX2" fmla="*/ 783772 w 783772"/>
              <a:gd name="connsiteY2" fmla="*/ 1104406 h 1104406"/>
            </a:gdLst>
            <a:ahLst/>
            <a:cxnLst>
              <a:cxn ang="0">
                <a:pos x="connsiteX0" y="connsiteY0"/>
              </a:cxn>
              <a:cxn ang="0">
                <a:pos x="connsiteX1" y="connsiteY1"/>
              </a:cxn>
              <a:cxn ang="0">
                <a:pos x="connsiteX2" y="connsiteY2"/>
              </a:cxn>
            </a:cxnLst>
            <a:rect l="l" t="t" r="r" b="b"/>
            <a:pathLst>
              <a:path w="783772" h="1104406">
                <a:moveTo>
                  <a:pt x="0" y="0"/>
                </a:moveTo>
                <a:cubicBezTo>
                  <a:pt x="219693" y="198911"/>
                  <a:pt x="439387" y="397823"/>
                  <a:pt x="570016" y="581891"/>
                </a:cubicBezTo>
                <a:cubicBezTo>
                  <a:pt x="700645" y="765959"/>
                  <a:pt x="742208" y="935182"/>
                  <a:pt x="783772" y="1104406"/>
                </a:cubicBezTo>
              </a:path>
            </a:pathLst>
          </a:custGeom>
          <a:noFill/>
          <a:ln w="19050">
            <a:solidFill>
              <a:schemeClr val="accent3">
                <a:lumMod val="75000"/>
              </a:schemeClr>
            </a:solidFill>
            <a:tailEnd type="arrow"/>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Number Placeholder 1">
            <a:extLst>
              <a:ext uri="{FF2B5EF4-FFF2-40B4-BE49-F238E27FC236}">
                <a16:creationId xmlns:a16="http://schemas.microsoft.com/office/drawing/2014/main" id="{DDB34922-E401-7BCF-6BAF-7B089330694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5344DC-D9AA-E347-803A-FDB17052B5D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97282" name="Picture 3">
            <a:extLst>
              <a:ext uri="{FF2B5EF4-FFF2-40B4-BE49-F238E27FC236}">
                <a16:creationId xmlns:a16="http://schemas.microsoft.com/office/drawing/2014/main" id="{6C281319-6E01-CDC7-3EA7-EABB44280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25" y="1041400"/>
            <a:ext cx="8312150" cy="530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2">
            <a:extLst>
              <a:ext uri="{FF2B5EF4-FFF2-40B4-BE49-F238E27FC236}">
                <a16:creationId xmlns:a16="http://schemas.microsoft.com/office/drawing/2014/main" id="{8E549726-F95C-DFAA-FADF-D9DA3C0F8A94}"/>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Example RTT Estimation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4">
            <a:extLst>
              <a:ext uri="{FF2B5EF4-FFF2-40B4-BE49-F238E27FC236}">
                <a16:creationId xmlns:a16="http://schemas.microsoft.com/office/drawing/2014/main" id="{6D215B4C-3B23-EF92-CE12-D9AC7868623F}"/>
              </a:ext>
            </a:extLst>
          </p:cNvPr>
          <p:cNvSpPr>
            <a:spLocks noGrp="1"/>
          </p:cNvSpPr>
          <p:nvPr>
            <p:ph type="ctrTitle"/>
          </p:nvPr>
        </p:nvSpPr>
        <p:spPr>
          <a:xfrm>
            <a:off x="685800" y="933450"/>
            <a:ext cx="7772400" cy="1470025"/>
          </a:xfrm>
        </p:spPr>
        <p:txBody>
          <a:bodyPr/>
          <a:lstStyle/>
          <a:p>
            <a:r>
              <a:rPr lang="en-US" altLang="en-US">
                <a:ea typeface="ＭＳ Ｐゴシック" panose="020B0600070205080204" pitchFamily="34" charset="-128"/>
              </a:rPr>
              <a:t>Reliable Delivery on a Lossy Channel With Bit Errors</a:t>
            </a:r>
          </a:p>
        </p:txBody>
      </p:sp>
      <p:sp>
        <p:nvSpPr>
          <p:cNvPr id="98306" name="Rectangle 4">
            <a:extLst>
              <a:ext uri="{FF2B5EF4-FFF2-40B4-BE49-F238E27FC236}">
                <a16:creationId xmlns:a16="http://schemas.microsoft.com/office/drawing/2014/main" id="{D3A31DED-0D76-861A-BFE9-88D471C326C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BE5F40-718B-1249-909D-A0D04C031F2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2" name="Rectangle 4">
            <a:extLst>
              <a:ext uri="{FF2B5EF4-FFF2-40B4-BE49-F238E27FC236}">
                <a16:creationId xmlns:a16="http://schemas.microsoft.com/office/drawing/2014/main" id="{FFCA28E6-D2DE-B428-349E-FCE2A3BD63BC}"/>
              </a:ext>
            </a:extLst>
          </p:cNvPr>
          <p:cNvSpPr txBox="1">
            <a:spLocks/>
          </p:cNvSpPr>
          <p:nvPr/>
        </p:nvSpPr>
        <p:spPr bwMode="auto">
          <a:xfrm>
            <a:off x="0" y="4005263"/>
            <a:ext cx="9144000" cy="1470025"/>
          </a:xfrm>
          <a:prstGeom prst="rect">
            <a:avLst/>
          </a:prstGeom>
          <a:solidFill>
            <a:schemeClr val="tx2">
              <a:lumMod val="75000"/>
            </a:schemeClr>
          </a:solidFill>
          <a:ln>
            <a:noFill/>
          </a:ln>
        </p:spPr>
        <p:txBody>
          <a:bodyPr anchor="ctr"/>
          <a:lstStyle>
            <a:lvl1pPr algn="ctr" defTabSz="457200" rtl="0" eaLnBrk="0" fontAlgn="base" hangingPunct="0">
              <a:spcBef>
                <a:spcPct val="0"/>
              </a:spcBef>
              <a:spcAft>
                <a:spcPct val="0"/>
              </a:spcAft>
              <a:defRPr sz="4400" kern="1200">
                <a:solidFill>
                  <a:srgbClr val="000090"/>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rgbClr val="000090"/>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rgbClr val="000090"/>
                </a:solidFill>
                <a:latin typeface="Calibri" charset="0"/>
                <a:ea typeface="ＭＳ Ｐゴシック" charset="-128"/>
                <a:cs typeface="ＭＳ Ｐゴシック"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rPr>
              <a:t>TCP Flow control: Sliding Window Protocol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a:extLst>
              <a:ext uri="{FF2B5EF4-FFF2-40B4-BE49-F238E27FC236}">
                <a16:creationId xmlns:a16="http://schemas.microsoft.com/office/drawing/2014/main" id="{A58CAAB8-6126-3B92-A927-93C4DDEEE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Rectangle 3">
            <a:extLst>
              <a:ext uri="{FF2B5EF4-FFF2-40B4-BE49-F238E27FC236}">
                <a16:creationId xmlns:a16="http://schemas.microsoft.com/office/drawing/2014/main" id="{272BF91B-D2B9-647B-272F-F12F9D4B73B2}"/>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 PSH and URG flags</a:t>
            </a:r>
          </a:p>
        </p:txBody>
      </p:sp>
      <p:sp>
        <p:nvSpPr>
          <p:cNvPr id="2" name="Rectangle 1">
            <a:extLst>
              <a:ext uri="{FF2B5EF4-FFF2-40B4-BE49-F238E27FC236}">
                <a16:creationId xmlns:a16="http://schemas.microsoft.com/office/drawing/2014/main" id="{AA338813-20CF-78DE-E738-9D0F88C57DB7}"/>
              </a:ext>
            </a:extLst>
          </p:cNvPr>
          <p:cNvSpPr/>
          <p:nvPr/>
        </p:nvSpPr>
        <p:spPr>
          <a:xfrm>
            <a:off x="2921000" y="2546350"/>
            <a:ext cx="422275" cy="10366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2820" name="Slide Number Placeholder 2">
            <a:extLst>
              <a:ext uri="{FF2B5EF4-FFF2-40B4-BE49-F238E27FC236}">
                <a16:creationId xmlns:a16="http://schemas.microsoft.com/office/drawing/2014/main" id="{FC2B6EBC-7A8B-9347-C423-347E5038319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B27B82-F7EA-224B-94EC-5B8251C7FE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3">
            <a:extLst>
              <a:ext uri="{FF2B5EF4-FFF2-40B4-BE49-F238E27FC236}">
                <a16:creationId xmlns:a16="http://schemas.microsoft.com/office/drawing/2014/main" id="{58266A8E-1CA8-194B-C533-F623A469DADC}"/>
              </a:ext>
            </a:extLst>
          </p:cNvPr>
          <p:cNvSpPr>
            <a:spLocks noGrp="1"/>
          </p:cNvSpPr>
          <p:nvPr>
            <p:ph type="sldNum" sz="quarter" idx="12"/>
          </p:nvPr>
        </p:nvSpPr>
        <p:spPr bwMode="auto">
          <a:xfrm>
            <a:off x="457200" y="49847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23D1F35A-B79E-FB44-BCBC-DCD873D17B2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40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6209B18D-65A4-1277-703B-E671F57929BB}"/>
              </a:ext>
            </a:extLst>
          </p:cNvPr>
          <p:cNvSpPr>
            <a:spLocks noGrp="1"/>
          </p:cNvSpPr>
          <p:nvPr>
            <p:ph type="title"/>
          </p:nvPr>
        </p:nvSpPr>
        <p:spPr/>
        <p:txBody>
          <a:bodyPr/>
          <a:lstStyle/>
          <a:p>
            <a:r>
              <a:rPr lang="en-US" altLang="en-US">
                <a:ea typeface="ＭＳ Ｐゴシック" panose="020B0600070205080204" pitchFamily="34" charset="-128"/>
              </a:rPr>
              <a:t>Motivation for Sliding Window</a:t>
            </a:r>
          </a:p>
        </p:txBody>
      </p:sp>
      <p:sp>
        <p:nvSpPr>
          <p:cNvPr id="100355" name="Rectangle 3">
            <a:extLst>
              <a:ext uri="{FF2B5EF4-FFF2-40B4-BE49-F238E27FC236}">
                <a16:creationId xmlns:a16="http://schemas.microsoft.com/office/drawing/2014/main" id="{A9D20D59-6765-8BD1-3F2A-565E12968D9A}"/>
              </a:ext>
            </a:extLst>
          </p:cNvPr>
          <p:cNvSpPr>
            <a:spLocks noGrp="1"/>
          </p:cNvSpPr>
          <p:nvPr>
            <p:ph type="body" idx="1"/>
          </p:nvPr>
        </p:nvSpPr>
        <p:spPr/>
        <p:txBody>
          <a:bodyPr/>
          <a:lstStyle/>
          <a:p>
            <a:r>
              <a:rPr lang="en-US" altLang="en-US">
                <a:ea typeface="ＭＳ Ｐゴシック" panose="020B0600070205080204" pitchFamily="34" charset="-128"/>
              </a:rPr>
              <a:t>Stop-and-wait is inefficient</a:t>
            </a:r>
          </a:p>
          <a:p>
            <a:pPr lvl="1"/>
            <a:r>
              <a:rPr lang="en-US" altLang="en-US">
                <a:ea typeface="ＭＳ Ｐゴシック" panose="020B0600070205080204" pitchFamily="34" charset="-128"/>
              </a:rPr>
              <a:t>Only one TCP segment is </a:t>
            </a:r>
            <a:r>
              <a:rPr lang="ja-JP" altLang="en-US">
                <a:ea typeface="ＭＳ Ｐゴシック" panose="020B0600070205080204" pitchFamily="34" charset="-128"/>
              </a:rPr>
              <a:t>“</a:t>
            </a:r>
            <a:r>
              <a:rPr lang="en-US" altLang="ja-JP">
                <a:ea typeface="ＭＳ Ｐゴシック" panose="020B0600070205080204" pitchFamily="34" charset="-128"/>
              </a:rPr>
              <a:t>in flight</a:t>
            </a:r>
            <a:r>
              <a:rPr lang="ja-JP" altLang="en-US">
                <a:ea typeface="ＭＳ Ｐゴシック" panose="020B0600070205080204" pitchFamily="34" charset="-128"/>
              </a:rPr>
              <a:t>”</a:t>
            </a:r>
            <a:r>
              <a:rPr lang="en-US" altLang="ja-JP">
                <a:ea typeface="ＭＳ Ｐゴシック" panose="020B0600070205080204" pitchFamily="34" charset="-128"/>
              </a:rPr>
              <a:t> at a time</a:t>
            </a:r>
          </a:p>
          <a:p>
            <a:pPr lvl="1"/>
            <a:r>
              <a:rPr lang="en-US" altLang="en-US">
                <a:ea typeface="ＭＳ Ｐゴシック" panose="020B0600070205080204" pitchFamily="34" charset="-128"/>
              </a:rPr>
              <a:t>Especially bad for high </a:t>
            </a:r>
            <a:r>
              <a:rPr lang="ja-JP" altLang="en-US">
                <a:ea typeface="ＭＳ Ｐゴシック" panose="020B0600070205080204" pitchFamily="34" charset="-128"/>
              </a:rPr>
              <a:t>“</a:t>
            </a:r>
            <a:r>
              <a:rPr lang="en-US" altLang="ja-JP">
                <a:ea typeface="ＭＳ Ｐゴシック" panose="020B0600070205080204" pitchFamily="34" charset="-128"/>
              </a:rPr>
              <a:t>delay-bandwidth product</a:t>
            </a:r>
            <a:r>
              <a:rPr lang="ja-JP" altLang="en-US">
                <a:ea typeface="ＭＳ Ｐゴシック" panose="020B0600070205080204" pitchFamily="34" charset="-128"/>
              </a:rPr>
              <a:t>”</a:t>
            </a:r>
            <a:endParaRPr lang="en-US" altLang="en-US">
              <a:ea typeface="ＭＳ Ｐゴシック" panose="020B0600070205080204" pitchFamily="34" charset="-128"/>
            </a:endParaRPr>
          </a:p>
        </p:txBody>
      </p:sp>
      <p:pic>
        <p:nvPicPr>
          <p:cNvPr id="100356" name="Picture 4" descr="j0195384">
            <a:extLst>
              <a:ext uri="{FF2B5EF4-FFF2-40B4-BE49-F238E27FC236}">
                <a16:creationId xmlns:a16="http://schemas.microsoft.com/office/drawing/2014/main" id="{B3255C06-33E9-9555-837D-C1A1300FC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39750" y="3978275"/>
            <a:ext cx="14763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7" name="Picture 5" descr="j0285750">
            <a:extLst>
              <a:ext uri="{FF2B5EF4-FFF2-40B4-BE49-F238E27FC236}">
                <a16:creationId xmlns:a16="http://schemas.microsoft.com/office/drawing/2014/main" id="{F457B544-F109-193E-976C-27BFDEA6F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7175" y="4208463"/>
            <a:ext cx="1824038"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8" name="Rectangle 6">
            <a:extLst>
              <a:ext uri="{FF2B5EF4-FFF2-40B4-BE49-F238E27FC236}">
                <a16:creationId xmlns:a16="http://schemas.microsoft.com/office/drawing/2014/main" id="{7F1CF488-7E5A-824E-2C1E-BEC41EAB71DF}"/>
              </a:ext>
            </a:extLst>
          </p:cNvPr>
          <p:cNvSpPr>
            <a:spLocks noChangeArrowheads="1"/>
          </p:cNvSpPr>
          <p:nvPr/>
        </p:nvSpPr>
        <p:spPr bwMode="auto">
          <a:xfrm>
            <a:off x="1922463" y="4900613"/>
            <a:ext cx="4722812" cy="585787"/>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0359" name="Rectangle 7">
            <a:extLst>
              <a:ext uri="{FF2B5EF4-FFF2-40B4-BE49-F238E27FC236}">
                <a16:creationId xmlns:a16="http://schemas.microsoft.com/office/drawing/2014/main" id="{0BC5A061-1E5A-BCA0-230D-BEAF98E21483}"/>
              </a:ext>
            </a:extLst>
          </p:cNvPr>
          <p:cNvSpPr>
            <a:spLocks noChangeArrowheads="1"/>
          </p:cNvSpPr>
          <p:nvPr/>
        </p:nvSpPr>
        <p:spPr bwMode="auto">
          <a:xfrm>
            <a:off x="3765550" y="4937125"/>
            <a:ext cx="1268413" cy="473075"/>
          </a:xfrm>
          <a:prstGeom prst="rect">
            <a:avLst/>
          </a:prstGeom>
          <a:solidFill>
            <a:srgbClr val="CC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0360" name="Rectangle 8">
            <a:extLst>
              <a:ext uri="{FF2B5EF4-FFF2-40B4-BE49-F238E27FC236}">
                <a16:creationId xmlns:a16="http://schemas.microsoft.com/office/drawing/2014/main" id="{FE600E1A-38EA-E8DB-4D4C-D0CEA3D014BA}"/>
              </a:ext>
            </a:extLst>
          </p:cNvPr>
          <p:cNvSpPr>
            <a:spLocks noChangeArrowheads="1"/>
          </p:cNvSpPr>
          <p:nvPr/>
        </p:nvSpPr>
        <p:spPr bwMode="auto">
          <a:xfrm>
            <a:off x="4648200" y="4953000"/>
            <a:ext cx="382588" cy="420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0361" name="TextBox 9">
            <a:extLst>
              <a:ext uri="{FF2B5EF4-FFF2-40B4-BE49-F238E27FC236}">
                <a16:creationId xmlns:a16="http://schemas.microsoft.com/office/drawing/2014/main" id="{CF6BBA78-DF28-9759-9060-924F467ACAE0}"/>
              </a:ext>
            </a:extLst>
          </p:cNvPr>
          <p:cNvSpPr txBox="1">
            <a:spLocks noChangeArrowheads="1"/>
          </p:cNvSpPr>
          <p:nvPr/>
        </p:nvSpPr>
        <p:spPr bwMode="auto">
          <a:xfrm>
            <a:off x="3886200" y="5740400"/>
            <a:ext cx="1120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delay</a:t>
            </a:r>
          </a:p>
        </p:txBody>
      </p:sp>
      <p:cxnSp>
        <p:nvCxnSpPr>
          <p:cNvPr id="12" name="Straight Arrow Connector 11">
            <a:extLst>
              <a:ext uri="{FF2B5EF4-FFF2-40B4-BE49-F238E27FC236}">
                <a16:creationId xmlns:a16="http://schemas.microsoft.com/office/drawing/2014/main" id="{803078B2-4960-EC91-E149-A9E3CA967EE0}"/>
              </a:ext>
            </a:extLst>
          </p:cNvPr>
          <p:cNvCxnSpPr>
            <a:cxnSpLocks noChangeShapeType="1"/>
          </p:cNvCxnSpPr>
          <p:nvPr/>
        </p:nvCxnSpPr>
        <p:spPr bwMode="auto">
          <a:xfrm rot="5400000">
            <a:off x="5448301" y="5219700"/>
            <a:ext cx="533400" cy="3175"/>
          </a:xfrm>
          <a:prstGeom prst="straightConnector1">
            <a:avLst/>
          </a:prstGeom>
          <a:noFill/>
          <a:ln w="38100">
            <a:solidFill>
              <a:schemeClr val="tx1"/>
            </a:solidFill>
            <a:round/>
            <a:headEnd type="arrow" w="med" len="med"/>
            <a:tailEnd type="arrow" w="med" len="med"/>
          </a:ln>
          <a:effectLst>
            <a:outerShdw blurRad="40000" dist="20000" dir="5400000" rotWithShape="0">
              <a:srgbClr val="808080">
                <a:alpha val="37999"/>
              </a:srgbClr>
            </a:outerShdw>
          </a:effectLst>
        </p:spPr>
      </p:cxnSp>
      <p:sp>
        <p:nvSpPr>
          <p:cNvPr id="13" name="Left Bracket 12">
            <a:extLst>
              <a:ext uri="{FF2B5EF4-FFF2-40B4-BE49-F238E27FC236}">
                <a16:creationId xmlns:a16="http://schemas.microsoft.com/office/drawing/2014/main" id="{D02B5D3A-E378-1FB3-514C-0B5EBB71B909}"/>
              </a:ext>
            </a:extLst>
          </p:cNvPr>
          <p:cNvSpPr>
            <a:spLocks/>
          </p:cNvSpPr>
          <p:nvPr/>
        </p:nvSpPr>
        <p:spPr bwMode="auto">
          <a:xfrm rot="-5400000">
            <a:off x="4191000" y="3352800"/>
            <a:ext cx="228600" cy="4648200"/>
          </a:xfrm>
          <a:prstGeom prst="leftBracket">
            <a:avLst>
              <a:gd name="adj" fmla="val 8378"/>
            </a:avLst>
          </a:prstGeom>
          <a:noFill/>
          <a:ln w="25400">
            <a:solidFill>
              <a:schemeClr val="tx1"/>
            </a:solidFill>
            <a:round/>
            <a:headEnd/>
            <a:tailEnd/>
          </a:ln>
          <a:effectLst>
            <a:outerShdw blurRad="40000" dist="20000" dir="5400000" rotWithShape="0">
              <a:srgbClr val="808080">
                <a:alpha val="37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sp>
        <p:nvSpPr>
          <p:cNvPr id="100364" name="TextBox 13">
            <a:extLst>
              <a:ext uri="{FF2B5EF4-FFF2-40B4-BE49-F238E27FC236}">
                <a16:creationId xmlns:a16="http://schemas.microsoft.com/office/drawing/2014/main" id="{EB97A394-DC24-41D0-78E1-81C6C7D906A5}"/>
              </a:ext>
            </a:extLst>
          </p:cNvPr>
          <p:cNvSpPr txBox="1">
            <a:spLocks noChangeArrowheads="1"/>
          </p:cNvSpPr>
          <p:nvPr/>
        </p:nvSpPr>
        <p:spPr bwMode="auto">
          <a:xfrm>
            <a:off x="3810000" y="3657600"/>
            <a:ext cx="2078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bandwidth</a:t>
            </a:r>
          </a:p>
        </p:txBody>
      </p:sp>
      <p:sp>
        <p:nvSpPr>
          <p:cNvPr id="15" name="Freeform 14">
            <a:extLst>
              <a:ext uri="{FF2B5EF4-FFF2-40B4-BE49-F238E27FC236}">
                <a16:creationId xmlns:a16="http://schemas.microsoft.com/office/drawing/2014/main" id="{D7C0827C-B3D3-A35C-606B-56093E5916E9}"/>
              </a:ext>
            </a:extLst>
          </p:cNvPr>
          <p:cNvSpPr>
            <a:spLocks/>
          </p:cNvSpPr>
          <p:nvPr/>
        </p:nvSpPr>
        <p:spPr bwMode="auto">
          <a:xfrm>
            <a:off x="4683125" y="4191000"/>
            <a:ext cx="1563688" cy="1198563"/>
          </a:xfrm>
          <a:custGeom>
            <a:avLst/>
            <a:gdLst>
              <a:gd name="T0" fmla="*/ 0 w 1563687"/>
              <a:gd name="T1" fmla="*/ 0 h 1198562"/>
              <a:gd name="T2" fmla="*/ 1301751 w 1563687"/>
              <a:gd name="T3" fmla="*/ 254000 h 1198562"/>
              <a:gd name="T4" fmla="*/ 1539876 w 1563687"/>
              <a:gd name="T5" fmla="*/ 1063626 h 1198562"/>
              <a:gd name="T6" fmla="*/ 1158876 w 1563687"/>
              <a:gd name="T7" fmla="*/ 1063626 h 11985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63687" h="1198562">
                <a:moveTo>
                  <a:pt x="0" y="0"/>
                </a:moveTo>
                <a:cubicBezTo>
                  <a:pt x="522552" y="38364"/>
                  <a:pt x="1045104" y="76729"/>
                  <a:pt x="1301750" y="254000"/>
                </a:cubicBezTo>
                <a:cubicBezTo>
                  <a:pt x="1558396" y="431271"/>
                  <a:pt x="1563687" y="928688"/>
                  <a:pt x="1539875" y="1063625"/>
                </a:cubicBezTo>
                <a:cubicBezTo>
                  <a:pt x="1516063" y="1198562"/>
                  <a:pt x="1158875" y="1063625"/>
                  <a:pt x="1158875" y="1063625"/>
                </a:cubicBezTo>
              </a:path>
            </a:pathLst>
          </a:custGeom>
          <a:noFill/>
          <a:ln w="25400" cap="flat" cmpd="sng">
            <a:solidFill>
              <a:schemeClr val="tx1"/>
            </a:solidFill>
            <a:prstDash val="solid"/>
            <a:round/>
            <a:headEnd/>
            <a:tailEnd type="triangle" w="lg" len="lg"/>
          </a:ln>
          <a:effectLst>
            <a:outerShdw blurRad="40000" dist="20000" dir="5400000" rotWithShape="0">
              <a:srgbClr val="000000">
                <a:alpha val="37999"/>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a:extLst>
              <a:ext uri="{FF2B5EF4-FFF2-40B4-BE49-F238E27FC236}">
                <a16:creationId xmlns:a16="http://schemas.microsoft.com/office/drawing/2014/main" id="{6664EB8A-2D39-CE9F-7476-29EBC2FFAD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6" name="Picture 2">
            <a:extLst>
              <a:ext uri="{FF2B5EF4-FFF2-40B4-BE49-F238E27FC236}">
                <a16:creationId xmlns:a16="http://schemas.microsoft.com/office/drawing/2014/main" id="{1EB5355D-B788-0931-6F6F-65ED01C8A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3">
            <a:extLst>
              <a:ext uri="{FF2B5EF4-FFF2-40B4-BE49-F238E27FC236}">
                <a16:creationId xmlns:a16="http://schemas.microsoft.com/office/drawing/2014/main" id="{C3919D3C-D5F0-C90B-2155-BE10C6572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3613" y="1889125"/>
            <a:ext cx="4676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4">
            <a:extLst>
              <a:ext uri="{FF2B5EF4-FFF2-40B4-BE49-F238E27FC236}">
                <a16:creationId xmlns:a16="http://schemas.microsoft.com/office/drawing/2014/main" id="{0CD27815-EFDA-C374-DF5F-8CCB9C29AA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788" y="2490788"/>
            <a:ext cx="182086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0" name="Picture 6">
            <a:extLst>
              <a:ext uri="{FF2B5EF4-FFF2-40B4-BE49-F238E27FC236}">
                <a16:creationId xmlns:a16="http://schemas.microsoft.com/office/drawing/2014/main" id="{96370645-E40A-BD04-4002-255D688538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3613" y="1897063"/>
            <a:ext cx="46767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7">
            <a:extLst>
              <a:ext uri="{FF2B5EF4-FFF2-40B4-BE49-F238E27FC236}">
                <a16:creationId xmlns:a16="http://schemas.microsoft.com/office/drawing/2014/main" id="{4283DD20-DB1F-4BBC-8D32-E3964CDC7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3613" y="1903413"/>
            <a:ext cx="499268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a:extLst>
              <a:ext uri="{FF2B5EF4-FFF2-40B4-BE49-F238E27FC236}">
                <a16:creationId xmlns:a16="http://schemas.microsoft.com/office/drawing/2014/main" id="{A116F7E7-39DB-1655-08F0-F01FCEAAC5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9488" y="1889125"/>
            <a:ext cx="4678362"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Rectangle 2">
            <a:extLst>
              <a:ext uri="{FF2B5EF4-FFF2-40B4-BE49-F238E27FC236}">
                <a16:creationId xmlns:a16="http://schemas.microsoft.com/office/drawing/2014/main" id="{A3A8CEA2-4FBB-697A-5E15-1709D618BDB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3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438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438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439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4439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443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a:extLst>
              <a:ext uri="{FF2B5EF4-FFF2-40B4-BE49-F238E27FC236}">
                <a16:creationId xmlns:a16="http://schemas.microsoft.com/office/drawing/2014/main" id="{3514B783-20F5-7DCD-CC88-717B184C57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4043363"/>
            <a:ext cx="31400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Slide Number Placeholder 1">
            <a:extLst>
              <a:ext uri="{FF2B5EF4-FFF2-40B4-BE49-F238E27FC236}">
                <a16:creationId xmlns:a16="http://schemas.microsoft.com/office/drawing/2014/main" id="{A0688A97-3AB6-A7E4-4323-1900E936BC9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BFB9E4-7CCD-D04F-87EC-A5CFF478A1C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3427" name="Picture 1">
            <a:extLst>
              <a:ext uri="{FF2B5EF4-FFF2-40B4-BE49-F238E27FC236}">
                <a16:creationId xmlns:a16="http://schemas.microsoft.com/office/drawing/2014/main" id="{FDFBF06A-AC6D-2F82-4E63-C97577AB3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3613" y="1778000"/>
            <a:ext cx="4676775"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1">
            <a:extLst>
              <a:ext uri="{FF2B5EF4-FFF2-40B4-BE49-F238E27FC236}">
                <a16:creationId xmlns:a16="http://schemas.microsoft.com/office/drawing/2014/main" id="{C5F9540E-0EE1-C1AB-539F-74764F007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a:extLst>
              <a:ext uri="{FF2B5EF4-FFF2-40B4-BE49-F238E27FC236}">
                <a16:creationId xmlns:a16="http://schemas.microsoft.com/office/drawing/2014/main" id="{357126E2-DA42-64A6-7772-7614B1943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2">
            <a:extLst>
              <a:ext uri="{FF2B5EF4-FFF2-40B4-BE49-F238E27FC236}">
                <a16:creationId xmlns:a16="http://schemas.microsoft.com/office/drawing/2014/main" id="{CC9F20D4-3A79-368F-85C0-635F5C8BEF03}"/>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Number Placeholder 1">
            <a:extLst>
              <a:ext uri="{FF2B5EF4-FFF2-40B4-BE49-F238E27FC236}">
                <a16:creationId xmlns:a16="http://schemas.microsoft.com/office/drawing/2014/main" id="{463B28F4-BF75-581D-665D-9D9EB4B828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48C1713-7AB7-D248-A5F1-4F9B0E1A289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4450" name="Picture 1">
            <a:extLst>
              <a:ext uri="{FF2B5EF4-FFF2-40B4-BE49-F238E27FC236}">
                <a16:creationId xmlns:a16="http://schemas.microsoft.com/office/drawing/2014/main" id="{1B89D13E-165C-EDEB-3790-D06DD23F7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1781175"/>
            <a:ext cx="4676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1">
            <a:extLst>
              <a:ext uri="{FF2B5EF4-FFF2-40B4-BE49-F238E27FC236}">
                <a16:creationId xmlns:a16="http://schemas.microsoft.com/office/drawing/2014/main" id="{36A154D6-4DAC-9131-02FA-7879B92FB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2">
            <a:extLst>
              <a:ext uri="{FF2B5EF4-FFF2-40B4-BE49-F238E27FC236}">
                <a16:creationId xmlns:a16="http://schemas.microsoft.com/office/drawing/2014/main" id="{A98E1ADA-31D2-05C3-0FEB-26B82D2CC2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2">
            <a:extLst>
              <a:ext uri="{FF2B5EF4-FFF2-40B4-BE49-F238E27FC236}">
                <a16:creationId xmlns:a16="http://schemas.microsoft.com/office/drawing/2014/main" id="{B4755DCF-32D3-E056-297C-F73F23144B08}"/>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1">
            <a:extLst>
              <a:ext uri="{FF2B5EF4-FFF2-40B4-BE49-F238E27FC236}">
                <a16:creationId xmlns:a16="http://schemas.microsoft.com/office/drawing/2014/main" id="{CC87BA85-F225-D263-3458-752D1B92836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5F6D78-0CBA-9240-A497-D82C2E2E2C3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05474" name="Picture 1">
            <a:extLst>
              <a:ext uri="{FF2B5EF4-FFF2-40B4-BE49-F238E27FC236}">
                <a16:creationId xmlns:a16="http://schemas.microsoft.com/office/drawing/2014/main" id="{9A59D885-7D08-1E75-382C-D3E1EFF490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3613" y="1781175"/>
            <a:ext cx="4676775"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1">
            <a:extLst>
              <a:ext uri="{FF2B5EF4-FFF2-40B4-BE49-F238E27FC236}">
                <a16:creationId xmlns:a16="http://schemas.microsoft.com/office/drawing/2014/main" id="{A34B5BB6-0CB0-0990-6654-B5552BF0D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1270000"/>
            <a:ext cx="4273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a:extLst>
              <a:ext uri="{FF2B5EF4-FFF2-40B4-BE49-F238E27FC236}">
                <a16:creationId xmlns:a16="http://schemas.microsoft.com/office/drawing/2014/main" id="{8C1987DC-0D65-F805-05B3-D0B717F04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2046288"/>
            <a:ext cx="16700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Rectangle 2">
            <a:extLst>
              <a:ext uri="{FF2B5EF4-FFF2-40B4-BE49-F238E27FC236}">
                <a16:creationId xmlns:a16="http://schemas.microsoft.com/office/drawing/2014/main" id="{B8D8CFC0-D882-3C77-0E4B-83DFFB7578E2}"/>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
        <p:nvSpPr>
          <p:cNvPr id="7" name="Rectangle 2">
            <a:extLst>
              <a:ext uri="{FF2B5EF4-FFF2-40B4-BE49-F238E27FC236}">
                <a16:creationId xmlns:a16="http://schemas.microsoft.com/office/drawing/2014/main" id="{090CB66E-E980-EA1C-D33B-3BE9DD9EE17E}"/>
              </a:ext>
            </a:extLst>
          </p:cNvPr>
          <p:cNvSpPr txBox="1">
            <a:spLocks noChangeArrowheads="1"/>
          </p:cNvSpPr>
          <p:nvPr/>
        </p:nvSpPr>
        <p:spPr bwMode="auto">
          <a:xfrm>
            <a:off x="457200" y="47879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Consider two-way delay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or round-trip delay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1">
            <a:extLst>
              <a:ext uri="{FF2B5EF4-FFF2-40B4-BE49-F238E27FC236}">
                <a16:creationId xmlns:a16="http://schemas.microsoft.com/office/drawing/2014/main" id="{B387A771-3056-9860-E535-29AD58111B9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DB776F-7500-EC46-9FA3-FD9413DC5B2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06498" name="Text Box 4">
            <a:extLst>
              <a:ext uri="{FF2B5EF4-FFF2-40B4-BE49-F238E27FC236}">
                <a16:creationId xmlns:a16="http://schemas.microsoft.com/office/drawing/2014/main" id="{F57B6BC7-3E27-BC0B-B312-C4ACD1031980}"/>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106499" name="Line 5">
            <a:extLst>
              <a:ext uri="{FF2B5EF4-FFF2-40B4-BE49-F238E27FC236}">
                <a16:creationId xmlns:a16="http://schemas.microsoft.com/office/drawing/2014/main" id="{ED192E15-E1D6-51B9-F408-E9D6353CFF8F}"/>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06500" name="Group 6">
            <a:extLst>
              <a:ext uri="{FF2B5EF4-FFF2-40B4-BE49-F238E27FC236}">
                <a16:creationId xmlns:a16="http://schemas.microsoft.com/office/drawing/2014/main" id="{C63A899C-C774-191F-6D84-F58CAAA65EEA}"/>
              </a:ext>
            </a:extLst>
          </p:cNvPr>
          <p:cNvGrpSpPr>
            <a:grpSpLocks/>
          </p:cNvGrpSpPr>
          <p:nvPr/>
        </p:nvGrpSpPr>
        <p:grpSpPr bwMode="auto">
          <a:xfrm rot="688582">
            <a:off x="3490913" y="2759075"/>
            <a:ext cx="2836862" cy="2274888"/>
            <a:chOff x="1105" y="1361"/>
            <a:chExt cx="1054" cy="725"/>
          </a:xfrm>
        </p:grpSpPr>
        <p:sp>
          <p:nvSpPr>
            <p:cNvPr id="106511" name="Line 7">
              <a:extLst>
                <a:ext uri="{FF2B5EF4-FFF2-40B4-BE49-F238E27FC236}">
                  <a16:creationId xmlns:a16="http://schemas.microsoft.com/office/drawing/2014/main" id="{23338E70-23C1-0534-9097-FF7B70B4E030}"/>
                </a:ext>
              </a:extLst>
            </p:cNvPr>
            <p:cNvSpPr>
              <a:spLocks noChangeShapeType="1"/>
            </p:cNvSpPr>
            <p:nvPr/>
          </p:nvSpPr>
          <p:spPr bwMode="auto">
            <a:xfrm>
              <a:off x="1105" y="1487"/>
              <a:ext cx="960" cy="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12" name="Text Box 8">
              <a:extLst>
                <a:ext uri="{FF2B5EF4-FFF2-40B4-BE49-F238E27FC236}">
                  <a16:creationId xmlns:a16="http://schemas.microsoft.com/office/drawing/2014/main" id="{EC733F5C-866C-000F-FAF9-D26AD5FC6CA1}"/>
                </a:ext>
              </a:extLst>
            </p:cNvPr>
            <p:cNvSpPr txBox="1">
              <a:spLocks noChangeArrowheads="1"/>
            </p:cNvSpPr>
            <p:nvPr/>
          </p:nvSpPr>
          <p:spPr bwMode="auto">
            <a:xfrm>
              <a:off x="1242" y="1361"/>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sp>
          <p:nvSpPr>
            <p:cNvPr id="106513" name="Line 7">
              <a:extLst>
                <a:ext uri="{FF2B5EF4-FFF2-40B4-BE49-F238E27FC236}">
                  <a16:creationId xmlns:a16="http://schemas.microsoft.com/office/drawing/2014/main" id="{E0421679-7B0B-857F-99FC-F3EA196D5F9B}"/>
                </a:ext>
              </a:extLst>
            </p:cNvPr>
            <p:cNvSpPr>
              <a:spLocks noChangeShapeType="1"/>
            </p:cNvSpPr>
            <p:nvPr/>
          </p:nvSpPr>
          <p:spPr bwMode="auto">
            <a:xfrm>
              <a:off x="1247" y="2085"/>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06501" name="Group 9">
            <a:extLst>
              <a:ext uri="{FF2B5EF4-FFF2-40B4-BE49-F238E27FC236}">
                <a16:creationId xmlns:a16="http://schemas.microsoft.com/office/drawing/2014/main" id="{ECE1D21C-81AC-8E9D-FA9B-724AD87CC236}"/>
              </a:ext>
            </a:extLst>
          </p:cNvPr>
          <p:cNvGrpSpPr>
            <a:grpSpLocks/>
          </p:cNvGrpSpPr>
          <p:nvPr/>
        </p:nvGrpSpPr>
        <p:grpSpPr bwMode="auto">
          <a:xfrm rot="-1217168">
            <a:off x="3562350" y="3686175"/>
            <a:ext cx="2519363" cy="758825"/>
            <a:chOff x="1184" y="1703"/>
            <a:chExt cx="896" cy="270"/>
          </a:xfrm>
        </p:grpSpPr>
        <p:sp>
          <p:nvSpPr>
            <p:cNvPr id="106509" name="Line 10">
              <a:extLst>
                <a:ext uri="{FF2B5EF4-FFF2-40B4-BE49-F238E27FC236}">
                  <a16:creationId xmlns:a16="http://schemas.microsoft.com/office/drawing/2014/main" id="{C6B1DBA0-E1EB-B979-9402-F20D041A3F79}"/>
                </a:ext>
              </a:extLst>
            </p:cNvPr>
            <p:cNvSpPr>
              <a:spLocks noChangeShapeType="1"/>
            </p:cNvSpPr>
            <p:nvPr/>
          </p:nvSpPr>
          <p:spPr bwMode="auto">
            <a:xfrm rot="688582" flipV="1">
              <a:off x="1184" y="1823"/>
              <a:ext cx="896" cy="150"/>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10" name="Text Box 11">
              <a:extLst>
                <a:ext uri="{FF2B5EF4-FFF2-40B4-BE49-F238E27FC236}">
                  <a16:creationId xmlns:a16="http://schemas.microsoft.com/office/drawing/2014/main" id="{E1218203-D1FE-7FAA-F844-70B8AD7D9EB5}"/>
                </a:ext>
              </a:extLst>
            </p:cNvPr>
            <p:cNvSpPr txBox="1">
              <a:spLocks noChangeArrowheads="1"/>
            </p:cNvSpPr>
            <p:nvPr/>
          </p:nvSpPr>
          <p:spPr bwMode="auto">
            <a:xfrm rot="688582">
              <a:off x="1361" y="1703"/>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9" name="AutoShape 12">
            <a:extLst>
              <a:ext uri="{FF2B5EF4-FFF2-40B4-BE49-F238E27FC236}">
                <a16:creationId xmlns:a16="http://schemas.microsoft.com/office/drawing/2014/main" id="{BDADC8D4-C82C-3A94-7B58-6207EC3441F2}"/>
              </a:ext>
            </a:extLst>
          </p:cNvPr>
          <p:cNvCxnSpPr>
            <a:cxnSpLocks noChangeShapeType="1"/>
          </p:cNvCxnSpPr>
          <p:nvPr/>
        </p:nvCxnSpPr>
        <p:spPr bwMode="auto">
          <a:xfrm rot="5400000" flipV="1">
            <a:off x="1924844" y="3809206"/>
            <a:ext cx="3349625" cy="4763"/>
          </a:xfrm>
          <a:prstGeom prst="bentConnector5">
            <a:avLst>
              <a:gd name="adj1" fmla="val 22833"/>
              <a:gd name="adj2" fmla="val -6800005"/>
              <a:gd name="adj3" fmla="val 73866"/>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10" name="Text Box 13">
            <a:extLst>
              <a:ext uri="{FF2B5EF4-FFF2-40B4-BE49-F238E27FC236}">
                <a16:creationId xmlns:a16="http://schemas.microsoft.com/office/drawing/2014/main" id="{E446462D-1F0D-FD63-89F1-C1934E702171}"/>
              </a:ext>
            </a:extLst>
          </p:cNvPr>
          <p:cNvSpPr txBox="1">
            <a:spLocks noChangeArrowheads="1"/>
          </p:cNvSpPr>
          <p:nvPr/>
        </p:nvSpPr>
        <p:spPr bwMode="auto">
          <a:xfrm>
            <a:off x="1092200" y="3600450"/>
            <a:ext cx="215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Round-trip delay</a:t>
            </a:r>
          </a:p>
        </p:txBody>
      </p:sp>
      <p:sp>
        <p:nvSpPr>
          <p:cNvPr id="106504" name="Text Box 15">
            <a:extLst>
              <a:ext uri="{FF2B5EF4-FFF2-40B4-BE49-F238E27FC236}">
                <a16:creationId xmlns:a16="http://schemas.microsoft.com/office/drawing/2014/main" id="{13EF08D2-5EF3-7533-6381-1AB75A362FFC}"/>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106505" name="Text Box 16">
            <a:extLst>
              <a:ext uri="{FF2B5EF4-FFF2-40B4-BE49-F238E27FC236}">
                <a16:creationId xmlns:a16="http://schemas.microsoft.com/office/drawing/2014/main" id="{D6C20C95-2BEE-149D-92DA-52BC8DBA35D6}"/>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106506" name="Line 17">
            <a:extLst>
              <a:ext uri="{FF2B5EF4-FFF2-40B4-BE49-F238E27FC236}">
                <a16:creationId xmlns:a16="http://schemas.microsoft.com/office/drawing/2014/main" id="{2FEBA4E2-A654-53F8-4D94-145FAD6D57B5}"/>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07" name="Line 18">
            <a:extLst>
              <a:ext uri="{FF2B5EF4-FFF2-40B4-BE49-F238E27FC236}">
                <a16:creationId xmlns:a16="http://schemas.microsoft.com/office/drawing/2014/main" id="{03F3EB0D-2544-2260-C7E4-130056E99A0E}"/>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06508" name="Rectangle 2">
            <a:extLst>
              <a:ext uri="{FF2B5EF4-FFF2-40B4-BE49-F238E27FC236}">
                <a16:creationId xmlns:a16="http://schemas.microsoft.com/office/drawing/2014/main" id="{815F0A42-1A01-2DC5-4B47-FCEE9B9149E7}"/>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Footer Placeholder 4">
            <a:extLst>
              <a:ext uri="{FF2B5EF4-FFF2-40B4-BE49-F238E27FC236}">
                <a16:creationId xmlns:a16="http://schemas.microsoft.com/office/drawing/2014/main" id="{151F0B59-4834-E7C7-0573-0B9627AC6E24}"/>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2" name="Slide Number Placeholder 5">
            <a:extLst>
              <a:ext uri="{FF2B5EF4-FFF2-40B4-BE49-F238E27FC236}">
                <a16:creationId xmlns:a16="http://schemas.microsoft.com/office/drawing/2014/main" id="{4A3FE4EB-B402-7953-DA67-358EFE5728D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289C3B2E-0A08-BA47-86C7-D94574DF6EB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7523" name="Rectangle 2">
            <a:extLst>
              <a:ext uri="{FF2B5EF4-FFF2-40B4-BE49-F238E27FC236}">
                <a16:creationId xmlns:a16="http://schemas.microsoft.com/office/drawing/2014/main" id="{169B545C-442A-66B8-F05D-979518D1C397}"/>
              </a:ext>
            </a:extLst>
          </p:cNvPr>
          <p:cNvSpPr>
            <a:spLocks noGrp="1" noChangeArrowheads="1"/>
          </p:cNvSpPr>
          <p:nvPr>
            <p:ph type="title"/>
          </p:nvPr>
        </p:nvSpPr>
        <p:spPr/>
        <p:txBody>
          <a:bodyPr/>
          <a:lstStyle/>
          <a:p>
            <a:r>
              <a:rPr lang="en-US" altLang="en-US" sz="3600"/>
              <a:t>stop-and-wait operation</a:t>
            </a:r>
          </a:p>
        </p:txBody>
      </p:sp>
      <p:sp>
        <p:nvSpPr>
          <p:cNvPr id="107524" name="Line 3">
            <a:extLst>
              <a:ext uri="{FF2B5EF4-FFF2-40B4-BE49-F238E27FC236}">
                <a16:creationId xmlns:a16="http://schemas.microsoft.com/office/drawing/2014/main" id="{E3F47356-72B2-2454-B26B-BAC93F574AB0}"/>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25" name="Text Box 4">
            <a:extLst>
              <a:ext uri="{FF2B5EF4-FFF2-40B4-BE49-F238E27FC236}">
                <a16:creationId xmlns:a16="http://schemas.microsoft.com/office/drawing/2014/main" id="{45A4A8C1-BE06-7CB1-7E19-24F935A1052F}"/>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07526" name="Line 5">
            <a:extLst>
              <a:ext uri="{FF2B5EF4-FFF2-40B4-BE49-F238E27FC236}">
                <a16:creationId xmlns:a16="http://schemas.microsoft.com/office/drawing/2014/main" id="{08C855D0-7014-448D-C491-D35B67BD2B50}"/>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27" name="Line 6">
            <a:extLst>
              <a:ext uri="{FF2B5EF4-FFF2-40B4-BE49-F238E27FC236}">
                <a16:creationId xmlns:a16="http://schemas.microsoft.com/office/drawing/2014/main" id="{CB066B78-A25D-0B38-C86A-0905F48DA345}"/>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28" name="Text Box 7">
            <a:extLst>
              <a:ext uri="{FF2B5EF4-FFF2-40B4-BE49-F238E27FC236}">
                <a16:creationId xmlns:a16="http://schemas.microsoft.com/office/drawing/2014/main" id="{837D3270-BDA6-0DF2-021A-89F6E23A7DA3}"/>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29" name="Text Box 8">
            <a:extLst>
              <a:ext uri="{FF2B5EF4-FFF2-40B4-BE49-F238E27FC236}">
                <a16:creationId xmlns:a16="http://schemas.microsoft.com/office/drawing/2014/main" id="{9A7C85A8-E8B5-ABFF-027B-7EF9C6A9F373}"/>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30" name="Line 9">
            <a:extLst>
              <a:ext uri="{FF2B5EF4-FFF2-40B4-BE49-F238E27FC236}">
                <a16:creationId xmlns:a16="http://schemas.microsoft.com/office/drawing/2014/main" id="{EC67E8CB-7C89-F3D3-CA39-E20E107F87CB}"/>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1" name="Line 10">
            <a:extLst>
              <a:ext uri="{FF2B5EF4-FFF2-40B4-BE49-F238E27FC236}">
                <a16:creationId xmlns:a16="http://schemas.microsoft.com/office/drawing/2014/main" id="{D21554D5-911D-0AC8-5342-65C0540CC314}"/>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2" name="Line 11">
            <a:extLst>
              <a:ext uri="{FF2B5EF4-FFF2-40B4-BE49-F238E27FC236}">
                <a16:creationId xmlns:a16="http://schemas.microsoft.com/office/drawing/2014/main" id="{C0AAF1ED-EFD4-B9D4-444A-1451A0ABFA9D}"/>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3" name="Freeform 12">
            <a:extLst>
              <a:ext uri="{FF2B5EF4-FFF2-40B4-BE49-F238E27FC236}">
                <a16:creationId xmlns:a16="http://schemas.microsoft.com/office/drawing/2014/main" id="{7A6BF5E0-F204-17E3-DE97-DC82F7CD3CC6}"/>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4" name="Line 13">
            <a:extLst>
              <a:ext uri="{FF2B5EF4-FFF2-40B4-BE49-F238E27FC236}">
                <a16:creationId xmlns:a16="http://schemas.microsoft.com/office/drawing/2014/main" id="{F0951D9E-9453-BD67-4956-95437B2BD6BD}"/>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5" name="Line 14">
            <a:extLst>
              <a:ext uri="{FF2B5EF4-FFF2-40B4-BE49-F238E27FC236}">
                <a16:creationId xmlns:a16="http://schemas.microsoft.com/office/drawing/2014/main" id="{369674A2-3E29-C39A-85AC-B7F9FCD5B44E}"/>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6" name="Line 15">
            <a:extLst>
              <a:ext uri="{FF2B5EF4-FFF2-40B4-BE49-F238E27FC236}">
                <a16:creationId xmlns:a16="http://schemas.microsoft.com/office/drawing/2014/main" id="{BBD3F9B7-EC16-AED4-C506-ED42F4BB478E}"/>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7" name="Text Box 16">
            <a:extLst>
              <a:ext uri="{FF2B5EF4-FFF2-40B4-BE49-F238E27FC236}">
                <a16:creationId xmlns:a16="http://schemas.microsoft.com/office/drawing/2014/main" id="{5929A0EC-73A8-8AB0-1BCC-8660F0DBE9DA}"/>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38" name="Line 17">
            <a:extLst>
              <a:ext uri="{FF2B5EF4-FFF2-40B4-BE49-F238E27FC236}">
                <a16:creationId xmlns:a16="http://schemas.microsoft.com/office/drawing/2014/main" id="{160327F1-C36A-055E-E34D-1ADB33528449}"/>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39" name="Line 18">
            <a:extLst>
              <a:ext uri="{FF2B5EF4-FFF2-40B4-BE49-F238E27FC236}">
                <a16:creationId xmlns:a16="http://schemas.microsoft.com/office/drawing/2014/main" id="{BAB29FAD-60EB-C30B-8E84-DD5910FB8EDF}"/>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0" name="Text Box 19">
            <a:extLst>
              <a:ext uri="{FF2B5EF4-FFF2-40B4-BE49-F238E27FC236}">
                <a16:creationId xmlns:a16="http://schemas.microsoft.com/office/drawing/2014/main" id="{6E674699-48E6-005B-2721-A452028E05F0}"/>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1" name="Line 20">
            <a:extLst>
              <a:ext uri="{FF2B5EF4-FFF2-40B4-BE49-F238E27FC236}">
                <a16:creationId xmlns:a16="http://schemas.microsoft.com/office/drawing/2014/main" id="{54076A7C-0585-DCB5-2526-FD5767A1676E}"/>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2" name="Text Box 21">
            <a:extLst>
              <a:ext uri="{FF2B5EF4-FFF2-40B4-BE49-F238E27FC236}">
                <a16:creationId xmlns:a16="http://schemas.microsoft.com/office/drawing/2014/main" id="{512EF868-9BE3-CDF2-7C20-124F442B9610}"/>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3" name="Line 22">
            <a:extLst>
              <a:ext uri="{FF2B5EF4-FFF2-40B4-BE49-F238E27FC236}">
                <a16:creationId xmlns:a16="http://schemas.microsoft.com/office/drawing/2014/main" id="{6E46FD40-BAC7-4045-6062-AFFABBFF9D05}"/>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4" name="Text Box 23">
            <a:extLst>
              <a:ext uri="{FF2B5EF4-FFF2-40B4-BE49-F238E27FC236}">
                <a16:creationId xmlns:a16="http://schemas.microsoft.com/office/drawing/2014/main" id="{9B6F937A-F67C-4AFF-21DB-788CA845112D}"/>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5" name="Text Box 24">
            <a:extLst>
              <a:ext uri="{FF2B5EF4-FFF2-40B4-BE49-F238E27FC236}">
                <a16:creationId xmlns:a16="http://schemas.microsoft.com/office/drawing/2014/main" id="{2635766C-B250-98D9-3567-D95C5534B99C}"/>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7546" name="Freeform 25">
            <a:extLst>
              <a:ext uri="{FF2B5EF4-FFF2-40B4-BE49-F238E27FC236}">
                <a16:creationId xmlns:a16="http://schemas.microsoft.com/office/drawing/2014/main" id="{401FC8FE-9687-C7CC-617F-3447FFF73062}"/>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07547" name="Group 26">
            <a:extLst>
              <a:ext uri="{FF2B5EF4-FFF2-40B4-BE49-F238E27FC236}">
                <a16:creationId xmlns:a16="http://schemas.microsoft.com/office/drawing/2014/main" id="{8FE283C7-312A-EBA5-A8DB-7EBE94961A63}"/>
              </a:ext>
            </a:extLst>
          </p:cNvPr>
          <p:cNvGrpSpPr>
            <a:grpSpLocks/>
          </p:cNvGrpSpPr>
          <p:nvPr/>
        </p:nvGrpSpPr>
        <p:grpSpPr bwMode="auto">
          <a:xfrm>
            <a:off x="3563938" y="4095750"/>
            <a:ext cx="1281112" cy="534988"/>
            <a:chOff x="12315" y="13225"/>
            <a:chExt cx="2775" cy="913"/>
          </a:xfrm>
        </p:grpSpPr>
        <p:sp>
          <p:nvSpPr>
            <p:cNvPr id="107553" name="Line 27">
              <a:extLst>
                <a:ext uri="{FF2B5EF4-FFF2-40B4-BE49-F238E27FC236}">
                  <a16:creationId xmlns:a16="http://schemas.microsoft.com/office/drawing/2014/main" id="{F1AF3D27-7A83-6334-458D-4446A3E1E029}"/>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54" name="Line 28">
              <a:extLst>
                <a:ext uri="{FF2B5EF4-FFF2-40B4-BE49-F238E27FC236}">
                  <a16:creationId xmlns:a16="http://schemas.microsoft.com/office/drawing/2014/main" id="{DB72C84A-8A8C-D4DD-6654-54AF48AA4A56}"/>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07548" name="Line 29">
            <a:extLst>
              <a:ext uri="{FF2B5EF4-FFF2-40B4-BE49-F238E27FC236}">
                <a16:creationId xmlns:a16="http://schemas.microsoft.com/office/drawing/2014/main" id="{F8BA4D5E-42EA-AADF-E41C-B6BBF643CFB1}"/>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7549" name="Line 30">
            <a:extLst>
              <a:ext uri="{FF2B5EF4-FFF2-40B4-BE49-F238E27FC236}">
                <a16:creationId xmlns:a16="http://schemas.microsoft.com/office/drawing/2014/main" id="{D7A88A76-1EF3-F1AB-957A-40C52A54784E}"/>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07550" name="Object 31">
            <a:extLst>
              <a:ext uri="{FF2B5EF4-FFF2-40B4-BE49-F238E27FC236}">
                <a16:creationId xmlns:a16="http://schemas.microsoft.com/office/drawing/2014/main" id="{FDA2AE54-FD8B-1171-7496-25D8E0C1DF69}"/>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07550" name="Object 31">
                        <a:extLst>
                          <a:ext uri="{FF2B5EF4-FFF2-40B4-BE49-F238E27FC236}">
                            <a16:creationId xmlns:a16="http://schemas.microsoft.com/office/drawing/2014/main" id="{FDA2AE54-FD8B-1171-7496-25D8E0C1DF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7551" name="TextBox 1">
            <a:extLst>
              <a:ext uri="{FF2B5EF4-FFF2-40B4-BE49-F238E27FC236}">
                <a16:creationId xmlns:a16="http://schemas.microsoft.com/office/drawing/2014/main" id="{41A8B865-4EEE-D6BE-C68B-D20654D27753}"/>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07552" name="TextBox 34">
            <a:extLst>
              <a:ext uri="{FF2B5EF4-FFF2-40B4-BE49-F238E27FC236}">
                <a16:creationId xmlns:a16="http://schemas.microsoft.com/office/drawing/2014/main" id="{9863BCA8-E688-B8F7-4BA4-82AC3C09CC73}"/>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Footer Placeholder 5">
            <a:extLst>
              <a:ext uri="{FF2B5EF4-FFF2-40B4-BE49-F238E27FC236}">
                <a16:creationId xmlns:a16="http://schemas.microsoft.com/office/drawing/2014/main" id="{5FA8B4E1-8CE0-91D8-FF3B-13AF0416697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6" name="Slide Number Placeholder 6">
            <a:extLst>
              <a:ext uri="{FF2B5EF4-FFF2-40B4-BE49-F238E27FC236}">
                <a16:creationId xmlns:a16="http://schemas.microsoft.com/office/drawing/2014/main" id="{11AD5C1E-997E-06C3-DAB7-082E0A3B465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819AE6F3-8B79-D741-B5ED-EFD6FFA0936D}"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8547" name="Rectangle 2">
            <a:extLst>
              <a:ext uri="{FF2B5EF4-FFF2-40B4-BE49-F238E27FC236}">
                <a16:creationId xmlns:a16="http://schemas.microsoft.com/office/drawing/2014/main" id="{3C44206D-7F50-5C71-C131-2CD73EF4335A}"/>
              </a:ext>
            </a:extLst>
          </p:cNvPr>
          <p:cNvSpPr>
            <a:spLocks noGrp="1" noChangeArrowheads="1"/>
          </p:cNvSpPr>
          <p:nvPr>
            <p:ph type="title"/>
          </p:nvPr>
        </p:nvSpPr>
        <p:spPr/>
        <p:txBody>
          <a:bodyPr/>
          <a:lstStyle/>
          <a:p>
            <a:r>
              <a:rPr lang="en-US" altLang="en-US" sz="2800">
                <a:latin typeface="Arial" panose="020B0604020202020204" pitchFamily="34" charset="0"/>
                <a:cs typeface="Arial" panose="020B0604020202020204" pitchFamily="34" charset="0"/>
              </a:rPr>
              <a:t>Performance – an implementation of stop-and-wait</a:t>
            </a:r>
          </a:p>
        </p:txBody>
      </p:sp>
      <p:sp>
        <p:nvSpPr>
          <p:cNvPr id="108548" name="Rectangle 3">
            <a:extLst>
              <a:ext uri="{FF2B5EF4-FFF2-40B4-BE49-F238E27FC236}">
                <a16:creationId xmlns:a16="http://schemas.microsoft.com/office/drawing/2014/main" id="{E9DAD95F-3151-F77B-A6D5-B8A11CAB7819}"/>
              </a:ext>
            </a:extLst>
          </p:cNvPr>
          <p:cNvSpPr>
            <a:spLocks noGrp="1" noChangeArrowheads="1"/>
          </p:cNvSpPr>
          <p:nvPr>
            <p:ph type="body" sz="half" idx="1"/>
          </p:nvPr>
        </p:nvSpPr>
        <p:spPr>
          <a:xfrm>
            <a:off x="309563" y="1600200"/>
            <a:ext cx="8991600" cy="990600"/>
          </a:xfrm>
        </p:spPr>
        <p:txBody>
          <a:bodyPr/>
          <a:lstStyle/>
          <a:p>
            <a:r>
              <a:rPr lang="en-US" altLang="en-US" sz="2400"/>
              <a:t>Stop-and-wait works, but performance stinks</a:t>
            </a:r>
          </a:p>
          <a:p>
            <a:r>
              <a:rPr lang="en-US" altLang="en-US" sz="2400"/>
              <a:t>ex: 1 Gbps link, 15 ms prop. delay, 8kbit (8000 bit) packet:</a:t>
            </a:r>
          </a:p>
          <a:p>
            <a:endParaRPr lang="en-US" altLang="en-US" sz="2400"/>
          </a:p>
        </p:txBody>
      </p:sp>
      <p:sp>
        <p:nvSpPr>
          <p:cNvPr id="108549" name="Rectangle 11">
            <a:extLst>
              <a:ext uri="{FF2B5EF4-FFF2-40B4-BE49-F238E27FC236}">
                <a16:creationId xmlns:a16="http://schemas.microsoft.com/office/drawing/2014/main" id="{AFD8C5ED-D880-97B5-6EAE-35274CB648D4}"/>
              </a:ext>
            </a:extLst>
          </p:cNvPr>
          <p:cNvSpPr>
            <a:spLocks noChangeArrowheads="1"/>
          </p:cNvSpPr>
          <p:nvPr/>
        </p:nvSpPr>
        <p:spPr bwMode="auto">
          <a:xfrm>
            <a:off x="457200" y="3657600"/>
            <a:ext cx="8372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U </a:t>
            </a:r>
            <a:r>
              <a:rPr kumimoji="0" lang="en-US" altLang="en-US" sz="2000" b="0" i="0" u="none" strike="noStrike" kern="1200" cap="none" spc="0" normalizeH="0" baseline="-2500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sender</a:t>
            </a: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utilization</a:t>
            </a: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 fraction of time sender busy sending</a:t>
            </a:r>
          </a:p>
        </p:txBody>
      </p:sp>
      <p:graphicFrame>
        <p:nvGraphicFramePr>
          <p:cNvPr id="108550" name="Object 12">
            <a:extLst>
              <a:ext uri="{FF2B5EF4-FFF2-40B4-BE49-F238E27FC236}">
                <a16:creationId xmlns:a16="http://schemas.microsoft.com/office/drawing/2014/main" id="{1813D9D1-5778-7824-C1B5-88BDF9EBCC39}"/>
              </a:ext>
            </a:extLst>
          </p:cNvPr>
          <p:cNvGraphicFramePr>
            <a:graphicFrameLocks noChangeAspect="1"/>
          </p:cNvGraphicFramePr>
          <p:nvPr/>
        </p:nvGraphicFramePr>
        <p:xfrm>
          <a:off x="1981200" y="4191000"/>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08550" name="Object 12">
                        <a:extLst>
                          <a:ext uri="{FF2B5EF4-FFF2-40B4-BE49-F238E27FC236}">
                            <a16:creationId xmlns:a16="http://schemas.microsoft.com/office/drawing/2014/main" id="{1813D9D1-5778-7824-C1B5-88BDF9EBC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4191000"/>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8551" name="Text Box 13">
            <a:extLst>
              <a:ext uri="{FF2B5EF4-FFF2-40B4-BE49-F238E27FC236}">
                <a16:creationId xmlns:a16="http://schemas.microsoft.com/office/drawing/2014/main" id="{315777AD-E1E1-551E-CA8B-9FC2E39B8902}"/>
              </a:ext>
            </a:extLst>
          </p:cNvPr>
          <p:cNvSpPr txBox="1">
            <a:spLocks noChangeArrowheads="1"/>
          </p:cNvSpPr>
          <p:nvPr/>
        </p:nvSpPr>
        <p:spPr bwMode="auto">
          <a:xfrm>
            <a:off x="3309938" y="27749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5960" name="Rectangle 17">
            <a:extLst>
              <a:ext uri="{FF2B5EF4-FFF2-40B4-BE49-F238E27FC236}">
                <a16:creationId xmlns:a16="http://schemas.microsoft.com/office/drawing/2014/main" id="{92D593E3-39FB-54E5-7466-8A37E52E8233}"/>
              </a:ext>
            </a:extLst>
          </p:cNvPr>
          <p:cNvSpPr>
            <a:spLocks noChangeArrowheads="1"/>
          </p:cNvSpPr>
          <p:nvPr/>
        </p:nvSpPr>
        <p:spPr bwMode="auto">
          <a:xfrm>
            <a:off x="533400" y="5105400"/>
            <a:ext cx="8372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1KB pkt every 30 msec -&gt; 33kB/sec thruput over 1 Gbps link</a:t>
            </a:r>
          </a:p>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network protocol limits use of physical resources!</a:t>
            </a:r>
          </a:p>
        </p:txBody>
      </p:sp>
      <p:graphicFrame>
        <p:nvGraphicFramePr>
          <p:cNvPr id="108553" name="Object 18">
            <a:extLst>
              <a:ext uri="{FF2B5EF4-FFF2-40B4-BE49-F238E27FC236}">
                <a16:creationId xmlns:a16="http://schemas.microsoft.com/office/drawing/2014/main" id="{1F4B481A-2E4A-6C37-4DF7-841A69732F7A}"/>
              </a:ext>
            </a:extLst>
          </p:cNvPr>
          <p:cNvGraphicFramePr>
            <a:graphicFrameLocks noChangeAspect="1"/>
          </p:cNvGraphicFramePr>
          <p:nvPr/>
        </p:nvGraphicFramePr>
        <p:xfrm>
          <a:off x="2149475" y="2676525"/>
          <a:ext cx="4991100" cy="876300"/>
        </p:xfrm>
        <a:graphic>
          <a:graphicData uri="http://schemas.openxmlformats.org/presentationml/2006/ole">
            <mc:AlternateContent xmlns:mc="http://schemas.openxmlformats.org/markup-compatibility/2006">
              <mc:Choice xmlns:v="urn:schemas-microsoft-com:vml" Requires="v">
                <p:oleObj name="Equation" r:id="rId4" imgW="55003700" imgH="9652000" progId="Equation.3">
                  <p:embed/>
                </p:oleObj>
              </mc:Choice>
              <mc:Fallback>
                <p:oleObj name="Equation" r:id="rId4" imgW="55003700" imgH="9652000" progId="Equation.3">
                  <p:embed/>
                  <p:pic>
                    <p:nvPicPr>
                      <p:cNvPr id="108553" name="Object 18">
                        <a:extLst>
                          <a:ext uri="{FF2B5EF4-FFF2-40B4-BE49-F238E27FC236}">
                            <a16:creationId xmlns:a16="http://schemas.microsoft.com/office/drawing/2014/main" id="{1F4B481A-2E4A-6C37-4DF7-841A69732F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9475" y="2676525"/>
                        <a:ext cx="4991100"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Footer Placeholder 4">
            <a:extLst>
              <a:ext uri="{FF2B5EF4-FFF2-40B4-BE49-F238E27FC236}">
                <a16:creationId xmlns:a16="http://schemas.microsoft.com/office/drawing/2014/main" id="{DB6AB211-19C1-0DC5-94A3-3287898E47C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0" name="Slide Number Placeholder 5">
            <a:extLst>
              <a:ext uri="{FF2B5EF4-FFF2-40B4-BE49-F238E27FC236}">
                <a16:creationId xmlns:a16="http://schemas.microsoft.com/office/drawing/2014/main" id="{5EDC73F9-41C5-A4B1-6D9D-9D27D137EC0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61F9CCCE-E9E1-6C44-9407-C12001DFE69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09571" name="Rectangle 2">
            <a:extLst>
              <a:ext uri="{FF2B5EF4-FFF2-40B4-BE49-F238E27FC236}">
                <a16:creationId xmlns:a16="http://schemas.microsoft.com/office/drawing/2014/main" id="{98F4E342-E630-C54D-30B9-5E5E2093A3A3}"/>
              </a:ext>
            </a:extLst>
          </p:cNvPr>
          <p:cNvSpPr>
            <a:spLocks noGrp="1" noChangeArrowheads="1"/>
          </p:cNvSpPr>
          <p:nvPr>
            <p:ph type="title"/>
          </p:nvPr>
        </p:nvSpPr>
        <p:spPr/>
        <p:txBody>
          <a:bodyPr/>
          <a:lstStyle/>
          <a:p>
            <a:r>
              <a:rPr lang="en-US" altLang="en-US" sz="3600"/>
              <a:t>stop-and-wait operation</a:t>
            </a:r>
          </a:p>
        </p:txBody>
      </p:sp>
      <p:sp>
        <p:nvSpPr>
          <p:cNvPr id="109572" name="Line 3">
            <a:extLst>
              <a:ext uri="{FF2B5EF4-FFF2-40B4-BE49-F238E27FC236}">
                <a16:creationId xmlns:a16="http://schemas.microsoft.com/office/drawing/2014/main" id="{86A71FE4-3DC8-9CA4-D8BB-6B04513C6CBA}"/>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3" name="Text Box 4">
            <a:extLst>
              <a:ext uri="{FF2B5EF4-FFF2-40B4-BE49-F238E27FC236}">
                <a16:creationId xmlns:a16="http://schemas.microsoft.com/office/drawing/2014/main" id="{F91EEE3D-32B0-163E-ABBD-8F7085311C98}"/>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09574" name="Line 5">
            <a:extLst>
              <a:ext uri="{FF2B5EF4-FFF2-40B4-BE49-F238E27FC236}">
                <a16:creationId xmlns:a16="http://schemas.microsoft.com/office/drawing/2014/main" id="{9BCE0BF3-F996-72DF-459B-7930CAECC35B}"/>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5" name="Line 6">
            <a:extLst>
              <a:ext uri="{FF2B5EF4-FFF2-40B4-BE49-F238E27FC236}">
                <a16:creationId xmlns:a16="http://schemas.microsoft.com/office/drawing/2014/main" id="{47831814-595F-9540-5585-A3730EABCC96}"/>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6" name="Text Box 7">
            <a:extLst>
              <a:ext uri="{FF2B5EF4-FFF2-40B4-BE49-F238E27FC236}">
                <a16:creationId xmlns:a16="http://schemas.microsoft.com/office/drawing/2014/main" id="{4007B2CF-7A4E-6E8F-6591-BB530C0F7553}"/>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7" name="Text Box 8">
            <a:extLst>
              <a:ext uri="{FF2B5EF4-FFF2-40B4-BE49-F238E27FC236}">
                <a16:creationId xmlns:a16="http://schemas.microsoft.com/office/drawing/2014/main" id="{79DB3995-D44C-9F55-A542-1E1C49CCC3B5}"/>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78" name="Line 9">
            <a:extLst>
              <a:ext uri="{FF2B5EF4-FFF2-40B4-BE49-F238E27FC236}">
                <a16:creationId xmlns:a16="http://schemas.microsoft.com/office/drawing/2014/main" id="{3D8154DA-4905-E874-C23B-D4D41F572B8F}"/>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79" name="Line 10">
            <a:extLst>
              <a:ext uri="{FF2B5EF4-FFF2-40B4-BE49-F238E27FC236}">
                <a16:creationId xmlns:a16="http://schemas.microsoft.com/office/drawing/2014/main" id="{EA011742-A616-6E29-B8C0-C923BE21CD4C}"/>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0" name="Line 11">
            <a:extLst>
              <a:ext uri="{FF2B5EF4-FFF2-40B4-BE49-F238E27FC236}">
                <a16:creationId xmlns:a16="http://schemas.microsoft.com/office/drawing/2014/main" id="{350B091A-317B-1C5D-8C99-15E20C15DF17}"/>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1" name="Freeform 12">
            <a:extLst>
              <a:ext uri="{FF2B5EF4-FFF2-40B4-BE49-F238E27FC236}">
                <a16:creationId xmlns:a16="http://schemas.microsoft.com/office/drawing/2014/main" id="{6604D83F-C675-C891-F1D7-8F1275208310}"/>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2" name="Line 13">
            <a:extLst>
              <a:ext uri="{FF2B5EF4-FFF2-40B4-BE49-F238E27FC236}">
                <a16:creationId xmlns:a16="http://schemas.microsoft.com/office/drawing/2014/main" id="{29293E10-61AC-4A24-B95C-B660EF609626}"/>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3" name="Line 14">
            <a:extLst>
              <a:ext uri="{FF2B5EF4-FFF2-40B4-BE49-F238E27FC236}">
                <a16:creationId xmlns:a16="http://schemas.microsoft.com/office/drawing/2014/main" id="{8725D889-CECD-3C80-EA5A-29C59C02A0F3}"/>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4" name="Line 15">
            <a:extLst>
              <a:ext uri="{FF2B5EF4-FFF2-40B4-BE49-F238E27FC236}">
                <a16:creationId xmlns:a16="http://schemas.microsoft.com/office/drawing/2014/main" id="{D2B4991E-8A98-BA7E-3340-662ABA9868E4}"/>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5" name="Text Box 16">
            <a:extLst>
              <a:ext uri="{FF2B5EF4-FFF2-40B4-BE49-F238E27FC236}">
                <a16:creationId xmlns:a16="http://schemas.microsoft.com/office/drawing/2014/main" id="{7DEADCEC-D890-E57D-8DAC-0CF2E7C1E62F}"/>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86" name="Line 17">
            <a:extLst>
              <a:ext uri="{FF2B5EF4-FFF2-40B4-BE49-F238E27FC236}">
                <a16:creationId xmlns:a16="http://schemas.microsoft.com/office/drawing/2014/main" id="{4FF8CF07-A376-5201-3018-6C5E337C1DD7}"/>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7" name="Line 18">
            <a:extLst>
              <a:ext uri="{FF2B5EF4-FFF2-40B4-BE49-F238E27FC236}">
                <a16:creationId xmlns:a16="http://schemas.microsoft.com/office/drawing/2014/main" id="{C34B32DF-F273-4235-14BC-6849FB339412}"/>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88" name="Text Box 19">
            <a:extLst>
              <a:ext uri="{FF2B5EF4-FFF2-40B4-BE49-F238E27FC236}">
                <a16:creationId xmlns:a16="http://schemas.microsoft.com/office/drawing/2014/main" id="{D8E123AB-E104-C2D3-BFDE-3AAAD782472C}"/>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89" name="Line 20">
            <a:extLst>
              <a:ext uri="{FF2B5EF4-FFF2-40B4-BE49-F238E27FC236}">
                <a16:creationId xmlns:a16="http://schemas.microsoft.com/office/drawing/2014/main" id="{D6BA9088-22DF-296E-7427-4EDE178CAD3B}"/>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90" name="Text Box 21">
            <a:extLst>
              <a:ext uri="{FF2B5EF4-FFF2-40B4-BE49-F238E27FC236}">
                <a16:creationId xmlns:a16="http://schemas.microsoft.com/office/drawing/2014/main" id="{1A70D4ED-0C51-B9F0-34FE-1CB61D3B3036}"/>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91" name="Line 22">
            <a:extLst>
              <a:ext uri="{FF2B5EF4-FFF2-40B4-BE49-F238E27FC236}">
                <a16:creationId xmlns:a16="http://schemas.microsoft.com/office/drawing/2014/main" id="{F220E5E8-1D61-E4C7-B196-6C60FFBEE2B8}"/>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92" name="Text Box 23">
            <a:extLst>
              <a:ext uri="{FF2B5EF4-FFF2-40B4-BE49-F238E27FC236}">
                <a16:creationId xmlns:a16="http://schemas.microsoft.com/office/drawing/2014/main" id="{5534E9C1-2DB3-44A8-CE6B-3B0896D9A363}"/>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93" name="Text Box 24">
            <a:extLst>
              <a:ext uri="{FF2B5EF4-FFF2-40B4-BE49-F238E27FC236}">
                <a16:creationId xmlns:a16="http://schemas.microsoft.com/office/drawing/2014/main" id="{8A4E3FCD-B844-2321-A759-F1A071773737}"/>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09594" name="Freeform 25">
            <a:extLst>
              <a:ext uri="{FF2B5EF4-FFF2-40B4-BE49-F238E27FC236}">
                <a16:creationId xmlns:a16="http://schemas.microsoft.com/office/drawing/2014/main" id="{DFC9AB28-F26F-4448-125D-6552BE643DF1}"/>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09595" name="Group 26">
            <a:extLst>
              <a:ext uri="{FF2B5EF4-FFF2-40B4-BE49-F238E27FC236}">
                <a16:creationId xmlns:a16="http://schemas.microsoft.com/office/drawing/2014/main" id="{4AE6BD3D-C89E-0C96-49EE-00DE8B664C69}"/>
              </a:ext>
            </a:extLst>
          </p:cNvPr>
          <p:cNvGrpSpPr>
            <a:grpSpLocks/>
          </p:cNvGrpSpPr>
          <p:nvPr/>
        </p:nvGrpSpPr>
        <p:grpSpPr bwMode="auto">
          <a:xfrm>
            <a:off x="3563938" y="4095750"/>
            <a:ext cx="1281112" cy="534988"/>
            <a:chOff x="12315" y="13225"/>
            <a:chExt cx="2775" cy="913"/>
          </a:xfrm>
        </p:grpSpPr>
        <p:sp>
          <p:nvSpPr>
            <p:cNvPr id="109603" name="Line 27">
              <a:extLst>
                <a:ext uri="{FF2B5EF4-FFF2-40B4-BE49-F238E27FC236}">
                  <a16:creationId xmlns:a16="http://schemas.microsoft.com/office/drawing/2014/main" id="{F95A233F-D347-6660-7202-5119E3635ABD}"/>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604" name="Line 28">
              <a:extLst>
                <a:ext uri="{FF2B5EF4-FFF2-40B4-BE49-F238E27FC236}">
                  <a16:creationId xmlns:a16="http://schemas.microsoft.com/office/drawing/2014/main" id="{A929D9AA-637A-EFA8-2DAA-A05B7AC349A9}"/>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09596" name="Line 29">
            <a:extLst>
              <a:ext uri="{FF2B5EF4-FFF2-40B4-BE49-F238E27FC236}">
                <a16:creationId xmlns:a16="http://schemas.microsoft.com/office/drawing/2014/main" id="{F0528B5C-0AC5-7863-29DB-474DEB7DF876}"/>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09597" name="Line 30">
            <a:extLst>
              <a:ext uri="{FF2B5EF4-FFF2-40B4-BE49-F238E27FC236}">
                <a16:creationId xmlns:a16="http://schemas.microsoft.com/office/drawing/2014/main" id="{F9E32D80-E5DD-B5FC-1E4B-2880BD7BE476}"/>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09598" name="Object 31">
            <a:extLst>
              <a:ext uri="{FF2B5EF4-FFF2-40B4-BE49-F238E27FC236}">
                <a16:creationId xmlns:a16="http://schemas.microsoft.com/office/drawing/2014/main" id="{84F328AD-B4A1-690F-945E-53B5713FAEF8}"/>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09598" name="Object 31">
                        <a:extLst>
                          <a:ext uri="{FF2B5EF4-FFF2-40B4-BE49-F238E27FC236}">
                            <a16:creationId xmlns:a16="http://schemas.microsoft.com/office/drawing/2014/main" id="{84F328AD-B4A1-690F-945E-53B5713FA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9599" name="TextBox 1">
            <a:extLst>
              <a:ext uri="{FF2B5EF4-FFF2-40B4-BE49-F238E27FC236}">
                <a16:creationId xmlns:a16="http://schemas.microsoft.com/office/drawing/2014/main" id="{D8581796-AE82-EA30-FB7C-7F4F0C2EC5F6}"/>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09600" name="TextBox 34">
            <a:extLst>
              <a:ext uri="{FF2B5EF4-FFF2-40B4-BE49-F238E27FC236}">
                <a16:creationId xmlns:a16="http://schemas.microsoft.com/office/drawing/2014/main" id="{6C88BF4C-AEB6-E784-D96B-E3BD26DD573B}"/>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
        <p:nvSpPr>
          <p:cNvPr id="109601" name="TextBox 2">
            <a:extLst>
              <a:ext uri="{FF2B5EF4-FFF2-40B4-BE49-F238E27FC236}">
                <a16:creationId xmlns:a16="http://schemas.microsoft.com/office/drawing/2014/main" id="{AE1AD5BD-5844-18D9-4FE6-27E149DB9215}"/>
              </a:ext>
            </a:extLst>
          </p:cNvPr>
          <p:cNvSpPr txBox="1">
            <a:spLocks noChangeArrowheads="1"/>
          </p:cNvSpPr>
          <p:nvPr/>
        </p:nvSpPr>
        <p:spPr bwMode="auto">
          <a:xfrm>
            <a:off x="5857875" y="2732088"/>
            <a:ext cx="2697163" cy="7080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1kB packet per 30.008 msec</a:t>
            </a:r>
          </a:p>
        </p:txBody>
      </p:sp>
      <p:sp>
        <p:nvSpPr>
          <p:cNvPr id="109602" name="Right Brace 3">
            <a:extLst>
              <a:ext uri="{FF2B5EF4-FFF2-40B4-BE49-F238E27FC236}">
                <a16:creationId xmlns:a16="http://schemas.microsoft.com/office/drawing/2014/main" id="{EF44699B-3C1D-C6AB-2E22-A63CC3104FF6}"/>
              </a:ext>
            </a:extLst>
          </p:cNvPr>
          <p:cNvSpPr>
            <a:spLocks/>
          </p:cNvSpPr>
          <p:nvPr/>
        </p:nvSpPr>
        <p:spPr bwMode="auto">
          <a:xfrm>
            <a:off x="5413375" y="1987550"/>
            <a:ext cx="357188" cy="2101850"/>
          </a:xfrm>
          <a:prstGeom prst="rightBrace">
            <a:avLst>
              <a:gd name="adj1" fmla="val 8336"/>
              <a:gd name="adj2" fmla="val 50000"/>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Footer Placeholder 4">
            <a:extLst>
              <a:ext uri="{FF2B5EF4-FFF2-40B4-BE49-F238E27FC236}">
                <a16:creationId xmlns:a16="http://schemas.microsoft.com/office/drawing/2014/main" id="{B8C0A396-9AB0-B22C-9DDE-E0B364FA106F}"/>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4" name="Slide Number Placeholder 5">
            <a:extLst>
              <a:ext uri="{FF2B5EF4-FFF2-40B4-BE49-F238E27FC236}">
                <a16:creationId xmlns:a16="http://schemas.microsoft.com/office/drawing/2014/main" id="{AF25BC75-0366-01E8-47ED-8757AFB073F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28BA3726-7288-CE4C-9DD2-7C5ED8EBE41E}"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1EB79D05-6849-7430-6E08-2D5E863774CB}"/>
              </a:ext>
            </a:extLst>
          </p:cNvPr>
          <p:cNvSpPr>
            <a:spLocks noGrp="1" noChangeArrowheads="1"/>
          </p:cNvSpPr>
          <p:nvPr>
            <p:ph type="title"/>
          </p:nvPr>
        </p:nvSpPr>
        <p:spPr/>
        <p:txBody>
          <a:bodyPr/>
          <a:lstStyle/>
          <a:p>
            <a:r>
              <a:rPr lang="en-US" altLang="en-US" sz="3600"/>
              <a:t>stop-and-wait operation</a:t>
            </a:r>
          </a:p>
        </p:txBody>
      </p:sp>
      <p:sp>
        <p:nvSpPr>
          <p:cNvPr id="110596" name="Line 3">
            <a:extLst>
              <a:ext uri="{FF2B5EF4-FFF2-40B4-BE49-F238E27FC236}">
                <a16:creationId xmlns:a16="http://schemas.microsoft.com/office/drawing/2014/main" id="{E2BADEED-DC84-B15B-65B9-A1115810CC62}"/>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597" name="Text Box 4">
            <a:extLst>
              <a:ext uri="{FF2B5EF4-FFF2-40B4-BE49-F238E27FC236}">
                <a16:creationId xmlns:a16="http://schemas.microsoft.com/office/drawing/2014/main" id="{B66E9854-76C8-EE1B-F92E-9440CD0A36D9}"/>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10598" name="Line 5">
            <a:extLst>
              <a:ext uri="{FF2B5EF4-FFF2-40B4-BE49-F238E27FC236}">
                <a16:creationId xmlns:a16="http://schemas.microsoft.com/office/drawing/2014/main" id="{DCE22F76-6B06-86C1-BC60-DA4A644E83CE}"/>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599" name="Line 6">
            <a:extLst>
              <a:ext uri="{FF2B5EF4-FFF2-40B4-BE49-F238E27FC236}">
                <a16:creationId xmlns:a16="http://schemas.microsoft.com/office/drawing/2014/main" id="{1C5FCDD7-309B-02F2-AF0E-1F78D3FCDB20}"/>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0" name="Text Box 7">
            <a:extLst>
              <a:ext uri="{FF2B5EF4-FFF2-40B4-BE49-F238E27FC236}">
                <a16:creationId xmlns:a16="http://schemas.microsoft.com/office/drawing/2014/main" id="{1D130783-8BA8-5FE1-EBE1-F41F5B3325A5}"/>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01" name="Text Box 8">
            <a:extLst>
              <a:ext uri="{FF2B5EF4-FFF2-40B4-BE49-F238E27FC236}">
                <a16:creationId xmlns:a16="http://schemas.microsoft.com/office/drawing/2014/main" id="{FD2434E7-CFF3-6CC1-EADF-D02EF2FE6BE6}"/>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02" name="Line 9">
            <a:extLst>
              <a:ext uri="{FF2B5EF4-FFF2-40B4-BE49-F238E27FC236}">
                <a16:creationId xmlns:a16="http://schemas.microsoft.com/office/drawing/2014/main" id="{C366280A-1EC7-C869-3BB6-282FEF598E9A}"/>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3" name="Line 10">
            <a:extLst>
              <a:ext uri="{FF2B5EF4-FFF2-40B4-BE49-F238E27FC236}">
                <a16:creationId xmlns:a16="http://schemas.microsoft.com/office/drawing/2014/main" id="{911B10DF-152C-093C-F672-951A0E0C0EB6}"/>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4" name="Line 11">
            <a:extLst>
              <a:ext uri="{FF2B5EF4-FFF2-40B4-BE49-F238E27FC236}">
                <a16:creationId xmlns:a16="http://schemas.microsoft.com/office/drawing/2014/main" id="{76F83508-A94D-B1BC-8631-950A49489C6F}"/>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5" name="Freeform 12">
            <a:extLst>
              <a:ext uri="{FF2B5EF4-FFF2-40B4-BE49-F238E27FC236}">
                <a16:creationId xmlns:a16="http://schemas.microsoft.com/office/drawing/2014/main" id="{9A48A937-BC8E-E279-87AF-49F23E3E8FC7}"/>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6" name="Line 13">
            <a:extLst>
              <a:ext uri="{FF2B5EF4-FFF2-40B4-BE49-F238E27FC236}">
                <a16:creationId xmlns:a16="http://schemas.microsoft.com/office/drawing/2014/main" id="{7383F6EF-BFFA-14A8-7CE3-87948BD93A41}"/>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7" name="Line 14">
            <a:extLst>
              <a:ext uri="{FF2B5EF4-FFF2-40B4-BE49-F238E27FC236}">
                <a16:creationId xmlns:a16="http://schemas.microsoft.com/office/drawing/2014/main" id="{7DE1A493-0A07-1C23-D7F4-0CB96954DAF8}"/>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8" name="Line 15">
            <a:extLst>
              <a:ext uri="{FF2B5EF4-FFF2-40B4-BE49-F238E27FC236}">
                <a16:creationId xmlns:a16="http://schemas.microsoft.com/office/drawing/2014/main" id="{780D2942-9A1A-A90A-DCA8-C579C1934E7B}"/>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09" name="Text Box 16">
            <a:extLst>
              <a:ext uri="{FF2B5EF4-FFF2-40B4-BE49-F238E27FC236}">
                <a16:creationId xmlns:a16="http://schemas.microsoft.com/office/drawing/2014/main" id="{3A71D802-90F1-5E02-BA85-D8E25EC4BC30}"/>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0" name="Line 17">
            <a:extLst>
              <a:ext uri="{FF2B5EF4-FFF2-40B4-BE49-F238E27FC236}">
                <a16:creationId xmlns:a16="http://schemas.microsoft.com/office/drawing/2014/main" id="{A4404B4F-ABFE-F076-2F44-1109FF7C1A47}"/>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1" name="Line 18">
            <a:extLst>
              <a:ext uri="{FF2B5EF4-FFF2-40B4-BE49-F238E27FC236}">
                <a16:creationId xmlns:a16="http://schemas.microsoft.com/office/drawing/2014/main" id="{D49701B5-BF1C-336B-0FEC-2BBAE08961F5}"/>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2" name="Text Box 19">
            <a:extLst>
              <a:ext uri="{FF2B5EF4-FFF2-40B4-BE49-F238E27FC236}">
                <a16:creationId xmlns:a16="http://schemas.microsoft.com/office/drawing/2014/main" id="{F35EDCD9-92B4-3515-0284-A6393CA46FA8}"/>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3" name="Line 20">
            <a:extLst>
              <a:ext uri="{FF2B5EF4-FFF2-40B4-BE49-F238E27FC236}">
                <a16:creationId xmlns:a16="http://schemas.microsoft.com/office/drawing/2014/main" id="{50D57CE5-1393-5114-F216-BC7EE4E8163E}"/>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4" name="Text Box 21">
            <a:extLst>
              <a:ext uri="{FF2B5EF4-FFF2-40B4-BE49-F238E27FC236}">
                <a16:creationId xmlns:a16="http://schemas.microsoft.com/office/drawing/2014/main" id="{46837122-56CC-4BB0-792D-EA4A9CA926F0}"/>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5" name="Line 22">
            <a:extLst>
              <a:ext uri="{FF2B5EF4-FFF2-40B4-BE49-F238E27FC236}">
                <a16:creationId xmlns:a16="http://schemas.microsoft.com/office/drawing/2014/main" id="{73811112-AFC3-7539-47C2-FA02BEE3F87D}"/>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16" name="Text Box 23">
            <a:extLst>
              <a:ext uri="{FF2B5EF4-FFF2-40B4-BE49-F238E27FC236}">
                <a16:creationId xmlns:a16="http://schemas.microsoft.com/office/drawing/2014/main" id="{DA9BCBBD-4207-018C-8DC9-B85DFAA8B45D}"/>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7" name="Text Box 24">
            <a:extLst>
              <a:ext uri="{FF2B5EF4-FFF2-40B4-BE49-F238E27FC236}">
                <a16:creationId xmlns:a16="http://schemas.microsoft.com/office/drawing/2014/main" id="{F226A914-F7E9-9136-7385-36CE6379C947}"/>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0618" name="Freeform 25">
            <a:extLst>
              <a:ext uri="{FF2B5EF4-FFF2-40B4-BE49-F238E27FC236}">
                <a16:creationId xmlns:a16="http://schemas.microsoft.com/office/drawing/2014/main" id="{12600F4C-821B-2AD7-96FE-429196CA9DA8}"/>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0619" name="Group 26">
            <a:extLst>
              <a:ext uri="{FF2B5EF4-FFF2-40B4-BE49-F238E27FC236}">
                <a16:creationId xmlns:a16="http://schemas.microsoft.com/office/drawing/2014/main" id="{9CE5544E-1255-818B-B87C-C1F8C77358AE}"/>
              </a:ext>
            </a:extLst>
          </p:cNvPr>
          <p:cNvGrpSpPr>
            <a:grpSpLocks/>
          </p:cNvGrpSpPr>
          <p:nvPr/>
        </p:nvGrpSpPr>
        <p:grpSpPr bwMode="auto">
          <a:xfrm>
            <a:off x="3563938" y="4095750"/>
            <a:ext cx="1281112" cy="534988"/>
            <a:chOff x="12315" y="13225"/>
            <a:chExt cx="2775" cy="913"/>
          </a:xfrm>
        </p:grpSpPr>
        <p:sp>
          <p:nvSpPr>
            <p:cNvPr id="110628" name="Line 27">
              <a:extLst>
                <a:ext uri="{FF2B5EF4-FFF2-40B4-BE49-F238E27FC236}">
                  <a16:creationId xmlns:a16="http://schemas.microsoft.com/office/drawing/2014/main" id="{1B55E51C-CE73-2472-8E03-C14E6C85DF29}"/>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29" name="Line 28">
              <a:extLst>
                <a:ext uri="{FF2B5EF4-FFF2-40B4-BE49-F238E27FC236}">
                  <a16:creationId xmlns:a16="http://schemas.microsoft.com/office/drawing/2014/main" id="{9E18BA40-94D1-1486-7503-560AA4A5C509}"/>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0620" name="Line 29">
            <a:extLst>
              <a:ext uri="{FF2B5EF4-FFF2-40B4-BE49-F238E27FC236}">
                <a16:creationId xmlns:a16="http://schemas.microsoft.com/office/drawing/2014/main" id="{C3CA9ADE-098C-FB17-7AE2-4D4FB2CCECF6}"/>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0621" name="Line 30">
            <a:extLst>
              <a:ext uri="{FF2B5EF4-FFF2-40B4-BE49-F238E27FC236}">
                <a16:creationId xmlns:a16="http://schemas.microsoft.com/office/drawing/2014/main" id="{7D22FE79-563C-D07E-D5E0-7A0C6FFB2A84}"/>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0622" name="Object 31">
            <a:extLst>
              <a:ext uri="{FF2B5EF4-FFF2-40B4-BE49-F238E27FC236}">
                <a16:creationId xmlns:a16="http://schemas.microsoft.com/office/drawing/2014/main" id="{CC589981-8618-A164-2FF7-4231EFA3E4B4}"/>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10622" name="Object 31">
                        <a:extLst>
                          <a:ext uri="{FF2B5EF4-FFF2-40B4-BE49-F238E27FC236}">
                            <a16:creationId xmlns:a16="http://schemas.microsoft.com/office/drawing/2014/main" id="{CC589981-8618-A164-2FF7-4231EFA3E4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0623" name="TextBox 1">
            <a:extLst>
              <a:ext uri="{FF2B5EF4-FFF2-40B4-BE49-F238E27FC236}">
                <a16:creationId xmlns:a16="http://schemas.microsoft.com/office/drawing/2014/main" id="{747DB234-F31C-C0DF-9182-3A68503765AB}"/>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10624" name="TextBox 34">
            <a:extLst>
              <a:ext uri="{FF2B5EF4-FFF2-40B4-BE49-F238E27FC236}">
                <a16:creationId xmlns:a16="http://schemas.microsoft.com/office/drawing/2014/main" id="{3FAB8204-D66C-F602-83A3-C45CC10E81CB}"/>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
        <p:nvSpPr>
          <p:cNvPr id="110625" name="TextBox 2">
            <a:extLst>
              <a:ext uri="{FF2B5EF4-FFF2-40B4-BE49-F238E27FC236}">
                <a16:creationId xmlns:a16="http://schemas.microsoft.com/office/drawing/2014/main" id="{463A9046-5D96-CA78-0C3E-ABD5016A7C20}"/>
              </a:ext>
            </a:extLst>
          </p:cNvPr>
          <p:cNvSpPr txBox="1">
            <a:spLocks noChangeArrowheads="1"/>
          </p:cNvSpPr>
          <p:nvPr/>
        </p:nvSpPr>
        <p:spPr bwMode="auto">
          <a:xfrm>
            <a:off x="5857875" y="2732088"/>
            <a:ext cx="2697163" cy="7080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1kB packet per 30.008 msec</a:t>
            </a:r>
          </a:p>
        </p:txBody>
      </p:sp>
      <p:sp>
        <p:nvSpPr>
          <p:cNvPr id="110626" name="Right Brace 3">
            <a:extLst>
              <a:ext uri="{FF2B5EF4-FFF2-40B4-BE49-F238E27FC236}">
                <a16:creationId xmlns:a16="http://schemas.microsoft.com/office/drawing/2014/main" id="{E516F051-4E13-15EC-3CA8-183255D32F47}"/>
              </a:ext>
            </a:extLst>
          </p:cNvPr>
          <p:cNvSpPr>
            <a:spLocks/>
          </p:cNvSpPr>
          <p:nvPr/>
        </p:nvSpPr>
        <p:spPr bwMode="auto">
          <a:xfrm>
            <a:off x="5413375" y="1987550"/>
            <a:ext cx="357188" cy="2101850"/>
          </a:xfrm>
          <a:prstGeom prst="rightBrace">
            <a:avLst>
              <a:gd name="adj1" fmla="val 8336"/>
              <a:gd name="adj2" fmla="val 50000"/>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10627" name="TextBox 37">
            <a:extLst>
              <a:ext uri="{FF2B5EF4-FFF2-40B4-BE49-F238E27FC236}">
                <a16:creationId xmlns:a16="http://schemas.microsoft.com/office/drawing/2014/main" id="{050BFF96-FC32-E6BC-0B63-3108467653ED}"/>
              </a:ext>
            </a:extLst>
          </p:cNvPr>
          <p:cNvSpPr txBox="1">
            <a:spLocks noChangeArrowheads="1"/>
          </p:cNvSpPr>
          <p:nvPr/>
        </p:nvSpPr>
        <p:spPr bwMode="auto">
          <a:xfrm>
            <a:off x="5857875" y="3538538"/>
            <a:ext cx="2697163" cy="101441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~33KB/sec throughput over a 1GBPS link!!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a:extLst>
              <a:ext uri="{FF2B5EF4-FFF2-40B4-BE49-F238E27FC236}">
                <a16:creationId xmlns:a16="http://schemas.microsoft.com/office/drawing/2014/main" id="{807BEF2F-F44C-7E09-5D17-F605886DD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75" y="923925"/>
            <a:ext cx="84264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ABBE9B44-AFD8-26E2-3FFE-938A77DB12D8}"/>
              </a:ext>
            </a:extLst>
          </p:cNvPr>
          <p:cNvSpPr txBox="1">
            <a:spLocks noChangeArrowheads="1"/>
          </p:cNvSpPr>
          <p:nvPr/>
        </p:nvSpPr>
        <p:spPr bwMode="auto">
          <a:xfrm>
            <a:off x="457200" y="-65088"/>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TCP Header: PSH and URG flags</a:t>
            </a:r>
          </a:p>
        </p:txBody>
      </p:sp>
      <p:sp>
        <p:nvSpPr>
          <p:cNvPr id="2" name="Rectangle 1">
            <a:extLst>
              <a:ext uri="{FF2B5EF4-FFF2-40B4-BE49-F238E27FC236}">
                <a16:creationId xmlns:a16="http://schemas.microsoft.com/office/drawing/2014/main" id="{D5D0A220-65C0-E731-1A3A-76114AF3BBF6}"/>
              </a:ext>
            </a:extLst>
          </p:cNvPr>
          <p:cNvSpPr/>
          <p:nvPr/>
        </p:nvSpPr>
        <p:spPr>
          <a:xfrm>
            <a:off x="2114550" y="2546350"/>
            <a:ext cx="422275" cy="103663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9931DA89-BEAB-07B6-2A09-5E08526B35C2}"/>
              </a:ext>
            </a:extLst>
          </p:cNvPr>
          <p:cNvSpPr/>
          <p:nvPr/>
        </p:nvSpPr>
        <p:spPr>
          <a:xfrm>
            <a:off x="4578350" y="3495675"/>
            <a:ext cx="4108450" cy="393700"/>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63845" name="Slide Number Placeholder 2">
            <a:extLst>
              <a:ext uri="{FF2B5EF4-FFF2-40B4-BE49-F238E27FC236}">
                <a16:creationId xmlns:a16="http://schemas.microsoft.com/office/drawing/2014/main" id="{165DE261-F169-2F94-8271-BB95A046DC1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57AA4E-E6FB-FB4A-85A9-B7163EDCE9E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Footer Placeholder 4">
            <a:extLst>
              <a:ext uri="{FF2B5EF4-FFF2-40B4-BE49-F238E27FC236}">
                <a16:creationId xmlns:a16="http://schemas.microsoft.com/office/drawing/2014/main" id="{0224DB97-9734-F718-87E4-5B64820DE6E4}"/>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18" name="Slide Number Placeholder 5">
            <a:extLst>
              <a:ext uri="{FF2B5EF4-FFF2-40B4-BE49-F238E27FC236}">
                <a16:creationId xmlns:a16="http://schemas.microsoft.com/office/drawing/2014/main" id="{657B22FB-CF25-DBC1-353E-31A28C3ADBB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246E671B-EF4F-D442-B19C-E9BA0191A7FA}"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1619" name="Rectangle 2">
            <a:extLst>
              <a:ext uri="{FF2B5EF4-FFF2-40B4-BE49-F238E27FC236}">
                <a16:creationId xmlns:a16="http://schemas.microsoft.com/office/drawing/2014/main" id="{B07F4D76-0900-F571-7A38-43F5035701F4}"/>
              </a:ext>
            </a:extLst>
          </p:cNvPr>
          <p:cNvSpPr>
            <a:spLocks noGrp="1" noChangeArrowheads="1"/>
          </p:cNvSpPr>
          <p:nvPr>
            <p:ph type="title"/>
          </p:nvPr>
        </p:nvSpPr>
        <p:spPr/>
        <p:txBody>
          <a:bodyPr/>
          <a:lstStyle/>
          <a:p>
            <a:r>
              <a:rPr lang="en-US" altLang="en-US" sz="3600"/>
              <a:t>stop-and-wait operation</a:t>
            </a:r>
          </a:p>
        </p:txBody>
      </p:sp>
      <p:sp>
        <p:nvSpPr>
          <p:cNvPr id="111620" name="Line 3">
            <a:extLst>
              <a:ext uri="{FF2B5EF4-FFF2-40B4-BE49-F238E27FC236}">
                <a16:creationId xmlns:a16="http://schemas.microsoft.com/office/drawing/2014/main" id="{7418D2D3-7CE6-BD14-BA6C-62B4E2C89268}"/>
              </a:ext>
            </a:extLst>
          </p:cNvPr>
          <p:cNvSpPr>
            <a:spLocks noChangeShapeType="1"/>
          </p:cNvSpPr>
          <p:nvPr/>
        </p:nvSpPr>
        <p:spPr bwMode="auto">
          <a:xfrm>
            <a:off x="3557588" y="2001838"/>
            <a:ext cx="2227262" cy="92233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1" name="Text Box 4">
            <a:extLst>
              <a:ext uri="{FF2B5EF4-FFF2-40B4-BE49-F238E27FC236}">
                <a16:creationId xmlns:a16="http://schemas.microsoft.com/office/drawing/2014/main" id="{2632873E-3538-BD92-02F9-19E02C0851F4}"/>
              </a:ext>
            </a:extLst>
          </p:cNvPr>
          <p:cNvSpPr txBox="1">
            <a:spLocks noChangeArrowheads="1"/>
          </p:cNvSpPr>
          <p:nvPr/>
        </p:nvSpPr>
        <p:spPr bwMode="auto">
          <a:xfrm>
            <a:off x="233363" y="1797050"/>
            <a:ext cx="3232150" cy="3524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p>
        </p:txBody>
      </p:sp>
      <p:sp>
        <p:nvSpPr>
          <p:cNvPr id="111622" name="Line 5">
            <a:extLst>
              <a:ext uri="{FF2B5EF4-FFF2-40B4-BE49-F238E27FC236}">
                <a16:creationId xmlns:a16="http://schemas.microsoft.com/office/drawing/2014/main" id="{15789738-7133-4FE3-3940-9BB1F8FDEE41}"/>
              </a:ext>
            </a:extLst>
          </p:cNvPr>
          <p:cNvSpPr>
            <a:spLocks noChangeShapeType="1"/>
          </p:cNvSpPr>
          <p:nvPr/>
        </p:nvSpPr>
        <p:spPr bwMode="auto">
          <a:xfrm>
            <a:off x="3546475" y="1782763"/>
            <a:ext cx="23813" cy="29130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3" name="Line 6">
            <a:extLst>
              <a:ext uri="{FF2B5EF4-FFF2-40B4-BE49-F238E27FC236}">
                <a16:creationId xmlns:a16="http://schemas.microsoft.com/office/drawing/2014/main" id="{9E0D4B7D-4233-0708-EAE4-1BC1CD8D644E}"/>
              </a:ext>
            </a:extLst>
          </p:cNvPr>
          <p:cNvSpPr>
            <a:spLocks noChangeShapeType="1"/>
          </p:cNvSpPr>
          <p:nvPr/>
        </p:nvSpPr>
        <p:spPr bwMode="auto">
          <a:xfrm>
            <a:off x="5773738" y="1795463"/>
            <a:ext cx="22225" cy="28908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4" name="Text Box 7">
            <a:extLst>
              <a:ext uri="{FF2B5EF4-FFF2-40B4-BE49-F238E27FC236}">
                <a16:creationId xmlns:a16="http://schemas.microsoft.com/office/drawing/2014/main" id="{69CCB7B9-64D0-DEA2-8C73-2DD15D476EA5}"/>
              </a:ext>
            </a:extLst>
          </p:cNvPr>
          <p:cNvSpPr txBox="1">
            <a:spLocks noChangeArrowheads="1"/>
          </p:cNvSpPr>
          <p:nvPr/>
        </p:nvSpPr>
        <p:spPr bwMode="auto">
          <a:xfrm>
            <a:off x="3017838" y="1446213"/>
            <a:ext cx="885825"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25" name="Text Box 8">
            <a:extLst>
              <a:ext uri="{FF2B5EF4-FFF2-40B4-BE49-F238E27FC236}">
                <a16:creationId xmlns:a16="http://schemas.microsoft.com/office/drawing/2014/main" id="{E3B99785-9D9D-82F5-E80E-C63BACFFB213}"/>
              </a:ext>
            </a:extLst>
          </p:cNvPr>
          <p:cNvSpPr txBox="1">
            <a:spLocks noChangeArrowheads="1"/>
          </p:cNvSpPr>
          <p:nvPr/>
        </p:nvSpPr>
        <p:spPr bwMode="auto">
          <a:xfrm>
            <a:off x="5195888" y="1446213"/>
            <a:ext cx="946150" cy="3508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26" name="Line 9">
            <a:extLst>
              <a:ext uri="{FF2B5EF4-FFF2-40B4-BE49-F238E27FC236}">
                <a16:creationId xmlns:a16="http://schemas.microsoft.com/office/drawing/2014/main" id="{A6BF77E7-2229-599B-4749-05507188DDB6}"/>
              </a:ext>
            </a:extLst>
          </p:cNvPr>
          <p:cNvSpPr>
            <a:spLocks noChangeShapeType="1"/>
          </p:cNvSpPr>
          <p:nvPr/>
        </p:nvSpPr>
        <p:spPr bwMode="auto">
          <a:xfrm>
            <a:off x="3570288" y="1997075"/>
            <a:ext cx="2190750"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7" name="Line 10">
            <a:extLst>
              <a:ext uri="{FF2B5EF4-FFF2-40B4-BE49-F238E27FC236}">
                <a16:creationId xmlns:a16="http://schemas.microsoft.com/office/drawing/2014/main" id="{061FC4C4-3E12-D851-15F6-69B51BC175D8}"/>
              </a:ext>
            </a:extLst>
          </p:cNvPr>
          <p:cNvSpPr>
            <a:spLocks noChangeShapeType="1"/>
          </p:cNvSpPr>
          <p:nvPr/>
        </p:nvSpPr>
        <p:spPr bwMode="auto">
          <a:xfrm>
            <a:off x="3575050" y="4108450"/>
            <a:ext cx="2192338"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8" name="Line 11">
            <a:extLst>
              <a:ext uri="{FF2B5EF4-FFF2-40B4-BE49-F238E27FC236}">
                <a16:creationId xmlns:a16="http://schemas.microsoft.com/office/drawing/2014/main" id="{1F9D21DA-497A-A273-4578-A56D55C17661}"/>
              </a:ext>
            </a:extLst>
          </p:cNvPr>
          <p:cNvSpPr>
            <a:spLocks noChangeShapeType="1"/>
          </p:cNvSpPr>
          <p:nvPr/>
        </p:nvSpPr>
        <p:spPr bwMode="auto">
          <a:xfrm flipV="1">
            <a:off x="3575050" y="3165475"/>
            <a:ext cx="2209800" cy="92233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29" name="Freeform 12">
            <a:extLst>
              <a:ext uri="{FF2B5EF4-FFF2-40B4-BE49-F238E27FC236}">
                <a16:creationId xmlns:a16="http://schemas.microsoft.com/office/drawing/2014/main" id="{EB983720-8F34-6189-2EFF-183FB190597C}"/>
              </a:ext>
            </a:extLst>
          </p:cNvPr>
          <p:cNvSpPr>
            <a:spLocks/>
          </p:cNvSpPr>
          <p:nvPr/>
        </p:nvSpPr>
        <p:spPr bwMode="auto">
          <a:xfrm>
            <a:off x="3552825" y="1995488"/>
            <a:ext cx="2232025" cy="11557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0" name="Line 13">
            <a:extLst>
              <a:ext uri="{FF2B5EF4-FFF2-40B4-BE49-F238E27FC236}">
                <a16:creationId xmlns:a16="http://schemas.microsoft.com/office/drawing/2014/main" id="{DBFEFBA3-8999-F637-F44C-F542DE5BF320}"/>
              </a:ext>
            </a:extLst>
          </p:cNvPr>
          <p:cNvSpPr>
            <a:spLocks noChangeShapeType="1"/>
          </p:cNvSpPr>
          <p:nvPr/>
        </p:nvSpPr>
        <p:spPr bwMode="auto">
          <a:xfrm flipH="1">
            <a:off x="3408363" y="19954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1" name="Line 14">
            <a:extLst>
              <a:ext uri="{FF2B5EF4-FFF2-40B4-BE49-F238E27FC236}">
                <a16:creationId xmlns:a16="http://schemas.microsoft.com/office/drawing/2014/main" id="{C1B791E3-7F39-162D-CE2A-F0A5AE35BE27}"/>
              </a:ext>
            </a:extLst>
          </p:cNvPr>
          <p:cNvSpPr>
            <a:spLocks noChangeShapeType="1"/>
          </p:cNvSpPr>
          <p:nvPr/>
        </p:nvSpPr>
        <p:spPr bwMode="auto">
          <a:xfrm flipH="1">
            <a:off x="3408363" y="2236788"/>
            <a:ext cx="1317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2" name="Line 15">
            <a:extLst>
              <a:ext uri="{FF2B5EF4-FFF2-40B4-BE49-F238E27FC236}">
                <a16:creationId xmlns:a16="http://schemas.microsoft.com/office/drawing/2014/main" id="{4813196A-473F-AAF0-2CEC-EADE04617A5E}"/>
              </a:ext>
            </a:extLst>
          </p:cNvPr>
          <p:cNvSpPr>
            <a:spLocks noChangeShapeType="1"/>
          </p:cNvSpPr>
          <p:nvPr/>
        </p:nvSpPr>
        <p:spPr bwMode="auto">
          <a:xfrm flipH="1">
            <a:off x="3419475" y="4095750"/>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3" name="Text Box 16">
            <a:extLst>
              <a:ext uri="{FF2B5EF4-FFF2-40B4-BE49-F238E27FC236}">
                <a16:creationId xmlns:a16="http://schemas.microsoft.com/office/drawing/2014/main" id="{2DEC2FB3-02C2-5EF8-F212-3171D4CEE10C}"/>
              </a:ext>
            </a:extLst>
          </p:cNvPr>
          <p:cNvSpPr txBox="1">
            <a:spLocks noChangeArrowheads="1"/>
          </p:cNvSpPr>
          <p:nvPr/>
        </p:nvSpPr>
        <p:spPr bwMode="auto">
          <a:xfrm>
            <a:off x="2755900" y="2968625"/>
            <a:ext cx="847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RTT</a:t>
            </a:r>
            <a:r>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34" name="Line 17">
            <a:extLst>
              <a:ext uri="{FF2B5EF4-FFF2-40B4-BE49-F238E27FC236}">
                <a16:creationId xmlns:a16="http://schemas.microsoft.com/office/drawing/2014/main" id="{1DC9173E-AC21-179C-BFBA-3A1AB949E910}"/>
              </a:ext>
            </a:extLst>
          </p:cNvPr>
          <p:cNvSpPr>
            <a:spLocks noChangeShapeType="1"/>
          </p:cNvSpPr>
          <p:nvPr/>
        </p:nvSpPr>
        <p:spPr bwMode="auto">
          <a:xfrm>
            <a:off x="3443288" y="3276600"/>
            <a:ext cx="11112" cy="81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5" name="Line 18">
            <a:extLst>
              <a:ext uri="{FF2B5EF4-FFF2-40B4-BE49-F238E27FC236}">
                <a16:creationId xmlns:a16="http://schemas.microsoft.com/office/drawing/2014/main" id="{36435EB8-0A70-0EE5-32B1-C239105E0D2D}"/>
              </a:ext>
            </a:extLst>
          </p:cNvPr>
          <p:cNvSpPr>
            <a:spLocks noChangeShapeType="1"/>
          </p:cNvSpPr>
          <p:nvPr/>
        </p:nvSpPr>
        <p:spPr bwMode="auto">
          <a:xfrm flipV="1">
            <a:off x="3448050" y="2259013"/>
            <a:ext cx="3175" cy="7683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6" name="Text Box 19">
            <a:extLst>
              <a:ext uri="{FF2B5EF4-FFF2-40B4-BE49-F238E27FC236}">
                <a16:creationId xmlns:a16="http://schemas.microsoft.com/office/drawing/2014/main" id="{EF9038BC-B0FD-0539-D85B-06556298C95C}"/>
              </a:ext>
            </a:extLst>
          </p:cNvPr>
          <p:cNvSpPr txBox="1">
            <a:spLocks noChangeArrowheads="1"/>
          </p:cNvSpPr>
          <p:nvPr/>
        </p:nvSpPr>
        <p:spPr bwMode="auto">
          <a:xfrm>
            <a:off x="0" y="2074863"/>
            <a:ext cx="34655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transmitted,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37" name="Line 20">
            <a:extLst>
              <a:ext uri="{FF2B5EF4-FFF2-40B4-BE49-F238E27FC236}">
                <a16:creationId xmlns:a16="http://schemas.microsoft.com/office/drawing/2014/main" id="{4687CBB1-CE73-0CB8-323A-6DF7491AFB76}"/>
              </a:ext>
            </a:extLst>
          </p:cNvPr>
          <p:cNvSpPr>
            <a:spLocks noChangeShapeType="1"/>
          </p:cNvSpPr>
          <p:nvPr/>
        </p:nvSpPr>
        <p:spPr bwMode="auto">
          <a:xfrm flipH="1">
            <a:off x="5761038" y="2909888"/>
            <a:ext cx="13335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38" name="Text Box 21">
            <a:extLst>
              <a:ext uri="{FF2B5EF4-FFF2-40B4-BE49-F238E27FC236}">
                <a16:creationId xmlns:a16="http://schemas.microsoft.com/office/drawing/2014/main" id="{5A62A9B0-52B6-B425-B625-6FB22D14DC0C}"/>
              </a:ext>
            </a:extLst>
          </p:cNvPr>
          <p:cNvSpPr txBox="1">
            <a:spLocks noChangeArrowheads="1"/>
          </p:cNvSpPr>
          <p:nvPr/>
        </p:nvSpPr>
        <p:spPr bwMode="auto">
          <a:xfrm>
            <a:off x="5842000" y="2733675"/>
            <a:ext cx="24257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39" name="Line 22">
            <a:extLst>
              <a:ext uri="{FF2B5EF4-FFF2-40B4-BE49-F238E27FC236}">
                <a16:creationId xmlns:a16="http://schemas.microsoft.com/office/drawing/2014/main" id="{2E83F38C-2A5D-2D32-CF15-E01C242F5937}"/>
              </a:ext>
            </a:extLst>
          </p:cNvPr>
          <p:cNvSpPr>
            <a:spLocks noChangeShapeType="1"/>
          </p:cNvSpPr>
          <p:nvPr/>
        </p:nvSpPr>
        <p:spPr bwMode="auto">
          <a:xfrm>
            <a:off x="5784850" y="3159125"/>
            <a:ext cx="127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40" name="Text Box 23">
            <a:extLst>
              <a:ext uri="{FF2B5EF4-FFF2-40B4-BE49-F238E27FC236}">
                <a16:creationId xmlns:a16="http://schemas.microsoft.com/office/drawing/2014/main" id="{A3105F3D-98C8-F267-8341-25C38D9467DB}"/>
              </a:ext>
            </a:extLst>
          </p:cNvPr>
          <p:cNvSpPr txBox="1">
            <a:spLocks noChangeArrowheads="1"/>
          </p:cNvSpPr>
          <p:nvPr/>
        </p:nvSpPr>
        <p:spPr bwMode="auto">
          <a:xfrm>
            <a:off x="5848350" y="2986088"/>
            <a:ext cx="31146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41" name="Text Box 24">
            <a:extLst>
              <a:ext uri="{FF2B5EF4-FFF2-40B4-BE49-F238E27FC236}">
                <a16:creationId xmlns:a16="http://schemas.microsoft.com/office/drawing/2014/main" id="{BC0DBB0F-5D59-086A-F911-8140511D0B6A}"/>
              </a:ext>
            </a:extLst>
          </p:cNvPr>
          <p:cNvSpPr txBox="1">
            <a:spLocks noChangeArrowheads="1"/>
          </p:cNvSpPr>
          <p:nvPr/>
        </p:nvSpPr>
        <p:spPr bwMode="auto">
          <a:xfrm>
            <a:off x="825500" y="3768725"/>
            <a:ext cx="26860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a:t>
            </a:r>
            <a:r>
              <a:rPr kumimoji="0" lang="en-US" altLang="en-US" sz="1600" b="0" i="0" u="none" strike="noStrike" kern="1200" cap="none" spc="0" normalizeH="0" baseline="0" noProof="0">
                <a:ln>
                  <a:noFill/>
                </a:ln>
                <a:solidFill>
                  <a:srgbClr val="FF0000"/>
                </a:solidFill>
                <a:effectLst/>
                <a:uLnTx/>
                <a:uFillTx/>
                <a:latin typeface="Arial" panose="020B0604020202020204" pitchFamily="34" charset="0"/>
                <a:ea typeface="ＭＳ Ｐゴシック" panose="020B0600070205080204" pitchFamily="34" charset="-128"/>
                <a:cs typeface="+mn-cs"/>
              </a:rPr>
              <a:t>t = RTT + L / R</a:t>
            </a:r>
            <a:endPar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
        <p:nvSpPr>
          <p:cNvPr id="111642" name="Freeform 25">
            <a:extLst>
              <a:ext uri="{FF2B5EF4-FFF2-40B4-BE49-F238E27FC236}">
                <a16:creationId xmlns:a16="http://schemas.microsoft.com/office/drawing/2014/main" id="{E1C3B1FD-0806-D673-315E-B81EDDE7A2F2}"/>
              </a:ext>
            </a:extLst>
          </p:cNvPr>
          <p:cNvSpPr>
            <a:spLocks/>
          </p:cNvSpPr>
          <p:nvPr/>
        </p:nvSpPr>
        <p:spPr bwMode="auto">
          <a:xfrm>
            <a:off x="3570288" y="4103688"/>
            <a:ext cx="1419225" cy="577850"/>
          </a:xfrm>
          <a:custGeom>
            <a:avLst/>
            <a:gdLst>
              <a:gd name="T0" fmla="*/ 0 w 1845"/>
              <a:gd name="T1" fmla="*/ 0 h 592"/>
              <a:gd name="T2" fmla="*/ 2147483646 w 1845"/>
              <a:gd name="T3" fmla="*/ 2147483646 h 592"/>
              <a:gd name="T4" fmla="*/ 2147483646 w 1845"/>
              <a:gd name="T5" fmla="*/ 2147483646 h 592"/>
              <a:gd name="T6" fmla="*/ 0 w 1845"/>
              <a:gd name="T7" fmla="*/ 214748364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1643" name="Group 26">
            <a:extLst>
              <a:ext uri="{FF2B5EF4-FFF2-40B4-BE49-F238E27FC236}">
                <a16:creationId xmlns:a16="http://schemas.microsoft.com/office/drawing/2014/main" id="{A50C3A4F-2993-1301-5F8F-AE043CFD6EF8}"/>
              </a:ext>
            </a:extLst>
          </p:cNvPr>
          <p:cNvGrpSpPr>
            <a:grpSpLocks/>
          </p:cNvGrpSpPr>
          <p:nvPr/>
        </p:nvGrpSpPr>
        <p:grpSpPr bwMode="auto">
          <a:xfrm>
            <a:off x="3563938" y="4095750"/>
            <a:ext cx="1281112" cy="534988"/>
            <a:chOff x="12315" y="13225"/>
            <a:chExt cx="2775" cy="913"/>
          </a:xfrm>
        </p:grpSpPr>
        <p:sp>
          <p:nvSpPr>
            <p:cNvPr id="111653" name="Line 27">
              <a:extLst>
                <a:ext uri="{FF2B5EF4-FFF2-40B4-BE49-F238E27FC236}">
                  <a16:creationId xmlns:a16="http://schemas.microsoft.com/office/drawing/2014/main" id="{27D12D15-D94F-10CE-3802-4F0029F74A63}"/>
                </a:ext>
              </a:extLst>
            </p:cNvPr>
            <p:cNvSpPr>
              <a:spLocks noChangeShapeType="1"/>
            </p:cNvSpPr>
            <p:nvPr/>
          </p:nvSpPr>
          <p:spPr bwMode="auto">
            <a:xfrm>
              <a:off x="12315" y="13225"/>
              <a:ext cx="1589" cy="5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54" name="Line 28">
              <a:extLst>
                <a:ext uri="{FF2B5EF4-FFF2-40B4-BE49-F238E27FC236}">
                  <a16:creationId xmlns:a16="http://schemas.microsoft.com/office/drawing/2014/main" id="{32529EC1-DE99-0050-4AE8-8463882D1B34}"/>
                </a:ext>
              </a:extLst>
            </p:cNvPr>
            <p:cNvSpPr>
              <a:spLocks noChangeShapeType="1"/>
            </p:cNvSpPr>
            <p:nvPr/>
          </p:nvSpPr>
          <p:spPr bwMode="auto">
            <a:xfrm>
              <a:off x="13914" y="13737"/>
              <a:ext cx="1176"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1644" name="Line 29">
            <a:extLst>
              <a:ext uri="{FF2B5EF4-FFF2-40B4-BE49-F238E27FC236}">
                <a16:creationId xmlns:a16="http://schemas.microsoft.com/office/drawing/2014/main" id="{055116AF-A333-6311-5FE4-133EDBFC818D}"/>
              </a:ext>
            </a:extLst>
          </p:cNvPr>
          <p:cNvSpPr>
            <a:spLocks noChangeShapeType="1"/>
          </p:cNvSpPr>
          <p:nvPr/>
        </p:nvSpPr>
        <p:spPr bwMode="auto">
          <a:xfrm>
            <a:off x="3563938" y="4337050"/>
            <a:ext cx="317500" cy="123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1645" name="Line 30">
            <a:extLst>
              <a:ext uri="{FF2B5EF4-FFF2-40B4-BE49-F238E27FC236}">
                <a16:creationId xmlns:a16="http://schemas.microsoft.com/office/drawing/2014/main" id="{9E5D1CE1-D33D-3A6F-8A99-298BAFD83E3F}"/>
              </a:ext>
            </a:extLst>
          </p:cNvPr>
          <p:cNvSpPr>
            <a:spLocks noChangeShapeType="1"/>
          </p:cNvSpPr>
          <p:nvPr/>
        </p:nvSpPr>
        <p:spPr bwMode="auto">
          <a:xfrm>
            <a:off x="3887788" y="4460875"/>
            <a:ext cx="541337" cy="23495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aphicFrame>
        <p:nvGraphicFramePr>
          <p:cNvPr id="111646" name="Object 31">
            <a:extLst>
              <a:ext uri="{FF2B5EF4-FFF2-40B4-BE49-F238E27FC236}">
                <a16:creationId xmlns:a16="http://schemas.microsoft.com/office/drawing/2014/main" id="{994E6060-F5C2-67C2-C9F1-3AAA4C3B7026}"/>
              </a:ext>
            </a:extLst>
          </p:cNvPr>
          <p:cNvGraphicFramePr>
            <a:graphicFrameLocks noChangeAspect="1"/>
          </p:cNvGraphicFramePr>
          <p:nvPr/>
        </p:nvGraphicFramePr>
        <p:xfrm>
          <a:off x="1711325" y="506571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11646" name="Object 31">
                        <a:extLst>
                          <a:ext uri="{FF2B5EF4-FFF2-40B4-BE49-F238E27FC236}">
                            <a16:creationId xmlns:a16="http://schemas.microsoft.com/office/drawing/2014/main" id="{994E6060-F5C2-67C2-C9F1-3AAA4C3B7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506571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1647" name="TextBox 1">
            <a:extLst>
              <a:ext uri="{FF2B5EF4-FFF2-40B4-BE49-F238E27FC236}">
                <a16:creationId xmlns:a16="http://schemas.microsoft.com/office/drawing/2014/main" id="{3D574D14-0E38-AC9C-D4AD-4DB6080082FA}"/>
              </a:ext>
            </a:extLst>
          </p:cNvPr>
          <p:cNvSpPr txBox="1">
            <a:spLocks noChangeArrowheads="1"/>
          </p:cNvSpPr>
          <p:nvPr/>
        </p:nvSpPr>
        <p:spPr bwMode="auto">
          <a:xfrm>
            <a:off x="233363" y="6429375"/>
            <a:ext cx="541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Network bandwidth = R bits-per-sec</a:t>
            </a:r>
          </a:p>
        </p:txBody>
      </p:sp>
      <p:sp>
        <p:nvSpPr>
          <p:cNvPr id="111648" name="TextBox 34">
            <a:extLst>
              <a:ext uri="{FF2B5EF4-FFF2-40B4-BE49-F238E27FC236}">
                <a16:creationId xmlns:a16="http://schemas.microsoft.com/office/drawing/2014/main" id="{483A4F60-D7E6-A6C7-4DD9-8C690BC94FE3}"/>
              </a:ext>
            </a:extLst>
          </p:cNvPr>
          <p:cNvSpPr txBox="1">
            <a:spLocks noChangeArrowheads="1"/>
          </p:cNvSpPr>
          <p:nvPr/>
        </p:nvSpPr>
        <p:spPr bwMode="auto">
          <a:xfrm>
            <a:off x="246063" y="6110288"/>
            <a:ext cx="3262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Packet size = L bits</a:t>
            </a:r>
          </a:p>
        </p:txBody>
      </p:sp>
      <p:sp>
        <p:nvSpPr>
          <p:cNvPr id="111649" name="TextBox 2">
            <a:extLst>
              <a:ext uri="{FF2B5EF4-FFF2-40B4-BE49-F238E27FC236}">
                <a16:creationId xmlns:a16="http://schemas.microsoft.com/office/drawing/2014/main" id="{BEB2C0B5-9A89-F106-0DDF-F3643160378E}"/>
              </a:ext>
            </a:extLst>
          </p:cNvPr>
          <p:cNvSpPr txBox="1">
            <a:spLocks noChangeArrowheads="1"/>
          </p:cNvSpPr>
          <p:nvPr/>
        </p:nvSpPr>
        <p:spPr bwMode="auto">
          <a:xfrm>
            <a:off x="5857875" y="2732088"/>
            <a:ext cx="2697163" cy="70802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1kB packet per 30.008 msec</a:t>
            </a:r>
          </a:p>
        </p:txBody>
      </p:sp>
      <p:sp>
        <p:nvSpPr>
          <p:cNvPr id="111650" name="Right Brace 3">
            <a:extLst>
              <a:ext uri="{FF2B5EF4-FFF2-40B4-BE49-F238E27FC236}">
                <a16:creationId xmlns:a16="http://schemas.microsoft.com/office/drawing/2014/main" id="{6D816494-0C5E-F06E-A9D8-2883B52DEC39}"/>
              </a:ext>
            </a:extLst>
          </p:cNvPr>
          <p:cNvSpPr>
            <a:spLocks/>
          </p:cNvSpPr>
          <p:nvPr/>
        </p:nvSpPr>
        <p:spPr bwMode="auto">
          <a:xfrm>
            <a:off x="5413375" y="1987550"/>
            <a:ext cx="357188" cy="2101850"/>
          </a:xfrm>
          <a:prstGeom prst="rightBrace">
            <a:avLst>
              <a:gd name="adj1" fmla="val 8336"/>
              <a:gd name="adj2" fmla="val 50000"/>
            </a:avLst>
          </a:prstGeom>
          <a:noFill/>
          <a:ln w="34925"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
        <p:nvSpPr>
          <p:cNvPr id="111651" name="TextBox 37">
            <a:extLst>
              <a:ext uri="{FF2B5EF4-FFF2-40B4-BE49-F238E27FC236}">
                <a16:creationId xmlns:a16="http://schemas.microsoft.com/office/drawing/2014/main" id="{887D1174-0E7C-FE01-03B6-133C1B4096AF}"/>
              </a:ext>
            </a:extLst>
          </p:cNvPr>
          <p:cNvSpPr txBox="1">
            <a:spLocks noChangeArrowheads="1"/>
          </p:cNvSpPr>
          <p:nvPr/>
        </p:nvSpPr>
        <p:spPr bwMode="auto">
          <a:xfrm>
            <a:off x="5857875" y="3538538"/>
            <a:ext cx="2697163" cy="1014412"/>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rPr>
              <a:t>~33KB/sec throughput over a 1GBPS link!!</a:t>
            </a:r>
          </a:p>
        </p:txBody>
      </p:sp>
      <p:sp>
        <p:nvSpPr>
          <p:cNvPr id="39" name="TextBox 38">
            <a:extLst>
              <a:ext uri="{FF2B5EF4-FFF2-40B4-BE49-F238E27FC236}">
                <a16:creationId xmlns:a16="http://schemas.microsoft.com/office/drawing/2014/main" id="{4313FD40-4F0D-ACBA-B7E7-4F1F9D05EA0A}"/>
              </a:ext>
            </a:extLst>
          </p:cNvPr>
          <p:cNvSpPr txBox="1"/>
          <p:nvPr/>
        </p:nvSpPr>
        <p:spPr>
          <a:xfrm>
            <a:off x="0" y="4775200"/>
            <a:ext cx="9144000" cy="1816100"/>
          </a:xfrm>
          <a:prstGeom prst="rect">
            <a:avLst/>
          </a:prstGeom>
          <a:solidFill>
            <a:schemeClr val="accent1">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panose="020B0600070205080204" pitchFamily="34" charset="-128"/>
                <a:cs typeface="+mn-cs"/>
              </a:rPr>
              <a:t>Network protocol limits the full utilization of physical resources.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ourier New" panose="02070309020205020404" pitchFamily="49" charset="0"/>
                <a:ea typeface="ＭＳ Ｐゴシック" panose="020B0600070205080204" pitchFamily="34" charset="-128"/>
                <a:cs typeface="+mn-cs"/>
              </a:rPr>
              <a:t>Transport-layer vs Link-layer capacity gap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1" name="Footer Placeholder 3">
            <a:extLst>
              <a:ext uri="{FF2B5EF4-FFF2-40B4-BE49-F238E27FC236}">
                <a16:creationId xmlns:a16="http://schemas.microsoft.com/office/drawing/2014/main" id="{49955A19-4A7B-70B1-4A14-EF39D82FE656}"/>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Slide Number Placeholder 4">
            <a:extLst>
              <a:ext uri="{FF2B5EF4-FFF2-40B4-BE49-F238E27FC236}">
                <a16:creationId xmlns:a16="http://schemas.microsoft.com/office/drawing/2014/main" id="{A9D2D32B-5078-FB93-E159-DD931C2CF38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7E48F397-E33F-EF47-9850-D19538B15982}"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2643" name="Rectangle 2">
            <a:extLst>
              <a:ext uri="{FF2B5EF4-FFF2-40B4-BE49-F238E27FC236}">
                <a16:creationId xmlns:a16="http://schemas.microsoft.com/office/drawing/2014/main" id="{D8D7A1AC-53B5-CF07-0825-74073B0C31A6}"/>
              </a:ext>
            </a:extLst>
          </p:cNvPr>
          <p:cNvSpPr>
            <a:spLocks noGrp="1" noChangeArrowheads="1"/>
          </p:cNvSpPr>
          <p:nvPr>
            <p:ph type="title"/>
          </p:nvPr>
        </p:nvSpPr>
        <p:spPr/>
        <p:txBody>
          <a:bodyPr/>
          <a:lstStyle/>
          <a:p>
            <a:r>
              <a:rPr lang="en-US" altLang="en-US" sz="3600"/>
              <a:t>A problem in rdt3.0</a:t>
            </a:r>
            <a:endParaRPr lang="en-US" altLang="en-US"/>
          </a:p>
        </p:txBody>
      </p:sp>
      <p:pic>
        <p:nvPicPr>
          <p:cNvPr id="112644" name="Picture 3">
            <a:extLst>
              <a:ext uri="{FF2B5EF4-FFF2-40B4-BE49-F238E27FC236}">
                <a16:creationId xmlns:a16="http://schemas.microsoft.com/office/drawing/2014/main" id="{40D2AD00-8FE1-CAB0-0377-2F9E48A69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225" y="1524000"/>
            <a:ext cx="8218488"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Footer Placeholder 5">
            <a:extLst>
              <a:ext uri="{FF2B5EF4-FFF2-40B4-BE49-F238E27FC236}">
                <a16:creationId xmlns:a16="http://schemas.microsoft.com/office/drawing/2014/main" id="{781EC0C1-8AD3-D9F4-F161-19F194F36EA7}"/>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6" name="Rectangle 2">
            <a:extLst>
              <a:ext uri="{FF2B5EF4-FFF2-40B4-BE49-F238E27FC236}">
                <a16:creationId xmlns:a16="http://schemas.microsoft.com/office/drawing/2014/main" id="{A1363BB2-85E3-D451-9C2F-6DE73E359DCE}"/>
              </a:ext>
            </a:extLst>
          </p:cNvPr>
          <p:cNvSpPr>
            <a:spLocks noGrp="1" noChangeArrowheads="1"/>
          </p:cNvSpPr>
          <p:nvPr>
            <p:ph type="title"/>
          </p:nvPr>
        </p:nvSpPr>
        <p:spPr/>
        <p:txBody>
          <a:bodyPr/>
          <a:lstStyle/>
          <a:p>
            <a:r>
              <a:rPr lang="en-US" altLang="en-US" sz="3600" dirty="0"/>
              <a:t>Pipelined/Sliding-window protocols</a:t>
            </a:r>
            <a:endParaRPr lang="en-US" altLang="en-US" dirty="0"/>
          </a:p>
        </p:txBody>
      </p:sp>
      <p:sp>
        <p:nvSpPr>
          <p:cNvPr id="113667" name="Rectangle 3">
            <a:extLst>
              <a:ext uri="{FF2B5EF4-FFF2-40B4-BE49-F238E27FC236}">
                <a16:creationId xmlns:a16="http://schemas.microsoft.com/office/drawing/2014/main" id="{B4386DFB-3813-6C51-5320-CC8945C17C57}"/>
              </a:ext>
            </a:extLst>
          </p:cNvPr>
          <p:cNvSpPr>
            <a:spLocks noGrp="1" noChangeArrowheads="1"/>
          </p:cNvSpPr>
          <p:nvPr>
            <p:ph type="body" sz="half" idx="1"/>
          </p:nvPr>
        </p:nvSpPr>
        <p:spPr>
          <a:xfrm>
            <a:off x="523875" y="1304925"/>
            <a:ext cx="7591425" cy="4648200"/>
          </a:xfrm>
        </p:spPr>
        <p:txBody>
          <a:bodyPr/>
          <a:lstStyle/>
          <a:p>
            <a:pPr>
              <a:buFont typeface="ZapfDingbats" pitchFamily="82" charset="2"/>
              <a:buNone/>
            </a:pPr>
            <a:r>
              <a:rPr lang="en-US" altLang="en-US" sz="2400">
                <a:solidFill>
                  <a:srgbClr val="FF0000"/>
                </a:solidFill>
              </a:rPr>
              <a:t>Pipelining:</a:t>
            </a:r>
            <a:r>
              <a:rPr lang="en-US" altLang="en-US" sz="2400"/>
              <a:t> sender allows multiple, “in-flight”, yet-to-be-acknowledged pkts</a:t>
            </a:r>
          </a:p>
          <a:p>
            <a:pPr lvl="1"/>
            <a:r>
              <a:rPr lang="en-US" altLang="en-US" sz="2000"/>
              <a:t>range of sequence numbers must be increased</a:t>
            </a:r>
          </a:p>
          <a:p>
            <a:pPr lvl="1"/>
            <a:r>
              <a:rPr lang="en-US" altLang="en-US" sz="2000"/>
              <a:t>buffering at sender and/or receiver</a:t>
            </a:r>
          </a:p>
        </p:txBody>
      </p:sp>
      <p:sp>
        <p:nvSpPr>
          <p:cNvPr id="113668" name="Rectangle 4">
            <a:extLst>
              <a:ext uri="{FF2B5EF4-FFF2-40B4-BE49-F238E27FC236}">
                <a16:creationId xmlns:a16="http://schemas.microsoft.com/office/drawing/2014/main" id="{EC184069-8651-6250-E9DB-48A6AA55081A}"/>
              </a:ext>
            </a:extLst>
          </p:cNvPr>
          <p:cNvSpPr>
            <a:spLocks noGrp="1" noChangeArrowheads="1"/>
          </p:cNvSpPr>
          <p:nvPr>
            <p:ph type="body" sz="half" idx="2"/>
          </p:nvPr>
        </p:nvSpPr>
        <p:spPr>
          <a:xfrm>
            <a:off x="590550" y="5419725"/>
            <a:ext cx="8286750" cy="1076325"/>
          </a:xfrm>
        </p:spPr>
        <p:txBody>
          <a:bodyPr/>
          <a:lstStyle/>
          <a:p>
            <a:r>
              <a:rPr lang="en-US" altLang="en-US" sz="2400"/>
              <a:t>Two generic forms of pipelined protocols (or sliding window protocol) depending on the retransmission strategy: </a:t>
            </a:r>
            <a:r>
              <a:rPr lang="en-US" altLang="en-US" sz="2400" i="1">
                <a:solidFill>
                  <a:srgbClr val="FF0000"/>
                </a:solidFill>
              </a:rPr>
              <a:t>go-Back-N, selective repeat</a:t>
            </a:r>
          </a:p>
        </p:txBody>
      </p:sp>
      <p:pic>
        <p:nvPicPr>
          <p:cNvPr id="113669" name="Picture 5">
            <a:extLst>
              <a:ext uri="{FF2B5EF4-FFF2-40B4-BE49-F238E27FC236}">
                <a16:creationId xmlns:a16="http://schemas.microsoft.com/office/drawing/2014/main" id="{F069F5F8-FD51-4145-8EDD-47F3FC5AF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8" y="2890838"/>
            <a:ext cx="6105525" cy="237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Footer Placeholder 4">
            <a:extLst>
              <a:ext uri="{FF2B5EF4-FFF2-40B4-BE49-F238E27FC236}">
                <a16:creationId xmlns:a16="http://schemas.microsoft.com/office/drawing/2014/main" id="{B3D67D87-7F5A-8360-6D26-B5471E9B35F4}"/>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Slide Number Placeholder 5">
            <a:extLst>
              <a:ext uri="{FF2B5EF4-FFF2-40B4-BE49-F238E27FC236}">
                <a16:creationId xmlns:a16="http://schemas.microsoft.com/office/drawing/2014/main" id="{5B666FBB-498F-A7BA-A533-0B016D7936E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0BDF0776-A20E-4F4C-950A-1521FFE70CF0}"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4691" name="Rectangle 2">
            <a:extLst>
              <a:ext uri="{FF2B5EF4-FFF2-40B4-BE49-F238E27FC236}">
                <a16:creationId xmlns:a16="http://schemas.microsoft.com/office/drawing/2014/main" id="{9EAA5C1B-DB66-FD34-5D59-31DD4EAD2F82}"/>
              </a:ext>
            </a:extLst>
          </p:cNvPr>
          <p:cNvSpPr>
            <a:spLocks noGrp="1" noChangeArrowheads="1"/>
          </p:cNvSpPr>
          <p:nvPr>
            <p:ph type="title"/>
          </p:nvPr>
        </p:nvSpPr>
        <p:spPr/>
        <p:txBody>
          <a:bodyPr/>
          <a:lstStyle/>
          <a:p>
            <a:r>
              <a:rPr lang="en-US" altLang="en-US" sz="3600"/>
              <a:t>Pipelining: increased utilization</a:t>
            </a:r>
          </a:p>
        </p:txBody>
      </p:sp>
      <p:sp>
        <p:nvSpPr>
          <p:cNvPr id="114692" name="Line 3">
            <a:extLst>
              <a:ext uri="{FF2B5EF4-FFF2-40B4-BE49-F238E27FC236}">
                <a16:creationId xmlns:a16="http://schemas.microsoft.com/office/drawing/2014/main" id="{1F1BF8FD-CA6D-0B7A-825A-CAACC0D4F976}"/>
              </a:ext>
            </a:extLst>
          </p:cNvPr>
          <p:cNvSpPr>
            <a:spLocks noChangeShapeType="1"/>
          </p:cNvSpPr>
          <p:nvPr/>
        </p:nvSpPr>
        <p:spPr bwMode="auto">
          <a:xfrm>
            <a:off x="3171825" y="1778000"/>
            <a:ext cx="2082800" cy="9318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3" name="Text Box 4">
            <a:extLst>
              <a:ext uri="{FF2B5EF4-FFF2-40B4-BE49-F238E27FC236}">
                <a16:creationId xmlns:a16="http://schemas.microsoft.com/office/drawing/2014/main" id="{E0DF3C65-B725-F27E-0972-A5809F935A65}"/>
              </a:ext>
            </a:extLst>
          </p:cNvPr>
          <p:cNvSpPr txBox="1">
            <a:spLocks noChangeArrowheads="1"/>
          </p:cNvSpPr>
          <p:nvPr/>
        </p:nvSpPr>
        <p:spPr bwMode="auto">
          <a:xfrm>
            <a:off x="0" y="1571625"/>
            <a:ext cx="3086100" cy="3540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transmitted, t = 0</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4" name="Line 5">
            <a:extLst>
              <a:ext uri="{FF2B5EF4-FFF2-40B4-BE49-F238E27FC236}">
                <a16:creationId xmlns:a16="http://schemas.microsoft.com/office/drawing/2014/main" id="{6DA313FB-25CC-3DD3-7214-83A4B4930C7C}"/>
              </a:ext>
            </a:extLst>
          </p:cNvPr>
          <p:cNvSpPr>
            <a:spLocks noChangeShapeType="1"/>
          </p:cNvSpPr>
          <p:nvPr/>
        </p:nvSpPr>
        <p:spPr bwMode="auto">
          <a:xfrm>
            <a:off x="3162300" y="1555750"/>
            <a:ext cx="20638" cy="328453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5" name="Line 6">
            <a:extLst>
              <a:ext uri="{FF2B5EF4-FFF2-40B4-BE49-F238E27FC236}">
                <a16:creationId xmlns:a16="http://schemas.microsoft.com/office/drawing/2014/main" id="{1D34B0E9-EE26-BDD8-63BE-ED318972EB41}"/>
              </a:ext>
            </a:extLst>
          </p:cNvPr>
          <p:cNvSpPr>
            <a:spLocks noChangeShapeType="1"/>
          </p:cNvSpPr>
          <p:nvPr/>
        </p:nvSpPr>
        <p:spPr bwMode="auto">
          <a:xfrm>
            <a:off x="5243513" y="1568450"/>
            <a:ext cx="22225" cy="3351213"/>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6" name="Text Box 7">
            <a:extLst>
              <a:ext uri="{FF2B5EF4-FFF2-40B4-BE49-F238E27FC236}">
                <a16:creationId xmlns:a16="http://schemas.microsoft.com/office/drawing/2014/main" id="{AB63C592-EF9D-C1BE-DD06-D0DD63B630F0}"/>
              </a:ext>
            </a:extLst>
          </p:cNvPr>
          <p:cNvSpPr txBox="1">
            <a:spLocks noChangeArrowheads="1"/>
          </p:cNvSpPr>
          <p:nvPr/>
        </p:nvSpPr>
        <p:spPr bwMode="auto">
          <a:xfrm>
            <a:off x="2701925" y="1228725"/>
            <a:ext cx="1042988" cy="355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7" name="Text Box 8">
            <a:extLst>
              <a:ext uri="{FF2B5EF4-FFF2-40B4-BE49-F238E27FC236}">
                <a16:creationId xmlns:a16="http://schemas.microsoft.com/office/drawing/2014/main" id="{20F1E13A-74FC-F853-ECF0-5344AFCB5B29}"/>
              </a:ext>
            </a:extLst>
          </p:cNvPr>
          <p:cNvSpPr txBox="1">
            <a:spLocks noChangeArrowheads="1"/>
          </p:cNvSpPr>
          <p:nvPr/>
        </p:nvSpPr>
        <p:spPr bwMode="auto">
          <a:xfrm>
            <a:off x="4730750" y="1228725"/>
            <a:ext cx="1108075" cy="355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8" name="Line 9">
            <a:extLst>
              <a:ext uri="{FF2B5EF4-FFF2-40B4-BE49-F238E27FC236}">
                <a16:creationId xmlns:a16="http://schemas.microsoft.com/office/drawing/2014/main" id="{0CD91758-48D8-0ED4-DC34-D26DD553DE27}"/>
              </a:ext>
            </a:extLst>
          </p:cNvPr>
          <p:cNvSpPr>
            <a:spLocks noChangeShapeType="1"/>
          </p:cNvSpPr>
          <p:nvPr/>
        </p:nvSpPr>
        <p:spPr bwMode="auto">
          <a:xfrm>
            <a:off x="3182938" y="1773238"/>
            <a:ext cx="2049462" cy="3175"/>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699" name="Line 10">
            <a:extLst>
              <a:ext uri="{FF2B5EF4-FFF2-40B4-BE49-F238E27FC236}">
                <a16:creationId xmlns:a16="http://schemas.microsoft.com/office/drawing/2014/main" id="{A813A1E9-7C93-F824-391B-46FEC15D0299}"/>
              </a:ext>
            </a:extLst>
          </p:cNvPr>
          <p:cNvSpPr>
            <a:spLocks noChangeShapeType="1"/>
          </p:cNvSpPr>
          <p:nvPr/>
        </p:nvSpPr>
        <p:spPr bwMode="auto">
          <a:xfrm>
            <a:off x="3189288" y="3905250"/>
            <a:ext cx="2049462"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0" name="Freeform 11">
            <a:extLst>
              <a:ext uri="{FF2B5EF4-FFF2-40B4-BE49-F238E27FC236}">
                <a16:creationId xmlns:a16="http://schemas.microsoft.com/office/drawing/2014/main" id="{3D518B01-7C52-EF49-DAE2-1F92FC89AC54}"/>
              </a:ext>
            </a:extLst>
          </p:cNvPr>
          <p:cNvSpPr>
            <a:spLocks/>
          </p:cNvSpPr>
          <p:nvPr/>
        </p:nvSpPr>
        <p:spPr bwMode="auto">
          <a:xfrm>
            <a:off x="3167063" y="1770063"/>
            <a:ext cx="2087562" cy="1169987"/>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1" name="Line 12">
            <a:extLst>
              <a:ext uri="{FF2B5EF4-FFF2-40B4-BE49-F238E27FC236}">
                <a16:creationId xmlns:a16="http://schemas.microsoft.com/office/drawing/2014/main" id="{DDAEF6DD-26C0-8D2E-1E17-6DB669E1C4A5}"/>
              </a:ext>
            </a:extLst>
          </p:cNvPr>
          <p:cNvSpPr>
            <a:spLocks noChangeShapeType="1"/>
          </p:cNvSpPr>
          <p:nvPr/>
        </p:nvSpPr>
        <p:spPr bwMode="auto">
          <a:xfrm flipH="1">
            <a:off x="3032125" y="1770063"/>
            <a:ext cx="123825" cy="31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2" name="Line 13">
            <a:extLst>
              <a:ext uri="{FF2B5EF4-FFF2-40B4-BE49-F238E27FC236}">
                <a16:creationId xmlns:a16="http://schemas.microsoft.com/office/drawing/2014/main" id="{42204401-72DC-16EA-973D-0456AFBF34D9}"/>
              </a:ext>
            </a:extLst>
          </p:cNvPr>
          <p:cNvSpPr>
            <a:spLocks noChangeShapeType="1"/>
          </p:cNvSpPr>
          <p:nvPr/>
        </p:nvSpPr>
        <p:spPr bwMode="auto">
          <a:xfrm flipH="1">
            <a:off x="3032125" y="2014538"/>
            <a:ext cx="1238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3" name="Text Box 14">
            <a:extLst>
              <a:ext uri="{FF2B5EF4-FFF2-40B4-BE49-F238E27FC236}">
                <a16:creationId xmlns:a16="http://schemas.microsoft.com/office/drawing/2014/main" id="{F8E7565F-B54A-C267-B026-3D622FA38694}"/>
              </a:ext>
            </a:extLst>
          </p:cNvPr>
          <p:cNvSpPr txBox="1">
            <a:spLocks noChangeArrowheads="1"/>
          </p:cNvSpPr>
          <p:nvPr/>
        </p:nvSpPr>
        <p:spPr bwMode="auto">
          <a:xfrm>
            <a:off x="2251075" y="2754313"/>
            <a:ext cx="965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RTT </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04" name="Line 15">
            <a:extLst>
              <a:ext uri="{FF2B5EF4-FFF2-40B4-BE49-F238E27FC236}">
                <a16:creationId xmlns:a16="http://schemas.microsoft.com/office/drawing/2014/main" id="{C7DC747E-EA54-2EB1-7A27-933C8D484CCC}"/>
              </a:ext>
            </a:extLst>
          </p:cNvPr>
          <p:cNvSpPr>
            <a:spLocks noChangeShapeType="1"/>
          </p:cNvSpPr>
          <p:nvPr/>
        </p:nvSpPr>
        <p:spPr bwMode="auto">
          <a:xfrm>
            <a:off x="3065463" y="3065463"/>
            <a:ext cx="9525" cy="8207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5" name="Line 16">
            <a:extLst>
              <a:ext uri="{FF2B5EF4-FFF2-40B4-BE49-F238E27FC236}">
                <a16:creationId xmlns:a16="http://schemas.microsoft.com/office/drawing/2014/main" id="{5697CACD-9428-0C7C-E149-0A60139AC729}"/>
              </a:ext>
            </a:extLst>
          </p:cNvPr>
          <p:cNvSpPr>
            <a:spLocks noChangeShapeType="1"/>
          </p:cNvSpPr>
          <p:nvPr/>
        </p:nvSpPr>
        <p:spPr bwMode="auto">
          <a:xfrm flipV="1">
            <a:off x="3070225" y="2036763"/>
            <a:ext cx="1588" cy="7762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6" name="Text Box 17">
            <a:extLst>
              <a:ext uri="{FF2B5EF4-FFF2-40B4-BE49-F238E27FC236}">
                <a16:creationId xmlns:a16="http://schemas.microsoft.com/office/drawing/2014/main" id="{A87E05DB-431F-57FB-E679-940A28ED66D2}"/>
              </a:ext>
            </a:extLst>
          </p:cNvPr>
          <p:cNvSpPr txBox="1">
            <a:spLocks noChangeArrowheads="1"/>
          </p:cNvSpPr>
          <p:nvPr/>
        </p:nvSpPr>
        <p:spPr bwMode="auto">
          <a:xfrm>
            <a:off x="346075" y="1852613"/>
            <a:ext cx="2740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bit transmitted, t = L / 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07" name="Line 18">
            <a:extLst>
              <a:ext uri="{FF2B5EF4-FFF2-40B4-BE49-F238E27FC236}">
                <a16:creationId xmlns:a16="http://schemas.microsoft.com/office/drawing/2014/main" id="{7EED3088-6BFA-793B-ECD2-6DA83B436A3F}"/>
              </a:ext>
            </a:extLst>
          </p:cNvPr>
          <p:cNvSpPr>
            <a:spLocks noChangeShapeType="1"/>
          </p:cNvSpPr>
          <p:nvPr/>
        </p:nvSpPr>
        <p:spPr bwMode="auto">
          <a:xfrm flipH="1">
            <a:off x="5232400" y="2695575"/>
            <a:ext cx="1254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08" name="Text Box 19">
            <a:extLst>
              <a:ext uri="{FF2B5EF4-FFF2-40B4-BE49-F238E27FC236}">
                <a16:creationId xmlns:a16="http://schemas.microsoft.com/office/drawing/2014/main" id="{23E00A81-739A-3BA3-89D0-67B2B897720B}"/>
              </a:ext>
            </a:extLst>
          </p:cNvPr>
          <p:cNvSpPr txBox="1">
            <a:spLocks noChangeArrowheads="1"/>
          </p:cNvSpPr>
          <p:nvPr/>
        </p:nvSpPr>
        <p:spPr bwMode="auto">
          <a:xfrm>
            <a:off x="5308600" y="2517775"/>
            <a:ext cx="2641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first packet bit arrives</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09" name="Line 20">
            <a:extLst>
              <a:ext uri="{FF2B5EF4-FFF2-40B4-BE49-F238E27FC236}">
                <a16:creationId xmlns:a16="http://schemas.microsoft.com/office/drawing/2014/main" id="{32BFBB5C-78CC-9397-D25E-C4493AC25F81}"/>
              </a:ext>
            </a:extLst>
          </p:cNvPr>
          <p:cNvSpPr>
            <a:spLocks noChangeShapeType="1"/>
          </p:cNvSpPr>
          <p:nvPr/>
        </p:nvSpPr>
        <p:spPr bwMode="auto">
          <a:xfrm>
            <a:off x="5254625" y="2946400"/>
            <a:ext cx="11906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0" name="Text Box 21">
            <a:extLst>
              <a:ext uri="{FF2B5EF4-FFF2-40B4-BE49-F238E27FC236}">
                <a16:creationId xmlns:a16="http://schemas.microsoft.com/office/drawing/2014/main" id="{14DDDC1A-E1EF-B7A4-B35D-68C83C06D1D9}"/>
              </a:ext>
            </a:extLst>
          </p:cNvPr>
          <p:cNvSpPr txBox="1">
            <a:spLocks noChangeArrowheads="1"/>
          </p:cNvSpPr>
          <p:nvPr/>
        </p:nvSpPr>
        <p:spPr bwMode="auto">
          <a:xfrm>
            <a:off x="5313363" y="2770188"/>
            <a:ext cx="3581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packet bit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11" name="Text Box 22">
            <a:extLst>
              <a:ext uri="{FF2B5EF4-FFF2-40B4-BE49-F238E27FC236}">
                <a16:creationId xmlns:a16="http://schemas.microsoft.com/office/drawing/2014/main" id="{29E313B6-C953-B8CA-136D-98C576BBA62F}"/>
              </a:ext>
            </a:extLst>
          </p:cNvPr>
          <p:cNvSpPr txBox="1">
            <a:spLocks noChangeArrowheads="1"/>
          </p:cNvSpPr>
          <p:nvPr/>
        </p:nvSpPr>
        <p:spPr bwMode="auto">
          <a:xfrm>
            <a:off x="493713" y="3562350"/>
            <a:ext cx="2635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 arrives, send next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 t = RTT + L / R</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pSp>
        <p:nvGrpSpPr>
          <p:cNvPr id="114712" name="Group 23">
            <a:extLst>
              <a:ext uri="{FF2B5EF4-FFF2-40B4-BE49-F238E27FC236}">
                <a16:creationId xmlns:a16="http://schemas.microsoft.com/office/drawing/2014/main" id="{6FF45333-587C-CF20-C844-617C8E16E84A}"/>
              </a:ext>
            </a:extLst>
          </p:cNvPr>
          <p:cNvGrpSpPr>
            <a:grpSpLocks/>
          </p:cNvGrpSpPr>
          <p:nvPr/>
        </p:nvGrpSpPr>
        <p:grpSpPr bwMode="auto">
          <a:xfrm>
            <a:off x="3043238" y="3892550"/>
            <a:ext cx="1466850" cy="608013"/>
            <a:chOff x="12502" y="21425"/>
            <a:chExt cx="3400" cy="1025"/>
          </a:xfrm>
        </p:grpSpPr>
        <p:sp>
          <p:nvSpPr>
            <p:cNvPr id="114741" name="Line 24">
              <a:extLst>
                <a:ext uri="{FF2B5EF4-FFF2-40B4-BE49-F238E27FC236}">
                  <a16:creationId xmlns:a16="http://schemas.microsoft.com/office/drawing/2014/main" id="{4D85CC31-F05A-733F-5B07-E415F01FD4A9}"/>
                </a:ext>
              </a:extLst>
            </p:cNvPr>
            <p:cNvSpPr>
              <a:spLocks noChangeShapeType="1"/>
            </p:cNvSpPr>
            <p:nvPr/>
          </p:nvSpPr>
          <p:spPr bwMode="auto">
            <a:xfrm flipH="1">
              <a:off x="12502" y="21425"/>
              <a:ext cx="287"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2" name="Freeform 25">
              <a:extLst>
                <a:ext uri="{FF2B5EF4-FFF2-40B4-BE49-F238E27FC236}">
                  <a16:creationId xmlns:a16="http://schemas.microsoft.com/office/drawing/2014/main" id="{3231C900-55E3-9946-CD71-5208653D3F16}"/>
                </a:ext>
              </a:extLst>
            </p:cNvPr>
            <p:cNvSpPr>
              <a:spLocks/>
            </p:cNvSpPr>
            <p:nvPr/>
          </p:nvSpPr>
          <p:spPr bwMode="auto">
            <a:xfrm>
              <a:off x="12826" y="21438"/>
              <a:ext cx="3076" cy="988"/>
            </a:xfrm>
            <a:custGeom>
              <a:avLst/>
              <a:gdLst>
                <a:gd name="T0" fmla="*/ 0 w 1845"/>
                <a:gd name="T1" fmla="*/ 0 h 592"/>
                <a:gd name="T2" fmla="*/ 510318 w 1845"/>
                <a:gd name="T3" fmla="*/ 165625 h 592"/>
                <a:gd name="T4" fmla="*/ 302933 w 1845"/>
                <a:gd name="T5" fmla="*/ 165625 h 592"/>
                <a:gd name="T6" fmla="*/ 0 w 1845"/>
                <a:gd name="T7" fmla="*/ 69098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43" name="Group 26">
              <a:extLst>
                <a:ext uri="{FF2B5EF4-FFF2-40B4-BE49-F238E27FC236}">
                  <a16:creationId xmlns:a16="http://schemas.microsoft.com/office/drawing/2014/main" id="{284DC746-B61C-04EF-6C42-283C525A85A3}"/>
                </a:ext>
              </a:extLst>
            </p:cNvPr>
            <p:cNvGrpSpPr>
              <a:grpSpLocks/>
            </p:cNvGrpSpPr>
            <p:nvPr/>
          </p:nvGrpSpPr>
          <p:grpSpPr bwMode="auto">
            <a:xfrm>
              <a:off x="12815" y="21425"/>
              <a:ext cx="2776" cy="913"/>
              <a:chOff x="12315" y="13225"/>
              <a:chExt cx="2775" cy="913"/>
            </a:xfrm>
          </p:grpSpPr>
          <p:sp>
            <p:nvSpPr>
              <p:cNvPr id="114746" name="Line 27">
                <a:extLst>
                  <a:ext uri="{FF2B5EF4-FFF2-40B4-BE49-F238E27FC236}">
                    <a16:creationId xmlns:a16="http://schemas.microsoft.com/office/drawing/2014/main" id="{C935E1B7-AC6D-20CC-8113-A6C55944421E}"/>
                  </a:ext>
                </a:extLst>
              </p:cNvPr>
              <p:cNvSpPr>
                <a:spLocks noChangeShapeType="1"/>
              </p:cNvSpPr>
              <p:nvPr/>
            </p:nvSpPr>
            <p:spPr bwMode="auto">
              <a:xfrm>
                <a:off x="12315" y="13225"/>
                <a:ext cx="1585" cy="5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7" name="Line 28">
                <a:extLst>
                  <a:ext uri="{FF2B5EF4-FFF2-40B4-BE49-F238E27FC236}">
                    <a16:creationId xmlns:a16="http://schemas.microsoft.com/office/drawing/2014/main" id="{23C00CFA-9C53-5FA9-EFC0-B1C1D5F33400}"/>
                  </a:ext>
                </a:extLst>
              </p:cNvPr>
              <p:cNvSpPr>
                <a:spLocks noChangeShapeType="1"/>
              </p:cNvSpPr>
              <p:nvPr/>
            </p:nvSpPr>
            <p:spPr bwMode="auto">
              <a:xfrm>
                <a:off x="13915" y="13736"/>
                <a:ext cx="1170"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44" name="Line 29">
              <a:extLst>
                <a:ext uri="{FF2B5EF4-FFF2-40B4-BE49-F238E27FC236}">
                  <a16:creationId xmlns:a16="http://schemas.microsoft.com/office/drawing/2014/main" id="{43FE31CE-4007-6B4A-A796-12AB92CA4C4B}"/>
                </a:ext>
              </a:extLst>
            </p:cNvPr>
            <p:cNvSpPr>
              <a:spLocks noChangeShapeType="1"/>
            </p:cNvSpPr>
            <p:nvPr/>
          </p:nvSpPr>
          <p:spPr bwMode="auto">
            <a:xfrm>
              <a:off x="12815" y="21837"/>
              <a:ext cx="688" cy="21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5" name="Line 30">
              <a:extLst>
                <a:ext uri="{FF2B5EF4-FFF2-40B4-BE49-F238E27FC236}">
                  <a16:creationId xmlns:a16="http://schemas.microsoft.com/office/drawing/2014/main" id="{EACBB5B6-C3AF-9575-0277-2F221A95F6E5}"/>
                </a:ext>
              </a:extLst>
            </p:cNvPr>
            <p:cNvSpPr>
              <a:spLocks noChangeShapeType="1"/>
            </p:cNvSpPr>
            <p:nvPr/>
          </p:nvSpPr>
          <p:spPr bwMode="auto">
            <a:xfrm>
              <a:off x="13514" y="22049"/>
              <a:ext cx="1177" cy="401"/>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13" name="Freeform 31">
            <a:extLst>
              <a:ext uri="{FF2B5EF4-FFF2-40B4-BE49-F238E27FC236}">
                <a16:creationId xmlns:a16="http://schemas.microsoft.com/office/drawing/2014/main" id="{CFB1E954-9EB1-5A4D-401D-DDB3F4569137}"/>
              </a:ext>
            </a:extLst>
          </p:cNvPr>
          <p:cNvSpPr>
            <a:spLocks/>
          </p:cNvSpPr>
          <p:nvPr/>
        </p:nvSpPr>
        <p:spPr bwMode="auto">
          <a:xfrm>
            <a:off x="3171825" y="2022475"/>
            <a:ext cx="2087563" cy="11684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4" name="Freeform 32">
            <a:extLst>
              <a:ext uri="{FF2B5EF4-FFF2-40B4-BE49-F238E27FC236}">
                <a16:creationId xmlns:a16="http://schemas.microsoft.com/office/drawing/2014/main" id="{524E19A1-2115-B5B1-CCC2-A649AEF10B08}"/>
              </a:ext>
            </a:extLst>
          </p:cNvPr>
          <p:cNvSpPr>
            <a:spLocks/>
          </p:cNvSpPr>
          <p:nvPr/>
        </p:nvSpPr>
        <p:spPr bwMode="auto">
          <a:xfrm>
            <a:off x="3171825" y="2273300"/>
            <a:ext cx="2087563" cy="1168400"/>
          </a:xfrm>
          <a:custGeom>
            <a:avLst/>
            <a:gdLst>
              <a:gd name="T0" fmla="*/ 0 w 2902"/>
              <a:gd name="T1" fmla="*/ 0 h 1185"/>
              <a:gd name="T2" fmla="*/ 2147483646 w 2902"/>
              <a:gd name="T3" fmla="*/ 2147483646 h 1185"/>
              <a:gd name="T4" fmla="*/ 2147483646 w 2902"/>
              <a:gd name="T5" fmla="*/ 2147483646 h 1185"/>
              <a:gd name="T6" fmla="*/ 0 w 2902"/>
              <a:gd name="T7" fmla="*/ 2147483646 h 1185"/>
              <a:gd name="T8" fmla="*/ 0 w 2902"/>
              <a:gd name="T9" fmla="*/ 0 h 1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02" h="1185">
                <a:moveTo>
                  <a:pt x="0" y="0"/>
                </a:moveTo>
                <a:lnTo>
                  <a:pt x="2895" y="937"/>
                </a:lnTo>
                <a:lnTo>
                  <a:pt x="2902" y="1185"/>
                </a:lnTo>
                <a:lnTo>
                  <a:pt x="0" y="247"/>
                </a:lnTo>
                <a:lnTo>
                  <a:pt x="0" y="0"/>
                </a:lnTo>
                <a:close/>
              </a:path>
            </a:pathLst>
          </a:custGeom>
          <a:solidFill>
            <a:srgbClr val="00CCFF"/>
          </a:solidFill>
          <a:ln w="9525">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5" name="Line 33">
            <a:extLst>
              <a:ext uri="{FF2B5EF4-FFF2-40B4-BE49-F238E27FC236}">
                <a16:creationId xmlns:a16="http://schemas.microsoft.com/office/drawing/2014/main" id="{A5000E70-6D0B-99B4-5933-82E99CDF67D6}"/>
              </a:ext>
            </a:extLst>
          </p:cNvPr>
          <p:cNvSpPr>
            <a:spLocks noChangeShapeType="1"/>
          </p:cNvSpPr>
          <p:nvPr/>
        </p:nvSpPr>
        <p:spPr bwMode="auto">
          <a:xfrm flipV="1">
            <a:off x="3189288" y="2954338"/>
            <a:ext cx="2065337" cy="9318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16" name="Line 34">
            <a:extLst>
              <a:ext uri="{FF2B5EF4-FFF2-40B4-BE49-F238E27FC236}">
                <a16:creationId xmlns:a16="http://schemas.microsoft.com/office/drawing/2014/main" id="{9CD667A1-A2C0-BBB7-6E68-9EC2DB20CF82}"/>
              </a:ext>
            </a:extLst>
          </p:cNvPr>
          <p:cNvSpPr>
            <a:spLocks noChangeShapeType="1"/>
          </p:cNvSpPr>
          <p:nvPr/>
        </p:nvSpPr>
        <p:spPr bwMode="auto">
          <a:xfrm flipV="1">
            <a:off x="3189288" y="3205163"/>
            <a:ext cx="2065337" cy="9318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17" name="Group 35">
            <a:extLst>
              <a:ext uri="{FF2B5EF4-FFF2-40B4-BE49-F238E27FC236}">
                <a16:creationId xmlns:a16="http://schemas.microsoft.com/office/drawing/2014/main" id="{B767280E-7441-0438-30AC-9546CB901004}"/>
              </a:ext>
            </a:extLst>
          </p:cNvPr>
          <p:cNvGrpSpPr>
            <a:grpSpLocks/>
          </p:cNvGrpSpPr>
          <p:nvPr/>
        </p:nvGrpSpPr>
        <p:grpSpPr bwMode="auto">
          <a:xfrm>
            <a:off x="3032125" y="4130675"/>
            <a:ext cx="1466850" cy="606425"/>
            <a:chOff x="12502" y="21425"/>
            <a:chExt cx="3400" cy="1025"/>
          </a:xfrm>
        </p:grpSpPr>
        <p:sp>
          <p:nvSpPr>
            <p:cNvPr id="114734" name="Line 36">
              <a:extLst>
                <a:ext uri="{FF2B5EF4-FFF2-40B4-BE49-F238E27FC236}">
                  <a16:creationId xmlns:a16="http://schemas.microsoft.com/office/drawing/2014/main" id="{24904C32-8320-BDED-28C1-009BB1C77284}"/>
                </a:ext>
              </a:extLst>
            </p:cNvPr>
            <p:cNvSpPr>
              <a:spLocks noChangeShapeType="1"/>
            </p:cNvSpPr>
            <p:nvPr/>
          </p:nvSpPr>
          <p:spPr bwMode="auto">
            <a:xfrm flipH="1">
              <a:off x="12502" y="21425"/>
              <a:ext cx="287"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5" name="Freeform 37">
              <a:extLst>
                <a:ext uri="{FF2B5EF4-FFF2-40B4-BE49-F238E27FC236}">
                  <a16:creationId xmlns:a16="http://schemas.microsoft.com/office/drawing/2014/main" id="{DC499D8F-70A5-F999-AEDA-A530356F82D3}"/>
                </a:ext>
              </a:extLst>
            </p:cNvPr>
            <p:cNvSpPr>
              <a:spLocks/>
            </p:cNvSpPr>
            <p:nvPr/>
          </p:nvSpPr>
          <p:spPr bwMode="auto">
            <a:xfrm>
              <a:off x="12826" y="21438"/>
              <a:ext cx="3076" cy="987"/>
            </a:xfrm>
            <a:custGeom>
              <a:avLst/>
              <a:gdLst>
                <a:gd name="T0" fmla="*/ 0 w 1845"/>
                <a:gd name="T1" fmla="*/ 0 h 592"/>
                <a:gd name="T2" fmla="*/ 510318 w 1845"/>
                <a:gd name="T3" fmla="*/ 163834 h 592"/>
                <a:gd name="T4" fmla="*/ 302933 w 1845"/>
                <a:gd name="T5" fmla="*/ 163834 h 592"/>
                <a:gd name="T6" fmla="*/ 0 w 1845"/>
                <a:gd name="T7" fmla="*/ 6836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36" name="Group 38">
              <a:extLst>
                <a:ext uri="{FF2B5EF4-FFF2-40B4-BE49-F238E27FC236}">
                  <a16:creationId xmlns:a16="http://schemas.microsoft.com/office/drawing/2014/main" id="{A5775793-5D7D-CE55-039B-B08CD6BC9018}"/>
                </a:ext>
              </a:extLst>
            </p:cNvPr>
            <p:cNvGrpSpPr>
              <a:grpSpLocks/>
            </p:cNvGrpSpPr>
            <p:nvPr/>
          </p:nvGrpSpPr>
          <p:grpSpPr bwMode="auto">
            <a:xfrm>
              <a:off x="12815" y="21425"/>
              <a:ext cx="2776" cy="913"/>
              <a:chOff x="12315" y="13225"/>
              <a:chExt cx="2775" cy="913"/>
            </a:xfrm>
          </p:grpSpPr>
          <p:sp>
            <p:nvSpPr>
              <p:cNvPr id="114739" name="Line 39">
                <a:extLst>
                  <a:ext uri="{FF2B5EF4-FFF2-40B4-BE49-F238E27FC236}">
                    <a16:creationId xmlns:a16="http://schemas.microsoft.com/office/drawing/2014/main" id="{C3AD543A-16BE-4A81-CE3B-92628D4EE3C3}"/>
                  </a:ext>
                </a:extLst>
              </p:cNvPr>
              <p:cNvSpPr>
                <a:spLocks noChangeShapeType="1"/>
              </p:cNvSpPr>
              <p:nvPr/>
            </p:nvSpPr>
            <p:spPr bwMode="auto">
              <a:xfrm>
                <a:off x="12315" y="13225"/>
                <a:ext cx="1585" cy="5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40" name="Line 40">
                <a:extLst>
                  <a:ext uri="{FF2B5EF4-FFF2-40B4-BE49-F238E27FC236}">
                    <a16:creationId xmlns:a16="http://schemas.microsoft.com/office/drawing/2014/main" id="{E683F979-8517-CAC6-B902-10584F7E031C}"/>
                  </a:ext>
                </a:extLst>
              </p:cNvPr>
              <p:cNvSpPr>
                <a:spLocks noChangeShapeType="1"/>
              </p:cNvSpPr>
              <p:nvPr/>
            </p:nvSpPr>
            <p:spPr bwMode="auto">
              <a:xfrm>
                <a:off x="13915" y="13738"/>
                <a:ext cx="1170" cy="4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37" name="Line 41">
              <a:extLst>
                <a:ext uri="{FF2B5EF4-FFF2-40B4-BE49-F238E27FC236}">
                  <a16:creationId xmlns:a16="http://schemas.microsoft.com/office/drawing/2014/main" id="{F0D1130F-C44B-842E-ABAD-1D2F706B3B8D}"/>
                </a:ext>
              </a:extLst>
            </p:cNvPr>
            <p:cNvSpPr>
              <a:spLocks noChangeShapeType="1"/>
            </p:cNvSpPr>
            <p:nvPr/>
          </p:nvSpPr>
          <p:spPr bwMode="auto">
            <a:xfrm>
              <a:off x="12815" y="21838"/>
              <a:ext cx="688" cy="2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8" name="Line 42">
              <a:extLst>
                <a:ext uri="{FF2B5EF4-FFF2-40B4-BE49-F238E27FC236}">
                  <a16:creationId xmlns:a16="http://schemas.microsoft.com/office/drawing/2014/main" id="{51DC2B81-E391-22E7-F00C-88351D468165}"/>
                </a:ext>
              </a:extLst>
            </p:cNvPr>
            <p:cNvSpPr>
              <a:spLocks noChangeShapeType="1"/>
            </p:cNvSpPr>
            <p:nvPr/>
          </p:nvSpPr>
          <p:spPr bwMode="auto">
            <a:xfrm>
              <a:off x="13514" y="22048"/>
              <a:ext cx="1177" cy="402"/>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14718" name="Group 43">
            <a:extLst>
              <a:ext uri="{FF2B5EF4-FFF2-40B4-BE49-F238E27FC236}">
                <a16:creationId xmlns:a16="http://schemas.microsoft.com/office/drawing/2014/main" id="{A9F83007-0518-1752-4891-BB7AF4FB535C}"/>
              </a:ext>
            </a:extLst>
          </p:cNvPr>
          <p:cNvGrpSpPr>
            <a:grpSpLocks/>
          </p:cNvGrpSpPr>
          <p:nvPr/>
        </p:nvGrpSpPr>
        <p:grpSpPr bwMode="auto">
          <a:xfrm>
            <a:off x="3043238" y="4381500"/>
            <a:ext cx="1466850" cy="606425"/>
            <a:chOff x="12502" y="21425"/>
            <a:chExt cx="3400" cy="1025"/>
          </a:xfrm>
        </p:grpSpPr>
        <p:sp>
          <p:nvSpPr>
            <p:cNvPr id="114727" name="Line 44">
              <a:extLst>
                <a:ext uri="{FF2B5EF4-FFF2-40B4-BE49-F238E27FC236}">
                  <a16:creationId xmlns:a16="http://schemas.microsoft.com/office/drawing/2014/main" id="{79F9DE92-ECA5-D40B-58BA-1241A4D47F21}"/>
                </a:ext>
              </a:extLst>
            </p:cNvPr>
            <p:cNvSpPr>
              <a:spLocks noChangeShapeType="1"/>
            </p:cNvSpPr>
            <p:nvPr/>
          </p:nvSpPr>
          <p:spPr bwMode="auto">
            <a:xfrm flipH="1">
              <a:off x="12502" y="21425"/>
              <a:ext cx="287"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8" name="Freeform 45">
              <a:extLst>
                <a:ext uri="{FF2B5EF4-FFF2-40B4-BE49-F238E27FC236}">
                  <a16:creationId xmlns:a16="http://schemas.microsoft.com/office/drawing/2014/main" id="{5E2F2AF1-CBCF-2CBF-AA2D-84B0A7325A32}"/>
                </a:ext>
              </a:extLst>
            </p:cNvPr>
            <p:cNvSpPr>
              <a:spLocks/>
            </p:cNvSpPr>
            <p:nvPr/>
          </p:nvSpPr>
          <p:spPr bwMode="auto">
            <a:xfrm>
              <a:off x="12826" y="21438"/>
              <a:ext cx="3076" cy="987"/>
            </a:xfrm>
            <a:custGeom>
              <a:avLst/>
              <a:gdLst>
                <a:gd name="T0" fmla="*/ 0 w 1845"/>
                <a:gd name="T1" fmla="*/ 0 h 592"/>
                <a:gd name="T2" fmla="*/ 510318 w 1845"/>
                <a:gd name="T3" fmla="*/ 163834 h 592"/>
                <a:gd name="T4" fmla="*/ 302933 w 1845"/>
                <a:gd name="T5" fmla="*/ 163834 h 592"/>
                <a:gd name="T6" fmla="*/ 0 w 1845"/>
                <a:gd name="T7" fmla="*/ 68366 h 592"/>
                <a:gd name="T8" fmla="*/ 0 w 1845"/>
                <a:gd name="T9" fmla="*/ 0 h 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45" h="592">
                  <a:moveTo>
                    <a:pt x="0" y="0"/>
                  </a:moveTo>
                  <a:lnTo>
                    <a:pt x="1845" y="592"/>
                  </a:lnTo>
                  <a:lnTo>
                    <a:pt x="1095" y="592"/>
                  </a:lnTo>
                  <a:lnTo>
                    <a:pt x="0" y="247"/>
                  </a:lnTo>
                  <a:lnTo>
                    <a:pt x="0" y="0"/>
                  </a:lnTo>
                  <a:close/>
                </a:path>
              </a:pathLst>
            </a:custGeom>
            <a:gradFill rotWithShape="1">
              <a:gsLst>
                <a:gs pos="0">
                  <a:srgbClr val="00CCFF"/>
                </a:gs>
                <a:gs pos="100000">
                  <a:srgbClr val="FFFFFF"/>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14729" name="Group 46">
              <a:extLst>
                <a:ext uri="{FF2B5EF4-FFF2-40B4-BE49-F238E27FC236}">
                  <a16:creationId xmlns:a16="http://schemas.microsoft.com/office/drawing/2014/main" id="{3964C5F5-DE2C-69F3-7CC0-0D87BF2EB4C9}"/>
                </a:ext>
              </a:extLst>
            </p:cNvPr>
            <p:cNvGrpSpPr>
              <a:grpSpLocks/>
            </p:cNvGrpSpPr>
            <p:nvPr/>
          </p:nvGrpSpPr>
          <p:grpSpPr bwMode="auto">
            <a:xfrm>
              <a:off x="12815" y="21425"/>
              <a:ext cx="2776" cy="913"/>
              <a:chOff x="12315" y="13225"/>
              <a:chExt cx="2775" cy="913"/>
            </a:xfrm>
          </p:grpSpPr>
          <p:sp>
            <p:nvSpPr>
              <p:cNvPr id="114732" name="Line 47">
                <a:extLst>
                  <a:ext uri="{FF2B5EF4-FFF2-40B4-BE49-F238E27FC236}">
                    <a16:creationId xmlns:a16="http://schemas.microsoft.com/office/drawing/2014/main" id="{B4DCD974-EBFC-E6B1-6912-9E8F95851AD7}"/>
                  </a:ext>
                </a:extLst>
              </p:cNvPr>
              <p:cNvSpPr>
                <a:spLocks noChangeShapeType="1"/>
              </p:cNvSpPr>
              <p:nvPr/>
            </p:nvSpPr>
            <p:spPr bwMode="auto">
              <a:xfrm>
                <a:off x="12315" y="13225"/>
                <a:ext cx="1585" cy="51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3" name="Line 48">
                <a:extLst>
                  <a:ext uri="{FF2B5EF4-FFF2-40B4-BE49-F238E27FC236}">
                    <a16:creationId xmlns:a16="http://schemas.microsoft.com/office/drawing/2014/main" id="{840C6F50-6E4C-2936-06B5-8BA09F049137}"/>
                  </a:ext>
                </a:extLst>
              </p:cNvPr>
              <p:cNvSpPr>
                <a:spLocks noChangeShapeType="1"/>
              </p:cNvSpPr>
              <p:nvPr/>
            </p:nvSpPr>
            <p:spPr bwMode="auto">
              <a:xfrm>
                <a:off x="13915" y="13738"/>
                <a:ext cx="1170" cy="400"/>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30" name="Line 49">
              <a:extLst>
                <a:ext uri="{FF2B5EF4-FFF2-40B4-BE49-F238E27FC236}">
                  <a16:creationId xmlns:a16="http://schemas.microsoft.com/office/drawing/2014/main" id="{F11FC1F6-7729-2BFC-4E4C-F218F462B173}"/>
                </a:ext>
              </a:extLst>
            </p:cNvPr>
            <p:cNvSpPr>
              <a:spLocks noChangeShapeType="1"/>
            </p:cNvSpPr>
            <p:nvPr/>
          </p:nvSpPr>
          <p:spPr bwMode="auto">
            <a:xfrm>
              <a:off x="12815" y="21838"/>
              <a:ext cx="688" cy="2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31" name="Line 50">
              <a:extLst>
                <a:ext uri="{FF2B5EF4-FFF2-40B4-BE49-F238E27FC236}">
                  <a16:creationId xmlns:a16="http://schemas.microsoft.com/office/drawing/2014/main" id="{A386C182-9DA7-5740-E724-A0C6D0661393}"/>
                </a:ext>
              </a:extLst>
            </p:cNvPr>
            <p:cNvSpPr>
              <a:spLocks noChangeShapeType="1"/>
            </p:cNvSpPr>
            <p:nvPr/>
          </p:nvSpPr>
          <p:spPr bwMode="auto">
            <a:xfrm>
              <a:off x="13514" y="22048"/>
              <a:ext cx="1177" cy="402"/>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sp>
        <p:nvSpPr>
          <p:cNvPr id="114719" name="Line 51">
            <a:extLst>
              <a:ext uri="{FF2B5EF4-FFF2-40B4-BE49-F238E27FC236}">
                <a16:creationId xmlns:a16="http://schemas.microsoft.com/office/drawing/2014/main" id="{20624DCD-A425-2308-D1D7-30F1D531771A}"/>
              </a:ext>
            </a:extLst>
          </p:cNvPr>
          <p:cNvSpPr>
            <a:spLocks noChangeShapeType="1"/>
          </p:cNvSpPr>
          <p:nvPr/>
        </p:nvSpPr>
        <p:spPr bwMode="auto">
          <a:xfrm flipV="1">
            <a:off x="3194050" y="3457575"/>
            <a:ext cx="2065338" cy="9318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0" name="Text Box 52">
            <a:extLst>
              <a:ext uri="{FF2B5EF4-FFF2-40B4-BE49-F238E27FC236}">
                <a16:creationId xmlns:a16="http://schemas.microsoft.com/office/drawing/2014/main" id="{B7DA95B7-37B0-D38A-E2BB-61B01D593820}"/>
              </a:ext>
            </a:extLst>
          </p:cNvPr>
          <p:cNvSpPr txBox="1">
            <a:spLocks noChangeArrowheads="1"/>
          </p:cNvSpPr>
          <p:nvPr/>
        </p:nvSpPr>
        <p:spPr bwMode="auto">
          <a:xfrm>
            <a:off x="5310188" y="3024188"/>
            <a:ext cx="38338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bit of 2</a:t>
            </a:r>
            <a:r>
              <a:rPr kumimoji="0" lang="en-US" altLang="en-US" sz="16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cs typeface="+mn-cs"/>
              </a:rPr>
              <a:t>nd</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packet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721" name="Line 53">
            <a:extLst>
              <a:ext uri="{FF2B5EF4-FFF2-40B4-BE49-F238E27FC236}">
                <a16:creationId xmlns:a16="http://schemas.microsoft.com/office/drawing/2014/main" id="{13DF8441-66F6-9B52-E2C0-9B9724603DE3}"/>
              </a:ext>
            </a:extLst>
          </p:cNvPr>
          <p:cNvSpPr>
            <a:spLocks noChangeShapeType="1"/>
          </p:cNvSpPr>
          <p:nvPr/>
        </p:nvSpPr>
        <p:spPr bwMode="auto">
          <a:xfrm flipV="1">
            <a:off x="5254625" y="3182938"/>
            <a:ext cx="112713"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2" name="Line 54">
            <a:extLst>
              <a:ext uri="{FF2B5EF4-FFF2-40B4-BE49-F238E27FC236}">
                <a16:creationId xmlns:a16="http://schemas.microsoft.com/office/drawing/2014/main" id="{4B69C400-D42E-A85F-8063-FF0D205FF623}"/>
              </a:ext>
            </a:extLst>
          </p:cNvPr>
          <p:cNvSpPr>
            <a:spLocks noChangeShapeType="1"/>
          </p:cNvSpPr>
          <p:nvPr/>
        </p:nvSpPr>
        <p:spPr bwMode="auto">
          <a:xfrm flipV="1">
            <a:off x="5265738" y="3435350"/>
            <a:ext cx="11271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114723" name="Text Box 55">
            <a:extLst>
              <a:ext uri="{FF2B5EF4-FFF2-40B4-BE49-F238E27FC236}">
                <a16:creationId xmlns:a16="http://schemas.microsoft.com/office/drawing/2014/main" id="{F2D351D2-FD63-C295-B90E-8755675A4BC1}"/>
              </a:ext>
            </a:extLst>
          </p:cNvPr>
          <p:cNvSpPr txBox="1">
            <a:spLocks noChangeArrowheads="1"/>
          </p:cNvSpPr>
          <p:nvPr/>
        </p:nvSpPr>
        <p:spPr bwMode="auto">
          <a:xfrm>
            <a:off x="5305425" y="3257550"/>
            <a:ext cx="38385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last bit of 3</a:t>
            </a:r>
            <a:r>
              <a:rPr kumimoji="0" lang="en-US" altLang="en-US" sz="1600" b="0" i="0" u="none" strike="noStrike" kern="1200" cap="none" spc="0" normalizeH="0" baseline="30000" noProof="0">
                <a:ln>
                  <a:noFill/>
                </a:ln>
                <a:solidFill>
                  <a:srgbClr val="000000"/>
                </a:solidFill>
                <a:effectLst/>
                <a:uLnTx/>
                <a:uFillTx/>
                <a:latin typeface="Arial" panose="020B0604020202020204" pitchFamily="34" charset="0"/>
                <a:ea typeface="ＭＳ Ｐゴシック" panose="020B0600070205080204" pitchFamily="34" charset="-128"/>
                <a:cs typeface="+mn-cs"/>
              </a:rPr>
              <a:t>rd</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 packet arrives, send ACK</a:t>
            </a:r>
            <a:endPar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graphicFrame>
        <p:nvGraphicFramePr>
          <p:cNvPr id="114724" name="Object 56">
            <a:extLst>
              <a:ext uri="{FF2B5EF4-FFF2-40B4-BE49-F238E27FC236}">
                <a16:creationId xmlns:a16="http://schemas.microsoft.com/office/drawing/2014/main" id="{39B4AA4D-4E1F-4084-77CE-1391D047BCC2}"/>
              </a:ext>
            </a:extLst>
          </p:cNvPr>
          <p:cNvGraphicFramePr>
            <a:graphicFrameLocks noChangeAspect="1"/>
          </p:cNvGraphicFramePr>
          <p:nvPr/>
        </p:nvGraphicFramePr>
        <p:xfrm>
          <a:off x="1462088" y="5135563"/>
          <a:ext cx="5994400" cy="933450"/>
        </p:xfrm>
        <a:graphic>
          <a:graphicData uri="http://schemas.openxmlformats.org/presentationml/2006/ole">
            <mc:AlternateContent xmlns:mc="http://schemas.openxmlformats.org/markup-compatibility/2006">
              <mc:Choice xmlns:v="urn:schemas-microsoft-com:vml" Requires="v">
                <p:oleObj name="Picture" r:id="rId2" imgW="9563100" imgH="1498600" progId="Word.Picture.8">
                  <p:embed/>
                </p:oleObj>
              </mc:Choice>
              <mc:Fallback>
                <p:oleObj name="Picture" r:id="rId2" imgW="9563100" imgH="1498600" progId="Word.Picture.8">
                  <p:embed/>
                  <p:pic>
                    <p:nvPicPr>
                      <p:cNvPr id="114724" name="Object 56">
                        <a:extLst>
                          <a:ext uri="{FF2B5EF4-FFF2-40B4-BE49-F238E27FC236}">
                            <a16:creationId xmlns:a16="http://schemas.microsoft.com/office/drawing/2014/main" id="{39B4AA4D-4E1F-4084-77CE-1391D047B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5135563"/>
                        <a:ext cx="59944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4725" name="Text Box 57">
            <a:extLst>
              <a:ext uri="{FF2B5EF4-FFF2-40B4-BE49-F238E27FC236}">
                <a16:creationId xmlns:a16="http://schemas.microsoft.com/office/drawing/2014/main" id="{98169224-890E-B716-84B6-8A59298C65C6}"/>
              </a:ext>
            </a:extLst>
          </p:cNvPr>
          <p:cNvSpPr txBox="1">
            <a:spLocks noChangeArrowheads="1"/>
          </p:cNvSpPr>
          <p:nvPr/>
        </p:nvSpPr>
        <p:spPr bwMode="auto">
          <a:xfrm>
            <a:off x="6310313" y="4437063"/>
            <a:ext cx="2505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Increase utilization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0000"/>
                </a:solidFill>
                <a:effectLst/>
                <a:uLnTx/>
                <a:uFillTx/>
                <a:latin typeface="Comic Sans MS" panose="030F0902030302020204" pitchFamily="66" charset="0"/>
                <a:ea typeface="ＭＳ Ｐゴシック" panose="020B0600070205080204" pitchFamily="34" charset="-128"/>
                <a:cs typeface="+mn-cs"/>
              </a:rPr>
              <a:t>by a factor of 3!</a:t>
            </a:r>
          </a:p>
        </p:txBody>
      </p:sp>
      <p:sp>
        <p:nvSpPr>
          <p:cNvPr id="114726" name="Line 58">
            <a:extLst>
              <a:ext uri="{FF2B5EF4-FFF2-40B4-BE49-F238E27FC236}">
                <a16:creationId xmlns:a16="http://schemas.microsoft.com/office/drawing/2014/main" id="{F8D17EC6-17E4-DB05-1311-985C6B2826D3}"/>
              </a:ext>
            </a:extLst>
          </p:cNvPr>
          <p:cNvSpPr>
            <a:spLocks noChangeShapeType="1"/>
          </p:cNvSpPr>
          <p:nvPr/>
        </p:nvSpPr>
        <p:spPr bwMode="auto">
          <a:xfrm flipH="1">
            <a:off x="6386513" y="4821238"/>
            <a:ext cx="125412" cy="512762"/>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3" name="Footer Placeholder 5">
            <a:extLst>
              <a:ext uri="{FF2B5EF4-FFF2-40B4-BE49-F238E27FC236}">
                <a16:creationId xmlns:a16="http://schemas.microsoft.com/office/drawing/2014/main" id="{7399964A-F4CF-D677-F2A8-1047D71C71CB}"/>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4" name="Slide Number Placeholder 6">
            <a:extLst>
              <a:ext uri="{FF2B5EF4-FFF2-40B4-BE49-F238E27FC236}">
                <a16:creationId xmlns:a16="http://schemas.microsoft.com/office/drawing/2014/main" id="{16B0FACC-AD4A-A97E-D573-B2351DB6AB6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60B2F396-BB24-054C-A9F6-16C0EC2C631B}"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563FF0C5-931B-2BBC-BAF5-481D858BB122}"/>
              </a:ext>
            </a:extLst>
          </p:cNvPr>
          <p:cNvSpPr>
            <a:spLocks noGrp="1" noChangeArrowheads="1"/>
          </p:cNvSpPr>
          <p:nvPr>
            <p:ph type="title"/>
          </p:nvPr>
        </p:nvSpPr>
        <p:spPr/>
        <p:txBody>
          <a:bodyPr/>
          <a:lstStyle/>
          <a:p>
            <a:r>
              <a:rPr lang="en-US" altLang="en-US"/>
              <a:t>Some Pipelining Protocols</a:t>
            </a:r>
          </a:p>
        </p:txBody>
      </p:sp>
      <p:sp>
        <p:nvSpPr>
          <p:cNvPr id="115716" name="Rectangle 3">
            <a:extLst>
              <a:ext uri="{FF2B5EF4-FFF2-40B4-BE49-F238E27FC236}">
                <a16:creationId xmlns:a16="http://schemas.microsoft.com/office/drawing/2014/main" id="{868C2342-0F87-A1A9-F81D-2B58F7C2757B}"/>
              </a:ext>
            </a:extLst>
          </p:cNvPr>
          <p:cNvSpPr>
            <a:spLocks noGrp="1" noChangeArrowheads="1"/>
          </p:cNvSpPr>
          <p:nvPr>
            <p:ph type="body" sz="half" idx="1"/>
          </p:nvPr>
        </p:nvSpPr>
        <p:spPr/>
        <p:txBody>
          <a:bodyPr/>
          <a:lstStyle/>
          <a:p>
            <a:pPr>
              <a:lnSpc>
                <a:spcPct val="90000"/>
              </a:lnSpc>
              <a:buFont typeface="ZapfDingbats" pitchFamily="82" charset="2"/>
              <a:buNone/>
            </a:pPr>
            <a:r>
              <a:rPr lang="en-US" altLang="en-US" sz="2400" u="sng">
                <a:solidFill>
                  <a:srgbClr val="FF0000"/>
                </a:solidFill>
              </a:rPr>
              <a:t>Go-back-N:  overview</a:t>
            </a:r>
          </a:p>
          <a:p>
            <a:pPr>
              <a:lnSpc>
                <a:spcPct val="90000"/>
              </a:lnSpc>
            </a:pPr>
            <a:r>
              <a:rPr lang="en-US" altLang="en-US" sz="2400" i="1">
                <a:solidFill>
                  <a:srgbClr val="FF0000"/>
                </a:solidFill>
              </a:rPr>
              <a:t>sender:</a:t>
            </a:r>
            <a:r>
              <a:rPr lang="en-US" altLang="en-US" sz="2400"/>
              <a:t> up to N unACKed pkts in pipeline</a:t>
            </a:r>
          </a:p>
          <a:p>
            <a:pPr>
              <a:lnSpc>
                <a:spcPct val="90000"/>
              </a:lnSpc>
            </a:pPr>
            <a:r>
              <a:rPr lang="en-US" altLang="en-US" sz="2400" i="1">
                <a:solidFill>
                  <a:srgbClr val="FF0000"/>
                </a:solidFill>
              </a:rPr>
              <a:t>receiver:</a:t>
            </a:r>
            <a:r>
              <a:rPr lang="en-US" altLang="en-US" sz="2400"/>
              <a:t> only sends cumulative ACKs</a:t>
            </a:r>
          </a:p>
          <a:p>
            <a:pPr lvl="1">
              <a:lnSpc>
                <a:spcPct val="90000"/>
              </a:lnSpc>
            </a:pPr>
            <a:r>
              <a:rPr lang="en-US" altLang="en-US" sz="2000"/>
              <a:t>doesn’t ACK pkt if there’s a gap</a:t>
            </a:r>
          </a:p>
          <a:p>
            <a:pPr>
              <a:lnSpc>
                <a:spcPct val="90000"/>
              </a:lnSpc>
            </a:pPr>
            <a:r>
              <a:rPr lang="en-US" altLang="en-US" sz="2400" i="1">
                <a:solidFill>
                  <a:srgbClr val="FF0000"/>
                </a:solidFill>
              </a:rPr>
              <a:t>sender:</a:t>
            </a:r>
            <a:r>
              <a:rPr lang="en-US" altLang="en-US" sz="2400"/>
              <a:t> has timer for oldest unACKed pkt</a:t>
            </a:r>
          </a:p>
          <a:p>
            <a:pPr lvl="1">
              <a:lnSpc>
                <a:spcPct val="90000"/>
              </a:lnSpc>
            </a:pPr>
            <a:r>
              <a:rPr lang="en-US" altLang="en-US" sz="2000"/>
              <a:t>if timer expires: retransmit all unACKed packets</a:t>
            </a:r>
          </a:p>
        </p:txBody>
      </p:sp>
      <p:sp>
        <p:nvSpPr>
          <p:cNvPr id="115717" name="Rectangle 4">
            <a:extLst>
              <a:ext uri="{FF2B5EF4-FFF2-40B4-BE49-F238E27FC236}">
                <a16:creationId xmlns:a16="http://schemas.microsoft.com/office/drawing/2014/main" id="{256084E9-324B-A5BD-E4F0-AE411B5D2950}"/>
              </a:ext>
            </a:extLst>
          </p:cNvPr>
          <p:cNvSpPr>
            <a:spLocks noGrp="1" noChangeArrowheads="1"/>
          </p:cNvSpPr>
          <p:nvPr>
            <p:ph type="body" sz="half" idx="2"/>
          </p:nvPr>
        </p:nvSpPr>
        <p:spPr>
          <a:xfrm>
            <a:off x="4495800" y="1600200"/>
            <a:ext cx="4332288" cy="4648200"/>
          </a:xfrm>
        </p:spPr>
        <p:txBody>
          <a:bodyPr/>
          <a:lstStyle/>
          <a:p>
            <a:pPr>
              <a:lnSpc>
                <a:spcPct val="90000"/>
              </a:lnSpc>
              <a:buFont typeface="ZapfDingbats" pitchFamily="82" charset="2"/>
              <a:buNone/>
            </a:pPr>
            <a:r>
              <a:rPr lang="en-US" altLang="en-US" sz="2400" u="sng">
                <a:solidFill>
                  <a:srgbClr val="FF0000"/>
                </a:solidFill>
              </a:rPr>
              <a:t>Selective Repeat:  overview</a:t>
            </a:r>
          </a:p>
          <a:p>
            <a:pPr>
              <a:lnSpc>
                <a:spcPct val="90000"/>
              </a:lnSpc>
            </a:pPr>
            <a:r>
              <a:rPr lang="en-US" altLang="en-US" sz="2400" i="1">
                <a:solidFill>
                  <a:srgbClr val="FF0000"/>
                </a:solidFill>
              </a:rPr>
              <a:t>sender:</a:t>
            </a:r>
            <a:r>
              <a:rPr lang="en-US" altLang="en-US" sz="2400"/>
              <a:t> up to N unACKed packets in pipeline</a:t>
            </a:r>
          </a:p>
          <a:p>
            <a:pPr>
              <a:lnSpc>
                <a:spcPct val="90000"/>
              </a:lnSpc>
            </a:pPr>
            <a:r>
              <a:rPr lang="en-US" altLang="en-US" sz="2400" i="1">
                <a:solidFill>
                  <a:srgbClr val="FF0000"/>
                </a:solidFill>
              </a:rPr>
              <a:t>receiver:</a:t>
            </a:r>
            <a:r>
              <a:rPr lang="en-US" altLang="en-US" sz="2400"/>
              <a:t> ACKs individual pkts</a:t>
            </a:r>
          </a:p>
          <a:p>
            <a:pPr>
              <a:lnSpc>
                <a:spcPct val="90000"/>
              </a:lnSpc>
            </a:pPr>
            <a:r>
              <a:rPr lang="en-US" altLang="en-US" sz="2400" i="1">
                <a:solidFill>
                  <a:srgbClr val="FF0000"/>
                </a:solidFill>
              </a:rPr>
              <a:t>sender:</a:t>
            </a:r>
            <a:r>
              <a:rPr lang="en-US" altLang="en-US" sz="2400"/>
              <a:t> maintains timer for each unACKed pkt</a:t>
            </a:r>
          </a:p>
          <a:p>
            <a:pPr lvl="1">
              <a:lnSpc>
                <a:spcPct val="90000"/>
              </a:lnSpc>
            </a:pPr>
            <a:r>
              <a:rPr lang="en-US" altLang="en-US" sz="2000"/>
              <a:t>if timer expires: retransmit only unACKed packet</a:t>
            </a:r>
          </a:p>
          <a:p>
            <a:pPr>
              <a:lnSpc>
                <a:spcPct val="90000"/>
              </a:lnSpc>
            </a:pPr>
            <a:endParaRPr lang="en-US" altLang="en-US" sz="2400"/>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7" name="Footer Placeholder 5">
            <a:extLst>
              <a:ext uri="{FF2B5EF4-FFF2-40B4-BE49-F238E27FC236}">
                <a16:creationId xmlns:a16="http://schemas.microsoft.com/office/drawing/2014/main" id="{9DC21283-BA26-B355-0669-66F415E6D9E2}"/>
              </a:ext>
            </a:extLst>
          </p:cNvPr>
          <p:cNvSpPr>
            <a:spLocks noGrp="1" noChangeArrowheads="1"/>
          </p:cNvSpPr>
          <p:nvPr>
            <p:ph type="ftr"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Transport Layer</a:t>
            </a:r>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6738" name="Slide Number Placeholder 6">
            <a:extLst>
              <a:ext uri="{FF2B5EF4-FFF2-40B4-BE49-F238E27FC236}">
                <a16:creationId xmlns:a16="http://schemas.microsoft.com/office/drawing/2014/main" id="{2817C10B-633D-ADC3-6D3B-F3B4FF48199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3-</a:t>
            </a:r>
            <a:fld id="{3E7EDAD5-0854-5849-BEE2-827148088CA8}" type="slidenum">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16739" name="Rectangle 2">
            <a:extLst>
              <a:ext uri="{FF2B5EF4-FFF2-40B4-BE49-F238E27FC236}">
                <a16:creationId xmlns:a16="http://schemas.microsoft.com/office/drawing/2014/main" id="{A44A48A4-4310-C404-F34B-41AF2841791C}"/>
              </a:ext>
            </a:extLst>
          </p:cNvPr>
          <p:cNvSpPr>
            <a:spLocks noGrp="1" noChangeArrowheads="1"/>
          </p:cNvSpPr>
          <p:nvPr>
            <p:ph type="title"/>
          </p:nvPr>
        </p:nvSpPr>
        <p:spPr/>
        <p:txBody>
          <a:bodyPr/>
          <a:lstStyle/>
          <a:p>
            <a:r>
              <a:rPr lang="en-US" altLang="en-US"/>
              <a:t>Go-Back-N</a:t>
            </a:r>
          </a:p>
        </p:txBody>
      </p:sp>
      <p:sp>
        <p:nvSpPr>
          <p:cNvPr id="116740" name="Rectangle 3">
            <a:extLst>
              <a:ext uri="{FF2B5EF4-FFF2-40B4-BE49-F238E27FC236}">
                <a16:creationId xmlns:a16="http://schemas.microsoft.com/office/drawing/2014/main" id="{BA36BD30-019E-3BE2-2022-2C11E0A3960F}"/>
              </a:ext>
            </a:extLst>
          </p:cNvPr>
          <p:cNvSpPr>
            <a:spLocks noGrp="1" noChangeArrowheads="1"/>
          </p:cNvSpPr>
          <p:nvPr>
            <p:ph type="body" sz="half" idx="1"/>
          </p:nvPr>
        </p:nvSpPr>
        <p:spPr>
          <a:xfrm>
            <a:off x="533400" y="1314450"/>
            <a:ext cx="8324850" cy="1219200"/>
          </a:xfrm>
        </p:spPr>
        <p:txBody>
          <a:bodyPr/>
          <a:lstStyle/>
          <a:p>
            <a:pPr>
              <a:buFont typeface="ZapfDingbats" pitchFamily="82" charset="2"/>
              <a:buNone/>
            </a:pPr>
            <a:r>
              <a:rPr lang="en-US" altLang="en-US" sz="2400">
                <a:solidFill>
                  <a:srgbClr val="FF0000"/>
                </a:solidFill>
              </a:rPr>
              <a:t>Sender:</a:t>
            </a:r>
            <a:endParaRPr lang="en-US" altLang="en-US" sz="2400"/>
          </a:p>
          <a:p>
            <a:r>
              <a:rPr lang="en-US" altLang="en-US" sz="2000"/>
              <a:t>k-bit seq # in pkt header</a:t>
            </a:r>
          </a:p>
          <a:p>
            <a:r>
              <a:rPr lang="en-US" altLang="en-US" sz="2000"/>
              <a:t>“window” of up to N, consecutive unACKed pkts allowed</a:t>
            </a:r>
          </a:p>
          <a:p>
            <a:endParaRPr lang="en-US" altLang="en-US" sz="2400"/>
          </a:p>
          <a:p>
            <a:endParaRPr lang="en-US" altLang="en-US" sz="2400"/>
          </a:p>
        </p:txBody>
      </p:sp>
      <p:pic>
        <p:nvPicPr>
          <p:cNvPr id="116741" name="Picture 4">
            <a:extLst>
              <a:ext uri="{FF2B5EF4-FFF2-40B4-BE49-F238E27FC236}">
                <a16:creationId xmlns:a16="http://schemas.microsoft.com/office/drawing/2014/main" id="{8C1BA0D6-0E1E-7A15-9E4E-87B0CE3E18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2752725"/>
            <a:ext cx="80994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Rectangle 5">
            <a:extLst>
              <a:ext uri="{FF2B5EF4-FFF2-40B4-BE49-F238E27FC236}">
                <a16:creationId xmlns:a16="http://schemas.microsoft.com/office/drawing/2014/main" id="{D79A7E87-7796-32A5-8A2F-20D8245D8DA8}"/>
              </a:ext>
            </a:extLst>
          </p:cNvPr>
          <p:cNvSpPr>
            <a:spLocks noChangeArrowheads="1"/>
          </p:cNvSpPr>
          <p:nvPr/>
        </p:nvSpPr>
        <p:spPr bwMode="auto">
          <a:xfrm>
            <a:off x="476250" y="4638675"/>
            <a:ext cx="8324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2"/>
              </a:buClr>
              <a:buSzPct val="85000"/>
              <a:buFont typeface="ZapfDingbats" pitchFamily="82" charset="2"/>
              <a:buChar char="r"/>
              <a:defRPr sz="2800">
                <a:solidFill>
                  <a:schemeClr val="tx1"/>
                </a:solidFill>
                <a:latin typeface="Comic Sans MS" panose="030F0902030302020204" pitchFamily="66" charset="0"/>
              </a:defRPr>
            </a:lvl1pPr>
            <a:lvl2pPr marL="742950" indent="-285750">
              <a:spcBef>
                <a:spcPct val="20000"/>
              </a:spcBef>
              <a:buClr>
                <a:schemeClr val="accent2"/>
              </a:buClr>
              <a:buSzPct val="75000"/>
              <a:buFont typeface="ZapfDingbats" pitchFamily="82" charset="2"/>
              <a:buChar char="m"/>
              <a:defRPr sz="2400">
                <a:solidFill>
                  <a:schemeClr val="tx1"/>
                </a:solidFill>
                <a:latin typeface="Comic Sans MS" panose="030F0902030302020204" pitchFamily="66" charset="0"/>
              </a:defRPr>
            </a:lvl2pPr>
            <a:lvl3pPr marL="1143000" indent="-228600">
              <a:spcBef>
                <a:spcPct val="20000"/>
              </a:spcBef>
              <a:buChar char="•"/>
              <a:defRPr sz="2000">
                <a:solidFill>
                  <a:schemeClr val="tx1"/>
                </a:solidFill>
                <a:latin typeface="Comic Sans MS" panose="030F0902030302020204" pitchFamily="66"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ACK(n): ACKs all pkts up to, including seq # n - “cumulative ACK”</a:t>
            </a:r>
          </a:p>
          <a:p>
            <a:pPr marL="742950" marR="0" lvl="1" indent="-285750" algn="l" defTabSz="914400" rtl="0" eaLnBrk="0" fontAlgn="base" latinLnBrk="0" hangingPunct="0">
              <a:lnSpc>
                <a:spcPct val="100000"/>
              </a:lnSpc>
              <a:spcBef>
                <a:spcPct val="20000"/>
              </a:spcBef>
              <a:spcAft>
                <a:spcPct val="0"/>
              </a:spcAft>
              <a:buClr>
                <a:srgbClr val="3333CC"/>
              </a:buClr>
              <a:buSzPct val="75000"/>
              <a:buFont typeface="ZapfDingbats" pitchFamily="82" charset="2"/>
              <a:buChar char="m"/>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may receive duplicate ACKs (see receiver)</a:t>
            </a:r>
            <a:endParaRPr kumimoji="0" lang="en-US" altLang="en-US" sz="18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timer for each in-flight pkt</a:t>
            </a: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r>
              <a:rPr kumimoji="0" lang="en-US" altLang="en-US" sz="2000" b="0" i="1"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timeout(n):</a:t>
            </a:r>
            <a:r>
              <a:rPr kumimoji="0" lang="en-US" altLang="en-US" sz="20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rPr>
              <a:t> retransmit pkt n and all higher seq # pkts in window</a:t>
            </a: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ct val="20000"/>
              </a:spcBef>
              <a:spcAft>
                <a:spcPct val="0"/>
              </a:spcAft>
              <a:buClr>
                <a:srgbClr val="3333CC"/>
              </a:buClr>
              <a:buSzPct val="85000"/>
              <a:buFont typeface="ZapfDingbats" pitchFamily="82" charset="2"/>
              <a:buChar char="r"/>
              <a:tabLst/>
              <a:defRPr/>
            </a:pPr>
            <a:endParaRPr kumimoji="0" lang="en-US" altLang="en-US" sz="2400" b="0" i="0" u="none" strike="noStrike" kern="1200" cap="none" spc="0" normalizeH="0" baseline="0" noProof="0">
              <a:ln>
                <a:noFill/>
              </a:ln>
              <a:solidFill>
                <a:srgbClr val="000000"/>
              </a:solidFill>
              <a:effectLst/>
              <a:uLnTx/>
              <a:uFillTx/>
              <a:latin typeface="Comic Sans MS" panose="030F0902030302020204" pitchFamily="66" charset="0"/>
              <a:ea typeface="ＭＳ Ｐゴシック" panose="020B0600070205080204" pitchFamily="34" charset="-128"/>
              <a:cs typeface="+mn-cs"/>
            </a:endParaRP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Number Placeholder 1">
            <a:extLst>
              <a:ext uri="{FF2B5EF4-FFF2-40B4-BE49-F238E27FC236}">
                <a16:creationId xmlns:a16="http://schemas.microsoft.com/office/drawing/2014/main" id="{1E6782AE-E0C6-262F-F777-0AB9A0172A3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39E032-A313-4941-B87E-2AE78A7891F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117762" name="Text Box 4">
            <a:extLst>
              <a:ext uri="{FF2B5EF4-FFF2-40B4-BE49-F238E27FC236}">
                <a16:creationId xmlns:a16="http://schemas.microsoft.com/office/drawing/2014/main" id="{4A151836-4B1F-9F8F-351A-098128768C3B}"/>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117763" name="Line 5">
            <a:extLst>
              <a:ext uri="{FF2B5EF4-FFF2-40B4-BE49-F238E27FC236}">
                <a16:creationId xmlns:a16="http://schemas.microsoft.com/office/drawing/2014/main" id="{38686A48-FDD6-39EE-1AB2-8C5C757A373F}"/>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64" name="Line 7">
            <a:extLst>
              <a:ext uri="{FF2B5EF4-FFF2-40B4-BE49-F238E27FC236}">
                <a16:creationId xmlns:a16="http://schemas.microsoft.com/office/drawing/2014/main" id="{4D3C11F7-79FF-F9CC-6377-9D709EE3D946}"/>
              </a:ext>
            </a:extLst>
          </p:cNvPr>
          <p:cNvSpPr>
            <a:spLocks noChangeShapeType="1"/>
          </p:cNvSpPr>
          <p:nvPr/>
        </p:nvSpPr>
        <p:spPr bwMode="auto">
          <a:xfrm rot="688582">
            <a:off x="3611563" y="31400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65" name="Line 10">
            <a:extLst>
              <a:ext uri="{FF2B5EF4-FFF2-40B4-BE49-F238E27FC236}">
                <a16:creationId xmlns:a16="http://schemas.microsoft.com/office/drawing/2014/main" id="{9BEA35D4-FC71-3CEF-AD01-920888CA2F4A}"/>
              </a:ext>
            </a:extLst>
          </p:cNvPr>
          <p:cNvSpPr>
            <a:spLocks noChangeShapeType="1"/>
          </p:cNvSpPr>
          <p:nvPr/>
        </p:nvSpPr>
        <p:spPr bwMode="auto">
          <a:xfrm rot="21071414" flipV="1">
            <a:off x="3621088" y="4013200"/>
            <a:ext cx="2519362"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cxnSp>
        <p:nvCxnSpPr>
          <p:cNvPr id="117766" name="AutoShape 12">
            <a:extLst>
              <a:ext uri="{FF2B5EF4-FFF2-40B4-BE49-F238E27FC236}">
                <a16:creationId xmlns:a16="http://schemas.microsoft.com/office/drawing/2014/main" id="{85905E17-CAB4-C39A-7C77-80D5BE1E59FA}"/>
              </a:ext>
            </a:extLst>
          </p:cNvPr>
          <p:cNvCxnSpPr>
            <a:cxnSpLocks noChangeShapeType="1"/>
          </p:cNvCxnSpPr>
          <p:nvPr/>
        </p:nvCxnSpPr>
        <p:spPr bwMode="auto">
          <a:xfrm rot="5400000" flipV="1">
            <a:off x="1924844" y="3809206"/>
            <a:ext cx="3349625" cy="4763"/>
          </a:xfrm>
          <a:prstGeom prst="bentConnector5">
            <a:avLst>
              <a:gd name="adj1" fmla="val 22833"/>
              <a:gd name="adj2" fmla="val -6800005"/>
              <a:gd name="adj3" fmla="val 73866"/>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117767" name="Text Box 13">
            <a:extLst>
              <a:ext uri="{FF2B5EF4-FFF2-40B4-BE49-F238E27FC236}">
                <a16:creationId xmlns:a16="http://schemas.microsoft.com/office/drawing/2014/main" id="{972D0D13-4AB8-37BC-E500-CC415D2355B0}"/>
              </a:ext>
            </a:extLst>
          </p:cNvPr>
          <p:cNvSpPr txBox="1">
            <a:spLocks noChangeArrowheads="1"/>
          </p:cNvSpPr>
          <p:nvPr/>
        </p:nvSpPr>
        <p:spPr bwMode="auto">
          <a:xfrm>
            <a:off x="1092200" y="3600450"/>
            <a:ext cx="215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Round-trip delay</a:t>
            </a:r>
          </a:p>
        </p:txBody>
      </p:sp>
      <p:sp>
        <p:nvSpPr>
          <p:cNvPr id="117768" name="Text Box 15">
            <a:extLst>
              <a:ext uri="{FF2B5EF4-FFF2-40B4-BE49-F238E27FC236}">
                <a16:creationId xmlns:a16="http://schemas.microsoft.com/office/drawing/2014/main" id="{C1FAC59E-1A3B-C8F2-DBB2-F9B1BC94E5F3}"/>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117769" name="Text Box 16">
            <a:extLst>
              <a:ext uri="{FF2B5EF4-FFF2-40B4-BE49-F238E27FC236}">
                <a16:creationId xmlns:a16="http://schemas.microsoft.com/office/drawing/2014/main" id="{DD95C10E-A3E9-06F1-A3B4-E1EA182DD891}"/>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117770" name="Line 17">
            <a:extLst>
              <a:ext uri="{FF2B5EF4-FFF2-40B4-BE49-F238E27FC236}">
                <a16:creationId xmlns:a16="http://schemas.microsoft.com/office/drawing/2014/main" id="{87166925-7E94-73AE-9067-BFFF4B626B81}"/>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71" name="Line 18">
            <a:extLst>
              <a:ext uri="{FF2B5EF4-FFF2-40B4-BE49-F238E27FC236}">
                <a16:creationId xmlns:a16="http://schemas.microsoft.com/office/drawing/2014/main" id="{B535E310-7A37-A86C-60A5-B20D49FE5DEF}"/>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0" name="Line 7">
            <a:extLst>
              <a:ext uri="{FF2B5EF4-FFF2-40B4-BE49-F238E27FC236}">
                <a16:creationId xmlns:a16="http://schemas.microsoft.com/office/drawing/2014/main" id="{46F9EB54-DA16-B888-3B95-DD7E4F6B3F9A}"/>
              </a:ext>
            </a:extLst>
          </p:cNvPr>
          <p:cNvSpPr>
            <a:spLocks noChangeShapeType="1"/>
          </p:cNvSpPr>
          <p:nvPr/>
        </p:nvSpPr>
        <p:spPr bwMode="auto">
          <a:xfrm rot="688582">
            <a:off x="3586163" y="33496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Line 7">
            <a:extLst>
              <a:ext uri="{FF2B5EF4-FFF2-40B4-BE49-F238E27FC236}">
                <a16:creationId xmlns:a16="http://schemas.microsoft.com/office/drawing/2014/main" id="{CF900CA4-D84C-287C-B98C-8C43412FB758}"/>
              </a:ext>
            </a:extLst>
          </p:cNvPr>
          <p:cNvSpPr>
            <a:spLocks noChangeShapeType="1"/>
          </p:cNvSpPr>
          <p:nvPr/>
        </p:nvSpPr>
        <p:spPr bwMode="auto">
          <a:xfrm rot="688582">
            <a:off x="3598863" y="35702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2" name="Line 7">
            <a:extLst>
              <a:ext uri="{FF2B5EF4-FFF2-40B4-BE49-F238E27FC236}">
                <a16:creationId xmlns:a16="http://schemas.microsoft.com/office/drawing/2014/main" id="{B16F6ED4-79E9-74E7-9615-FD848C3D756F}"/>
              </a:ext>
            </a:extLst>
          </p:cNvPr>
          <p:cNvSpPr>
            <a:spLocks noChangeShapeType="1"/>
          </p:cNvSpPr>
          <p:nvPr/>
        </p:nvSpPr>
        <p:spPr bwMode="auto">
          <a:xfrm rot="688582">
            <a:off x="3609975" y="379253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3" name="Line 7">
            <a:extLst>
              <a:ext uri="{FF2B5EF4-FFF2-40B4-BE49-F238E27FC236}">
                <a16:creationId xmlns:a16="http://schemas.microsoft.com/office/drawing/2014/main" id="{BEF80695-89BB-1923-6C6B-DFEFE719984C}"/>
              </a:ext>
            </a:extLst>
          </p:cNvPr>
          <p:cNvSpPr>
            <a:spLocks noChangeShapeType="1"/>
          </p:cNvSpPr>
          <p:nvPr/>
        </p:nvSpPr>
        <p:spPr bwMode="auto">
          <a:xfrm rot="688582">
            <a:off x="3622675" y="4013200"/>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4" name="Line 7">
            <a:extLst>
              <a:ext uri="{FF2B5EF4-FFF2-40B4-BE49-F238E27FC236}">
                <a16:creationId xmlns:a16="http://schemas.microsoft.com/office/drawing/2014/main" id="{6CEE8067-1C06-57CF-F36A-1D5FD6ECF75C}"/>
              </a:ext>
            </a:extLst>
          </p:cNvPr>
          <p:cNvSpPr>
            <a:spLocks noChangeShapeType="1"/>
          </p:cNvSpPr>
          <p:nvPr/>
        </p:nvSpPr>
        <p:spPr bwMode="auto">
          <a:xfrm rot="688582">
            <a:off x="3635375" y="4233863"/>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5" name="Line 7">
            <a:extLst>
              <a:ext uri="{FF2B5EF4-FFF2-40B4-BE49-F238E27FC236}">
                <a16:creationId xmlns:a16="http://schemas.microsoft.com/office/drawing/2014/main" id="{6F0F4FC4-1EC1-E7A4-9FDC-E4B22E2A2170}"/>
              </a:ext>
            </a:extLst>
          </p:cNvPr>
          <p:cNvSpPr>
            <a:spLocks noChangeShapeType="1"/>
          </p:cNvSpPr>
          <p:nvPr/>
        </p:nvSpPr>
        <p:spPr bwMode="auto">
          <a:xfrm rot="688582">
            <a:off x="3648075" y="44545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6" name="Line 7">
            <a:extLst>
              <a:ext uri="{FF2B5EF4-FFF2-40B4-BE49-F238E27FC236}">
                <a16:creationId xmlns:a16="http://schemas.microsoft.com/office/drawing/2014/main" id="{9762B638-8A22-D6E6-61D5-807F08D5A775}"/>
              </a:ext>
            </a:extLst>
          </p:cNvPr>
          <p:cNvSpPr>
            <a:spLocks noChangeShapeType="1"/>
          </p:cNvSpPr>
          <p:nvPr/>
        </p:nvSpPr>
        <p:spPr bwMode="auto">
          <a:xfrm rot="688582">
            <a:off x="3659188" y="46751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7" name="Line 7">
            <a:extLst>
              <a:ext uri="{FF2B5EF4-FFF2-40B4-BE49-F238E27FC236}">
                <a16:creationId xmlns:a16="http://schemas.microsoft.com/office/drawing/2014/main" id="{8A53CDBF-2915-6012-2A93-6D279D6A1E99}"/>
              </a:ext>
            </a:extLst>
          </p:cNvPr>
          <p:cNvSpPr>
            <a:spLocks noChangeShapeType="1"/>
          </p:cNvSpPr>
          <p:nvPr/>
        </p:nvSpPr>
        <p:spPr bwMode="auto">
          <a:xfrm rot="688582">
            <a:off x="3671888" y="489743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8" name="Line 10">
            <a:extLst>
              <a:ext uri="{FF2B5EF4-FFF2-40B4-BE49-F238E27FC236}">
                <a16:creationId xmlns:a16="http://schemas.microsoft.com/office/drawing/2014/main" id="{ED062CC4-FC98-33C0-CFEC-AAA36162C3E2}"/>
              </a:ext>
            </a:extLst>
          </p:cNvPr>
          <p:cNvSpPr>
            <a:spLocks noChangeShapeType="1"/>
          </p:cNvSpPr>
          <p:nvPr/>
        </p:nvSpPr>
        <p:spPr bwMode="auto">
          <a:xfrm rot="21071414" flipV="1">
            <a:off x="3621088" y="4157663"/>
            <a:ext cx="2519362" cy="420687"/>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9" name="Line 10">
            <a:extLst>
              <a:ext uri="{FF2B5EF4-FFF2-40B4-BE49-F238E27FC236}">
                <a16:creationId xmlns:a16="http://schemas.microsoft.com/office/drawing/2014/main" id="{40EB3C5A-4970-D01A-7EEE-51092AA9986A}"/>
              </a:ext>
            </a:extLst>
          </p:cNvPr>
          <p:cNvSpPr>
            <a:spLocks noChangeShapeType="1"/>
          </p:cNvSpPr>
          <p:nvPr/>
        </p:nvSpPr>
        <p:spPr bwMode="auto">
          <a:xfrm rot="21071414" flipV="1">
            <a:off x="3643313" y="4375150"/>
            <a:ext cx="2520950"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0" name="Line 10">
            <a:extLst>
              <a:ext uri="{FF2B5EF4-FFF2-40B4-BE49-F238E27FC236}">
                <a16:creationId xmlns:a16="http://schemas.microsoft.com/office/drawing/2014/main" id="{D91DC584-C336-97CD-A668-CD1C91BF8FC7}"/>
              </a:ext>
            </a:extLst>
          </p:cNvPr>
          <p:cNvSpPr>
            <a:spLocks noChangeShapeType="1"/>
          </p:cNvSpPr>
          <p:nvPr/>
        </p:nvSpPr>
        <p:spPr bwMode="auto">
          <a:xfrm rot="21071414" flipV="1">
            <a:off x="3667125" y="4594225"/>
            <a:ext cx="2519363"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1" name="Line 10">
            <a:extLst>
              <a:ext uri="{FF2B5EF4-FFF2-40B4-BE49-F238E27FC236}">
                <a16:creationId xmlns:a16="http://schemas.microsoft.com/office/drawing/2014/main" id="{2044D514-F2DF-19F3-5050-1A323A0DAA3B}"/>
              </a:ext>
            </a:extLst>
          </p:cNvPr>
          <p:cNvSpPr>
            <a:spLocks noChangeShapeType="1"/>
          </p:cNvSpPr>
          <p:nvPr/>
        </p:nvSpPr>
        <p:spPr bwMode="auto">
          <a:xfrm rot="21071414" flipV="1">
            <a:off x="3638550" y="4852988"/>
            <a:ext cx="2519363" cy="422275"/>
          </a:xfrm>
          <a:prstGeom prst="line">
            <a:avLst/>
          </a:prstGeom>
          <a:noFill/>
          <a:ln w="25400">
            <a:solidFill>
              <a:srgbClr val="C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7784" name="Rectangle 2">
            <a:extLst>
              <a:ext uri="{FF2B5EF4-FFF2-40B4-BE49-F238E27FC236}">
                <a16:creationId xmlns:a16="http://schemas.microsoft.com/office/drawing/2014/main" id="{ACD7F593-253A-519C-E5C2-B1D41F56090A}"/>
              </a:ext>
            </a:extLst>
          </p:cNvPr>
          <p:cNvSpPr txBox="1">
            <a:spLocks noChangeArrowheads="1"/>
          </p:cNvSpPr>
          <p:nvPr/>
        </p:nvSpPr>
        <p:spPr bwMode="auto">
          <a:xfrm>
            <a:off x="4572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Revisiting “delay X bandwidth”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nodeType="afterGroup">
                            <p:stCondLst>
                              <p:cond delay="25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nodeType="afterGroup">
                            <p:stCondLst>
                              <p:cond delay="3000"/>
                            </p:stCondLst>
                            <p:childTnLst>
                              <p:par>
                                <p:cTn id="29" presetID="22" presetClass="entr" presetSubtype="8"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childTnLst>
                          </p:cTn>
                        </p:par>
                        <p:par>
                          <p:cTn id="32" fill="hold" nodeType="afterGroup">
                            <p:stCondLst>
                              <p:cond delay="35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31"/>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Number Placeholder 1">
            <a:extLst>
              <a:ext uri="{FF2B5EF4-FFF2-40B4-BE49-F238E27FC236}">
                <a16:creationId xmlns:a16="http://schemas.microsoft.com/office/drawing/2014/main" id="{F6905D8D-A6F0-8956-480B-1631AC09F94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030E0D-59BD-5244-A4B0-94C7625C62B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grpSp>
        <p:nvGrpSpPr>
          <p:cNvPr id="118786" name="Group 18">
            <a:extLst>
              <a:ext uri="{FF2B5EF4-FFF2-40B4-BE49-F238E27FC236}">
                <a16:creationId xmlns:a16="http://schemas.microsoft.com/office/drawing/2014/main" id="{DB52CE8F-DD15-0878-FB49-42D8DE228BB7}"/>
              </a:ext>
            </a:extLst>
          </p:cNvPr>
          <p:cNvGrpSpPr>
            <a:grpSpLocks/>
          </p:cNvGrpSpPr>
          <p:nvPr/>
        </p:nvGrpSpPr>
        <p:grpSpPr bwMode="auto">
          <a:xfrm>
            <a:off x="309563" y="1739900"/>
            <a:ext cx="3429000" cy="3810000"/>
            <a:chOff x="5334000" y="2057400"/>
            <a:chExt cx="3429000" cy="3810000"/>
          </a:xfrm>
        </p:grpSpPr>
        <p:sp>
          <p:nvSpPr>
            <p:cNvPr id="4" name="Rectangle 2">
              <a:extLst>
                <a:ext uri="{FF2B5EF4-FFF2-40B4-BE49-F238E27FC236}">
                  <a16:creationId xmlns:a16="http://schemas.microsoft.com/office/drawing/2014/main" id="{5AFD25A3-B260-41BE-B7F0-864AECA6776C}"/>
                </a:ext>
              </a:extLst>
            </p:cNvPr>
            <p:cNvSpPr>
              <a:spLocks noChangeArrowheads="1"/>
            </p:cNvSpPr>
            <p:nvPr/>
          </p:nvSpPr>
          <p:spPr bwMode="auto">
            <a:xfrm>
              <a:off x="5334000" y="2057400"/>
              <a:ext cx="3429000" cy="3810000"/>
            </a:xfrm>
            <a:prstGeom prst="rect">
              <a:avLst/>
            </a:prstGeom>
            <a:solidFill>
              <a:srgbClr val="FFFFFF"/>
            </a:solidFill>
            <a:ln w="9525">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itchFamily="1" charset="0"/>
                <a:ea typeface="ＭＳ Ｐゴシック" panose="020B0600070205080204" pitchFamily="34" charset="-128"/>
                <a:cs typeface="+mn-cs"/>
              </a:endParaRPr>
            </a:p>
          </p:txBody>
        </p:sp>
        <p:sp>
          <p:nvSpPr>
            <p:cNvPr id="118791" name="Text Box 4">
              <a:extLst>
                <a:ext uri="{FF2B5EF4-FFF2-40B4-BE49-F238E27FC236}">
                  <a16:creationId xmlns:a16="http://schemas.microsoft.com/office/drawing/2014/main" id="{13CA4220-1A57-EB16-363C-EDE0162B5C83}"/>
                </a:ext>
              </a:extLst>
            </p:cNvPr>
            <p:cNvSpPr txBox="1">
              <a:spLocks noChangeArrowheads="1"/>
            </p:cNvSpPr>
            <p:nvPr/>
          </p:nvSpPr>
          <p:spPr bwMode="auto">
            <a:xfrm>
              <a:off x="5410200" y="4953000"/>
              <a:ext cx="749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118792" name="Line 5">
              <a:extLst>
                <a:ext uri="{FF2B5EF4-FFF2-40B4-BE49-F238E27FC236}">
                  <a16:creationId xmlns:a16="http://schemas.microsoft.com/office/drawing/2014/main" id="{69FC3C57-7EF9-10BE-481A-5B216F7868EB}"/>
                </a:ext>
              </a:extLst>
            </p:cNvPr>
            <p:cNvSpPr>
              <a:spLocks noChangeShapeType="1"/>
            </p:cNvSpPr>
            <p:nvPr/>
          </p:nvSpPr>
          <p:spPr bwMode="auto">
            <a:xfrm>
              <a:off x="8062913"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118793" name="Group 6">
              <a:extLst>
                <a:ext uri="{FF2B5EF4-FFF2-40B4-BE49-F238E27FC236}">
                  <a16:creationId xmlns:a16="http://schemas.microsoft.com/office/drawing/2014/main" id="{06A15A20-A09D-1CFF-3183-87558DF8C933}"/>
                </a:ext>
              </a:extLst>
            </p:cNvPr>
            <p:cNvGrpSpPr>
              <a:grpSpLocks/>
            </p:cNvGrpSpPr>
            <p:nvPr/>
          </p:nvGrpSpPr>
          <p:grpSpPr bwMode="auto">
            <a:xfrm rot="688582">
              <a:off x="6581203" y="3265775"/>
              <a:ext cx="1601673" cy="1433548"/>
              <a:chOff x="1105" y="1277"/>
              <a:chExt cx="1054" cy="809"/>
            </a:xfrm>
          </p:grpSpPr>
          <p:sp>
            <p:nvSpPr>
              <p:cNvPr id="118803" name="Line 7">
                <a:extLst>
                  <a:ext uri="{FF2B5EF4-FFF2-40B4-BE49-F238E27FC236}">
                    <a16:creationId xmlns:a16="http://schemas.microsoft.com/office/drawing/2014/main" id="{8C6EF2EC-986D-FECC-E4D5-8088B152FF45}"/>
                  </a:ext>
                </a:extLst>
              </p:cNvPr>
              <p:cNvSpPr>
                <a:spLocks noChangeShapeType="1"/>
              </p:cNvSpPr>
              <p:nvPr/>
            </p:nvSpPr>
            <p:spPr bwMode="auto">
              <a:xfrm>
                <a:off x="1105" y="1487"/>
                <a:ext cx="960" cy="94"/>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4" name="Text Box 8">
                <a:extLst>
                  <a:ext uri="{FF2B5EF4-FFF2-40B4-BE49-F238E27FC236}">
                    <a16:creationId xmlns:a16="http://schemas.microsoft.com/office/drawing/2014/main" id="{546DE1C0-05D8-93E6-A08E-DAE3FCDFF904}"/>
                  </a:ext>
                </a:extLst>
              </p:cNvPr>
              <p:cNvSpPr txBox="1">
                <a:spLocks noChangeArrowheads="1"/>
              </p:cNvSpPr>
              <p:nvPr/>
            </p:nvSpPr>
            <p:spPr bwMode="auto">
              <a:xfrm>
                <a:off x="1189" y="1277"/>
                <a:ext cx="6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Packet</a:t>
                </a:r>
              </a:p>
            </p:txBody>
          </p:sp>
          <p:sp>
            <p:nvSpPr>
              <p:cNvPr id="118805" name="Line 7">
                <a:extLst>
                  <a:ext uri="{FF2B5EF4-FFF2-40B4-BE49-F238E27FC236}">
                    <a16:creationId xmlns:a16="http://schemas.microsoft.com/office/drawing/2014/main" id="{ED7A7CEC-C072-BA05-9911-F09EEF554DD5}"/>
                  </a:ext>
                </a:extLst>
              </p:cNvPr>
              <p:cNvSpPr>
                <a:spLocks noChangeShapeType="1"/>
              </p:cNvSpPr>
              <p:nvPr/>
            </p:nvSpPr>
            <p:spPr bwMode="auto">
              <a:xfrm>
                <a:off x="1247" y="2085"/>
                <a:ext cx="912" cy="1"/>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grpSp>
          <p:nvGrpSpPr>
            <p:cNvPr id="118794" name="Group 9">
              <a:extLst>
                <a:ext uri="{FF2B5EF4-FFF2-40B4-BE49-F238E27FC236}">
                  <a16:creationId xmlns:a16="http://schemas.microsoft.com/office/drawing/2014/main" id="{5BA9E51E-8DAB-9A16-C9DB-1235CAA71365}"/>
                </a:ext>
              </a:extLst>
            </p:cNvPr>
            <p:cNvGrpSpPr>
              <a:grpSpLocks/>
            </p:cNvGrpSpPr>
            <p:nvPr/>
          </p:nvGrpSpPr>
          <p:grpSpPr bwMode="auto">
            <a:xfrm rot="-1217168">
              <a:off x="6528863" y="3829943"/>
              <a:ext cx="1479550" cy="541508"/>
              <a:chOff x="1148" y="1627"/>
              <a:chExt cx="932" cy="341"/>
            </a:xfrm>
          </p:grpSpPr>
          <p:sp>
            <p:nvSpPr>
              <p:cNvPr id="118801" name="Line 10">
                <a:extLst>
                  <a:ext uri="{FF2B5EF4-FFF2-40B4-BE49-F238E27FC236}">
                    <a16:creationId xmlns:a16="http://schemas.microsoft.com/office/drawing/2014/main" id="{A5876C5C-F097-D1A1-9394-21AE653527B5}"/>
                  </a:ext>
                </a:extLst>
              </p:cNvPr>
              <p:cNvSpPr>
                <a:spLocks noChangeShapeType="1"/>
              </p:cNvSpPr>
              <p:nvPr/>
            </p:nvSpPr>
            <p:spPr bwMode="auto">
              <a:xfrm rot="688582" flipV="1">
                <a:off x="1148" y="1819"/>
                <a:ext cx="932" cy="149"/>
              </a:xfrm>
              <a:prstGeom prst="line">
                <a:avLst/>
              </a:prstGeom>
              <a:noFill/>
              <a:ln w="254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2" name="Text Box 11">
                <a:extLst>
                  <a:ext uri="{FF2B5EF4-FFF2-40B4-BE49-F238E27FC236}">
                    <a16:creationId xmlns:a16="http://schemas.microsoft.com/office/drawing/2014/main" id="{4D2F7F9C-B2B9-1B99-CB02-55C148FEED9D}"/>
                  </a:ext>
                </a:extLst>
              </p:cNvPr>
              <p:cNvSpPr txBox="1">
                <a:spLocks noChangeArrowheads="1"/>
              </p:cNvSpPr>
              <p:nvPr/>
            </p:nvSpPr>
            <p:spPr bwMode="auto">
              <a:xfrm rot="688582">
                <a:off x="1343" y="1627"/>
                <a:ext cx="44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ACK</a:t>
                </a:r>
              </a:p>
            </p:txBody>
          </p:sp>
        </p:grpSp>
        <p:cxnSp>
          <p:nvCxnSpPr>
            <p:cNvPr id="118795" name="AutoShape 12">
              <a:extLst>
                <a:ext uri="{FF2B5EF4-FFF2-40B4-BE49-F238E27FC236}">
                  <a16:creationId xmlns:a16="http://schemas.microsoft.com/office/drawing/2014/main" id="{F615FEFD-000C-B8CB-A2D1-06F134478B6F}"/>
                </a:ext>
              </a:extLst>
            </p:cNvPr>
            <p:cNvCxnSpPr>
              <a:cxnSpLocks noChangeShapeType="1"/>
            </p:cNvCxnSpPr>
            <p:nvPr/>
          </p:nvCxnSpPr>
          <p:spPr bwMode="auto">
            <a:xfrm rot="5400000" flipV="1">
              <a:off x="5682457" y="4006056"/>
              <a:ext cx="1890712" cy="3175"/>
            </a:xfrm>
            <a:prstGeom prst="bentConnector5">
              <a:avLst>
                <a:gd name="adj1" fmla="val 22833"/>
                <a:gd name="adj2" fmla="val -6800005"/>
                <a:gd name="adj3" fmla="val 84634"/>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118796" name="Text Box 13">
              <a:extLst>
                <a:ext uri="{FF2B5EF4-FFF2-40B4-BE49-F238E27FC236}">
                  <a16:creationId xmlns:a16="http://schemas.microsoft.com/office/drawing/2014/main" id="{E4351315-A963-F68F-AC8E-CBF54E93DF62}"/>
                </a:ext>
              </a:extLst>
            </p:cNvPr>
            <p:cNvSpPr txBox="1">
              <a:spLocks noChangeArrowheads="1"/>
            </p:cNvSpPr>
            <p:nvPr/>
          </p:nvSpPr>
          <p:spPr bwMode="auto">
            <a:xfrm rot="-5400000">
              <a:off x="5625307" y="3761581"/>
              <a:ext cx="12144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sp>
          <p:nvSpPr>
            <p:cNvPr id="118797" name="Text Box 15">
              <a:extLst>
                <a:ext uri="{FF2B5EF4-FFF2-40B4-BE49-F238E27FC236}">
                  <a16:creationId xmlns:a16="http://schemas.microsoft.com/office/drawing/2014/main" id="{FED02301-BFA4-1009-F37C-917F88BB7420}"/>
                </a:ext>
              </a:extLst>
            </p:cNvPr>
            <p:cNvSpPr txBox="1">
              <a:spLocks noChangeArrowheads="1"/>
            </p:cNvSpPr>
            <p:nvPr/>
          </p:nvSpPr>
          <p:spPr bwMode="auto">
            <a:xfrm>
              <a:off x="6096000" y="2590800"/>
              <a:ext cx="1003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118798" name="Text Box 16">
              <a:extLst>
                <a:ext uri="{FF2B5EF4-FFF2-40B4-BE49-F238E27FC236}">
                  <a16:creationId xmlns:a16="http://schemas.microsoft.com/office/drawing/2014/main" id="{151C43CC-2903-BEE1-05F2-0C05BE372854}"/>
                </a:ext>
              </a:extLst>
            </p:cNvPr>
            <p:cNvSpPr txBox="1">
              <a:spLocks noChangeArrowheads="1"/>
            </p:cNvSpPr>
            <p:nvPr/>
          </p:nvSpPr>
          <p:spPr bwMode="auto">
            <a:xfrm>
              <a:off x="7451725" y="2590800"/>
              <a:ext cx="1187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118799" name="Line 17">
              <a:extLst>
                <a:ext uri="{FF2B5EF4-FFF2-40B4-BE49-F238E27FC236}">
                  <a16:creationId xmlns:a16="http://schemas.microsoft.com/office/drawing/2014/main" id="{7AE15F75-B1E2-6980-0E10-9B6B2801C266}"/>
                </a:ext>
              </a:extLst>
            </p:cNvPr>
            <p:cNvSpPr>
              <a:spLocks noChangeShapeType="1"/>
            </p:cNvSpPr>
            <p:nvPr/>
          </p:nvSpPr>
          <p:spPr bwMode="auto">
            <a:xfrm>
              <a:off x="5791200" y="3048000"/>
              <a:ext cx="0" cy="1905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118800" name="Line 18">
              <a:extLst>
                <a:ext uri="{FF2B5EF4-FFF2-40B4-BE49-F238E27FC236}">
                  <a16:creationId xmlns:a16="http://schemas.microsoft.com/office/drawing/2014/main" id="{91369D3C-3515-52F0-EC96-0AC33DDB9E7C}"/>
                </a:ext>
              </a:extLst>
            </p:cNvPr>
            <p:cNvSpPr>
              <a:spLocks noChangeShapeType="1"/>
            </p:cNvSpPr>
            <p:nvPr/>
          </p:nvSpPr>
          <p:spPr bwMode="auto">
            <a:xfrm>
              <a:off x="6629400" y="3074988"/>
              <a:ext cx="3175" cy="18653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pic>
        <p:nvPicPr>
          <p:cNvPr id="118787" name="Picture 18">
            <a:extLst>
              <a:ext uri="{FF2B5EF4-FFF2-40B4-BE49-F238E27FC236}">
                <a16:creationId xmlns:a16="http://schemas.microsoft.com/office/drawing/2014/main" id="{481780D3-FF20-86E0-EDE5-E17CDAC976A7}"/>
              </a:ext>
            </a:extLst>
          </p:cNvPr>
          <p:cNvPicPr>
            <a:picLocks noChangeAspect="1"/>
          </p:cNvPicPr>
          <p:nvPr/>
        </p:nvPicPr>
        <p:blipFill>
          <a:blip r:embed="rId2">
            <a:extLst>
              <a:ext uri="{28A0092B-C50C-407E-A947-70E740481C1C}">
                <a14:useLocalDpi xmlns:a14="http://schemas.microsoft.com/office/drawing/2010/main" val="0"/>
              </a:ext>
            </a:extLst>
          </a:blip>
          <a:srcRect l="24509" r="23540" b="15706"/>
          <a:stretch>
            <a:fillRect/>
          </a:stretch>
        </p:blipFill>
        <p:spPr bwMode="auto">
          <a:xfrm>
            <a:off x="4368800" y="1739900"/>
            <a:ext cx="4318000" cy="38100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8788" name="Rectangle 2">
            <a:extLst>
              <a:ext uri="{FF2B5EF4-FFF2-40B4-BE49-F238E27FC236}">
                <a16:creationId xmlns:a16="http://schemas.microsoft.com/office/drawing/2014/main" id="{E278B2F2-ADF6-B7C7-209E-5B5DA12C7027}"/>
              </a:ext>
            </a:extLst>
          </p:cNvPr>
          <p:cNvSpPr txBox="1">
            <a:spLocks noChangeArrowheads="1"/>
          </p:cNvSpPr>
          <p:nvPr/>
        </p:nvSpPr>
        <p:spPr bwMode="auto">
          <a:xfrm>
            <a:off x="4572000" y="779463"/>
            <a:ext cx="391160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a:t>
            </a:r>
          </a:p>
        </p:txBody>
      </p:sp>
      <p:sp>
        <p:nvSpPr>
          <p:cNvPr id="118789" name="Rectangle 2">
            <a:extLst>
              <a:ext uri="{FF2B5EF4-FFF2-40B4-BE49-F238E27FC236}">
                <a16:creationId xmlns:a16="http://schemas.microsoft.com/office/drawing/2014/main" id="{3FF28612-6DAF-DEAF-D12F-DCD680292545}"/>
              </a:ext>
            </a:extLst>
          </p:cNvPr>
          <p:cNvSpPr txBox="1">
            <a:spLocks noChangeArrowheads="1"/>
          </p:cNvSpPr>
          <p:nvPr/>
        </p:nvSpPr>
        <p:spPr bwMode="auto">
          <a:xfrm>
            <a:off x="0" y="850900"/>
            <a:ext cx="3911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Stop-and-wait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9809" name="Slide Number Placeholder 1">
            <a:extLst>
              <a:ext uri="{FF2B5EF4-FFF2-40B4-BE49-F238E27FC236}">
                <a16:creationId xmlns:a16="http://schemas.microsoft.com/office/drawing/2014/main" id="{10D4A04E-4B7E-7BB0-98A8-89F36E71F1A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7295A3-A071-BD46-BFF7-DBE193B5062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119810" name="Picture 2">
            <a:extLst>
              <a:ext uri="{FF2B5EF4-FFF2-40B4-BE49-F238E27FC236}">
                <a16:creationId xmlns:a16="http://schemas.microsoft.com/office/drawing/2014/main" id="{8DA38684-BE58-F5A2-2469-F2351BC3C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250" y="1047750"/>
            <a:ext cx="64135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Rectangle 2">
            <a:extLst>
              <a:ext uri="{FF2B5EF4-FFF2-40B4-BE49-F238E27FC236}">
                <a16:creationId xmlns:a16="http://schemas.microsoft.com/office/drawing/2014/main" id="{E8A8583A-4086-9CB7-D50A-BDA119A7E79B}"/>
              </a:ext>
            </a:extLst>
          </p:cNvPr>
          <p:cNvSpPr txBox="1">
            <a:spLocks noChangeArrowheads="1"/>
          </p:cNvSpPr>
          <p:nvPr/>
        </p:nvSpPr>
        <p:spPr bwMode="auto">
          <a:xfrm>
            <a:off x="136525" y="136525"/>
            <a:ext cx="88709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 Lost Packet/ACK</a:t>
            </a:r>
          </a:p>
        </p:txBody>
      </p:sp>
    </p:spTree>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1">
            <a:extLst>
              <a:ext uri="{FF2B5EF4-FFF2-40B4-BE49-F238E27FC236}">
                <a16:creationId xmlns:a16="http://schemas.microsoft.com/office/drawing/2014/main" id="{3BAFB242-7DBC-AC10-94CB-F4329E2A826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283194-B9AA-1443-88C5-5546AA6B159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5842" name="Rectangle 4">
            <a:extLst>
              <a:ext uri="{FF2B5EF4-FFF2-40B4-BE49-F238E27FC236}">
                <a16:creationId xmlns:a16="http://schemas.microsoft.com/office/drawing/2014/main" id="{97D32FA8-331E-9E30-61D4-CA19842E7192}"/>
              </a:ext>
            </a:extLst>
          </p:cNvPr>
          <p:cNvSpPr txBox="1">
            <a:spLocks noChangeArrowheads="1"/>
          </p:cNvSpPr>
          <p:nvPr/>
        </p:nvSpPr>
        <p:spPr bwMode="auto">
          <a:xfrm>
            <a:off x="685800" y="2963863"/>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 Protocol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4">
            <a:extLst>
              <a:ext uri="{FF2B5EF4-FFF2-40B4-BE49-F238E27FC236}">
                <a16:creationId xmlns:a16="http://schemas.microsoft.com/office/drawing/2014/main" id="{123959FB-AB16-B2DD-7C6C-48472DBCB3AE}"/>
              </a:ext>
            </a:extLst>
          </p:cNvPr>
          <p:cNvSpPr>
            <a:spLocks noGrp="1"/>
          </p:cNvSpPr>
          <p:nvPr>
            <p:ph type="ctrTitle"/>
          </p:nvPr>
        </p:nvSpPr>
        <p:spPr/>
        <p:txBody>
          <a:bodyPr/>
          <a:lstStyle/>
          <a:p>
            <a:r>
              <a:rPr lang="en-US" altLang="en-US">
                <a:ea typeface="ＭＳ Ｐゴシック" panose="020B0600070205080204" pitchFamily="34" charset="-128"/>
              </a:rPr>
              <a:t>Reliable Delivery on a Lossy Channel With Bit Errors</a:t>
            </a:r>
          </a:p>
        </p:txBody>
      </p:sp>
      <p:sp>
        <p:nvSpPr>
          <p:cNvPr id="164866" name="Rectangle 4">
            <a:extLst>
              <a:ext uri="{FF2B5EF4-FFF2-40B4-BE49-F238E27FC236}">
                <a16:creationId xmlns:a16="http://schemas.microsoft.com/office/drawing/2014/main" id="{7FD7F3BA-A987-21EE-82A7-314A54BE3CF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AC4961-6390-464E-9C1B-7EF92662003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1">
            <a:extLst>
              <a:ext uri="{FF2B5EF4-FFF2-40B4-BE49-F238E27FC236}">
                <a16:creationId xmlns:a16="http://schemas.microsoft.com/office/drawing/2014/main" id="{A75BF61E-CE9F-8ECF-6058-28150F80482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9803CF-6F76-2C4C-A0CC-84445A62BDE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69A9214D-6791-8322-C5A1-477472F7D8B9}"/>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B2311113-9799-320B-4DD2-D102F7B3E892}"/>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AE08A86D-625E-3E8B-8992-C25862784DAC}"/>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40A3B5B0-38E9-CA86-402D-BB2EE67F4CCD}"/>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62136975-4793-9CBB-B3DA-AF6A82B45DA5}"/>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E62B2A72-A4CB-29A6-F54D-DCC79C37CEFC}"/>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40E18C85-9BEB-4107-9359-EDE983318E8D}"/>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BCE8D334-A941-9838-11C6-9093C25217C6}"/>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36874" name="TextBox 16">
            <a:extLst>
              <a:ext uri="{FF2B5EF4-FFF2-40B4-BE49-F238E27FC236}">
                <a16:creationId xmlns:a16="http://schemas.microsoft.com/office/drawing/2014/main" id="{129791FB-EE0C-661D-D213-5DC0236747F1}"/>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18" name="Group 17">
            <a:extLst>
              <a:ext uri="{FF2B5EF4-FFF2-40B4-BE49-F238E27FC236}">
                <a16:creationId xmlns:a16="http://schemas.microsoft.com/office/drawing/2014/main" id="{35B7377F-F674-D9C4-00B7-44E060C6A08F}"/>
              </a:ext>
            </a:extLst>
          </p:cNvPr>
          <p:cNvGrpSpPr>
            <a:grpSpLocks/>
          </p:cNvGrpSpPr>
          <p:nvPr/>
        </p:nvGrpSpPr>
        <p:grpSpPr bwMode="auto">
          <a:xfrm>
            <a:off x="488950" y="1976438"/>
            <a:ext cx="3238500" cy="1214437"/>
            <a:chOff x="397740" y="408815"/>
            <a:chExt cx="3238259" cy="1215150"/>
          </a:xfrm>
        </p:grpSpPr>
        <p:sp>
          <p:nvSpPr>
            <p:cNvPr id="19" name="Rectangle 18">
              <a:extLst>
                <a:ext uri="{FF2B5EF4-FFF2-40B4-BE49-F238E27FC236}">
                  <a16:creationId xmlns:a16="http://schemas.microsoft.com/office/drawing/2014/main" id="{5A3DE0B2-4535-8590-2C54-D607C1349C4C}"/>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6886" name="TextBox 19">
              <a:extLst>
                <a:ext uri="{FF2B5EF4-FFF2-40B4-BE49-F238E27FC236}">
                  <a16:creationId xmlns:a16="http://schemas.microsoft.com/office/drawing/2014/main" id="{E635BFCA-C927-0AC2-0199-45BFB042F494}"/>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21" name="Group 20">
            <a:extLst>
              <a:ext uri="{FF2B5EF4-FFF2-40B4-BE49-F238E27FC236}">
                <a16:creationId xmlns:a16="http://schemas.microsoft.com/office/drawing/2014/main" id="{C3B83681-123E-6C44-C589-F40C469548A4}"/>
              </a:ext>
            </a:extLst>
          </p:cNvPr>
          <p:cNvGrpSpPr>
            <a:grpSpLocks/>
          </p:cNvGrpSpPr>
          <p:nvPr/>
        </p:nvGrpSpPr>
        <p:grpSpPr bwMode="auto">
          <a:xfrm>
            <a:off x="385763" y="2940050"/>
            <a:ext cx="882650" cy="1049338"/>
            <a:chOff x="299467" y="1393535"/>
            <a:chExt cx="883315" cy="1050202"/>
          </a:xfrm>
        </p:grpSpPr>
        <p:cxnSp>
          <p:nvCxnSpPr>
            <p:cNvPr id="22" name="Straight Arrow Connector 21">
              <a:extLst>
                <a:ext uri="{FF2B5EF4-FFF2-40B4-BE49-F238E27FC236}">
                  <a16:creationId xmlns:a16="http://schemas.microsoft.com/office/drawing/2014/main" id="{74AA3D88-CE60-1927-C03D-1EDCF90094BF}"/>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884" name="TextBox 22">
              <a:extLst>
                <a:ext uri="{FF2B5EF4-FFF2-40B4-BE49-F238E27FC236}">
                  <a16:creationId xmlns:a16="http://schemas.microsoft.com/office/drawing/2014/main" id="{06BE45FF-7369-E5C1-4E24-77B27223D296}"/>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0" name="Group 29">
            <a:extLst>
              <a:ext uri="{FF2B5EF4-FFF2-40B4-BE49-F238E27FC236}">
                <a16:creationId xmlns:a16="http://schemas.microsoft.com/office/drawing/2014/main" id="{2F1B13CE-B8E8-E51A-0C54-8E2D72C13D0A}"/>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E813C5AB-440B-2193-89C9-325F581AE618}"/>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882" name="TextBox 31">
              <a:extLst>
                <a:ext uri="{FF2B5EF4-FFF2-40B4-BE49-F238E27FC236}">
                  <a16:creationId xmlns:a16="http://schemas.microsoft.com/office/drawing/2014/main" id="{AA269550-7C84-65EF-E4C1-60BDBFE1CDA8}"/>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3" name="Group 32">
            <a:extLst>
              <a:ext uri="{FF2B5EF4-FFF2-40B4-BE49-F238E27FC236}">
                <a16:creationId xmlns:a16="http://schemas.microsoft.com/office/drawing/2014/main" id="{FCBD5BE4-5163-8D32-8A16-37D6E35ACA71}"/>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D5959F95-6DF1-7483-E04A-0FA2266F41DC}"/>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6880" name="TextBox 34">
              <a:extLst>
                <a:ext uri="{FF2B5EF4-FFF2-40B4-BE49-F238E27FC236}">
                  <a16:creationId xmlns:a16="http://schemas.microsoft.com/office/drawing/2014/main" id="{0C5A8104-CEA4-B297-0CC5-41E421102DE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up)">
                                      <p:cBhvr>
                                        <p:cTn id="15" dur="500"/>
                                        <p:tgtEl>
                                          <p:spTgt spid="30"/>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1">
            <a:extLst>
              <a:ext uri="{FF2B5EF4-FFF2-40B4-BE49-F238E27FC236}">
                <a16:creationId xmlns:a16="http://schemas.microsoft.com/office/drawing/2014/main" id="{F0A30693-8040-478E-4290-593C8CB633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20B872-8FED-914F-B013-601AE5D0FDF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254BFA06-7E8B-C439-B3D4-1591C08652F0}"/>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F291A70C-C5BD-6421-D27C-BDC022A3C0F1}"/>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B6BB9C5C-2B26-60C1-FE62-FBF74C3908FA}"/>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C221F8CE-CDEA-66D1-3FCD-D5658EDE22A2}"/>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8E11C0F1-AE26-85B2-26B0-4BDFE12D7D6B}"/>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5F066F61-0E82-7A12-EBE6-79158F0F4404}"/>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454B1367-EB28-0030-29B6-02C64A545E27}"/>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BA9E6717-EADF-EEA0-7D83-D99FFD2DEC9B}"/>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37898" name="TextBox 16">
            <a:extLst>
              <a:ext uri="{FF2B5EF4-FFF2-40B4-BE49-F238E27FC236}">
                <a16:creationId xmlns:a16="http://schemas.microsoft.com/office/drawing/2014/main" id="{D802D9B3-4826-5F5F-592F-6B4D880AAAEE}"/>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37899" name="Group 17">
            <a:extLst>
              <a:ext uri="{FF2B5EF4-FFF2-40B4-BE49-F238E27FC236}">
                <a16:creationId xmlns:a16="http://schemas.microsoft.com/office/drawing/2014/main" id="{4E4FF282-CB68-F814-E7C4-C7E1655AD692}"/>
              </a:ext>
            </a:extLst>
          </p:cNvPr>
          <p:cNvGrpSpPr>
            <a:grpSpLocks/>
          </p:cNvGrpSpPr>
          <p:nvPr/>
        </p:nvGrpSpPr>
        <p:grpSpPr bwMode="auto">
          <a:xfrm>
            <a:off x="488950" y="1976438"/>
            <a:ext cx="3238500" cy="1214437"/>
            <a:chOff x="397740" y="408815"/>
            <a:chExt cx="3238259" cy="1215150"/>
          </a:xfrm>
        </p:grpSpPr>
        <p:sp>
          <p:nvSpPr>
            <p:cNvPr id="19" name="Rectangle 18">
              <a:extLst>
                <a:ext uri="{FF2B5EF4-FFF2-40B4-BE49-F238E27FC236}">
                  <a16:creationId xmlns:a16="http://schemas.microsoft.com/office/drawing/2014/main" id="{CB6D5297-626D-B80C-BDC8-07EEC4FD153A}"/>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7913" name="TextBox 19">
              <a:extLst>
                <a:ext uri="{FF2B5EF4-FFF2-40B4-BE49-F238E27FC236}">
                  <a16:creationId xmlns:a16="http://schemas.microsoft.com/office/drawing/2014/main" id="{08DA3A92-7884-2835-DFB3-1E0578CE817F}"/>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37900" name="Group 20">
            <a:extLst>
              <a:ext uri="{FF2B5EF4-FFF2-40B4-BE49-F238E27FC236}">
                <a16:creationId xmlns:a16="http://schemas.microsoft.com/office/drawing/2014/main" id="{6B99E079-5113-DE90-19A8-B2F98C6835F8}"/>
              </a:ext>
            </a:extLst>
          </p:cNvPr>
          <p:cNvGrpSpPr>
            <a:grpSpLocks/>
          </p:cNvGrpSpPr>
          <p:nvPr/>
        </p:nvGrpSpPr>
        <p:grpSpPr bwMode="auto">
          <a:xfrm>
            <a:off x="385763" y="2940050"/>
            <a:ext cx="882650" cy="1049338"/>
            <a:chOff x="299467" y="1393535"/>
            <a:chExt cx="883315" cy="1050202"/>
          </a:xfrm>
        </p:grpSpPr>
        <p:cxnSp>
          <p:nvCxnSpPr>
            <p:cNvPr id="22" name="Straight Arrow Connector 21">
              <a:extLst>
                <a:ext uri="{FF2B5EF4-FFF2-40B4-BE49-F238E27FC236}">
                  <a16:creationId xmlns:a16="http://schemas.microsoft.com/office/drawing/2014/main" id="{09B6B00E-A9EC-7F7F-983E-9F6B4256D118}"/>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7911" name="TextBox 22">
              <a:extLst>
                <a:ext uri="{FF2B5EF4-FFF2-40B4-BE49-F238E27FC236}">
                  <a16:creationId xmlns:a16="http://schemas.microsoft.com/office/drawing/2014/main" id="{696F6E45-AE9E-C88B-C619-1A131D7933D4}"/>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7901" name="Group 29">
            <a:extLst>
              <a:ext uri="{FF2B5EF4-FFF2-40B4-BE49-F238E27FC236}">
                <a16:creationId xmlns:a16="http://schemas.microsoft.com/office/drawing/2014/main" id="{1BFBF6C0-EDF5-E853-7113-6FF35B01E5E0}"/>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58A904BA-A0B5-7A88-540D-9A6FBE634CF6}"/>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7909" name="TextBox 31">
              <a:extLst>
                <a:ext uri="{FF2B5EF4-FFF2-40B4-BE49-F238E27FC236}">
                  <a16:creationId xmlns:a16="http://schemas.microsoft.com/office/drawing/2014/main" id="{58D949F0-D6F1-CB3E-84FE-DC5627D590F5}"/>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7902" name="Group 32">
            <a:extLst>
              <a:ext uri="{FF2B5EF4-FFF2-40B4-BE49-F238E27FC236}">
                <a16:creationId xmlns:a16="http://schemas.microsoft.com/office/drawing/2014/main" id="{5A8DD597-D7AF-A7FA-E6FD-EE581AE24BAE}"/>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E064EAAE-100A-A561-D33F-FE3744D073F8}"/>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7907" name="TextBox 34">
              <a:extLst>
                <a:ext uri="{FF2B5EF4-FFF2-40B4-BE49-F238E27FC236}">
                  <a16:creationId xmlns:a16="http://schemas.microsoft.com/office/drawing/2014/main" id="{125EC59C-3067-07D1-37A7-E96FBA7EF18F}"/>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7903" name="Group 23">
            <a:extLst>
              <a:ext uri="{FF2B5EF4-FFF2-40B4-BE49-F238E27FC236}">
                <a16:creationId xmlns:a16="http://schemas.microsoft.com/office/drawing/2014/main" id="{B88EF3AA-2CD2-F281-2F22-160486F066F6}"/>
              </a:ext>
            </a:extLst>
          </p:cNvPr>
          <p:cNvGrpSpPr>
            <a:grpSpLocks/>
          </p:cNvGrpSpPr>
          <p:nvPr/>
        </p:nvGrpSpPr>
        <p:grpSpPr bwMode="auto">
          <a:xfrm>
            <a:off x="862013" y="2928938"/>
            <a:ext cx="687387" cy="1400175"/>
            <a:chOff x="878320" y="1393534"/>
            <a:chExt cx="687117" cy="1399815"/>
          </a:xfrm>
        </p:grpSpPr>
        <p:sp>
          <p:nvSpPr>
            <p:cNvPr id="37904" name="TextBox 24">
              <a:extLst>
                <a:ext uri="{FF2B5EF4-FFF2-40B4-BE49-F238E27FC236}">
                  <a16:creationId xmlns:a16="http://schemas.microsoft.com/office/drawing/2014/main" id="{676A75B9-EF36-A006-B1A7-5C8926A94C03}"/>
                </a:ext>
              </a:extLst>
            </p:cNvPr>
            <p:cNvSpPr txBox="1">
              <a:spLocks noChangeArrowheads="1"/>
            </p:cNvSpPr>
            <p:nvPr/>
          </p:nvSpPr>
          <p:spPr bwMode="auto">
            <a:xfrm>
              <a:off x="878320" y="2393239"/>
              <a:ext cx="687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ACK</a:t>
              </a:r>
            </a:p>
          </p:txBody>
        </p:sp>
        <p:cxnSp>
          <p:nvCxnSpPr>
            <p:cNvPr id="26" name="Straight Arrow Connector 25">
              <a:extLst>
                <a:ext uri="{FF2B5EF4-FFF2-40B4-BE49-F238E27FC236}">
                  <a16:creationId xmlns:a16="http://schemas.microsoft.com/office/drawing/2014/main" id="{1183ECDD-380E-87B4-7A80-C89BFCC5AE32}"/>
                </a:ext>
              </a:extLst>
            </p:cNvPr>
            <p:cNvCxnSpPr>
              <a:cxnSpLocks/>
            </p:cNvCxnSpPr>
            <p:nvPr/>
          </p:nvCxnSpPr>
          <p:spPr>
            <a:xfrm flipH="1" flipV="1">
              <a:off x="1186174" y="1393534"/>
              <a:ext cx="0" cy="1036370"/>
            </a:xfrm>
            <a:prstGeom prst="straightConnector1">
              <a:avLst/>
            </a:prstGeom>
            <a:ln w="34925">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1">
            <a:extLst>
              <a:ext uri="{FF2B5EF4-FFF2-40B4-BE49-F238E27FC236}">
                <a16:creationId xmlns:a16="http://schemas.microsoft.com/office/drawing/2014/main" id="{BF3D1BF6-5B04-30F0-3501-ABF5BDD0E76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DCC8B-2862-F840-BC6D-1F22FA50433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F24B5818-7088-4788-930C-1673D059EAEF}"/>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DFED284A-D03A-DCBB-C991-5E213BC5E443}"/>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0CF2C7B8-35DD-002C-85C7-0D5F4F7B46FF}"/>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E6814962-1DDA-AEAA-9D5B-45EB12DABF5C}"/>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BA684175-7533-DFE5-F338-0E4010AB8E70}"/>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98ED0452-3DB3-48C1-F5F4-D2198089E1CC}"/>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7959F9A8-5EE4-70DE-F466-4CAEC349A473}"/>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46F4C3B4-F9FF-B25B-4989-356C91E3754E}"/>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38922" name="TextBox 16">
            <a:extLst>
              <a:ext uri="{FF2B5EF4-FFF2-40B4-BE49-F238E27FC236}">
                <a16:creationId xmlns:a16="http://schemas.microsoft.com/office/drawing/2014/main" id="{6826FB03-60E7-C4DE-C26E-C8E906129705}"/>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38923" name="Group 17">
            <a:extLst>
              <a:ext uri="{FF2B5EF4-FFF2-40B4-BE49-F238E27FC236}">
                <a16:creationId xmlns:a16="http://schemas.microsoft.com/office/drawing/2014/main" id="{976334CA-E92A-E6DB-BD63-8A7D8D995021}"/>
              </a:ext>
            </a:extLst>
          </p:cNvPr>
          <p:cNvGrpSpPr>
            <a:grpSpLocks/>
          </p:cNvGrpSpPr>
          <p:nvPr/>
        </p:nvGrpSpPr>
        <p:grpSpPr bwMode="auto">
          <a:xfrm>
            <a:off x="488950" y="1976438"/>
            <a:ext cx="3238500" cy="1214437"/>
            <a:chOff x="397740" y="408815"/>
            <a:chExt cx="3238259" cy="1215150"/>
          </a:xfrm>
        </p:grpSpPr>
        <p:sp>
          <p:nvSpPr>
            <p:cNvPr id="19" name="Rectangle 18">
              <a:extLst>
                <a:ext uri="{FF2B5EF4-FFF2-40B4-BE49-F238E27FC236}">
                  <a16:creationId xmlns:a16="http://schemas.microsoft.com/office/drawing/2014/main" id="{BF91BDD7-B849-7365-5717-02A7AC931E66}"/>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8933" name="TextBox 19">
              <a:extLst>
                <a:ext uri="{FF2B5EF4-FFF2-40B4-BE49-F238E27FC236}">
                  <a16:creationId xmlns:a16="http://schemas.microsoft.com/office/drawing/2014/main" id="{F3CECF33-2CEC-E05D-7735-B889E077CF3F}"/>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38924" name="Group 29">
            <a:extLst>
              <a:ext uri="{FF2B5EF4-FFF2-40B4-BE49-F238E27FC236}">
                <a16:creationId xmlns:a16="http://schemas.microsoft.com/office/drawing/2014/main" id="{9678FF14-7F1F-236F-38E1-2F6E49C809A0}"/>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5087F278-A75A-7F98-568E-7893F486E845}"/>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931" name="TextBox 31">
              <a:extLst>
                <a:ext uri="{FF2B5EF4-FFF2-40B4-BE49-F238E27FC236}">
                  <a16:creationId xmlns:a16="http://schemas.microsoft.com/office/drawing/2014/main" id="{80079C8F-4C73-F393-E37A-720E27ADEA7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8925" name="Group 32">
            <a:extLst>
              <a:ext uri="{FF2B5EF4-FFF2-40B4-BE49-F238E27FC236}">
                <a16:creationId xmlns:a16="http://schemas.microsoft.com/office/drawing/2014/main" id="{206AF197-E9BF-D350-3620-4079A95EAD91}"/>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8A2A1900-7F2D-A20E-7EE2-7F313FCB63F3}"/>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8929" name="TextBox 34">
              <a:extLst>
                <a:ext uri="{FF2B5EF4-FFF2-40B4-BE49-F238E27FC236}">
                  <a16:creationId xmlns:a16="http://schemas.microsoft.com/office/drawing/2014/main" id="{1570CE4A-038D-9B3F-7B4C-043C44A9FBCA}"/>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sp>
        <p:nvSpPr>
          <p:cNvPr id="38926" name="TextBox 27">
            <a:extLst>
              <a:ext uri="{FF2B5EF4-FFF2-40B4-BE49-F238E27FC236}">
                <a16:creationId xmlns:a16="http://schemas.microsoft.com/office/drawing/2014/main" id="{886B948E-21E2-F0E6-AA1E-8C6A38D25F9D}"/>
              </a:ext>
            </a:extLst>
          </p:cNvPr>
          <p:cNvSpPr txBox="1">
            <a:spLocks noChangeArrowheads="1"/>
          </p:cNvSpPr>
          <p:nvPr/>
        </p:nvSpPr>
        <p:spPr bwMode="auto">
          <a:xfrm>
            <a:off x="331788" y="4368800"/>
            <a:ext cx="3384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1 is delivered</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pic>
        <p:nvPicPr>
          <p:cNvPr id="38927" name="Picture 2" descr="Download Red Cross Mark Transparent HQ PNG Image | FreePNGImg">
            <a:extLst>
              <a:ext uri="{FF2B5EF4-FFF2-40B4-BE49-F238E27FC236}">
                <a16:creationId xmlns:a16="http://schemas.microsoft.com/office/drawing/2014/main" id="{E3E9E4DD-CA34-5AB4-8B6E-8B85388413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1">
            <a:extLst>
              <a:ext uri="{FF2B5EF4-FFF2-40B4-BE49-F238E27FC236}">
                <a16:creationId xmlns:a16="http://schemas.microsoft.com/office/drawing/2014/main" id="{69B57F97-0EAF-F5AD-DF61-60010302D11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3566B1-9021-7D4E-8BDD-BBA6B666592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E356A51C-DE98-C4C6-FD14-69AD5F6EF57F}"/>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DC852FD5-0227-318B-C115-8732F50D04AD}"/>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9176A5A7-B2A7-6AF5-102B-66A1A730BDDF}"/>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B8C04598-5C27-6E68-1DFD-8DF66BEE8679}"/>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ADD191AB-9195-626D-89EF-50EF108379E2}"/>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AD56C344-1238-7F0B-EA9D-33C2D337876D}"/>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033EA16E-1B7D-5C8B-F56D-754EE4EC66E7}"/>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32934865-4520-B10F-0DB9-584C25DB5EA3}"/>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39946" name="TextBox 16">
            <a:extLst>
              <a:ext uri="{FF2B5EF4-FFF2-40B4-BE49-F238E27FC236}">
                <a16:creationId xmlns:a16="http://schemas.microsoft.com/office/drawing/2014/main" id="{4E18095A-2255-17EB-219C-A3B00A433545}"/>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39947" name="TextBox 27">
            <a:extLst>
              <a:ext uri="{FF2B5EF4-FFF2-40B4-BE49-F238E27FC236}">
                <a16:creationId xmlns:a16="http://schemas.microsoft.com/office/drawing/2014/main" id="{746FF2C4-ED73-67CA-7FDE-B03B5F3AA7D7}"/>
              </a:ext>
            </a:extLst>
          </p:cNvPr>
          <p:cNvSpPr txBox="1">
            <a:spLocks noChangeArrowheads="1"/>
          </p:cNvSpPr>
          <p:nvPr/>
        </p:nvSpPr>
        <p:spPr bwMode="auto">
          <a:xfrm>
            <a:off x="331788" y="4368800"/>
            <a:ext cx="688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1 is delivered. Slide the window.</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23" name="Group 22">
            <a:extLst>
              <a:ext uri="{FF2B5EF4-FFF2-40B4-BE49-F238E27FC236}">
                <a16:creationId xmlns:a16="http://schemas.microsoft.com/office/drawing/2014/main" id="{9635BAD8-4B1C-184C-F2ED-4DC652F65E0D}"/>
              </a:ext>
            </a:extLst>
          </p:cNvPr>
          <p:cNvGrpSpPr>
            <a:grpSpLocks/>
          </p:cNvGrpSpPr>
          <p:nvPr/>
        </p:nvGrpSpPr>
        <p:grpSpPr bwMode="auto">
          <a:xfrm>
            <a:off x="488950" y="1976438"/>
            <a:ext cx="3238500" cy="1214437"/>
            <a:chOff x="397740" y="408815"/>
            <a:chExt cx="3238259" cy="1215150"/>
          </a:xfrm>
        </p:grpSpPr>
        <p:sp>
          <p:nvSpPr>
            <p:cNvPr id="24" name="Rectangle 23">
              <a:extLst>
                <a:ext uri="{FF2B5EF4-FFF2-40B4-BE49-F238E27FC236}">
                  <a16:creationId xmlns:a16="http://schemas.microsoft.com/office/drawing/2014/main" id="{DB2EDD0B-78DC-D481-7FB5-B05DEAD18B17}"/>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39957" name="TextBox 24">
              <a:extLst>
                <a:ext uri="{FF2B5EF4-FFF2-40B4-BE49-F238E27FC236}">
                  <a16:creationId xmlns:a16="http://schemas.microsoft.com/office/drawing/2014/main" id="{3D220FB9-DAA4-D0CE-534C-2D397E0791EB}"/>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39949" name="Group 29">
            <a:extLst>
              <a:ext uri="{FF2B5EF4-FFF2-40B4-BE49-F238E27FC236}">
                <a16:creationId xmlns:a16="http://schemas.microsoft.com/office/drawing/2014/main" id="{8FF4D92C-A1E4-BF9D-30FE-AE0FB4D51C6E}"/>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ABC0CD14-2F2B-B4F3-DE22-7C9792929920}"/>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955" name="TextBox 31">
              <a:extLst>
                <a:ext uri="{FF2B5EF4-FFF2-40B4-BE49-F238E27FC236}">
                  <a16:creationId xmlns:a16="http://schemas.microsoft.com/office/drawing/2014/main" id="{4BDE8AE5-1BE4-FFDF-52FF-34AD16C8120D}"/>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39950" name="Group 32">
            <a:extLst>
              <a:ext uri="{FF2B5EF4-FFF2-40B4-BE49-F238E27FC236}">
                <a16:creationId xmlns:a16="http://schemas.microsoft.com/office/drawing/2014/main" id="{0777B365-4F89-AA98-259D-65D34B1834BA}"/>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BEBCE0F9-2334-B8B8-7846-CED4453B4E01}"/>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39953" name="TextBox 34">
              <a:extLst>
                <a:ext uri="{FF2B5EF4-FFF2-40B4-BE49-F238E27FC236}">
                  <a16:creationId xmlns:a16="http://schemas.microsoft.com/office/drawing/2014/main" id="{7F30F82E-C53F-CD9A-E04B-04AA0B39ABEF}"/>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39951" name="Picture 2" descr="Download Red Cross Mark Transparent HQ PNG Image | FreePNGImg">
            <a:extLst>
              <a:ext uri="{FF2B5EF4-FFF2-40B4-BE49-F238E27FC236}">
                <a16:creationId xmlns:a16="http://schemas.microsoft.com/office/drawing/2014/main" id="{CF35B605-FCF0-FA49-1C9E-2CC5CE7B8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fill="hold" nodeType="clickEffect">
                                  <p:stCondLst>
                                    <p:cond delay="0"/>
                                  </p:stCondLst>
                                  <p:childTnLst>
                                    <p:animMotion origin="layout" path="M -0.00782 0.00023 L 0.10989 0.00023 " pathEditMode="relative" rAng="0" ptsTypes="AA">
                                      <p:cBhvr>
                                        <p:cTn id="6" dur="1000" fill="hold"/>
                                        <p:tgtEl>
                                          <p:spTgt spid="23"/>
                                        </p:tgtEl>
                                        <p:attrNameLst>
                                          <p:attrName>ppt_x</p:attrName>
                                          <p:attrName>ppt_y</p:attrName>
                                        </p:attrNameLst>
                                      </p:cBhvr>
                                      <p:rCtr x="58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1">
            <a:extLst>
              <a:ext uri="{FF2B5EF4-FFF2-40B4-BE49-F238E27FC236}">
                <a16:creationId xmlns:a16="http://schemas.microsoft.com/office/drawing/2014/main" id="{C7EEF37A-E539-6ED4-6FD5-74B06FDC40A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8D542F-4233-0D46-B4FC-7054A598989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9414EB96-60BC-3E53-A034-F3FC1B26EA9F}"/>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99B61FE0-83BC-E14F-C7A0-3DA2C84298E8}"/>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665C56E9-0319-8FF1-05E2-13D7149B4BA7}"/>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C4EE0A51-4293-B939-D698-697D602E9568}"/>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F1064FBC-F990-BF80-116B-EF5BF2AE2AA0}"/>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D9E91E4C-8365-BB6D-F14A-B64CCC6BED15}"/>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89153FF0-A4B2-9A74-24B4-502F4B777CA6}"/>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0173521B-1372-BBDD-C5A7-FD0C3846A176}"/>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40970" name="TextBox 16">
            <a:extLst>
              <a:ext uri="{FF2B5EF4-FFF2-40B4-BE49-F238E27FC236}">
                <a16:creationId xmlns:a16="http://schemas.microsoft.com/office/drawing/2014/main" id="{47DA4C93-02B4-47CA-44F9-252C8F3CEFCA}"/>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40971" name="TextBox 27">
            <a:extLst>
              <a:ext uri="{FF2B5EF4-FFF2-40B4-BE49-F238E27FC236}">
                <a16:creationId xmlns:a16="http://schemas.microsoft.com/office/drawing/2014/main" id="{6497E873-728F-79B1-EF05-FBCB523695B1}"/>
              </a:ext>
            </a:extLst>
          </p:cNvPr>
          <p:cNvSpPr txBox="1">
            <a:spLocks noChangeArrowheads="1"/>
          </p:cNvSpPr>
          <p:nvPr/>
        </p:nvSpPr>
        <p:spPr bwMode="auto">
          <a:xfrm>
            <a:off x="331788" y="4368800"/>
            <a:ext cx="688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1 is delivered. Slide the window.</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40972" name="Group 22">
            <a:extLst>
              <a:ext uri="{FF2B5EF4-FFF2-40B4-BE49-F238E27FC236}">
                <a16:creationId xmlns:a16="http://schemas.microsoft.com/office/drawing/2014/main" id="{BD053990-FDC6-3A2D-2214-008401B4E4EA}"/>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217DBDD3-4D4F-A212-2398-CAC3458F90D7}"/>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0984" name="TextBox 24">
              <a:extLst>
                <a:ext uri="{FF2B5EF4-FFF2-40B4-BE49-F238E27FC236}">
                  <a16:creationId xmlns:a16="http://schemas.microsoft.com/office/drawing/2014/main" id="{517F0B91-EF2C-A769-F68A-31DDE727B2CC}"/>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40973" name="Group 29">
            <a:extLst>
              <a:ext uri="{FF2B5EF4-FFF2-40B4-BE49-F238E27FC236}">
                <a16:creationId xmlns:a16="http://schemas.microsoft.com/office/drawing/2014/main" id="{6E744085-FE78-A57E-CB66-261BA9547F54}"/>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53F532FB-4047-513D-0295-C5F35C83B140}"/>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982" name="TextBox 31">
              <a:extLst>
                <a:ext uri="{FF2B5EF4-FFF2-40B4-BE49-F238E27FC236}">
                  <a16:creationId xmlns:a16="http://schemas.microsoft.com/office/drawing/2014/main" id="{ADCA070C-7DA0-DDE7-398A-3D41DB94339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0974" name="Group 32">
            <a:extLst>
              <a:ext uri="{FF2B5EF4-FFF2-40B4-BE49-F238E27FC236}">
                <a16:creationId xmlns:a16="http://schemas.microsoft.com/office/drawing/2014/main" id="{0E72B995-89E4-0831-8B03-ADFA3FF525D2}"/>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775BE59F-CCC0-3AEC-ACD2-8E70B352A580}"/>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980" name="TextBox 34">
              <a:extLst>
                <a:ext uri="{FF2B5EF4-FFF2-40B4-BE49-F238E27FC236}">
                  <a16:creationId xmlns:a16="http://schemas.microsoft.com/office/drawing/2014/main" id="{91C29428-3BEB-28BB-C237-FF9C7352B7C3}"/>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0975" name="Group 25">
            <a:extLst>
              <a:ext uri="{FF2B5EF4-FFF2-40B4-BE49-F238E27FC236}">
                <a16:creationId xmlns:a16="http://schemas.microsoft.com/office/drawing/2014/main" id="{1518E78A-3124-784D-AF70-970870088377}"/>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DDAC5A68-15A7-D016-A0AB-EF9CB4A09A52}"/>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0978" name="TextBox 28">
              <a:extLst>
                <a:ext uri="{FF2B5EF4-FFF2-40B4-BE49-F238E27FC236}">
                  <a16:creationId xmlns:a16="http://schemas.microsoft.com/office/drawing/2014/main" id="{7B51231D-0EC3-09AB-ED83-5A9996CEDAC5}"/>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40976" name="Picture 2" descr="Download Red Cross Mark Transparent HQ PNG Image | FreePNGImg">
            <a:extLst>
              <a:ext uri="{FF2B5EF4-FFF2-40B4-BE49-F238E27FC236}">
                <a16:creationId xmlns:a16="http://schemas.microsoft.com/office/drawing/2014/main" id="{AF8D701C-CA7F-B3CD-E561-3E51A9562A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1">
            <a:extLst>
              <a:ext uri="{FF2B5EF4-FFF2-40B4-BE49-F238E27FC236}">
                <a16:creationId xmlns:a16="http://schemas.microsoft.com/office/drawing/2014/main" id="{C1295215-9FF7-0DD4-00EE-A6039DF35C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010869-5083-2741-B839-1BB97318185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1986" name="Text Box 4">
            <a:extLst>
              <a:ext uri="{FF2B5EF4-FFF2-40B4-BE49-F238E27FC236}">
                <a16:creationId xmlns:a16="http://schemas.microsoft.com/office/drawing/2014/main" id="{F34B7834-F599-9FC9-E17A-8A7FE5E1AB81}"/>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41987" name="Line 5">
            <a:extLst>
              <a:ext uri="{FF2B5EF4-FFF2-40B4-BE49-F238E27FC236}">
                <a16:creationId xmlns:a16="http://schemas.microsoft.com/office/drawing/2014/main" id="{5DF8D58E-7826-D96E-F3ED-A0575E58F1FC}"/>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988" name="Line 7">
            <a:extLst>
              <a:ext uri="{FF2B5EF4-FFF2-40B4-BE49-F238E27FC236}">
                <a16:creationId xmlns:a16="http://schemas.microsoft.com/office/drawing/2014/main" id="{AB84CDFB-2181-941F-FEB1-F3CB177C529A}"/>
              </a:ext>
            </a:extLst>
          </p:cNvPr>
          <p:cNvSpPr>
            <a:spLocks noChangeShapeType="1"/>
          </p:cNvSpPr>
          <p:nvPr/>
        </p:nvSpPr>
        <p:spPr bwMode="auto">
          <a:xfrm rot="688582">
            <a:off x="3611563" y="31400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5237" name="Line 10">
            <a:extLst>
              <a:ext uri="{FF2B5EF4-FFF2-40B4-BE49-F238E27FC236}">
                <a16:creationId xmlns:a16="http://schemas.microsoft.com/office/drawing/2014/main" id="{A6CC00BC-70F7-1B37-E865-073955EE3080}"/>
              </a:ext>
            </a:extLst>
          </p:cNvPr>
          <p:cNvSpPr>
            <a:spLocks noChangeShapeType="1"/>
          </p:cNvSpPr>
          <p:nvPr/>
        </p:nvSpPr>
        <p:spPr bwMode="auto">
          <a:xfrm rot="21071414" flipV="1">
            <a:off x="3613150" y="3906838"/>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990" name="Text Box 15">
            <a:extLst>
              <a:ext uri="{FF2B5EF4-FFF2-40B4-BE49-F238E27FC236}">
                <a16:creationId xmlns:a16="http://schemas.microsoft.com/office/drawing/2014/main" id="{CED3E2A3-6B6D-DA4D-72C3-F8B280CAC4E9}"/>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41991" name="Text Box 16">
            <a:extLst>
              <a:ext uri="{FF2B5EF4-FFF2-40B4-BE49-F238E27FC236}">
                <a16:creationId xmlns:a16="http://schemas.microsoft.com/office/drawing/2014/main" id="{A4640E27-2E19-5C18-0963-CFDB4B958521}"/>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41992" name="Line 17">
            <a:extLst>
              <a:ext uri="{FF2B5EF4-FFF2-40B4-BE49-F238E27FC236}">
                <a16:creationId xmlns:a16="http://schemas.microsoft.com/office/drawing/2014/main" id="{2E47B50C-AC57-758B-93C9-671265220EFD}"/>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993" name="Line 18">
            <a:extLst>
              <a:ext uri="{FF2B5EF4-FFF2-40B4-BE49-F238E27FC236}">
                <a16:creationId xmlns:a16="http://schemas.microsoft.com/office/drawing/2014/main" id="{B6358A61-2C2E-B798-728F-F8CD092A1184}"/>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0" name="Line 7">
            <a:extLst>
              <a:ext uri="{FF2B5EF4-FFF2-40B4-BE49-F238E27FC236}">
                <a16:creationId xmlns:a16="http://schemas.microsoft.com/office/drawing/2014/main" id="{66170E26-D1E5-77D0-8726-7867BFB08102}"/>
              </a:ext>
            </a:extLst>
          </p:cNvPr>
          <p:cNvSpPr>
            <a:spLocks noChangeShapeType="1"/>
          </p:cNvSpPr>
          <p:nvPr/>
        </p:nvSpPr>
        <p:spPr bwMode="auto">
          <a:xfrm rot="688582">
            <a:off x="3586163" y="33496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Line 7">
            <a:extLst>
              <a:ext uri="{FF2B5EF4-FFF2-40B4-BE49-F238E27FC236}">
                <a16:creationId xmlns:a16="http://schemas.microsoft.com/office/drawing/2014/main" id="{9AD7DD96-722B-A08F-011C-1D800E48E0A4}"/>
              </a:ext>
            </a:extLst>
          </p:cNvPr>
          <p:cNvSpPr>
            <a:spLocks noChangeShapeType="1"/>
          </p:cNvSpPr>
          <p:nvPr/>
        </p:nvSpPr>
        <p:spPr bwMode="auto">
          <a:xfrm rot="688582">
            <a:off x="3598863" y="35702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1996" name="TextBox 31">
            <a:extLst>
              <a:ext uri="{FF2B5EF4-FFF2-40B4-BE49-F238E27FC236}">
                <a16:creationId xmlns:a16="http://schemas.microsoft.com/office/drawing/2014/main" id="{55E279A6-0EA6-13A9-35ED-18EE8A11034D}"/>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33" name="Line 7">
            <a:extLst>
              <a:ext uri="{FF2B5EF4-FFF2-40B4-BE49-F238E27FC236}">
                <a16:creationId xmlns:a16="http://schemas.microsoft.com/office/drawing/2014/main" id="{1EC6BB59-45D0-71AD-82E3-FC2F79CB96CB}"/>
              </a:ext>
            </a:extLst>
          </p:cNvPr>
          <p:cNvSpPr>
            <a:spLocks noChangeShapeType="1"/>
          </p:cNvSpPr>
          <p:nvPr/>
        </p:nvSpPr>
        <p:spPr bwMode="auto">
          <a:xfrm rot="688582">
            <a:off x="3603625" y="49164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4" name="Line 10">
            <a:extLst>
              <a:ext uri="{FF2B5EF4-FFF2-40B4-BE49-F238E27FC236}">
                <a16:creationId xmlns:a16="http://schemas.microsoft.com/office/drawing/2014/main" id="{0FD66953-7129-D0CF-548F-419256FBC989}"/>
              </a:ext>
            </a:extLst>
          </p:cNvPr>
          <p:cNvSpPr>
            <a:spLocks noChangeShapeType="1"/>
          </p:cNvSpPr>
          <p:nvPr/>
        </p:nvSpPr>
        <p:spPr bwMode="auto">
          <a:xfrm rot="21071414" flipV="1">
            <a:off x="3584575" y="4116388"/>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5" name="Line 7">
            <a:extLst>
              <a:ext uri="{FF2B5EF4-FFF2-40B4-BE49-F238E27FC236}">
                <a16:creationId xmlns:a16="http://schemas.microsoft.com/office/drawing/2014/main" id="{4DFC5E08-D2D5-C356-8034-FD165963BFF0}"/>
              </a:ext>
            </a:extLst>
          </p:cNvPr>
          <p:cNvSpPr>
            <a:spLocks noChangeShapeType="1"/>
          </p:cNvSpPr>
          <p:nvPr/>
        </p:nvSpPr>
        <p:spPr bwMode="auto">
          <a:xfrm rot="688582">
            <a:off x="3594100" y="51466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95237"/>
                                        </p:tgtEl>
                                        <p:attrNameLst>
                                          <p:attrName>style.visibility</p:attrName>
                                        </p:attrNameLst>
                                      </p:cBhvr>
                                      <p:to>
                                        <p:strVal val="visible"/>
                                      </p:to>
                                    </p:set>
                                    <p:animEffect transition="in" filter="wipe(right)">
                                      <p:cBhvr>
                                        <p:cTn id="16" dur="500"/>
                                        <p:tgtEl>
                                          <p:spTgt spid="9523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2"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right)">
                                      <p:cBhvr>
                                        <p:cTn id="26" dur="500"/>
                                        <p:tgtEl>
                                          <p:spTgt spid="3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Number Placeholder 1">
            <a:extLst>
              <a:ext uri="{FF2B5EF4-FFF2-40B4-BE49-F238E27FC236}">
                <a16:creationId xmlns:a16="http://schemas.microsoft.com/office/drawing/2014/main" id="{BAEE3C74-3754-A183-704D-4556DD4474C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AC96A4-C9E8-844D-B00B-439202E0722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88566E3D-4489-3C80-06C0-2CDC1A7A524E}"/>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14F8F38D-0AC1-8746-F7B2-4D9E4DF57E94}"/>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E3726781-3FCE-82CE-F453-4322EC13A121}"/>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A570EE7F-AA4F-CEB5-DAEC-89B492D31157}"/>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EA6F37C2-5F7E-FB45-6FF3-A0548419B40D}"/>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E359B831-7034-715A-878B-7854EA13B537}"/>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2319E11F-772B-66DC-55D5-8C4CB392173D}"/>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5EB86A71-FD60-D17D-02D2-8961604E3E25}"/>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43018" name="TextBox 16">
            <a:extLst>
              <a:ext uri="{FF2B5EF4-FFF2-40B4-BE49-F238E27FC236}">
                <a16:creationId xmlns:a16="http://schemas.microsoft.com/office/drawing/2014/main" id="{D32754B2-49BF-92F8-D1D5-5E5F6624F127}"/>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43019" name="TextBox 27">
            <a:extLst>
              <a:ext uri="{FF2B5EF4-FFF2-40B4-BE49-F238E27FC236}">
                <a16:creationId xmlns:a16="http://schemas.microsoft.com/office/drawing/2014/main" id="{813A9273-D076-FFDC-51C3-D1B9C07927DB}"/>
              </a:ext>
            </a:extLst>
          </p:cNvPr>
          <p:cNvSpPr txBox="1">
            <a:spLocks noChangeArrowheads="1"/>
          </p:cNvSpPr>
          <p:nvPr/>
        </p:nvSpPr>
        <p:spPr bwMode="auto">
          <a:xfrm>
            <a:off x="331788" y="4368800"/>
            <a:ext cx="6889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Packet 1 is delivered. Slide the window.</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43020" name="Group 22">
            <a:extLst>
              <a:ext uri="{FF2B5EF4-FFF2-40B4-BE49-F238E27FC236}">
                <a16:creationId xmlns:a16="http://schemas.microsoft.com/office/drawing/2014/main" id="{12CCF301-254C-4DCA-ED81-1CDF09C692F7}"/>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9F557465-F05A-77CA-533F-E6753F61B958}"/>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3032" name="TextBox 24">
              <a:extLst>
                <a:ext uri="{FF2B5EF4-FFF2-40B4-BE49-F238E27FC236}">
                  <a16:creationId xmlns:a16="http://schemas.microsoft.com/office/drawing/2014/main" id="{4ECBF8DD-214F-F719-E181-A64020B35D1A}"/>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43021" name="Group 29">
            <a:extLst>
              <a:ext uri="{FF2B5EF4-FFF2-40B4-BE49-F238E27FC236}">
                <a16:creationId xmlns:a16="http://schemas.microsoft.com/office/drawing/2014/main" id="{BCFB96C8-777B-4C3E-C0F1-DA413D28443A}"/>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C01BFA84-691A-1982-D18F-0534DB3C778C}"/>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030" name="TextBox 31">
              <a:extLst>
                <a:ext uri="{FF2B5EF4-FFF2-40B4-BE49-F238E27FC236}">
                  <a16:creationId xmlns:a16="http://schemas.microsoft.com/office/drawing/2014/main" id="{802369AB-BC05-7995-7726-CF16F0D42AAA}"/>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3022" name="Group 32">
            <a:extLst>
              <a:ext uri="{FF2B5EF4-FFF2-40B4-BE49-F238E27FC236}">
                <a16:creationId xmlns:a16="http://schemas.microsoft.com/office/drawing/2014/main" id="{73818F9D-E968-E9DD-CDF4-231FEAF3EB3A}"/>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EF7963F1-18B7-41C5-9D24-63016DF1D70F}"/>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028" name="TextBox 34">
              <a:extLst>
                <a:ext uri="{FF2B5EF4-FFF2-40B4-BE49-F238E27FC236}">
                  <a16:creationId xmlns:a16="http://schemas.microsoft.com/office/drawing/2014/main" id="{BCF9046E-988C-67EE-C2A1-F97346CFFA10}"/>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3023" name="Group 25">
            <a:extLst>
              <a:ext uri="{FF2B5EF4-FFF2-40B4-BE49-F238E27FC236}">
                <a16:creationId xmlns:a16="http://schemas.microsoft.com/office/drawing/2014/main" id="{41B79BC4-2C99-BD35-ECA5-F07A226BD899}"/>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E6CF3FEC-8704-A198-7DBA-86A87336B049}"/>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3026" name="TextBox 28">
              <a:extLst>
                <a:ext uri="{FF2B5EF4-FFF2-40B4-BE49-F238E27FC236}">
                  <a16:creationId xmlns:a16="http://schemas.microsoft.com/office/drawing/2014/main" id="{AA00FCD6-D074-9537-7B1E-42D1D2597644}"/>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43024" name="Picture 2" descr="Download Red Cross Mark Transparent HQ PNG Image | FreePNGImg">
            <a:extLst>
              <a:ext uri="{FF2B5EF4-FFF2-40B4-BE49-F238E27FC236}">
                <a16:creationId xmlns:a16="http://schemas.microsoft.com/office/drawing/2014/main" id="{566F2445-9932-999B-B4BE-7811C4F7A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1">
            <a:extLst>
              <a:ext uri="{FF2B5EF4-FFF2-40B4-BE49-F238E27FC236}">
                <a16:creationId xmlns:a16="http://schemas.microsoft.com/office/drawing/2014/main" id="{BD0937E1-E601-B360-E697-CF103187A2B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D12CF0-24B3-994E-AFBB-B7D1EEC0EBF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81EB6E51-B699-E916-828B-BACB3EC4989F}"/>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5AC6CDEF-5B44-139E-F88B-42E9015667FB}"/>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A5D4BF9C-ACCE-BD0F-9338-EA512395F59F}"/>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590026E3-1076-6BA7-96DB-F70E2362A261}"/>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406AAE8E-6E36-20F4-C6EB-B0A8DA0FA421}"/>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B951EDD4-6ACB-1D02-A6A3-53E01B1B8D52}"/>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BB18AB1A-09CE-A1E1-3244-9DADFF7F4A91}"/>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43096D65-D183-6F4A-D041-B86032ACAE1E}"/>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44042" name="TextBox 16">
            <a:extLst>
              <a:ext uri="{FF2B5EF4-FFF2-40B4-BE49-F238E27FC236}">
                <a16:creationId xmlns:a16="http://schemas.microsoft.com/office/drawing/2014/main" id="{9DD4ABE9-E815-CF3F-FCC8-9FBEA660DD12}"/>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44043" name="TextBox 27">
            <a:extLst>
              <a:ext uri="{FF2B5EF4-FFF2-40B4-BE49-F238E27FC236}">
                <a16:creationId xmlns:a16="http://schemas.microsoft.com/office/drawing/2014/main" id="{D6BBC522-EAD9-6112-F979-C513966803EA}"/>
              </a:ext>
            </a:extLst>
          </p:cNvPr>
          <p:cNvSpPr txBox="1">
            <a:spLocks noChangeArrowheads="1"/>
          </p:cNvSpPr>
          <p:nvPr/>
        </p:nvSpPr>
        <p:spPr bwMode="auto">
          <a:xfrm>
            <a:off x="349250" y="987425"/>
            <a:ext cx="8677275" cy="5222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Should we advance the window in the following scenario?</a:t>
            </a:r>
            <a:endParaRPr kumimoji="0" lang="en-US" altLang="en-US" sz="2800" b="0"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endParaRPr>
          </a:p>
        </p:txBody>
      </p:sp>
      <p:grpSp>
        <p:nvGrpSpPr>
          <p:cNvPr id="44044" name="Group 22">
            <a:extLst>
              <a:ext uri="{FF2B5EF4-FFF2-40B4-BE49-F238E27FC236}">
                <a16:creationId xmlns:a16="http://schemas.microsoft.com/office/drawing/2014/main" id="{066016EF-DD89-7F9E-7137-C1C6C33400F0}"/>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5E1EA48F-618B-D573-E0F2-50C7CDC5BD87}"/>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4060" name="TextBox 24">
              <a:extLst>
                <a:ext uri="{FF2B5EF4-FFF2-40B4-BE49-F238E27FC236}">
                  <a16:creationId xmlns:a16="http://schemas.microsoft.com/office/drawing/2014/main" id="{28512B58-4B76-123E-288F-AF5573249FE9}"/>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44045" name="Group 29">
            <a:extLst>
              <a:ext uri="{FF2B5EF4-FFF2-40B4-BE49-F238E27FC236}">
                <a16:creationId xmlns:a16="http://schemas.microsoft.com/office/drawing/2014/main" id="{3D0B3139-0E91-995D-E510-DA3FF729E12F}"/>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A0041D5B-67B9-EC1B-1E8A-3F9B6E057F6E}"/>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058" name="TextBox 31">
              <a:extLst>
                <a:ext uri="{FF2B5EF4-FFF2-40B4-BE49-F238E27FC236}">
                  <a16:creationId xmlns:a16="http://schemas.microsoft.com/office/drawing/2014/main" id="{E45E0B83-7B37-49D3-0638-881EC8FDD388}"/>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4046" name="Group 32">
            <a:extLst>
              <a:ext uri="{FF2B5EF4-FFF2-40B4-BE49-F238E27FC236}">
                <a16:creationId xmlns:a16="http://schemas.microsoft.com/office/drawing/2014/main" id="{FFFAF9BF-4857-88D8-9629-5D9DF330431B}"/>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B1ABBFE2-B355-6744-71D2-D29165D2B8FA}"/>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056" name="TextBox 34">
              <a:extLst>
                <a:ext uri="{FF2B5EF4-FFF2-40B4-BE49-F238E27FC236}">
                  <a16:creationId xmlns:a16="http://schemas.microsoft.com/office/drawing/2014/main" id="{9E73F1C2-80A1-463E-51F1-F2669B8F48CE}"/>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4047" name="Group 25">
            <a:extLst>
              <a:ext uri="{FF2B5EF4-FFF2-40B4-BE49-F238E27FC236}">
                <a16:creationId xmlns:a16="http://schemas.microsoft.com/office/drawing/2014/main" id="{31643B42-35DD-3C46-1CE8-8BFACAE9AFB2}"/>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C8B7D257-5EAA-BCF7-2B0E-9F50B3BD698E}"/>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054" name="TextBox 28">
              <a:extLst>
                <a:ext uri="{FF2B5EF4-FFF2-40B4-BE49-F238E27FC236}">
                  <a16:creationId xmlns:a16="http://schemas.microsoft.com/office/drawing/2014/main" id="{0B5D56DC-6BF9-1219-399B-96DB5C52332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44048" name="Picture 2" descr="Download Red Cross Mark Transparent HQ PNG Image | FreePNGImg">
            <a:extLst>
              <a:ext uri="{FF2B5EF4-FFF2-40B4-BE49-F238E27FC236}">
                <a16:creationId xmlns:a16="http://schemas.microsoft.com/office/drawing/2014/main" id="{70B2CED4-EB12-01DB-598F-D8DDE80D11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2" descr="Download Red Cross Mark Transparent HQ PNG Image | FreePNGImg">
            <a:extLst>
              <a:ext uri="{FF2B5EF4-FFF2-40B4-BE49-F238E27FC236}">
                <a16:creationId xmlns:a16="http://schemas.microsoft.com/office/drawing/2014/main" id="{60A87183-7C62-4E94-93AA-F1EC927EE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2646363" y="2130425"/>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50" name="Group 37">
            <a:extLst>
              <a:ext uri="{FF2B5EF4-FFF2-40B4-BE49-F238E27FC236}">
                <a16:creationId xmlns:a16="http://schemas.microsoft.com/office/drawing/2014/main" id="{694D1F27-FE43-FE56-89D3-32259B7AD9C4}"/>
              </a:ext>
            </a:extLst>
          </p:cNvPr>
          <p:cNvGrpSpPr>
            <a:grpSpLocks/>
          </p:cNvGrpSpPr>
          <p:nvPr/>
        </p:nvGrpSpPr>
        <p:grpSpPr bwMode="auto">
          <a:xfrm>
            <a:off x="2941638" y="2930525"/>
            <a:ext cx="687387" cy="1398588"/>
            <a:chOff x="878320" y="1393534"/>
            <a:chExt cx="687117" cy="1399815"/>
          </a:xfrm>
        </p:grpSpPr>
        <p:sp>
          <p:nvSpPr>
            <p:cNvPr id="44051" name="TextBox 38">
              <a:extLst>
                <a:ext uri="{FF2B5EF4-FFF2-40B4-BE49-F238E27FC236}">
                  <a16:creationId xmlns:a16="http://schemas.microsoft.com/office/drawing/2014/main" id="{971EA0CB-94CE-1D20-1217-9988B94F24F9}"/>
                </a:ext>
              </a:extLst>
            </p:cNvPr>
            <p:cNvSpPr txBox="1">
              <a:spLocks noChangeArrowheads="1"/>
            </p:cNvSpPr>
            <p:nvPr/>
          </p:nvSpPr>
          <p:spPr bwMode="auto">
            <a:xfrm>
              <a:off x="878320" y="2393239"/>
              <a:ext cx="687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ACK</a:t>
              </a:r>
            </a:p>
          </p:txBody>
        </p:sp>
        <p:cxnSp>
          <p:nvCxnSpPr>
            <p:cNvPr id="40" name="Straight Arrow Connector 39">
              <a:extLst>
                <a:ext uri="{FF2B5EF4-FFF2-40B4-BE49-F238E27FC236}">
                  <a16:creationId xmlns:a16="http://schemas.microsoft.com/office/drawing/2014/main" id="{7FC950D8-5D93-80DF-0B26-E46C76C94544}"/>
                </a:ext>
              </a:extLst>
            </p:cNvPr>
            <p:cNvCxnSpPr>
              <a:cxnSpLocks/>
            </p:cNvCxnSpPr>
            <p:nvPr/>
          </p:nvCxnSpPr>
          <p:spPr>
            <a:xfrm flipH="1" flipV="1">
              <a:off x="1186174" y="1393534"/>
              <a:ext cx="0" cy="1037547"/>
            </a:xfrm>
            <a:prstGeom prst="straightConnector1">
              <a:avLst/>
            </a:prstGeom>
            <a:ln w="34925">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1">
            <a:extLst>
              <a:ext uri="{FF2B5EF4-FFF2-40B4-BE49-F238E27FC236}">
                <a16:creationId xmlns:a16="http://schemas.microsoft.com/office/drawing/2014/main" id="{7F342C20-2126-C46E-E148-11CD8AE534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478AD1-0CA0-8240-B9C3-480CDD9A921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5058" name="Text Box 4">
            <a:extLst>
              <a:ext uri="{FF2B5EF4-FFF2-40B4-BE49-F238E27FC236}">
                <a16:creationId xmlns:a16="http://schemas.microsoft.com/office/drawing/2014/main" id="{764C0BDF-3CAB-9608-8414-CAD30176EC73}"/>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45059" name="Line 5">
            <a:extLst>
              <a:ext uri="{FF2B5EF4-FFF2-40B4-BE49-F238E27FC236}">
                <a16:creationId xmlns:a16="http://schemas.microsoft.com/office/drawing/2014/main" id="{04C6423D-4511-4FBF-2F10-78D960DF2908}"/>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0" name="Line 7">
            <a:extLst>
              <a:ext uri="{FF2B5EF4-FFF2-40B4-BE49-F238E27FC236}">
                <a16:creationId xmlns:a16="http://schemas.microsoft.com/office/drawing/2014/main" id="{C38B669E-D188-72C1-1272-6C50C076177C}"/>
              </a:ext>
            </a:extLst>
          </p:cNvPr>
          <p:cNvSpPr>
            <a:spLocks noChangeShapeType="1"/>
          </p:cNvSpPr>
          <p:nvPr/>
        </p:nvSpPr>
        <p:spPr bwMode="auto">
          <a:xfrm rot="688582">
            <a:off x="3611563" y="31400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1" name="Text Box 15">
            <a:extLst>
              <a:ext uri="{FF2B5EF4-FFF2-40B4-BE49-F238E27FC236}">
                <a16:creationId xmlns:a16="http://schemas.microsoft.com/office/drawing/2014/main" id="{88A2EAFF-F189-3B11-363B-1057967CF459}"/>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45062" name="Text Box 16">
            <a:extLst>
              <a:ext uri="{FF2B5EF4-FFF2-40B4-BE49-F238E27FC236}">
                <a16:creationId xmlns:a16="http://schemas.microsoft.com/office/drawing/2014/main" id="{D2B36A6D-6BCB-503F-A542-07AB18F1ED5C}"/>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45063" name="Line 17">
            <a:extLst>
              <a:ext uri="{FF2B5EF4-FFF2-40B4-BE49-F238E27FC236}">
                <a16:creationId xmlns:a16="http://schemas.microsoft.com/office/drawing/2014/main" id="{9E46A34E-BBE8-94ED-5CE9-CC2F7BF8ABFF}"/>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4" name="Line 18">
            <a:extLst>
              <a:ext uri="{FF2B5EF4-FFF2-40B4-BE49-F238E27FC236}">
                <a16:creationId xmlns:a16="http://schemas.microsoft.com/office/drawing/2014/main" id="{38AFD315-ADD5-CCA8-0C46-C9965D186410}"/>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0" name="Line 7">
            <a:extLst>
              <a:ext uri="{FF2B5EF4-FFF2-40B4-BE49-F238E27FC236}">
                <a16:creationId xmlns:a16="http://schemas.microsoft.com/office/drawing/2014/main" id="{5057F76A-F7DE-CBED-EE82-B052CBFA7EE0}"/>
              </a:ext>
            </a:extLst>
          </p:cNvPr>
          <p:cNvSpPr>
            <a:spLocks noChangeShapeType="1"/>
          </p:cNvSpPr>
          <p:nvPr/>
        </p:nvSpPr>
        <p:spPr bwMode="auto">
          <a:xfrm rot="688582">
            <a:off x="3586163" y="33496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21" name="Line 7">
            <a:extLst>
              <a:ext uri="{FF2B5EF4-FFF2-40B4-BE49-F238E27FC236}">
                <a16:creationId xmlns:a16="http://schemas.microsoft.com/office/drawing/2014/main" id="{80E0C673-DC61-D351-1390-A5874563CD61}"/>
              </a:ext>
            </a:extLst>
          </p:cNvPr>
          <p:cNvSpPr>
            <a:spLocks noChangeShapeType="1"/>
          </p:cNvSpPr>
          <p:nvPr/>
        </p:nvSpPr>
        <p:spPr bwMode="auto">
          <a:xfrm rot="688582">
            <a:off x="3598863" y="35702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45067" name="TextBox 31">
            <a:extLst>
              <a:ext uri="{FF2B5EF4-FFF2-40B4-BE49-F238E27FC236}">
                <a16:creationId xmlns:a16="http://schemas.microsoft.com/office/drawing/2014/main" id="{4BC79638-62DB-3F2E-F7A8-2D1A725C69B1}"/>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34" name="Line 10">
            <a:extLst>
              <a:ext uri="{FF2B5EF4-FFF2-40B4-BE49-F238E27FC236}">
                <a16:creationId xmlns:a16="http://schemas.microsoft.com/office/drawing/2014/main" id="{83C2F6C6-4CEB-8393-CF93-B9A7D4CA726A}"/>
              </a:ext>
            </a:extLst>
          </p:cNvPr>
          <p:cNvSpPr>
            <a:spLocks noChangeShapeType="1"/>
          </p:cNvSpPr>
          <p:nvPr/>
        </p:nvSpPr>
        <p:spPr bwMode="auto">
          <a:xfrm rot="21071414" flipV="1">
            <a:off x="3584575" y="4116388"/>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5" name="Line 7">
            <a:extLst>
              <a:ext uri="{FF2B5EF4-FFF2-40B4-BE49-F238E27FC236}">
                <a16:creationId xmlns:a16="http://schemas.microsoft.com/office/drawing/2014/main" id="{025E2E1E-D804-35B2-2C66-0A02B4A88908}"/>
              </a:ext>
            </a:extLst>
          </p:cNvPr>
          <p:cNvSpPr>
            <a:spLocks noChangeShapeType="1"/>
          </p:cNvSpPr>
          <p:nvPr/>
        </p:nvSpPr>
        <p:spPr bwMode="auto">
          <a:xfrm rot="688582">
            <a:off x="3594100" y="51466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right)">
                                      <p:cBhvr>
                                        <p:cTn id="16" dur="500"/>
                                        <p:tgtEl>
                                          <p:spTgt spid="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1">
            <a:extLst>
              <a:ext uri="{FF2B5EF4-FFF2-40B4-BE49-F238E27FC236}">
                <a16:creationId xmlns:a16="http://schemas.microsoft.com/office/drawing/2014/main" id="{B7732EB1-56D6-F432-C9DA-EF571F6C33B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B3D920-7435-9848-9F72-3E17399E8B3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1BB3CA06-8583-A65B-26D6-778175B7F132}"/>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CC73F422-6BAF-0532-359A-25429AA5029E}"/>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64B7D724-E3C8-54F6-0327-0DC9C37D365D}"/>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696CEBA2-90E7-97F7-708E-513DF51CDAD9}"/>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9B8F3E0C-8925-9581-D90E-BE46947A252B}"/>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C556586F-F394-DE3B-D884-C5F64F2FD10C}"/>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E8C5F0E7-DFAC-0358-42D9-879595097D88}"/>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A4A9772E-3323-76F7-7AD3-D654DD22BE53}"/>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46090" name="TextBox 16">
            <a:extLst>
              <a:ext uri="{FF2B5EF4-FFF2-40B4-BE49-F238E27FC236}">
                <a16:creationId xmlns:a16="http://schemas.microsoft.com/office/drawing/2014/main" id="{FF6D4F86-AD5D-A535-B10B-95AC3B31DFA0}"/>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46091" name="TextBox 27">
            <a:extLst>
              <a:ext uri="{FF2B5EF4-FFF2-40B4-BE49-F238E27FC236}">
                <a16:creationId xmlns:a16="http://schemas.microsoft.com/office/drawing/2014/main" id="{385ECFD6-89D1-C782-A95A-5231B6D70B52}"/>
              </a:ext>
            </a:extLst>
          </p:cNvPr>
          <p:cNvSpPr txBox="1">
            <a:spLocks noChangeArrowheads="1"/>
          </p:cNvSpPr>
          <p:nvPr/>
        </p:nvSpPr>
        <p:spPr bwMode="auto">
          <a:xfrm>
            <a:off x="349250" y="987425"/>
            <a:ext cx="8677275" cy="5222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Should we advance the window in the following scenario?</a:t>
            </a:r>
            <a:endParaRPr kumimoji="0" lang="en-US" altLang="en-US" sz="2800" b="0"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endParaRPr>
          </a:p>
        </p:txBody>
      </p:sp>
      <p:grpSp>
        <p:nvGrpSpPr>
          <p:cNvPr id="46092" name="Group 22">
            <a:extLst>
              <a:ext uri="{FF2B5EF4-FFF2-40B4-BE49-F238E27FC236}">
                <a16:creationId xmlns:a16="http://schemas.microsoft.com/office/drawing/2014/main" id="{0C64CB57-23FB-F4B8-3685-E5A58D173F42}"/>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BC3A2FA2-0CB4-5E46-A722-12AD2B513E35}"/>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6108" name="TextBox 24">
              <a:extLst>
                <a:ext uri="{FF2B5EF4-FFF2-40B4-BE49-F238E27FC236}">
                  <a16:creationId xmlns:a16="http://schemas.microsoft.com/office/drawing/2014/main" id="{25DF62FF-B1B8-B4BC-A5AD-D2E956C89AAE}"/>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46093" name="Group 29">
            <a:extLst>
              <a:ext uri="{FF2B5EF4-FFF2-40B4-BE49-F238E27FC236}">
                <a16:creationId xmlns:a16="http://schemas.microsoft.com/office/drawing/2014/main" id="{7501C2DB-1EAE-D34B-065A-ED44815809E1}"/>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6E0A082D-4BCC-2EB4-4AFE-CADFF40D2308}"/>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106" name="TextBox 31">
              <a:extLst>
                <a:ext uri="{FF2B5EF4-FFF2-40B4-BE49-F238E27FC236}">
                  <a16:creationId xmlns:a16="http://schemas.microsoft.com/office/drawing/2014/main" id="{1C11E904-CF78-A650-A1BF-316B7177A58E}"/>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6094" name="Group 32">
            <a:extLst>
              <a:ext uri="{FF2B5EF4-FFF2-40B4-BE49-F238E27FC236}">
                <a16:creationId xmlns:a16="http://schemas.microsoft.com/office/drawing/2014/main" id="{27774B73-E642-0527-389A-22458BA81C44}"/>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052D1C65-A790-4F3B-705C-B26CB6070857}"/>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104" name="TextBox 34">
              <a:extLst>
                <a:ext uri="{FF2B5EF4-FFF2-40B4-BE49-F238E27FC236}">
                  <a16:creationId xmlns:a16="http://schemas.microsoft.com/office/drawing/2014/main" id="{4199A055-402E-F6FE-05FE-83D8B789C81D}"/>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6095" name="Group 25">
            <a:extLst>
              <a:ext uri="{FF2B5EF4-FFF2-40B4-BE49-F238E27FC236}">
                <a16:creationId xmlns:a16="http://schemas.microsoft.com/office/drawing/2014/main" id="{32C3CEC3-C250-6C14-EE67-5F5168BDCF2E}"/>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15C6AA03-71AE-2BD2-634C-F9F4D3322910}"/>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6102" name="TextBox 28">
              <a:extLst>
                <a:ext uri="{FF2B5EF4-FFF2-40B4-BE49-F238E27FC236}">
                  <a16:creationId xmlns:a16="http://schemas.microsoft.com/office/drawing/2014/main" id="{FF692A3C-81E6-993F-8058-348350DDCC57}"/>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46096" name="Picture 2" descr="Download Red Cross Mark Transparent HQ PNG Image | FreePNGImg">
            <a:extLst>
              <a:ext uri="{FF2B5EF4-FFF2-40B4-BE49-F238E27FC236}">
                <a16:creationId xmlns:a16="http://schemas.microsoft.com/office/drawing/2014/main" id="{57897874-C8A2-280D-689D-79426D5E4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2" descr="Download Red Cross Mark Transparent HQ PNG Image | FreePNGImg">
            <a:extLst>
              <a:ext uri="{FF2B5EF4-FFF2-40B4-BE49-F238E27FC236}">
                <a16:creationId xmlns:a16="http://schemas.microsoft.com/office/drawing/2014/main" id="{F28FE22D-7734-A88F-58B9-5BCB36B8E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2646363" y="2130425"/>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98" name="Group 37">
            <a:extLst>
              <a:ext uri="{FF2B5EF4-FFF2-40B4-BE49-F238E27FC236}">
                <a16:creationId xmlns:a16="http://schemas.microsoft.com/office/drawing/2014/main" id="{E0F71437-330D-BDFB-0577-297B9C04358D}"/>
              </a:ext>
            </a:extLst>
          </p:cNvPr>
          <p:cNvGrpSpPr>
            <a:grpSpLocks/>
          </p:cNvGrpSpPr>
          <p:nvPr/>
        </p:nvGrpSpPr>
        <p:grpSpPr bwMode="auto">
          <a:xfrm>
            <a:off x="2941638" y="2930525"/>
            <a:ext cx="687387" cy="1398588"/>
            <a:chOff x="878320" y="1393534"/>
            <a:chExt cx="687117" cy="1399815"/>
          </a:xfrm>
        </p:grpSpPr>
        <p:sp>
          <p:nvSpPr>
            <p:cNvPr id="46099" name="TextBox 38">
              <a:extLst>
                <a:ext uri="{FF2B5EF4-FFF2-40B4-BE49-F238E27FC236}">
                  <a16:creationId xmlns:a16="http://schemas.microsoft.com/office/drawing/2014/main" id="{2F37978A-9E3F-72CB-98F2-99C53068C794}"/>
                </a:ext>
              </a:extLst>
            </p:cNvPr>
            <p:cNvSpPr txBox="1">
              <a:spLocks noChangeArrowheads="1"/>
            </p:cNvSpPr>
            <p:nvPr/>
          </p:nvSpPr>
          <p:spPr bwMode="auto">
            <a:xfrm>
              <a:off x="878320" y="2393239"/>
              <a:ext cx="687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ACK</a:t>
              </a:r>
            </a:p>
          </p:txBody>
        </p:sp>
        <p:cxnSp>
          <p:nvCxnSpPr>
            <p:cNvPr id="40" name="Straight Arrow Connector 39">
              <a:extLst>
                <a:ext uri="{FF2B5EF4-FFF2-40B4-BE49-F238E27FC236}">
                  <a16:creationId xmlns:a16="http://schemas.microsoft.com/office/drawing/2014/main" id="{EC740E21-1508-FDD1-73E6-249188FA4FC9}"/>
                </a:ext>
              </a:extLst>
            </p:cNvPr>
            <p:cNvCxnSpPr>
              <a:cxnSpLocks/>
            </p:cNvCxnSpPr>
            <p:nvPr/>
          </p:nvCxnSpPr>
          <p:spPr>
            <a:xfrm flipH="1" flipV="1">
              <a:off x="1186174" y="1393534"/>
              <a:ext cx="0" cy="1037547"/>
            </a:xfrm>
            <a:prstGeom prst="straightConnector1">
              <a:avLst/>
            </a:prstGeom>
            <a:ln w="34925">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F48D63B3-9738-366B-233C-267C6BCDEC92}"/>
              </a:ext>
            </a:extLst>
          </p:cNvPr>
          <p:cNvSpPr>
            <a:spLocks noGrp="1"/>
          </p:cNvSpPr>
          <p:nvPr>
            <p:ph type="title"/>
          </p:nvPr>
        </p:nvSpPr>
        <p:spPr>
          <a:xfrm>
            <a:off x="0" y="76200"/>
            <a:ext cx="9144000" cy="1143000"/>
          </a:xfrm>
        </p:spPr>
        <p:txBody>
          <a:bodyPr/>
          <a:lstStyle/>
          <a:p>
            <a:r>
              <a:rPr lang="en-US" altLang="en-US">
                <a:ea typeface="ＭＳ Ｐゴシック" panose="020B0600070205080204" pitchFamily="34" charset="-128"/>
              </a:rPr>
              <a:t>Challenges of Reliable Data Transfer</a:t>
            </a:r>
          </a:p>
        </p:txBody>
      </p:sp>
      <p:sp>
        <p:nvSpPr>
          <p:cNvPr id="1031171" name="Rectangle 3">
            <a:extLst>
              <a:ext uri="{FF2B5EF4-FFF2-40B4-BE49-F238E27FC236}">
                <a16:creationId xmlns:a16="http://schemas.microsoft.com/office/drawing/2014/main" id="{097F5AD6-157C-B18F-4F32-133691E6E75C}"/>
              </a:ext>
            </a:extLst>
          </p:cNvPr>
          <p:cNvSpPr>
            <a:spLocks noGrp="1"/>
          </p:cNvSpPr>
          <p:nvPr>
            <p:ph type="body" idx="1"/>
          </p:nvPr>
        </p:nvSpPr>
        <p:spPr/>
        <p:txBody>
          <a:bodyPr/>
          <a:lstStyle/>
          <a:p>
            <a:r>
              <a:rPr lang="en-US" altLang="en-US">
                <a:ea typeface="ＭＳ Ｐゴシック" panose="020B0600070205080204" pitchFamily="34" charset="-128"/>
              </a:rPr>
              <a:t>Over a perfectly reliable channel</a:t>
            </a:r>
          </a:p>
          <a:p>
            <a:pPr lvl="1"/>
            <a:r>
              <a:rPr lang="en-US" altLang="en-US">
                <a:ea typeface="ＭＳ Ｐゴシック" panose="020B0600070205080204" pitchFamily="34" charset="-128"/>
              </a:rPr>
              <a:t>Easy: sender sends, and receiver receives</a:t>
            </a:r>
          </a:p>
          <a:p>
            <a:r>
              <a:rPr lang="en-US" altLang="en-US">
                <a:ea typeface="ＭＳ Ｐゴシック" panose="020B0600070205080204" pitchFamily="34" charset="-128"/>
              </a:rPr>
              <a:t>Over a channel with bit errors</a:t>
            </a:r>
          </a:p>
          <a:p>
            <a:pPr lvl="1"/>
            <a:r>
              <a:rPr lang="en-US" altLang="en-US">
                <a:ea typeface="ＭＳ Ｐゴシック" panose="020B0600070205080204" pitchFamily="34" charset="-128"/>
              </a:rPr>
              <a:t>Receiver detects errors and requests retransmission</a:t>
            </a:r>
          </a:p>
          <a:p>
            <a:r>
              <a:rPr lang="en-US" altLang="en-US">
                <a:ea typeface="ＭＳ Ｐゴシック" panose="020B0600070205080204" pitchFamily="34" charset="-128"/>
              </a:rPr>
              <a:t>Over a lossy channel with bit errors</a:t>
            </a:r>
          </a:p>
          <a:p>
            <a:pPr lvl="1"/>
            <a:r>
              <a:rPr lang="en-US" altLang="en-US">
                <a:ea typeface="ＭＳ Ｐゴシック" panose="020B0600070205080204" pitchFamily="34" charset="-128"/>
              </a:rPr>
              <a:t>Some data are missing, and others corrupted</a:t>
            </a:r>
          </a:p>
          <a:p>
            <a:pPr lvl="1"/>
            <a:r>
              <a:rPr lang="en-US" altLang="en-US">
                <a:ea typeface="ＭＳ Ｐゴシック" panose="020B0600070205080204" pitchFamily="34" charset="-128"/>
              </a:rPr>
              <a:t>Receiver cannot always detect loss</a:t>
            </a:r>
          </a:p>
          <a:p>
            <a:r>
              <a:rPr lang="en-US" altLang="en-US">
                <a:ea typeface="ＭＳ Ｐゴシック" panose="020B0600070205080204" pitchFamily="34" charset="-128"/>
              </a:rPr>
              <a:t>Over a channel that may reorder packets</a:t>
            </a:r>
          </a:p>
          <a:p>
            <a:pPr lvl="1"/>
            <a:r>
              <a:rPr lang="en-US" altLang="en-US">
                <a:ea typeface="ＭＳ Ｐゴシック" panose="020B0600070205080204" pitchFamily="34" charset="-128"/>
              </a:rPr>
              <a:t>Receiver cannot distinguish loss from out-of-order</a:t>
            </a:r>
          </a:p>
        </p:txBody>
      </p:sp>
      <p:sp>
        <p:nvSpPr>
          <p:cNvPr id="166915" name="Slide Number Placeholder 3">
            <a:extLst>
              <a:ext uri="{FF2B5EF4-FFF2-40B4-BE49-F238E27FC236}">
                <a16:creationId xmlns:a16="http://schemas.microsoft.com/office/drawing/2014/main" id="{6BBC789C-AAA8-A2B8-9060-EBE6B89B5784}"/>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DA27DB09-BDE4-E647-93B0-843D70ECAAD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1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17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31171">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3117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11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1171">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171">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3117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1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7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1">
            <a:extLst>
              <a:ext uri="{FF2B5EF4-FFF2-40B4-BE49-F238E27FC236}">
                <a16:creationId xmlns:a16="http://schemas.microsoft.com/office/drawing/2014/main" id="{68C77C34-F35B-8494-D8F0-1994D434A6F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99E053-72B8-044D-91FA-DFF128FB2DC0}"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BDB46F70-FBDD-A5D7-234B-CFD705D1DC2D}"/>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9A9811BE-7DF4-4996-2996-5379F38F6465}"/>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C233D0BE-293F-41E4-B3BB-787AAB67D2D2}"/>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0F3217E6-6A9F-F309-1B4E-112A6BD1B66F}"/>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487A2AC9-F711-A660-D07D-0A266FF0E583}"/>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56D39BD7-6A35-20DA-323E-E35FF595EBB3}"/>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F7BB8B1B-9FB5-4778-5AD0-4E2CA22E7BD4}"/>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E33186CB-25B4-34E5-0463-CC5BA7E16251}"/>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47114" name="TextBox 16">
            <a:extLst>
              <a:ext uri="{FF2B5EF4-FFF2-40B4-BE49-F238E27FC236}">
                <a16:creationId xmlns:a16="http://schemas.microsoft.com/office/drawing/2014/main" id="{0406D181-69A1-D1C8-E06C-333361B454B2}"/>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47115" name="TextBox 27">
            <a:extLst>
              <a:ext uri="{FF2B5EF4-FFF2-40B4-BE49-F238E27FC236}">
                <a16:creationId xmlns:a16="http://schemas.microsoft.com/office/drawing/2014/main" id="{83F21625-39FD-5211-4A37-6DAC4A27ACCC}"/>
              </a:ext>
            </a:extLst>
          </p:cNvPr>
          <p:cNvSpPr txBox="1">
            <a:spLocks noChangeArrowheads="1"/>
          </p:cNvSpPr>
          <p:nvPr/>
        </p:nvSpPr>
        <p:spPr bwMode="auto">
          <a:xfrm>
            <a:off x="349250" y="987425"/>
            <a:ext cx="8677275" cy="5222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Should we advance the window in the following scenario?</a:t>
            </a:r>
            <a:endParaRPr kumimoji="0" lang="en-US" altLang="en-US" sz="2800" b="0"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endParaRPr>
          </a:p>
        </p:txBody>
      </p:sp>
      <p:grpSp>
        <p:nvGrpSpPr>
          <p:cNvPr id="47116" name="Group 22">
            <a:extLst>
              <a:ext uri="{FF2B5EF4-FFF2-40B4-BE49-F238E27FC236}">
                <a16:creationId xmlns:a16="http://schemas.microsoft.com/office/drawing/2014/main" id="{A5F74108-BCA2-C288-801C-5A34818FBBA2}"/>
              </a:ext>
            </a:extLst>
          </p:cNvPr>
          <p:cNvGrpSpPr>
            <a:grpSpLocks/>
          </p:cNvGrpSpPr>
          <p:nvPr/>
        </p:nvGrpSpPr>
        <p:grpSpPr bwMode="auto">
          <a:xfrm>
            <a:off x="1525588" y="1976438"/>
            <a:ext cx="4006850" cy="1214437"/>
            <a:chOff x="397740" y="408815"/>
            <a:chExt cx="4006358" cy="1215150"/>
          </a:xfrm>
        </p:grpSpPr>
        <p:sp>
          <p:nvSpPr>
            <p:cNvPr id="24" name="Rectangle 23">
              <a:extLst>
                <a:ext uri="{FF2B5EF4-FFF2-40B4-BE49-F238E27FC236}">
                  <a16:creationId xmlns:a16="http://schemas.microsoft.com/office/drawing/2014/main" id="{33874157-A6D4-11CB-B097-FE422057A094}"/>
                </a:ext>
              </a:extLst>
            </p:cNvPr>
            <p:cNvSpPr/>
            <p:nvPr/>
          </p:nvSpPr>
          <p:spPr>
            <a:xfrm>
              <a:off x="424724" y="855164"/>
              <a:ext cx="3979374"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7133" name="TextBox 24">
              <a:extLst>
                <a:ext uri="{FF2B5EF4-FFF2-40B4-BE49-F238E27FC236}">
                  <a16:creationId xmlns:a16="http://schemas.microsoft.com/office/drawing/2014/main" id="{5D7BE702-A7B0-5D4F-A258-112C3297EC54}"/>
                </a:ext>
              </a:extLst>
            </p:cNvPr>
            <p:cNvSpPr txBox="1">
              <a:spLocks noChangeArrowheads="1"/>
            </p:cNvSpPr>
            <p:nvPr/>
          </p:nvSpPr>
          <p:spPr bwMode="auto">
            <a:xfrm>
              <a:off x="397740" y="408815"/>
              <a:ext cx="3238102"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47117" name="Group 29">
            <a:extLst>
              <a:ext uri="{FF2B5EF4-FFF2-40B4-BE49-F238E27FC236}">
                <a16:creationId xmlns:a16="http://schemas.microsoft.com/office/drawing/2014/main" id="{014C196C-7F21-F6E4-6628-9A00ACA99FF7}"/>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6138DBE2-6961-69F8-66A4-1B3EF0FF0F7A}"/>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131" name="TextBox 31">
              <a:extLst>
                <a:ext uri="{FF2B5EF4-FFF2-40B4-BE49-F238E27FC236}">
                  <a16:creationId xmlns:a16="http://schemas.microsoft.com/office/drawing/2014/main" id="{D5702FEC-F12B-62A7-B53D-F9EF3F326D63}"/>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7118" name="Group 32">
            <a:extLst>
              <a:ext uri="{FF2B5EF4-FFF2-40B4-BE49-F238E27FC236}">
                <a16:creationId xmlns:a16="http://schemas.microsoft.com/office/drawing/2014/main" id="{4799EE5B-D021-A6FC-C483-2612FA9B3BA6}"/>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14D48B00-5209-B0C3-1055-E44D3A320828}"/>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129" name="TextBox 34">
              <a:extLst>
                <a:ext uri="{FF2B5EF4-FFF2-40B4-BE49-F238E27FC236}">
                  <a16:creationId xmlns:a16="http://schemas.microsoft.com/office/drawing/2014/main" id="{DC5CED40-A59D-FBF7-677E-6E83742601CD}"/>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7119" name="Group 25">
            <a:extLst>
              <a:ext uri="{FF2B5EF4-FFF2-40B4-BE49-F238E27FC236}">
                <a16:creationId xmlns:a16="http://schemas.microsoft.com/office/drawing/2014/main" id="{4831963D-C2A1-CD8C-2611-1F19D6C5C942}"/>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FBED5C63-A66B-2129-D44C-3805CB9BE9E4}"/>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7127" name="TextBox 28">
              <a:extLst>
                <a:ext uri="{FF2B5EF4-FFF2-40B4-BE49-F238E27FC236}">
                  <a16:creationId xmlns:a16="http://schemas.microsoft.com/office/drawing/2014/main" id="{76E7F65C-36A4-3573-8777-53C24ED61BA3}"/>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47120" name="Picture 2" descr="Download Red Cross Mark Transparent HQ PNG Image | FreePNGImg">
            <a:extLst>
              <a:ext uri="{FF2B5EF4-FFF2-40B4-BE49-F238E27FC236}">
                <a16:creationId xmlns:a16="http://schemas.microsoft.com/office/drawing/2014/main" id="{620B54A5-E575-E7DC-E068-CBC57D6A6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2" descr="Download Red Cross Mark Transparent HQ PNG Image | FreePNGImg">
            <a:extLst>
              <a:ext uri="{FF2B5EF4-FFF2-40B4-BE49-F238E27FC236}">
                <a16:creationId xmlns:a16="http://schemas.microsoft.com/office/drawing/2014/main" id="{5BDFBFB5-17C2-1050-F964-1ACFA69DE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2646363" y="2130425"/>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7122" name="Group 37">
            <a:extLst>
              <a:ext uri="{FF2B5EF4-FFF2-40B4-BE49-F238E27FC236}">
                <a16:creationId xmlns:a16="http://schemas.microsoft.com/office/drawing/2014/main" id="{EA5E29E4-CFD8-42ED-5696-D89FB1937C63}"/>
              </a:ext>
            </a:extLst>
          </p:cNvPr>
          <p:cNvGrpSpPr>
            <a:grpSpLocks/>
          </p:cNvGrpSpPr>
          <p:nvPr/>
        </p:nvGrpSpPr>
        <p:grpSpPr bwMode="auto">
          <a:xfrm>
            <a:off x="2941638" y="2930525"/>
            <a:ext cx="687387" cy="1398588"/>
            <a:chOff x="878320" y="1393534"/>
            <a:chExt cx="687117" cy="1399815"/>
          </a:xfrm>
        </p:grpSpPr>
        <p:sp>
          <p:nvSpPr>
            <p:cNvPr id="47124" name="TextBox 38">
              <a:extLst>
                <a:ext uri="{FF2B5EF4-FFF2-40B4-BE49-F238E27FC236}">
                  <a16:creationId xmlns:a16="http://schemas.microsoft.com/office/drawing/2014/main" id="{73C653FF-6E6A-A21B-8A31-F62CC40CDF86}"/>
                </a:ext>
              </a:extLst>
            </p:cNvPr>
            <p:cNvSpPr txBox="1">
              <a:spLocks noChangeArrowheads="1"/>
            </p:cNvSpPr>
            <p:nvPr/>
          </p:nvSpPr>
          <p:spPr bwMode="auto">
            <a:xfrm>
              <a:off x="878320" y="2393239"/>
              <a:ext cx="687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ACK</a:t>
              </a:r>
            </a:p>
          </p:txBody>
        </p:sp>
        <p:cxnSp>
          <p:nvCxnSpPr>
            <p:cNvPr id="40" name="Straight Arrow Connector 39">
              <a:extLst>
                <a:ext uri="{FF2B5EF4-FFF2-40B4-BE49-F238E27FC236}">
                  <a16:creationId xmlns:a16="http://schemas.microsoft.com/office/drawing/2014/main" id="{A7EA4A0E-89E1-7FCD-255A-CDEC62CC9BC0}"/>
                </a:ext>
              </a:extLst>
            </p:cNvPr>
            <p:cNvCxnSpPr>
              <a:cxnSpLocks/>
            </p:cNvCxnSpPr>
            <p:nvPr/>
          </p:nvCxnSpPr>
          <p:spPr>
            <a:xfrm flipH="1" flipV="1">
              <a:off x="1186174" y="1393534"/>
              <a:ext cx="0" cy="1037547"/>
            </a:xfrm>
            <a:prstGeom prst="straightConnector1">
              <a:avLst/>
            </a:prstGeom>
            <a:ln w="34925">
              <a:solidFill>
                <a:srgbClr val="00B05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41" name="TextBox 40">
            <a:extLst>
              <a:ext uri="{FF2B5EF4-FFF2-40B4-BE49-F238E27FC236}">
                <a16:creationId xmlns:a16="http://schemas.microsoft.com/office/drawing/2014/main" id="{50D60D84-BAC7-808E-2B7B-F35EA65B2C27}"/>
              </a:ext>
            </a:extLst>
          </p:cNvPr>
          <p:cNvSpPr txBox="1">
            <a:spLocks noChangeArrowheads="1"/>
          </p:cNvSpPr>
          <p:nvPr/>
        </p:nvSpPr>
        <p:spPr bwMode="auto">
          <a:xfrm>
            <a:off x="1095375" y="5067300"/>
            <a:ext cx="7185025" cy="523875"/>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Note that the window size is not changed!</a:t>
            </a:r>
            <a:endParaRPr kumimoji="0" lang="en-US" altLang="en-US" sz="2800" b="0"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1">
            <a:extLst>
              <a:ext uri="{FF2B5EF4-FFF2-40B4-BE49-F238E27FC236}">
                <a16:creationId xmlns:a16="http://schemas.microsoft.com/office/drawing/2014/main" id="{F39279F1-2675-6571-6D14-6C9908AE0B9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C30FC8-A04E-6749-ABDB-7D050F70115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466008A5-44F5-A40D-FFFB-65B0186BE775}"/>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AF9C2438-0DA5-310C-122D-365B32074587}"/>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03FA6F9F-95C9-B8EB-C7A7-E6467E1EA658}"/>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F0CF844D-F41A-D605-BCBC-B66F47648C15}"/>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9F25FD41-A59F-5FB7-D932-DD8FA4252E64}"/>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FD0E8510-BC51-F49C-2746-48B45CB8ED4D}"/>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C596197D-6BEE-0607-0F2C-C77FE58182E5}"/>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CBB7FA75-5098-B2CA-1A1D-34CAAFE6A42F}"/>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48138" name="TextBox 16">
            <a:extLst>
              <a:ext uri="{FF2B5EF4-FFF2-40B4-BE49-F238E27FC236}">
                <a16:creationId xmlns:a16="http://schemas.microsoft.com/office/drawing/2014/main" id="{D6E5FF8E-3C2E-6057-2864-1010CED42557}"/>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48139" name="Group 17">
            <a:extLst>
              <a:ext uri="{FF2B5EF4-FFF2-40B4-BE49-F238E27FC236}">
                <a16:creationId xmlns:a16="http://schemas.microsoft.com/office/drawing/2014/main" id="{E83630BB-3ED1-DE16-20B0-5BE6D19D9E49}"/>
              </a:ext>
            </a:extLst>
          </p:cNvPr>
          <p:cNvGrpSpPr>
            <a:grpSpLocks/>
          </p:cNvGrpSpPr>
          <p:nvPr/>
        </p:nvGrpSpPr>
        <p:grpSpPr bwMode="auto">
          <a:xfrm>
            <a:off x="488950" y="1976438"/>
            <a:ext cx="3238500" cy="1214437"/>
            <a:chOff x="397740" y="408815"/>
            <a:chExt cx="3238259" cy="1215150"/>
          </a:xfrm>
        </p:grpSpPr>
        <p:sp>
          <p:nvSpPr>
            <p:cNvPr id="19" name="Rectangle 18">
              <a:extLst>
                <a:ext uri="{FF2B5EF4-FFF2-40B4-BE49-F238E27FC236}">
                  <a16:creationId xmlns:a16="http://schemas.microsoft.com/office/drawing/2014/main" id="{B32C3843-2C2D-6426-0417-D4FC450499FF}"/>
                </a:ext>
              </a:extLst>
            </p:cNvPr>
            <p:cNvSpPr/>
            <p:nvPr/>
          </p:nvSpPr>
          <p:spPr>
            <a:xfrm>
              <a:off x="424726" y="855164"/>
              <a:ext cx="3116030"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48151" name="TextBox 19">
              <a:extLst>
                <a:ext uri="{FF2B5EF4-FFF2-40B4-BE49-F238E27FC236}">
                  <a16:creationId xmlns:a16="http://schemas.microsoft.com/office/drawing/2014/main" id="{0CF937CF-8858-DA52-179F-C7F23E5CCE43}"/>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48140" name="Group 20">
            <a:extLst>
              <a:ext uri="{FF2B5EF4-FFF2-40B4-BE49-F238E27FC236}">
                <a16:creationId xmlns:a16="http://schemas.microsoft.com/office/drawing/2014/main" id="{A8108211-17BE-F4C0-8712-369082A13C33}"/>
              </a:ext>
            </a:extLst>
          </p:cNvPr>
          <p:cNvGrpSpPr>
            <a:grpSpLocks/>
          </p:cNvGrpSpPr>
          <p:nvPr/>
        </p:nvGrpSpPr>
        <p:grpSpPr bwMode="auto">
          <a:xfrm>
            <a:off x="385763" y="2940050"/>
            <a:ext cx="882650" cy="1049338"/>
            <a:chOff x="299467" y="1393535"/>
            <a:chExt cx="883315" cy="1050202"/>
          </a:xfrm>
        </p:grpSpPr>
        <p:cxnSp>
          <p:nvCxnSpPr>
            <p:cNvPr id="22" name="Straight Arrow Connector 21">
              <a:extLst>
                <a:ext uri="{FF2B5EF4-FFF2-40B4-BE49-F238E27FC236}">
                  <a16:creationId xmlns:a16="http://schemas.microsoft.com/office/drawing/2014/main" id="{2F130BCA-364E-5C94-88DD-E7AD5AA6E1F7}"/>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149" name="TextBox 22">
              <a:extLst>
                <a:ext uri="{FF2B5EF4-FFF2-40B4-BE49-F238E27FC236}">
                  <a16:creationId xmlns:a16="http://schemas.microsoft.com/office/drawing/2014/main" id="{979085DB-E522-5AFE-7A6B-55996E35287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8141" name="Group 29">
            <a:extLst>
              <a:ext uri="{FF2B5EF4-FFF2-40B4-BE49-F238E27FC236}">
                <a16:creationId xmlns:a16="http://schemas.microsoft.com/office/drawing/2014/main" id="{0FDE1BA1-C1AA-2178-B041-A87D5DC6F2CA}"/>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9AEFD75C-B7D3-9C82-4AF5-0B4E9E4CF2C0}"/>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147" name="TextBox 31">
              <a:extLst>
                <a:ext uri="{FF2B5EF4-FFF2-40B4-BE49-F238E27FC236}">
                  <a16:creationId xmlns:a16="http://schemas.microsoft.com/office/drawing/2014/main" id="{38C9B1B4-888E-729E-CAF8-4981658FC4A1}"/>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48142" name="Group 32">
            <a:extLst>
              <a:ext uri="{FF2B5EF4-FFF2-40B4-BE49-F238E27FC236}">
                <a16:creationId xmlns:a16="http://schemas.microsoft.com/office/drawing/2014/main" id="{47A49427-D775-0621-DC5C-5B1BFAFD0B5C}"/>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04DAD82A-F092-2976-FB66-2E0DB128568C}"/>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48145" name="TextBox 34">
              <a:extLst>
                <a:ext uri="{FF2B5EF4-FFF2-40B4-BE49-F238E27FC236}">
                  <a16:creationId xmlns:a16="http://schemas.microsoft.com/office/drawing/2014/main" id="{7C3E9FD1-FFB2-535A-9BB5-8205262DF7B4}"/>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sp>
        <p:nvSpPr>
          <p:cNvPr id="48143" name="TextBox 23">
            <a:extLst>
              <a:ext uri="{FF2B5EF4-FFF2-40B4-BE49-F238E27FC236}">
                <a16:creationId xmlns:a16="http://schemas.microsoft.com/office/drawing/2014/main" id="{0C4E3F74-5B57-28C9-EC1E-3AD8D353C8FD}"/>
              </a:ext>
            </a:extLst>
          </p:cNvPr>
          <p:cNvSpPr txBox="1">
            <a:spLocks noChangeArrowheads="1"/>
          </p:cNvSpPr>
          <p:nvPr/>
        </p:nvSpPr>
        <p:spPr bwMode="auto">
          <a:xfrm>
            <a:off x="962025" y="4635500"/>
            <a:ext cx="7537450" cy="954088"/>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Can you make sliding window behave like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t>stop-and-wait?</a:t>
            </a:r>
            <a:endParaRPr kumimoji="0" lang="en-US" altLang="en-US" sz="2800" b="0" i="0" u="none" strike="noStrike" kern="1200" cap="none" spc="0" normalizeH="0" baseline="0" noProof="0">
              <a:ln>
                <a:noFill/>
              </a:ln>
              <a:solidFill>
                <a:srgbClr val="FFFFFF"/>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1">
            <a:extLst>
              <a:ext uri="{FF2B5EF4-FFF2-40B4-BE49-F238E27FC236}">
                <a16:creationId xmlns:a16="http://schemas.microsoft.com/office/drawing/2014/main" id="{58FF4662-90BF-78E7-87FD-3758297D26A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DB71F3-AF15-D145-A239-C87074AAC97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49154" name="Rectangle 4">
            <a:extLst>
              <a:ext uri="{FF2B5EF4-FFF2-40B4-BE49-F238E27FC236}">
                <a16:creationId xmlns:a16="http://schemas.microsoft.com/office/drawing/2014/main" id="{7EA54B1B-8E2A-1541-B24C-3932641FBEFA}"/>
              </a:ext>
            </a:extLst>
          </p:cNvPr>
          <p:cNvSpPr txBox="1">
            <a:spLocks noChangeArrowheads="1"/>
          </p:cNvSpPr>
          <p:nvPr/>
        </p:nvSpPr>
        <p:spPr bwMode="auto">
          <a:xfrm>
            <a:off x="919163" y="2354263"/>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 Protocol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(dealing packet loss)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1">
            <a:extLst>
              <a:ext uri="{FF2B5EF4-FFF2-40B4-BE49-F238E27FC236}">
                <a16:creationId xmlns:a16="http://schemas.microsoft.com/office/drawing/2014/main" id="{D5078902-2CAB-2380-BA19-8F49D71AF1B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872A6A-CE16-C447-822F-F11F4E79DEB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77A206C5-B6B0-DB29-54E1-33B963C19AEC}"/>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005AACE0-EEC9-55C2-CE29-DD7773D6B775}"/>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1006874B-7E45-45AE-F88D-4EB0AB73510E}"/>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320F04AA-11F4-B055-BB89-8C5441A0BDF1}"/>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629AB17C-A1E5-BF0A-9BAA-741D6B16E489}"/>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7AF4C1EF-A39D-6013-FF6B-73801D41C770}"/>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0E786AAE-BBD5-EB2D-E1BC-8193007FD324}"/>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1AF14D2A-EB8D-5F57-28AE-2FE8C8802C30}"/>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50186" name="TextBox 16">
            <a:extLst>
              <a:ext uri="{FF2B5EF4-FFF2-40B4-BE49-F238E27FC236}">
                <a16:creationId xmlns:a16="http://schemas.microsoft.com/office/drawing/2014/main" id="{CFE9429A-A69B-9B2F-F209-5D0CE2980078}"/>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50187" name="Group 22">
            <a:extLst>
              <a:ext uri="{FF2B5EF4-FFF2-40B4-BE49-F238E27FC236}">
                <a16:creationId xmlns:a16="http://schemas.microsoft.com/office/drawing/2014/main" id="{5DA584E2-AFE7-BA92-F878-9312DC2E6789}"/>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0F4D5D08-C136-E950-18C5-35481CBB1DD5}"/>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0200" name="TextBox 24">
              <a:extLst>
                <a:ext uri="{FF2B5EF4-FFF2-40B4-BE49-F238E27FC236}">
                  <a16:creationId xmlns:a16="http://schemas.microsoft.com/office/drawing/2014/main" id="{D8D3BEE0-99C1-B6FC-9B87-4C1176165D94}"/>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50188" name="Group 29">
            <a:extLst>
              <a:ext uri="{FF2B5EF4-FFF2-40B4-BE49-F238E27FC236}">
                <a16:creationId xmlns:a16="http://schemas.microsoft.com/office/drawing/2014/main" id="{9BB8E3AC-FC5E-89F0-6770-7B92F8EA17B4}"/>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EFB97A44-DFF4-65E3-980B-EEA287FCF873}"/>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198" name="TextBox 31">
              <a:extLst>
                <a:ext uri="{FF2B5EF4-FFF2-40B4-BE49-F238E27FC236}">
                  <a16:creationId xmlns:a16="http://schemas.microsoft.com/office/drawing/2014/main" id="{C012A86E-F005-7F26-51C8-65A07A885A20}"/>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50189" name="Group 32">
            <a:extLst>
              <a:ext uri="{FF2B5EF4-FFF2-40B4-BE49-F238E27FC236}">
                <a16:creationId xmlns:a16="http://schemas.microsoft.com/office/drawing/2014/main" id="{DA3E978D-C3A7-721F-7CC5-848F14DE13E3}"/>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5D99E250-363B-5708-F9D3-20300E542DD3}"/>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196" name="TextBox 34">
              <a:extLst>
                <a:ext uri="{FF2B5EF4-FFF2-40B4-BE49-F238E27FC236}">
                  <a16:creationId xmlns:a16="http://schemas.microsoft.com/office/drawing/2014/main" id="{4C32C639-C3DC-AB70-7E9B-B7D66DB5E2DC}"/>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50190" name="Group 25">
            <a:extLst>
              <a:ext uri="{FF2B5EF4-FFF2-40B4-BE49-F238E27FC236}">
                <a16:creationId xmlns:a16="http://schemas.microsoft.com/office/drawing/2014/main" id="{551DB469-572B-83B1-917C-9764EF404177}"/>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6A0D44D0-B1AE-0262-3E50-90364180CA09}"/>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0194" name="TextBox 28">
              <a:extLst>
                <a:ext uri="{FF2B5EF4-FFF2-40B4-BE49-F238E27FC236}">
                  <a16:creationId xmlns:a16="http://schemas.microsoft.com/office/drawing/2014/main" id="{E2C51B00-F134-5391-0DA5-BCE620570E08}"/>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253954" name="Picture 2" descr="Download Red Cross Mark Transparent HQ PNG Image | FreePNGImg">
            <a:extLst>
              <a:ext uri="{FF2B5EF4-FFF2-40B4-BE49-F238E27FC236}">
                <a16:creationId xmlns:a16="http://schemas.microsoft.com/office/drawing/2014/main" id="{76C3A5AF-5289-C278-2BC2-1147E4A55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406"/>
          <a:stretch>
            <a:fillRect/>
          </a:stretch>
        </p:blipFill>
        <p:spPr bwMode="auto">
          <a:xfrm>
            <a:off x="1717675" y="2381250"/>
            <a:ext cx="6508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2" descr="Download Red Cross Mark Transparent HQ PNG Image | FreePNGImg">
            <a:extLst>
              <a:ext uri="{FF2B5EF4-FFF2-40B4-BE49-F238E27FC236}">
                <a16:creationId xmlns:a16="http://schemas.microsoft.com/office/drawing/2014/main" id="{45A38B32-2C38-584F-3E95-81A3AF041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39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1">
            <a:extLst>
              <a:ext uri="{FF2B5EF4-FFF2-40B4-BE49-F238E27FC236}">
                <a16:creationId xmlns:a16="http://schemas.microsoft.com/office/drawing/2014/main" id="{970B2EB9-5A56-73DE-F059-CDCB115FCCF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C7C67F-0A1C-704C-AF98-0F221342F4D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DDEF2F88-184C-F744-2369-147BA07F8274}"/>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95A2DA37-BF03-BCA4-3A47-F198D674115B}"/>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4162CBC3-D4DA-E26A-ADFE-BAE407F8453E}"/>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E0F5FDE5-C75B-DD89-CAE6-7686FF924E67}"/>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FC5D5256-73BD-19E6-4C46-61A7996A9638}"/>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48BAACD1-340F-4770-2058-8F3F3364DE67}"/>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2736B9EB-E455-BB0C-F331-55DE24AE08D9}"/>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AE11E174-7B77-B44A-FBB5-569E9A37ACAF}"/>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51210" name="TextBox 16">
            <a:extLst>
              <a:ext uri="{FF2B5EF4-FFF2-40B4-BE49-F238E27FC236}">
                <a16:creationId xmlns:a16="http://schemas.microsoft.com/office/drawing/2014/main" id="{6B4DDDF9-48B1-8761-F7CF-05552B168392}"/>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51211" name="Group 22">
            <a:extLst>
              <a:ext uri="{FF2B5EF4-FFF2-40B4-BE49-F238E27FC236}">
                <a16:creationId xmlns:a16="http://schemas.microsoft.com/office/drawing/2014/main" id="{9B572CE3-CF99-4D7E-306B-E8B12BEA9EE8}"/>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8CEC520E-284C-2103-D975-E8E6B1AA2EA0}"/>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1234" name="TextBox 24">
              <a:extLst>
                <a:ext uri="{FF2B5EF4-FFF2-40B4-BE49-F238E27FC236}">
                  <a16:creationId xmlns:a16="http://schemas.microsoft.com/office/drawing/2014/main" id="{6651E2E9-4879-7B41-DA90-BBF370BA732D}"/>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51212" name="Group 29">
            <a:extLst>
              <a:ext uri="{FF2B5EF4-FFF2-40B4-BE49-F238E27FC236}">
                <a16:creationId xmlns:a16="http://schemas.microsoft.com/office/drawing/2014/main" id="{DD4A009A-A4E8-4FF2-BF59-C648233B89D4}"/>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F2B694EA-78E3-24A4-DD60-D0ECF90CF1D1}"/>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232" name="TextBox 31">
              <a:extLst>
                <a:ext uri="{FF2B5EF4-FFF2-40B4-BE49-F238E27FC236}">
                  <a16:creationId xmlns:a16="http://schemas.microsoft.com/office/drawing/2014/main" id="{F5A64595-871A-388E-F6CE-BA1A4CB01D02}"/>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51213" name="Group 32">
            <a:extLst>
              <a:ext uri="{FF2B5EF4-FFF2-40B4-BE49-F238E27FC236}">
                <a16:creationId xmlns:a16="http://schemas.microsoft.com/office/drawing/2014/main" id="{0E345927-9332-1714-13BA-6F93FF246B38}"/>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A8823943-B050-A567-CFA2-4879392F6638}"/>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230" name="TextBox 34">
              <a:extLst>
                <a:ext uri="{FF2B5EF4-FFF2-40B4-BE49-F238E27FC236}">
                  <a16:creationId xmlns:a16="http://schemas.microsoft.com/office/drawing/2014/main" id="{F20FDE9F-004F-6877-F4E9-CD4DC12AD62B}"/>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51214" name="Group 25">
            <a:extLst>
              <a:ext uri="{FF2B5EF4-FFF2-40B4-BE49-F238E27FC236}">
                <a16:creationId xmlns:a16="http://schemas.microsoft.com/office/drawing/2014/main" id="{C9F10653-74AA-A669-F62A-2DF6564EF4CA}"/>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6593567C-CF93-A11E-E5B1-F5ED63AF2C22}"/>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1228" name="TextBox 28">
              <a:extLst>
                <a:ext uri="{FF2B5EF4-FFF2-40B4-BE49-F238E27FC236}">
                  <a16:creationId xmlns:a16="http://schemas.microsoft.com/office/drawing/2014/main" id="{E8551EA6-2626-20E4-208A-F9851D4FBFAB}"/>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51215" name="Picture 2" descr="Download Red Cross Mark Transparent HQ PNG Image | FreePNGImg">
            <a:extLst>
              <a:ext uri="{FF2B5EF4-FFF2-40B4-BE49-F238E27FC236}">
                <a16:creationId xmlns:a16="http://schemas.microsoft.com/office/drawing/2014/main" id="{E112EEE6-D08F-7C20-1931-7FE3D8028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406"/>
          <a:stretch>
            <a:fillRect/>
          </a:stretch>
        </p:blipFill>
        <p:spPr bwMode="auto">
          <a:xfrm>
            <a:off x="1717675" y="2381250"/>
            <a:ext cx="6508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2" descr="Download Red Cross Mark Transparent HQ PNG Image | FreePNGImg">
            <a:extLst>
              <a:ext uri="{FF2B5EF4-FFF2-40B4-BE49-F238E27FC236}">
                <a16:creationId xmlns:a16="http://schemas.microsoft.com/office/drawing/2014/main" id="{D2EB7442-1FB7-4B34-AEC5-C9A6FE3C7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TextBox 27">
            <a:extLst>
              <a:ext uri="{FF2B5EF4-FFF2-40B4-BE49-F238E27FC236}">
                <a16:creationId xmlns:a16="http://schemas.microsoft.com/office/drawing/2014/main" id="{3B7481D5-A3AC-50B7-AB53-6654E9A2F11E}"/>
              </a:ext>
            </a:extLst>
          </p:cNvPr>
          <p:cNvSpPr txBox="1">
            <a:spLocks noChangeArrowheads="1"/>
          </p:cNvSpPr>
          <p:nvPr/>
        </p:nvSpPr>
        <p:spPr bwMode="auto">
          <a:xfrm>
            <a:off x="0" y="5108575"/>
            <a:ext cx="8834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(1) ARQ strategy 1: Retransmit all un-ACKed packets</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36" name="Group 35">
            <a:extLst>
              <a:ext uri="{FF2B5EF4-FFF2-40B4-BE49-F238E27FC236}">
                <a16:creationId xmlns:a16="http://schemas.microsoft.com/office/drawing/2014/main" id="{C21A8AFC-3481-E182-B826-EB1080859237}"/>
              </a:ext>
            </a:extLst>
          </p:cNvPr>
          <p:cNvGrpSpPr>
            <a:grpSpLocks/>
          </p:cNvGrpSpPr>
          <p:nvPr/>
        </p:nvGrpSpPr>
        <p:grpSpPr bwMode="auto">
          <a:xfrm>
            <a:off x="2690813" y="2916238"/>
            <a:ext cx="1141412" cy="1420812"/>
            <a:chOff x="251484" y="1022879"/>
            <a:chExt cx="1142564" cy="1420858"/>
          </a:xfrm>
        </p:grpSpPr>
        <p:cxnSp>
          <p:nvCxnSpPr>
            <p:cNvPr id="38" name="Straight Arrow Connector 37">
              <a:extLst>
                <a:ext uri="{FF2B5EF4-FFF2-40B4-BE49-F238E27FC236}">
                  <a16:creationId xmlns:a16="http://schemas.microsoft.com/office/drawing/2014/main" id="{A35FFEC9-0C38-FF5E-62EF-EFEBEAD27DA0}"/>
                </a:ext>
              </a:extLst>
            </p:cNvPr>
            <p:cNvCxnSpPr>
              <a:cxnSpLocks/>
            </p:cNvCxnSpPr>
            <p:nvPr/>
          </p:nvCxnSpPr>
          <p:spPr>
            <a:xfrm>
              <a:off x="693254" y="1022879"/>
              <a:ext cx="0" cy="1111286"/>
            </a:xfrm>
            <a:prstGeom prst="straightConnector1">
              <a:avLst/>
            </a:prstGeom>
            <a:ln w="34925">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1226" name="TextBox 38">
              <a:extLst>
                <a:ext uri="{FF2B5EF4-FFF2-40B4-BE49-F238E27FC236}">
                  <a16:creationId xmlns:a16="http://schemas.microsoft.com/office/drawing/2014/main" id="{58743551-B188-A078-B992-02E30BD94BDD}"/>
                </a:ext>
              </a:extLst>
            </p:cNvPr>
            <p:cNvSpPr txBox="1">
              <a:spLocks noChangeArrowheads="1"/>
            </p:cNvSpPr>
            <p:nvPr/>
          </p:nvSpPr>
          <p:spPr bwMode="auto">
            <a:xfrm>
              <a:off x="251484" y="2043627"/>
              <a:ext cx="1142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030A0"/>
                  </a:solidFill>
                  <a:effectLst/>
                  <a:uLnTx/>
                  <a:uFillTx/>
                  <a:latin typeface="Courier New" panose="02070309020205020404" pitchFamily="49" charset="0"/>
                  <a:ea typeface="ＭＳ Ｐゴシック" panose="020B0600070205080204" pitchFamily="34" charset="-128"/>
                  <a:cs typeface="+mn-cs"/>
                </a:rPr>
                <a:t>Re-tx</a:t>
              </a:r>
            </a:p>
          </p:txBody>
        </p:sp>
      </p:grpSp>
      <p:grpSp>
        <p:nvGrpSpPr>
          <p:cNvPr id="40" name="Group 39">
            <a:extLst>
              <a:ext uri="{FF2B5EF4-FFF2-40B4-BE49-F238E27FC236}">
                <a16:creationId xmlns:a16="http://schemas.microsoft.com/office/drawing/2014/main" id="{47AAB710-4007-BF7D-2E44-B1F279A92F9D}"/>
              </a:ext>
            </a:extLst>
          </p:cNvPr>
          <p:cNvGrpSpPr>
            <a:grpSpLocks/>
          </p:cNvGrpSpPr>
          <p:nvPr/>
        </p:nvGrpSpPr>
        <p:grpSpPr bwMode="auto">
          <a:xfrm>
            <a:off x="1736725" y="2916238"/>
            <a:ext cx="1143000" cy="1420812"/>
            <a:chOff x="251484" y="1022879"/>
            <a:chExt cx="1142564" cy="1420858"/>
          </a:xfrm>
        </p:grpSpPr>
        <p:cxnSp>
          <p:nvCxnSpPr>
            <p:cNvPr id="41" name="Straight Arrow Connector 40">
              <a:extLst>
                <a:ext uri="{FF2B5EF4-FFF2-40B4-BE49-F238E27FC236}">
                  <a16:creationId xmlns:a16="http://schemas.microsoft.com/office/drawing/2014/main" id="{B9E46579-1489-B8FA-9467-ED7610D2BF5D}"/>
                </a:ext>
              </a:extLst>
            </p:cNvPr>
            <p:cNvCxnSpPr>
              <a:cxnSpLocks/>
            </p:cNvCxnSpPr>
            <p:nvPr/>
          </p:nvCxnSpPr>
          <p:spPr>
            <a:xfrm>
              <a:off x="692641" y="1022879"/>
              <a:ext cx="0" cy="1111286"/>
            </a:xfrm>
            <a:prstGeom prst="straightConnector1">
              <a:avLst/>
            </a:prstGeom>
            <a:ln w="34925">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1224" name="TextBox 41">
              <a:extLst>
                <a:ext uri="{FF2B5EF4-FFF2-40B4-BE49-F238E27FC236}">
                  <a16:creationId xmlns:a16="http://schemas.microsoft.com/office/drawing/2014/main" id="{991297BC-B8B3-C69A-893D-4953006399AA}"/>
                </a:ext>
              </a:extLst>
            </p:cNvPr>
            <p:cNvSpPr txBox="1">
              <a:spLocks noChangeArrowheads="1"/>
            </p:cNvSpPr>
            <p:nvPr/>
          </p:nvSpPr>
          <p:spPr bwMode="auto">
            <a:xfrm>
              <a:off x="251484" y="2043627"/>
              <a:ext cx="1142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030A0"/>
                  </a:solidFill>
                  <a:effectLst/>
                  <a:uLnTx/>
                  <a:uFillTx/>
                  <a:latin typeface="Courier New" panose="02070309020205020404" pitchFamily="49" charset="0"/>
                  <a:ea typeface="ＭＳ Ｐゴシック" panose="020B0600070205080204" pitchFamily="34" charset="-128"/>
                  <a:cs typeface="+mn-cs"/>
                </a:rPr>
                <a:t>Re-tx</a:t>
              </a:r>
            </a:p>
          </p:txBody>
        </p:sp>
      </p:grpSp>
      <p:grpSp>
        <p:nvGrpSpPr>
          <p:cNvPr id="43" name="Group 42">
            <a:extLst>
              <a:ext uri="{FF2B5EF4-FFF2-40B4-BE49-F238E27FC236}">
                <a16:creationId xmlns:a16="http://schemas.microsoft.com/office/drawing/2014/main" id="{95EF9627-6C98-9F12-7697-60130AEDA055}"/>
              </a:ext>
            </a:extLst>
          </p:cNvPr>
          <p:cNvGrpSpPr>
            <a:grpSpLocks/>
          </p:cNvGrpSpPr>
          <p:nvPr/>
        </p:nvGrpSpPr>
        <p:grpSpPr bwMode="auto">
          <a:xfrm>
            <a:off x="3790950" y="2930525"/>
            <a:ext cx="1143000" cy="1420813"/>
            <a:chOff x="251484" y="1022879"/>
            <a:chExt cx="1142564" cy="1420858"/>
          </a:xfrm>
        </p:grpSpPr>
        <p:cxnSp>
          <p:nvCxnSpPr>
            <p:cNvPr id="44" name="Straight Arrow Connector 43">
              <a:extLst>
                <a:ext uri="{FF2B5EF4-FFF2-40B4-BE49-F238E27FC236}">
                  <a16:creationId xmlns:a16="http://schemas.microsoft.com/office/drawing/2014/main" id="{4AF48F6D-BE1C-24CF-4CB5-188C9BF2BA26}"/>
                </a:ext>
              </a:extLst>
            </p:cNvPr>
            <p:cNvCxnSpPr>
              <a:cxnSpLocks/>
            </p:cNvCxnSpPr>
            <p:nvPr/>
          </p:nvCxnSpPr>
          <p:spPr>
            <a:xfrm>
              <a:off x="692641" y="1022879"/>
              <a:ext cx="0" cy="1111285"/>
            </a:xfrm>
            <a:prstGeom prst="straightConnector1">
              <a:avLst/>
            </a:prstGeom>
            <a:ln w="34925">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1222" name="TextBox 44">
              <a:extLst>
                <a:ext uri="{FF2B5EF4-FFF2-40B4-BE49-F238E27FC236}">
                  <a16:creationId xmlns:a16="http://schemas.microsoft.com/office/drawing/2014/main" id="{E0DB4C51-A765-EE62-4947-2FC73516CC34}"/>
                </a:ext>
              </a:extLst>
            </p:cNvPr>
            <p:cNvSpPr txBox="1">
              <a:spLocks noChangeArrowheads="1"/>
            </p:cNvSpPr>
            <p:nvPr/>
          </p:nvSpPr>
          <p:spPr bwMode="auto">
            <a:xfrm>
              <a:off x="251484" y="2043627"/>
              <a:ext cx="1142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030A0"/>
                  </a:solidFill>
                  <a:effectLst/>
                  <a:uLnTx/>
                  <a:uFillTx/>
                  <a:latin typeface="Courier New" panose="02070309020205020404" pitchFamily="49" charset="0"/>
                  <a:ea typeface="ＭＳ Ｐゴシック" panose="020B0600070205080204" pitchFamily="34" charset="-128"/>
                  <a:cs typeface="+mn-cs"/>
                </a:rPr>
                <a:t>Re-tx</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Number Placeholder 1">
            <a:extLst>
              <a:ext uri="{FF2B5EF4-FFF2-40B4-BE49-F238E27FC236}">
                <a16:creationId xmlns:a16="http://schemas.microsoft.com/office/drawing/2014/main" id="{0606D01F-FB92-325F-040E-7C1DC8137D2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235F34-7C20-714E-B2F9-1B476A05272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2226" name="Text Box 4">
            <a:extLst>
              <a:ext uri="{FF2B5EF4-FFF2-40B4-BE49-F238E27FC236}">
                <a16:creationId xmlns:a16="http://schemas.microsoft.com/office/drawing/2014/main" id="{99A10A29-8547-9ACF-E779-E022FED8A288}"/>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52227" name="Line 5">
            <a:extLst>
              <a:ext uri="{FF2B5EF4-FFF2-40B4-BE49-F238E27FC236}">
                <a16:creationId xmlns:a16="http://schemas.microsoft.com/office/drawing/2014/main" id="{2D67ADE7-7B78-5FFB-7743-057FD4EAEB18}"/>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28" name="Line 7">
            <a:extLst>
              <a:ext uri="{FF2B5EF4-FFF2-40B4-BE49-F238E27FC236}">
                <a16:creationId xmlns:a16="http://schemas.microsoft.com/office/drawing/2014/main" id="{108D1BBB-1F5E-B58A-A2E7-B213D8213253}"/>
              </a:ext>
            </a:extLst>
          </p:cNvPr>
          <p:cNvSpPr>
            <a:spLocks noChangeShapeType="1"/>
          </p:cNvSpPr>
          <p:nvPr/>
        </p:nvSpPr>
        <p:spPr bwMode="auto">
          <a:xfrm rot="688582">
            <a:off x="3611563" y="31400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29" name="Line 10">
            <a:extLst>
              <a:ext uri="{FF2B5EF4-FFF2-40B4-BE49-F238E27FC236}">
                <a16:creationId xmlns:a16="http://schemas.microsoft.com/office/drawing/2014/main" id="{5CD7DBA1-4B8A-710A-4F8F-C600632C241F}"/>
              </a:ext>
            </a:extLst>
          </p:cNvPr>
          <p:cNvSpPr>
            <a:spLocks noChangeShapeType="1"/>
          </p:cNvSpPr>
          <p:nvPr/>
        </p:nvSpPr>
        <p:spPr bwMode="auto">
          <a:xfrm rot="21071414" flipV="1">
            <a:off x="4722813" y="3821113"/>
            <a:ext cx="1457325" cy="2952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BBF5E9EE-BB26-B43E-EF31-99842AF999E3}"/>
              </a:ext>
            </a:extLst>
          </p:cNvPr>
          <p:cNvGrpSpPr>
            <a:grpSpLocks/>
          </p:cNvGrpSpPr>
          <p:nvPr/>
        </p:nvGrpSpPr>
        <p:grpSpPr bwMode="auto">
          <a:xfrm>
            <a:off x="1647825" y="2136775"/>
            <a:ext cx="2151063" cy="3349625"/>
            <a:chOff x="1647248" y="2136775"/>
            <a:chExt cx="2151063" cy="3349625"/>
          </a:xfrm>
        </p:grpSpPr>
        <p:cxnSp>
          <p:nvCxnSpPr>
            <p:cNvPr id="52250" name="AutoShape 12">
              <a:extLst>
                <a:ext uri="{FF2B5EF4-FFF2-40B4-BE49-F238E27FC236}">
                  <a16:creationId xmlns:a16="http://schemas.microsoft.com/office/drawing/2014/main" id="{A32AB5D3-1992-FA5F-DB29-00DDB91E6D87}"/>
                </a:ext>
              </a:extLst>
            </p:cNvPr>
            <p:cNvCxnSpPr>
              <a:cxnSpLocks noChangeShapeType="1"/>
            </p:cNvCxnSpPr>
            <p:nvPr/>
          </p:nvCxnSpPr>
          <p:spPr bwMode="auto">
            <a:xfrm rot="5400000" flipV="1">
              <a:off x="1924844" y="3809206"/>
              <a:ext cx="3349625" cy="4763"/>
            </a:xfrm>
            <a:prstGeom prst="bentConnector5">
              <a:avLst>
                <a:gd name="adj1" fmla="val 22833"/>
                <a:gd name="adj2" fmla="val -6800005"/>
                <a:gd name="adj3" fmla="val 73866"/>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52251" name="Text Box 13">
              <a:extLst>
                <a:ext uri="{FF2B5EF4-FFF2-40B4-BE49-F238E27FC236}">
                  <a16:creationId xmlns:a16="http://schemas.microsoft.com/office/drawing/2014/main" id="{0AF0F2A2-6CAB-6B9F-AC7C-53B8B20DF44D}"/>
                </a:ext>
              </a:extLst>
            </p:cNvPr>
            <p:cNvSpPr txBox="1">
              <a:spLocks noChangeArrowheads="1"/>
            </p:cNvSpPr>
            <p:nvPr/>
          </p:nvSpPr>
          <p:spPr bwMode="auto">
            <a:xfrm>
              <a:off x="1647248" y="3497262"/>
              <a:ext cx="215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sp>
        <p:nvSpPr>
          <p:cNvPr id="52231" name="Text Box 15">
            <a:extLst>
              <a:ext uri="{FF2B5EF4-FFF2-40B4-BE49-F238E27FC236}">
                <a16:creationId xmlns:a16="http://schemas.microsoft.com/office/drawing/2014/main" id="{8E704B21-7AC3-C044-F883-F3441B76AC64}"/>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52232" name="Text Box 16">
            <a:extLst>
              <a:ext uri="{FF2B5EF4-FFF2-40B4-BE49-F238E27FC236}">
                <a16:creationId xmlns:a16="http://schemas.microsoft.com/office/drawing/2014/main" id="{3D97769F-732E-7FE1-396F-8D75E4D8380C}"/>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52233" name="Line 17">
            <a:extLst>
              <a:ext uri="{FF2B5EF4-FFF2-40B4-BE49-F238E27FC236}">
                <a16:creationId xmlns:a16="http://schemas.microsoft.com/office/drawing/2014/main" id="{AE1C5DB4-B97F-3F91-BA57-380CD13D4FD7}"/>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34" name="Line 18">
            <a:extLst>
              <a:ext uri="{FF2B5EF4-FFF2-40B4-BE49-F238E27FC236}">
                <a16:creationId xmlns:a16="http://schemas.microsoft.com/office/drawing/2014/main" id="{B3E62C18-8068-F0D4-C664-3F6346E01171}"/>
              </a:ext>
            </a:extLst>
          </p:cNvPr>
          <p:cNvSpPr>
            <a:spLocks noChangeShapeType="1"/>
          </p:cNvSpPr>
          <p:nvPr/>
        </p:nvSpPr>
        <p:spPr bwMode="auto">
          <a:xfrm>
            <a:off x="360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35" name="Line 7">
            <a:extLst>
              <a:ext uri="{FF2B5EF4-FFF2-40B4-BE49-F238E27FC236}">
                <a16:creationId xmlns:a16="http://schemas.microsoft.com/office/drawing/2014/main" id="{FC2A9FEF-C93D-C4F8-7F95-7D26100B90C3}"/>
              </a:ext>
            </a:extLst>
          </p:cNvPr>
          <p:cNvSpPr>
            <a:spLocks noChangeShapeType="1"/>
          </p:cNvSpPr>
          <p:nvPr/>
        </p:nvSpPr>
        <p:spPr bwMode="auto">
          <a:xfrm rot="688582">
            <a:off x="3586163" y="33496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36" name="Line 7">
            <a:extLst>
              <a:ext uri="{FF2B5EF4-FFF2-40B4-BE49-F238E27FC236}">
                <a16:creationId xmlns:a16="http://schemas.microsoft.com/office/drawing/2014/main" id="{2E2FC636-C851-6971-CB44-E1DDF2C5DC25}"/>
              </a:ext>
            </a:extLst>
          </p:cNvPr>
          <p:cNvSpPr>
            <a:spLocks noChangeShapeType="1"/>
          </p:cNvSpPr>
          <p:nvPr/>
        </p:nvSpPr>
        <p:spPr bwMode="auto">
          <a:xfrm rot="688582">
            <a:off x="3598863" y="35702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37" name="TextBox 31">
            <a:extLst>
              <a:ext uri="{FF2B5EF4-FFF2-40B4-BE49-F238E27FC236}">
                <a16:creationId xmlns:a16="http://schemas.microsoft.com/office/drawing/2014/main" id="{2879099F-3348-926C-A75A-1376777938FC}"/>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52238" name="TextBox 1">
            <a:extLst>
              <a:ext uri="{FF2B5EF4-FFF2-40B4-BE49-F238E27FC236}">
                <a16:creationId xmlns:a16="http://schemas.microsoft.com/office/drawing/2014/main" id="{45D82972-9856-FBDD-AF53-EA42E9B0BE46}"/>
              </a:ext>
            </a:extLst>
          </p:cNvPr>
          <p:cNvSpPr txBox="1">
            <a:spLocks noChangeArrowheads="1"/>
          </p:cNvSpPr>
          <p:nvPr/>
        </p:nvSpPr>
        <p:spPr bwMode="auto">
          <a:xfrm>
            <a:off x="4513263" y="4041775"/>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52239" name="TextBox 2">
            <a:extLst>
              <a:ext uri="{FF2B5EF4-FFF2-40B4-BE49-F238E27FC236}">
                <a16:creationId xmlns:a16="http://schemas.microsoft.com/office/drawing/2014/main" id="{B8B4DC4D-1CCB-755F-35CF-A2311D786E03}"/>
              </a:ext>
            </a:extLst>
          </p:cNvPr>
          <p:cNvSpPr txBox="1">
            <a:spLocks noChangeArrowheads="1"/>
          </p:cNvSpPr>
          <p:nvPr/>
        </p:nvSpPr>
        <p:spPr bwMode="auto">
          <a:xfrm>
            <a:off x="4167188" y="2763838"/>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1</a:t>
            </a:r>
          </a:p>
        </p:txBody>
      </p:sp>
      <p:sp>
        <p:nvSpPr>
          <p:cNvPr id="52240" name="TextBox 21">
            <a:extLst>
              <a:ext uri="{FF2B5EF4-FFF2-40B4-BE49-F238E27FC236}">
                <a16:creationId xmlns:a16="http://schemas.microsoft.com/office/drawing/2014/main" id="{876CBF68-DCAC-D9B0-FEC9-39C1C74C1402}"/>
              </a:ext>
            </a:extLst>
          </p:cNvPr>
          <p:cNvSpPr txBox="1">
            <a:spLocks noChangeArrowheads="1"/>
          </p:cNvSpPr>
          <p:nvPr/>
        </p:nvSpPr>
        <p:spPr bwMode="auto">
          <a:xfrm>
            <a:off x="4233863" y="3049588"/>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2</a:t>
            </a:r>
          </a:p>
        </p:txBody>
      </p:sp>
      <p:sp>
        <p:nvSpPr>
          <p:cNvPr id="52241" name="TextBox 22">
            <a:extLst>
              <a:ext uri="{FF2B5EF4-FFF2-40B4-BE49-F238E27FC236}">
                <a16:creationId xmlns:a16="http://schemas.microsoft.com/office/drawing/2014/main" id="{C9FA3017-A2C5-6982-2B64-27D40BA7D49F}"/>
              </a:ext>
            </a:extLst>
          </p:cNvPr>
          <p:cNvSpPr txBox="1">
            <a:spLocks noChangeArrowheads="1"/>
          </p:cNvSpPr>
          <p:nvPr/>
        </p:nvSpPr>
        <p:spPr bwMode="auto">
          <a:xfrm>
            <a:off x="4343400" y="3306763"/>
            <a:ext cx="33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3</a:t>
            </a:r>
          </a:p>
        </p:txBody>
      </p:sp>
      <p:grpSp>
        <p:nvGrpSpPr>
          <p:cNvPr id="4" name="Group 3">
            <a:extLst>
              <a:ext uri="{FF2B5EF4-FFF2-40B4-BE49-F238E27FC236}">
                <a16:creationId xmlns:a16="http://schemas.microsoft.com/office/drawing/2014/main" id="{2CFE34BF-259A-25A2-C36B-B965A2772167}"/>
              </a:ext>
            </a:extLst>
          </p:cNvPr>
          <p:cNvGrpSpPr>
            <a:grpSpLocks/>
          </p:cNvGrpSpPr>
          <p:nvPr/>
        </p:nvGrpSpPr>
        <p:grpSpPr bwMode="auto">
          <a:xfrm>
            <a:off x="3530600" y="4483100"/>
            <a:ext cx="2609850" cy="1101725"/>
            <a:chOff x="1936933" y="5042226"/>
            <a:chExt cx="2609850" cy="1101910"/>
          </a:xfrm>
        </p:grpSpPr>
        <p:sp>
          <p:nvSpPr>
            <p:cNvPr id="52244" name="Line 7">
              <a:extLst>
                <a:ext uri="{FF2B5EF4-FFF2-40B4-BE49-F238E27FC236}">
                  <a16:creationId xmlns:a16="http://schemas.microsoft.com/office/drawing/2014/main" id="{711A914F-5D5F-968A-BC16-1A32987A7B98}"/>
                </a:ext>
              </a:extLst>
            </p:cNvPr>
            <p:cNvSpPr>
              <a:spLocks noChangeShapeType="1"/>
            </p:cNvSpPr>
            <p:nvPr/>
          </p:nvSpPr>
          <p:spPr bwMode="auto">
            <a:xfrm rot="688582">
              <a:off x="1962333" y="541864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45" name="Line 7">
              <a:extLst>
                <a:ext uri="{FF2B5EF4-FFF2-40B4-BE49-F238E27FC236}">
                  <a16:creationId xmlns:a16="http://schemas.microsoft.com/office/drawing/2014/main" id="{A76779D5-FCCD-727A-D088-99DFA0351540}"/>
                </a:ext>
              </a:extLst>
            </p:cNvPr>
            <p:cNvSpPr>
              <a:spLocks noChangeShapeType="1"/>
            </p:cNvSpPr>
            <p:nvPr/>
          </p:nvSpPr>
          <p:spPr bwMode="auto">
            <a:xfrm rot="688582">
              <a:off x="1936933" y="562819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46" name="Line 7">
              <a:extLst>
                <a:ext uri="{FF2B5EF4-FFF2-40B4-BE49-F238E27FC236}">
                  <a16:creationId xmlns:a16="http://schemas.microsoft.com/office/drawing/2014/main" id="{FB017E18-E058-960C-F6E0-79AB35434D90}"/>
                </a:ext>
              </a:extLst>
            </p:cNvPr>
            <p:cNvSpPr>
              <a:spLocks noChangeShapeType="1"/>
            </p:cNvSpPr>
            <p:nvPr/>
          </p:nvSpPr>
          <p:spPr bwMode="auto">
            <a:xfrm rot="688582">
              <a:off x="1949633" y="5848861"/>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2247" name="TextBox 26">
              <a:extLst>
                <a:ext uri="{FF2B5EF4-FFF2-40B4-BE49-F238E27FC236}">
                  <a16:creationId xmlns:a16="http://schemas.microsoft.com/office/drawing/2014/main" id="{8FFDDD6C-F226-4313-C187-94D4AE03A75E}"/>
                </a:ext>
              </a:extLst>
            </p:cNvPr>
            <p:cNvSpPr txBox="1">
              <a:spLocks noChangeArrowheads="1"/>
            </p:cNvSpPr>
            <p:nvPr/>
          </p:nvSpPr>
          <p:spPr bwMode="auto">
            <a:xfrm>
              <a:off x="2517724" y="5042226"/>
              <a:ext cx="33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1</a:t>
              </a:r>
            </a:p>
          </p:txBody>
        </p:sp>
        <p:sp>
          <p:nvSpPr>
            <p:cNvPr id="52248" name="TextBox 27">
              <a:extLst>
                <a:ext uri="{FF2B5EF4-FFF2-40B4-BE49-F238E27FC236}">
                  <a16:creationId xmlns:a16="http://schemas.microsoft.com/office/drawing/2014/main" id="{F7AA7A6F-4BE9-12B1-AD33-7AB8A79AAD25}"/>
                </a:ext>
              </a:extLst>
            </p:cNvPr>
            <p:cNvSpPr txBox="1">
              <a:spLocks noChangeArrowheads="1"/>
            </p:cNvSpPr>
            <p:nvPr/>
          </p:nvSpPr>
          <p:spPr bwMode="auto">
            <a:xfrm>
              <a:off x="2584216" y="5328636"/>
              <a:ext cx="33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2</a:t>
              </a:r>
            </a:p>
          </p:txBody>
        </p:sp>
        <p:sp>
          <p:nvSpPr>
            <p:cNvPr id="52249" name="TextBox 28">
              <a:extLst>
                <a:ext uri="{FF2B5EF4-FFF2-40B4-BE49-F238E27FC236}">
                  <a16:creationId xmlns:a16="http://schemas.microsoft.com/office/drawing/2014/main" id="{24DC9182-6407-B51B-9D1B-AE1B665E8323}"/>
                </a:ext>
              </a:extLst>
            </p:cNvPr>
            <p:cNvSpPr txBox="1">
              <a:spLocks noChangeArrowheads="1"/>
            </p:cNvSpPr>
            <p:nvPr/>
          </p:nvSpPr>
          <p:spPr bwMode="auto">
            <a:xfrm>
              <a:off x="2694419" y="5584943"/>
              <a:ext cx="33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3</a:t>
              </a:r>
            </a:p>
          </p:txBody>
        </p:sp>
      </p:grpSp>
      <p:sp>
        <p:nvSpPr>
          <p:cNvPr id="6" name="Rectangle 5">
            <a:extLst>
              <a:ext uri="{FF2B5EF4-FFF2-40B4-BE49-F238E27FC236}">
                <a16:creationId xmlns:a16="http://schemas.microsoft.com/office/drawing/2014/main" id="{F19C3BC7-E849-5A90-DB7A-000A6A2226A5}"/>
              </a:ext>
            </a:extLst>
          </p:cNvPr>
          <p:cNvSpPr/>
          <p:nvPr/>
        </p:nvSpPr>
        <p:spPr>
          <a:xfrm>
            <a:off x="-14288" y="581025"/>
            <a:ext cx="9144001" cy="69691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(1) Go-back-N (Sender side)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1">
            <a:extLst>
              <a:ext uri="{FF2B5EF4-FFF2-40B4-BE49-F238E27FC236}">
                <a16:creationId xmlns:a16="http://schemas.microsoft.com/office/drawing/2014/main" id="{CA49EEAD-6784-6CF8-52E6-93E9629F225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7781C3-CAF2-5A4C-8D4A-6C450E9B1011}"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ounded Rectangle 2">
            <a:extLst>
              <a:ext uri="{FF2B5EF4-FFF2-40B4-BE49-F238E27FC236}">
                <a16:creationId xmlns:a16="http://schemas.microsoft.com/office/drawing/2014/main" id="{0C2B72D5-0996-C0C2-90F1-C808AECF6A63}"/>
              </a:ext>
            </a:extLst>
          </p:cNvPr>
          <p:cNvSpPr/>
          <p:nvPr/>
        </p:nvSpPr>
        <p:spPr>
          <a:xfrm>
            <a:off x="622300" y="2584450"/>
            <a:ext cx="958850"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Pkt:1</a:t>
            </a:r>
          </a:p>
        </p:txBody>
      </p:sp>
      <p:sp>
        <p:nvSpPr>
          <p:cNvPr id="4" name="Rounded Rectangle 3">
            <a:extLst>
              <a:ext uri="{FF2B5EF4-FFF2-40B4-BE49-F238E27FC236}">
                <a16:creationId xmlns:a16="http://schemas.microsoft.com/office/drawing/2014/main" id="{273CFB31-B28D-4895-2DBD-B6C5F29C3B63}"/>
              </a:ext>
            </a:extLst>
          </p:cNvPr>
          <p:cNvSpPr/>
          <p:nvPr/>
        </p:nvSpPr>
        <p:spPr>
          <a:xfrm>
            <a:off x="16097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Pkt:2</a:t>
            </a:r>
          </a:p>
        </p:txBody>
      </p:sp>
      <p:sp>
        <p:nvSpPr>
          <p:cNvPr id="5" name="Rounded Rectangle 4">
            <a:extLst>
              <a:ext uri="{FF2B5EF4-FFF2-40B4-BE49-F238E27FC236}">
                <a16:creationId xmlns:a16="http://schemas.microsoft.com/office/drawing/2014/main" id="{20A7D517-55AC-EB47-6E05-DF433F920E37}"/>
              </a:ext>
            </a:extLst>
          </p:cNvPr>
          <p:cNvSpPr/>
          <p:nvPr/>
        </p:nvSpPr>
        <p:spPr>
          <a:xfrm>
            <a:off x="25971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Pkt:3</a:t>
            </a:r>
          </a:p>
        </p:txBody>
      </p:sp>
      <p:sp>
        <p:nvSpPr>
          <p:cNvPr id="6" name="Rounded Rectangle 5">
            <a:extLst>
              <a:ext uri="{FF2B5EF4-FFF2-40B4-BE49-F238E27FC236}">
                <a16:creationId xmlns:a16="http://schemas.microsoft.com/office/drawing/2014/main" id="{201482F2-77CC-6B4C-9EDB-A396A40F975D}"/>
              </a:ext>
            </a:extLst>
          </p:cNvPr>
          <p:cNvSpPr/>
          <p:nvPr/>
        </p:nvSpPr>
        <p:spPr>
          <a:xfrm>
            <a:off x="35845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Pkt:4</a:t>
            </a:r>
          </a:p>
        </p:txBody>
      </p:sp>
      <p:sp>
        <p:nvSpPr>
          <p:cNvPr id="7" name="Rounded Rectangle 6">
            <a:extLst>
              <a:ext uri="{FF2B5EF4-FFF2-40B4-BE49-F238E27FC236}">
                <a16:creationId xmlns:a16="http://schemas.microsoft.com/office/drawing/2014/main" id="{53F98180-F7F6-A1E1-3F1A-C19C4FFA4F54}"/>
              </a:ext>
            </a:extLst>
          </p:cNvPr>
          <p:cNvSpPr/>
          <p:nvPr/>
        </p:nvSpPr>
        <p:spPr>
          <a:xfrm>
            <a:off x="457200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Pkt:5</a:t>
            </a:r>
          </a:p>
        </p:txBody>
      </p:sp>
      <p:sp>
        <p:nvSpPr>
          <p:cNvPr id="8" name="Rounded Rectangle 7">
            <a:extLst>
              <a:ext uri="{FF2B5EF4-FFF2-40B4-BE49-F238E27FC236}">
                <a16:creationId xmlns:a16="http://schemas.microsoft.com/office/drawing/2014/main" id="{07DA228D-5192-4DB3-E77B-52D8422E8AA8}"/>
              </a:ext>
            </a:extLst>
          </p:cNvPr>
          <p:cNvSpPr/>
          <p:nvPr/>
        </p:nvSpPr>
        <p:spPr>
          <a:xfrm>
            <a:off x="555942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Pkt:6</a:t>
            </a:r>
          </a:p>
        </p:txBody>
      </p:sp>
      <p:sp>
        <p:nvSpPr>
          <p:cNvPr id="9" name="Rounded Rectangle 8">
            <a:extLst>
              <a:ext uri="{FF2B5EF4-FFF2-40B4-BE49-F238E27FC236}">
                <a16:creationId xmlns:a16="http://schemas.microsoft.com/office/drawing/2014/main" id="{6DFD69EB-8E25-BA32-EB0D-9CBF202859A2}"/>
              </a:ext>
            </a:extLst>
          </p:cNvPr>
          <p:cNvSpPr/>
          <p:nvPr/>
        </p:nvSpPr>
        <p:spPr>
          <a:xfrm>
            <a:off x="6546850"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Pkt:7</a:t>
            </a:r>
          </a:p>
        </p:txBody>
      </p:sp>
      <p:sp>
        <p:nvSpPr>
          <p:cNvPr id="10" name="Rounded Rectangle 9">
            <a:extLst>
              <a:ext uri="{FF2B5EF4-FFF2-40B4-BE49-F238E27FC236}">
                <a16:creationId xmlns:a16="http://schemas.microsoft.com/office/drawing/2014/main" id="{E92CFCD4-8C94-C631-695F-A6FC29FDB3E1}"/>
              </a:ext>
            </a:extLst>
          </p:cNvPr>
          <p:cNvSpPr/>
          <p:nvPr/>
        </p:nvSpPr>
        <p:spPr>
          <a:xfrm>
            <a:off x="7534275" y="2584450"/>
            <a:ext cx="960438" cy="346075"/>
          </a:xfrm>
          <a:prstGeom prst="round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79646">
                    <a:lumMod val="40000"/>
                    <a:lumOff val="60000"/>
                  </a:srgbClr>
                </a:solidFill>
                <a:effectLst/>
                <a:uLnTx/>
                <a:uFillTx/>
                <a:latin typeface="Calibri"/>
                <a:ea typeface="+mn-ea"/>
                <a:cs typeface="+mn-cs"/>
              </a:rPr>
              <a:t>Pkt:8</a:t>
            </a:r>
          </a:p>
        </p:txBody>
      </p:sp>
      <p:sp>
        <p:nvSpPr>
          <p:cNvPr id="53258" name="TextBox 16">
            <a:extLst>
              <a:ext uri="{FF2B5EF4-FFF2-40B4-BE49-F238E27FC236}">
                <a16:creationId xmlns:a16="http://schemas.microsoft.com/office/drawing/2014/main" id="{80F3A7CB-2807-B9D6-8EE4-D44168227B29}"/>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53259" name="Group 22">
            <a:extLst>
              <a:ext uri="{FF2B5EF4-FFF2-40B4-BE49-F238E27FC236}">
                <a16:creationId xmlns:a16="http://schemas.microsoft.com/office/drawing/2014/main" id="{E5DB2B1B-0F04-A223-51EF-D87AD24529EB}"/>
              </a:ext>
            </a:extLst>
          </p:cNvPr>
          <p:cNvGrpSpPr>
            <a:grpSpLocks/>
          </p:cNvGrpSpPr>
          <p:nvPr/>
        </p:nvGrpSpPr>
        <p:grpSpPr bwMode="auto">
          <a:xfrm>
            <a:off x="1525588" y="1976438"/>
            <a:ext cx="3238500" cy="1214437"/>
            <a:chOff x="397740" y="408815"/>
            <a:chExt cx="3238259" cy="1215150"/>
          </a:xfrm>
        </p:grpSpPr>
        <p:sp>
          <p:nvSpPr>
            <p:cNvPr id="24" name="Rectangle 23">
              <a:extLst>
                <a:ext uri="{FF2B5EF4-FFF2-40B4-BE49-F238E27FC236}">
                  <a16:creationId xmlns:a16="http://schemas.microsoft.com/office/drawing/2014/main" id="{50E1A050-63BE-E4C1-9960-7C62B9F56711}"/>
                </a:ext>
              </a:extLst>
            </p:cNvPr>
            <p:cNvSpPr/>
            <p:nvPr/>
          </p:nvSpPr>
          <p:spPr>
            <a:xfrm>
              <a:off x="424725" y="855164"/>
              <a:ext cx="3116031" cy="768801"/>
            </a:xfrm>
            <a:prstGeom prst="rect">
              <a:avLst/>
            </a:prstGeom>
            <a:noFill/>
            <a:ln w="6667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53277" name="TextBox 24">
              <a:extLst>
                <a:ext uri="{FF2B5EF4-FFF2-40B4-BE49-F238E27FC236}">
                  <a16:creationId xmlns:a16="http://schemas.microsoft.com/office/drawing/2014/main" id="{3975C4CE-EB1C-08C1-5E5C-D1F28EEB5D15}"/>
                </a:ext>
              </a:extLst>
            </p:cNvPr>
            <p:cNvSpPr txBox="1">
              <a:spLocks noChangeArrowheads="1"/>
            </p:cNvSpPr>
            <p:nvPr/>
          </p:nvSpPr>
          <p:spPr bwMode="auto">
            <a:xfrm>
              <a:off x="397740" y="408815"/>
              <a:ext cx="3238259" cy="462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Window = # pkt in flight</a:t>
              </a:r>
            </a:p>
          </p:txBody>
        </p:sp>
      </p:grpSp>
      <p:grpSp>
        <p:nvGrpSpPr>
          <p:cNvPr id="53260" name="Group 29">
            <a:extLst>
              <a:ext uri="{FF2B5EF4-FFF2-40B4-BE49-F238E27FC236}">
                <a16:creationId xmlns:a16="http://schemas.microsoft.com/office/drawing/2014/main" id="{F370E5BE-6067-83D5-80A1-E9423768566D}"/>
              </a:ext>
            </a:extLst>
          </p:cNvPr>
          <p:cNvGrpSpPr>
            <a:grpSpLocks/>
          </p:cNvGrpSpPr>
          <p:nvPr/>
        </p:nvGrpSpPr>
        <p:grpSpPr bwMode="auto">
          <a:xfrm>
            <a:off x="1401763" y="2916238"/>
            <a:ext cx="884237" cy="1050925"/>
            <a:chOff x="299467" y="1393535"/>
            <a:chExt cx="883315" cy="1050202"/>
          </a:xfrm>
        </p:grpSpPr>
        <p:cxnSp>
          <p:nvCxnSpPr>
            <p:cNvPr id="31" name="Straight Arrow Connector 30">
              <a:extLst>
                <a:ext uri="{FF2B5EF4-FFF2-40B4-BE49-F238E27FC236}">
                  <a16:creationId xmlns:a16="http://schemas.microsoft.com/office/drawing/2014/main" id="{A2E9B8FC-A5C8-A70E-D209-1C549E8087ED}"/>
                </a:ext>
              </a:extLst>
            </p:cNvPr>
            <p:cNvCxnSpPr>
              <a:cxnSpLocks/>
            </p:cNvCxnSpPr>
            <p:nvPr/>
          </p:nvCxnSpPr>
          <p:spPr>
            <a:xfrm flipH="1">
              <a:off x="692756" y="1393535"/>
              <a:ext cx="0" cy="740852"/>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275" name="TextBox 31">
              <a:extLst>
                <a:ext uri="{FF2B5EF4-FFF2-40B4-BE49-F238E27FC236}">
                  <a16:creationId xmlns:a16="http://schemas.microsoft.com/office/drawing/2014/main" id="{AEC5EBF8-0B9E-DD09-0C7B-294753B90390}"/>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53261" name="Group 32">
            <a:extLst>
              <a:ext uri="{FF2B5EF4-FFF2-40B4-BE49-F238E27FC236}">
                <a16:creationId xmlns:a16="http://schemas.microsoft.com/office/drawing/2014/main" id="{92B19D7C-CA43-5B7B-0135-8DC4937CE1CB}"/>
              </a:ext>
            </a:extLst>
          </p:cNvPr>
          <p:cNvGrpSpPr>
            <a:grpSpLocks/>
          </p:cNvGrpSpPr>
          <p:nvPr/>
        </p:nvGrpSpPr>
        <p:grpSpPr bwMode="auto">
          <a:xfrm>
            <a:off x="2344738" y="2930525"/>
            <a:ext cx="882650" cy="1049338"/>
            <a:chOff x="299467" y="1393535"/>
            <a:chExt cx="883315" cy="1050202"/>
          </a:xfrm>
        </p:grpSpPr>
        <p:cxnSp>
          <p:nvCxnSpPr>
            <p:cNvPr id="34" name="Straight Arrow Connector 33">
              <a:extLst>
                <a:ext uri="{FF2B5EF4-FFF2-40B4-BE49-F238E27FC236}">
                  <a16:creationId xmlns:a16="http://schemas.microsoft.com/office/drawing/2014/main" id="{00701874-8BDA-7246-EF22-E2FEE8513F6B}"/>
                </a:ext>
              </a:extLst>
            </p:cNvPr>
            <p:cNvCxnSpPr>
              <a:cxnSpLocks/>
            </p:cNvCxnSpPr>
            <p:nvPr/>
          </p:nvCxnSpPr>
          <p:spPr>
            <a:xfrm flipH="1">
              <a:off x="693464" y="1393535"/>
              <a:ext cx="0" cy="74197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273" name="TextBox 34">
              <a:extLst>
                <a:ext uri="{FF2B5EF4-FFF2-40B4-BE49-F238E27FC236}">
                  <a16:creationId xmlns:a16="http://schemas.microsoft.com/office/drawing/2014/main" id="{5DC72D21-EA79-44DC-B317-DCBDFBB108C9}"/>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grpSp>
        <p:nvGrpSpPr>
          <p:cNvPr id="53262" name="Group 25">
            <a:extLst>
              <a:ext uri="{FF2B5EF4-FFF2-40B4-BE49-F238E27FC236}">
                <a16:creationId xmlns:a16="http://schemas.microsoft.com/office/drawing/2014/main" id="{789AFC1C-5F0E-43AE-D9F2-DD391D7666EC}"/>
              </a:ext>
            </a:extLst>
          </p:cNvPr>
          <p:cNvGrpSpPr>
            <a:grpSpLocks/>
          </p:cNvGrpSpPr>
          <p:nvPr/>
        </p:nvGrpSpPr>
        <p:grpSpPr bwMode="auto">
          <a:xfrm>
            <a:off x="3352800" y="2917825"/>
            <a:ext cx="882650" cy="1050925"/>
            <a:chOff x="299467" y="1393535"/>
            <a:chExt cx="883315" cy="1050202"/>
          </a:xfrm>
        </p:grpSpPr>
        <p:cxnSp>
          <p:nvCxnSpPr>
            <p:cNvPr id="27" name="Straight Arrow Connector 26">
              <a:extLst>
                <a:ext uri="{FF2B5EF4-FFF2-40B4-BE49-F238E27FC236}">
                  <a16:creationId xmlns:a16="http://schemas.microsoft.com/office/drawing/2014/main" id="{A1F373CE-6524-AFA9-E5E2-E52E71F87E3F}"/>
                </a:ext>
              </a:extLst>
            </p:cNvPr>
            <p:cNvCxnSpPr>
              <a:cxnSpLocks/>
            </p:cNvCxnSpPr>
            <p:nvPr/>
          </p:nvCxnSpPr>
          <p:spPr>
            <a:xfrm flipH="1">
              <a:off x="693464" y="1393535"/>
              <a:ext cx="0" cy="740853"/>
            </a:xfrm>
            <a:prstGeom prst="straightConnector1">
              <a:avLst/>
            </a:prstGeom>
            <a:ln w="34925">
              <a:solidFill>
                <a:srgbClr val="C00000"/>
              </a:solidFill>
              <a:tailEnd type="arrow"/>
            </a:ln>
            <a:effectLst/>
          </p:spPr>
          <p:style>
            <a:lnRef idx="2">
              <a:schemeClr val="accent1"/>
            </a:lnRef>
            <a:fillRef idx="0">
              <a:schemeClr val="accent1"/>
            </a:fillRef>
            <a:effectRef idx="1">
              <a:schemeClr val="accent1"/>
            </a:effectRef>
            <a:fontRef idx="minor">
              <a:schemeClr val="tx1"/>
            </a:fontRef>
          </p:style>
        </p:cxnSp>
        <p:sp>
          <p:nvSpPr>
            <p:cNvPr id="53271" name="TextBox 28">
              <a:extLst>
                <a:ext uri="{FF2B5EF4-FFF2-40B4-BE49-F238E27FC236}">
                  <a16:creationId xmlns:a16="http://schemas.microsoft.com/office/drawing/2014/main" id="{818CD625-9C2C-0296-74BC-BEB7E0ACA795}"/>
                </a:ext>
              </a:extLst>
            </p:cNvPr>
            <p:cNvSpPr txBox="1">
              <a:spLocks noChangeArrowheads="1"/>
            </p:cNvSpPr>
            <p:nvPr/>
          </p:nvSpPr>
          <p:spPr bwMode="auto">
            <a:xfrm>
              <a:off x="299467" y="2043627"/>
              <a:ext cx="883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Sent</a:t>
              </a:r>
            </a:p>
          </p:txBody>
        </p:sp>
      </p:grpSp>
      <p:pic>
        <p:nvPicPr>
          <p:cNvPr id="53263" name="Picture 2" descr="Download Red Cross Mark Transparent HQ PNG Image | FreePNGImg">
            <a:extLst>
              <a:ext uri="{FF2B5EF4-FFF2-40B4-BE49-F238E27FC236}">
                <a16:creationId xmlns:a16="http://schemas.microsoft.com/office/drawing/2014/main" id="{957557B3-467B-0A50-EE07-92AE4A17B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6406"/>
          <a:stretch>
            <a:fillRect/>
          </a:stretch>
        </p:blipFill>
        <p:spPr bwMode="auto">
          <a:xfrm>
            <a:off x="1717675" y="2381250"/>
            <a:ext cx="6508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2" descr="Download Red Cross Mark Transparent HQ PNG Image | FreePNGImg">
            <a:extLst>
              <a:ext uri="{FF2B5EF4-FFF2-40B4-BE49-F238E27FC236}">
                <a16:creationId xmlns:a16="http://schemas.microsoft.com/office/drawing/2014/main" id="{3194752A-32E5-39EF-8C98-25DAB37ADD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5019"/>
          <a:stretch>
            <a:fillRect/>
          </a:stretch>
        </p:blipFill>
        <p:spPr bwMode="auto">
          <a:xfrm>
            <a:off x="563563" y="2184400"/>
            <a:ext cx="89535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5" name="TextBox 27">
            <a:extLst>
              <a:ext uri="{FF2B5EF4-FFF2-40B4-BE49-F238E27FC236}">
                <a16:creationId xmlns:a16="http://schemas.microsoft.com/office/drawing/2014/main" id="{5A1FEDE8-5FE5-147B-7C3D-716B11161E62}"/>
              </a:ext>
            </a:extLst>
          </p:cNvPr>
          <p:cNvSpPr txBox="1">
            <a:spLocks noChangeArrowheads="1"/>
          </p:cNvSpPr>
          <p:nvPr/>
        </p:nvSpPr>
        <p:spPr bwMode="auto">
          <a:xfrm>
            <a:off x="0" y="5108575"/>
            <a:ext cx="88344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(2) ARQ strategy 2: Retransmit only the lost packet</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grpSp>
        <p:nvGrpSpPr>
          <p:cNvPr id="53266" name="Group 39">
            <a:extLst>
              <a:ext uri="{FF2B5EF4-FFF2-40B4-BE49-F238E27FC236}">
                <a16:creationId xmlns:a16="http://schemas.microsoft.com/office/drawing/2014/main" id="{3A90B587-463E-4702-35E3-883BFDD33478}"/>
              </a:ext>
            </a:extLst>
          </p:cNvPr>
          <p:cNvGrpSpPr>
            <a:grpSpLocks/>
          </p:cNvGrpSpPr>
          <p:nvPr/>
        </p:nvGrpSpPr>
        <p:grpSpPr bwMode="auto">
          <a:xfrm>
            <a:off x="1736725" y="2916238"/>
            <a:ext cx="1143000" cy="1420812"/>
            <a:chOff x="251484" y="1022879"/>
            <a:chExt cx="1142564" cy="1420858"/>
          </a:xfrm>
        </p:grpSpPr>
        <p:cxnSp>
          <p:nvCxnSpPr>
            <p:cNvPr id="41" name="Straight Arrow Connector 40">
              <a:extLst>
                <a:ext uri="{FF2B5EF4-FFF2-40B4-BE49-F238E27FC236}">
                  <a16:creationId xmlns:a16="http://schemas.microsoft.com/office/drawing/2014/main" id="{9F22618B-0F23-B37F-BDD4-5C0CD822797C}"/>
                </a:ext>
              </a:extLst>
            </p:cNvPr>
            <p:cNvCxnSpPr>
              <a:cxnSpLocks/>
            </p:cNvCxnSpPr>
            <p:nvPr/>
          </p:nvCxnSpPr>
          <p:spPr>
            <a:xfrm>
              <a:off x="692641" y="1022879"/>
              <a:ext cx="0" cy="1111286"/>
            </a:xfrm>
            <a:prstGeom prst="straightConnector1">
              <a:avLst/>
            </a:prstGeom>
            <a:ln w="34925">
              <a:solidFill>
                <a:srgbClr val="7030A0"/>
              </a:solidFill>
              <a:tailEnd type="arrow"/>
            </a:ln>
            <a:effectLst/>
          </p:spPr>
          <p:style>
            <a:lnRef idx="2">
              <a:schemeClr val="accent1"/>
            </a:lnRef>
            <a:fillRef idx="0">
              <a:schemeClr val="accent1"/>
            </a:fillRef>
            <a:effectRef idx="1">
              <a:schemeClr val="accent1"/>
            </a:effectRef>
            <a:fontRef idx="minor">
              <a:schemeClr val="tx1"/>
            </a:fontRef>
          </p:style>
        </p:cxnSp>
        <p:sp>
          <p:nvSpPr>
            <p:cNvPr id="53269" name="TextBox 41">
              <a:extLst>
                <a:ext uri="{FF2B5EF4-FFF2-40B4-BE49-F238E27FC236}">
                  <a16:creationId xmlns:a16="http://schemas.microsoft.com/office/drawing/2014/main" id="{6619284F-F64B-FE69-E9C9-262B3CECEE93}"/>
                </a:ext>
              </a:extLst>
            </p:cNvPr>
            <p:cNvSpPr txBox="1">
              <a:spLocks noChangeArrowheads="1"/>
            </p:cNvSpPr>
            <p:nvPr/>
          </p:nvSpPr>
          <p:spPr bwMode="auto">
            <a:xfrm>
              <a:off x="251484" y="2043627"/>
              <a:ext cx="11425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7030A0"/>
                  </a:solidFill>
                  <a:effectLst/>
                  <a:uLnTx/>
                  <a:uFillTx/>
                  <a:latin typeface="Courier New" panose="02070309020205020404" pitchFamily="49" charset="0"/>
                  <a:ea typeface="ＭＳ Ｐゴシック" panose="020B0600070205080204" pitchFamily="34" charset="-128"/>
                  <a:cs typeface="+mn-cs"/>
                </a:rPr>
                <a:t>Re-tx</a:t>
              </a:r>
            </a:p>
          </p:txBody>
        </p:sp>
      </p:grpSp>
      <p:sp>
        <p:nvSpPr>
          <p:cNvPr id="46" name="Rectangle 45">
            <a:extLst>
              <a:ext uri="{FF2B5EF4-FFF2-40B4-BE49-F238E27FC236}">
                <a16:creationId xmlns:a16="http://schemas.microsoft.com/office/drawing/2014/main" id="{D217F250-7961-36DD-13B5-8FF79D6D71A4}"/>
              </a:ext>
            </a:extLst>
          </p:cNvPr>
          <p:cNvSpPr/>
          <p:nvPr/>
        </p:nvSpPr>
        <p:spPr>
          <a:xfrm>
            <a:off x="0" y="5697538"/>
            <a:ext cx="9144000" cy="69850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 Selective retransmit (Sender side)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3" name="Slide Number Placeholder 1">
            <a:extLst>
              <a:ext uri="{FF2B5EF4-FFF2-40B4-BE49-F238E27FC236}">
                <a16:creationId xmlns:a16="http://schemas.microsoft.com/office/drawing/2014/main" id="{8DD4A6F5-952F-CFF5-2798-3A024F46D11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4E066E-42FF-EA49-8D58-D63A9D3AB1DD}"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4274" name="Text Box 4">
            <a:extLst>
              <a:ext uri="{FF2B5EF4-FFF2-40B4-BE49-F238E27FC236}">
                <a16:creationId xmlns:a16="http://schemas.microsoft.com/office/drawing/2014/main" id="{F5D9D34B-073E-E4C1-D0CF-CFCA32861455}"/>
              </a:ext>
            </a:extLst>
          </p:cNvPr>
          <p:cNvSpPr txBox="1">
            <a:spLocks noChangeArrowheads="1"/>
          </p:cNvSpPr>
          <p:nvPr/>
        </p:nvSpPr>
        <p:spPr bwMode="auto">
          <a:xfrm>
            <a:off x="-258763" y="5464175"/>
            <a:ext cx="1327151"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a:t>
            </a:r>
          </a:p>
        </p:txBody>
      </p:sp>
      <p:sp>
        <p:nvSpPr>
          <p:cNvPr id="54275" name="Line 5">
            <a:extLst>
              <a:ext uri="{FF2B5EF4-FFF2-40B4-BE49-F238E27FC236}">
                <a16:creationId xmlns:a16="http://schemas.microsoft.com/office/drawing/2014/main" id="{E9C49A58-BDB7-B97C-44E4-235494BF3401}"/>
              </a:ext>
            </a:extLst>
          </p:cNvPr>
          <p:cNvSpPr>
            <a:spLocks noChangeShapeType="1"/>
          </p:cNvSpPr>
          <p:nvPr/>
        </p:nvSpPr>
        <p:spPr bwMode="auto">
          <a:xfrm>
            <a:off x="6142038" y="2159000"/>
            <a:ext cx="6350" cy="3305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76" name="Line 7">
            <a:extLst>
              <a:ext uri="{FF2B5EF4-FFF2-40B4-BE49-F238E27FC236}">
                <a16:creationId xmlns:a16="http://schemas.microsoft.com/office/drawing/2014/main" id="{D369575B-F4A3-03B9-3D6A-0B4F05BAC7F4}"/>
              </a:ext>
            </a:extLst>
          </p:cNvPr>
          <p:cNvSpPr>
            <a:spLocks noChangeShapeType="1"/>
          </p:cNvSpPr>
          <p:nvPr/>
        </p:nvSpPr>
        <p:spPr bwMode="auto">
          <a:xfrm rot="688582">
            <a:off x="3611563" y="314007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77" name="Line 10">
            <a:extLst>
              <a:ext uri="{FF2B5EF4-FFF2-40B4-BE49-F238E27FC236}">
                <a16:creationId xmlns:a16="http://schemas.microsoft.com/office/drawing/2014/main" id="{F8678561-21B5-1D5D-C4BE-900CB07B10E2}"/>
              </a:ext>
            </a:extLst>
          </p:cNvPr>
          <p:cNvSpPr>
            <a:spLocks noChangeShapeType="1"/>
          </p:cNvSpPr>
          <p:nvPr/>
        </p:nvSpPr>
        <p:spPr bwMode="auto">
          <a:xfrm rot="21071414" flipV="1">
            <a:off x="4722813" y="3998913"/>
            <a:ext cx="1457325" cy="2952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grpSp>
        <p:nvGrpSpPr>
          <p:cNvPr id="5" name="Group 4">
            <a:extLst>
              <a:ext uri="{FF2B5EF4-FFF2-40B4-BE49-F238E27FC236}">
                <a16:creationId xmlns:a16="http://schemas.microsoft.com/office/drawing/2014/main" id="{AC0D24F6-CFA0-22FD-F086-7BA11BA250FC}"/>
              </a:ext>
            </a:extLst>
          </p:cNvPr>
          <p:cNvGrpSpPr>
            <a:grpSpLocks/>
          </p:cNvGrpSpPr>
          <p:nvPr/>
        </p:nvGrpSpPr>
        <p:grpSpPr bwMode="auto">
          <a:xfrm>
            <a:off x="1647825" y="2136775"/>
            <a:ext cx="2151063" cy="4030663"/>
            <a:chOff x="1647248" y="2136775"/>
            <a:chExt cx="2151063" cy="3349625"/>
          </a:xfrm>
        </p:grpSpPr>
        <p:cxnSp>
          <p:nvCxnSpPr>
            <p:cNvPr id="54301" name="AutoShape 12">
              <a:extLst>
                <a:ext uri="{FF2B5EF4-FFF2-40B4-BE49-F238E27FC236}">
                  <a16:creationId xmlns:a16="http://schemas.microsoft.com/office/drawing/2014/main" id="{5745BF96-772B-AA23-ECBC-74CF1004BE3A}"/>
                </a:ext>
              </a:extLst>
            </p:cNvPr>
            <p:cNvCxnSpPr>
              <a:cxnSpLocks noChangeShapeType="1"/>
            </p:cNvCxnSpPr>
            <p:nvPr/>
          </p:nvCxnSpPr>
          <p:spPr bwMode="auto">
            <a:xfrm rot="5400000" flipV="1">
              <a:off x="1924844" y="3809206"/>
              <a:ext cx="3349625" cy="4763"/>
            </a:xfrm>
            <a:prstGeom prst="bentConnector5">
              <a:avLst>
                <a:gd name="adj1" fmla="val 22833"/>
                <a:gd name="adj2" fmla="val -6800005"/>
                <a:gd name="adj3" fmla="val 73866"/>
              </a:avLst>
            </a:prstGeom>
            <a:noFill/>
            <a:ln w="12700">
              <a:solidFill>
                <a:schemeClr val="tx1"/>
              </a:solidFill>
              <a:prstDash val="dash"/>
              <a:miter lim="800000"/>
              <a:headEnd/>
              <a:tailEnd/>
            </a:ln>
            <a:extLst>
              <a:ext uri="{909E8E84-426E-40DD-AFC4-6F175D3DCCD1}">
                <a14:hiddenFill xmlns:a14="http://schemas.microsoft.com/office/drawing/2010/main">
                  <a:noFill/>
                </a14:hiddenFill>
              </a:ext>
            </a:extLst>
          </p:spPr>
        </p:cxnSp>
        <p:sp>
          <p:nvSpPr>
            <p:cNvPr id="54302" name="Text Box 13">
              <a:extLst>
                <a:ext uri="{FF2B5EF4-FFF2-40B4-BE49-F238E27FC236}">
                  <a16:creationId xmlns:a16="http://schemas.microsoft.com/office/drawing/2014/main" id="{72588453-2FEC-BE02-484A-4A406984C1EC}"/>
                </a:ext>
              </a:extLst>
            </p:cNvPr>
            <p:cNvSpPr txBox="1">
              <a:spLocks noChangeArrowheads="1"/>
            </p:cNvSpPr>
            <p:nvPr/>
          </p:nvSpPr>
          <p:spPr bwMode="auto">
            <a:xfrm>
              <a:off x="1647248" y="3497262"/>
              <a:ext cx="2151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Timeout</a:t>
              </a:r>
            </a:p>
          </p:txBody>
        </p:sp>
      </p:grpSp>
      <p:sp>
        <p:nvSpPr>
          <p:cNvPr id="54279" name="Text Box 15">
            <a:extLst>
              <a:ext uri="{FF2B5EF4-FFF2-40B4-BE49-F238E27FC236}">
                <a16:creationId xmlns:a16="http://schemas.microsoft.com/office/drawing/2014/main" id="{5FD1B040-E2CD-7FEC-9A88-E2406F81E2D5}"/>
              </a:ext>
            </a:extLst>
          </p:cNvPr>
          <p:cNvSpPr txBox="1">
            <a:spLocks noChangeArrowheads="1"/>
          </p:cNvSpPr>
          <p:nvPr/>
        </p:nvSpPr>
        <p:spPr bwMode="auto">
          <a:xfrm>
            <a:off x="2657475" y="1301750"/>
            <a:ext cx="17780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Sender</a:t>
            </a:r>
          </a:p>
        </p:txBody>
      </p:sp>
      <p:sp>
        <p:nvSpPr>
          <p:cNvPr id="54280" name="Text Box 16">
            <a:extLst>
              <a:ext uri="{FF2B5EF4-FFF2-40B4-BE49-F238E27FC236}">
                <a16:creationId xmlns:a16="http://schemas.microsoft.com/office/drawing/2014/main" id="{3847E812-B2B5-A150-96E0-B48E27F351A3}"/>
              </a:ext>
            </a:extLst>
          </p:cNvPr>
          <p:cNvSpPr txBox="1">
            <a:spLocks noChangeArrowheads="1"/>
          </p:cNvSpPr>
          <p:nvPr/>
        </p:nvSpPr>
        <p:spPr bwMode="auto">
          <a:xfrm>
            <a:off x="5059363" y="1301750"/>
            <a:ext cx="210343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t>Receiver</a:t>
            </a:r>
          </a:p>
        </p:txBody>
      </p:sp>
      <p:sp>
        <p:nvSpPr>
          <p:cNvPr id="54281" name="Line 17">
            <a:extLst>
              <a:ext uri="{FF2B5EF4-FFF2-40B4-BE49-F238E27FC236}">
                <a16:creationId xmlns:a16="http://schemas.microsoft.com/office/drawing/2014/main" id="{44971BCF-AB99-D464-E3AF-41B1EC9D12B9}"/>
              </a:ext>
            </a:extLst>
          </p:cNvPr>
          <p:cNvSpPr>
            <a:spLocks noChangeShapeType="1"/>
          </p:cNvSpPr>
          <p:nvPr/>
        </p:nvSpPr>
        <p:spPr bwMode="auto">
          <a:xfrm>
            <a:off x="309563" y="2159000"/>
            <a:ext cx="0" cy="3375025"/>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2" name="Line 18">
            <a:extLst>
              <a:ext uri="{FF2B5EF4-FFF2-40B4-BE49-F238E27FC236}">
                <a16:creationId xmlns:a16="http://schemas.microsoft.com/office/drawing/2014/main" id="{10C176DA-2AF0-FE6F-F6D9-1A1C7392B4B9}"/>
              </a:ext>
            </a:extLst>
          </p:cNvPr>
          <p:cNvSpPr>
            <a:spLocks noChangeShapeType="1"/>
          </p:cNvSpPr>
          <p:nvPr/>
        </p:nvSpPr>
        <p:spPr bwMode="auto">
          <a:xfrm>
            <a:off x="3602038" y="2159000"/>
            <a:ext cx="0" cy="4008438"/>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3" name="Line 7">
            <a:extLst>
              <a:ext uri="{FF2B5EF4-FFF2-40B4-BE49-F238E27FC236}">
                <a16:creationId xmlns:a16="http://schemas.microsoft.com/office/drawing/2014/main" id="{FF258F59-E289-86A0-A7A7-303E82C47D21}"/>
              </a:ext>
            </a:extLst>
          </p:cNvPr>
          <p:cNvSpPr>
            <a:spLocks noChangeShapeType="1"/>
          </p:cNvSpPr>
          <p:nvPr/>
        </p:nvSpPr>
        <p:spPr bwMode="auto">
          <a:xfrm rot="688582">
            <a:off x="3586163" y="3349625"/>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4" name="Line 7">
            <a:extLst>
              <a:ext uri="{FF2B5EF4-FFF2-40B4-BE49-F238E27FC236}">
                <a16:creationId xmlns:a16="http://schemas.microsoft.com/office/drawing/2014/main" id="{8DD6EDAE-2C02-F510-D91C-99C294AF4D9F}"/>
              </a:ext>
            </a:extLst>
          </p:cNvPr>
          <p:cNvSpPr>
            <a:spLocks noChangeShapeType="1"/>
          </p:cNvSpPr>
          <p:nvPr/>
        </p:nvSpPr>
        <p:spPr bwMode="auto">
          <a:xfrm rot="688582">
            <a:off x="3598863" y="357028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85" name="TextBox 31">
            <a:extLst>
              <a:ext uri="{FF2B5EF4-FFF2-40B4-BE49-F238E27FC236}">
                <a16:creationId xmlns:a16="http://schemas.microsoft.com/office/drawing/2014/main" id="{536AFDBF-01FF-8697-5240-C8D0E3B5DA72}"/>
              </a:ext>
            </a:extLst>
          </p:cNvPr>
          <p:cNvSpPr txBox="1">
            <a:spLocks noChangeArrowheads="1"/>
          </p:cNvSpPr>
          <p:nvPr/>
        </p:nvSpPr>
        <p:spPr bwMode="auto">
          <a:xfrm>
            <a:off x="0" y="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34" charset="-128"/>
                <a:cs typeface="+mn-cs"/>
              </a:rPr>
              <a:t>Sliding Window: A series of packets to be sent reliably</a:t>
            </a:r>
            <a:endParaRPr kumimoji="0" lang="en-US" altLang="en-US" sz="2800" b="0"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54286" name="TextBox 1">
            <a:extLst>
              <a:ext uri="{FF2B5EF4-FFF2-40B4-BE49-F238E27FC236}">
                <a16:creationId xmlns:a16="http://schemas.microsoft.com/office/drawing/2014/main" id="{9AD6DB21-0955-3A49-8841-A362ADB2D682}"/>
              </a:ext>
            </a:extLst>
          </p:cNvPr>
          <p:cNvSpPr txBox="1">
            <a:spLocks noChangeArrowheads="1"/>
          </p:cNvSpPr>
          <p:nvPr/>
        </p:nvSpPr>
        <p:spPr bwMode="auto">
          <a:xfrm>
            <a:off x="4513263" y="4219575"/>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54287" name="TextBox 2">
            <a:extLst>
              <a:ext uri="{FF2B5EF4-FFF2-40B4-BE49-F238E27FC236}">
                <a16:creationId xmlns:a16="http://schemas.microsoft.com/office/drawing/2014/main" id="{A19C9852-71A3-91D5-AD15-BDB4E582145A}"/>
              </a:ext>
            </a:extLst>
          </p:cNvPr>
          <p:cNvSpPr txBox="1">
            <a:spLocks noChangeArrowheads="1"/>
          </p:cNvSpPr>
          <p:nvPr/>
        </p:nvSpPr>
        <p:spPr bwMode="auto">
          <a:xfrm>
            <a:off x="4167188" y="2763838"/>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1</a:t>
            </a:r>
          </a:p>
        </p:txBody>
      </p:sp>
      <p:sp>
        <p:nvSpPr>
          <p:cNvPr id="54288" name="TextBox 21">
            <a:extLst>
              <a:ext uri="{FF2B5EF4-FFF2-40B4-BE49-F238E27FC236}">
                <a16:creationId xmlns:a16="http://schemas.microsoft.com/office/drawing/2014/main" id="{E4EFD5C3-9836-F2DF-3C4F-B76664410EB3}"/>
              </a:ext>
            </a:extLst>
          </p:cNvPr>
          <p:cNvSpPr txBox="1">
            <a:spLocks noChangeArrowheads="1"/>
          </p:cNvSpPr>
          <p:nvPr/>
        </p:nvSpPr>
        <p:spPr bwMode="auto">
          <a:xfrm>
            <a:off x="4233863" y="3049588"/>
            <a:ext cx="338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2</a:t>
            </a:r>
          </a:p>
        </p:txBody>
      </p:sp>
      <p:sp>
        <p:nvSpPr>
          <p:cNvPr id="54289" name="TextBox 22">
            <a:extLst>
              <a:ext uri="{FF2B5EF4-FFF2-40B4-BE49-F238E27FC236}">
                <a16:creationId xmlns:a16="http://schemas.microsoft.com/office/drawing/2014/main" id="{408CC695-2203-A788-76C8-300715872DFB}"/>
              </a:ext>
            </a:extLst>
          </p:cNvPr>
          <p:cNvSpPr txBox="1">
            <a:spLocks noChangeArrowheads="1"/>
          </p:cNvSpPr>
          <p:nvPr/>
        </p:nvSpPr>
        <p:spPr bwMode="auto">
          <a:xfrm>
            <a:off x="4343400" y="3306763"/>
            <a:ext cx="338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3</a:t>
            </a:r>
          </a:p>
        </p:txBody>
      </p:sp>
      <p:grpSp>
        <p:nvGrpSpPr>
          <p:cNvPr id="4" name="Group 3">
            <a:extLst>
              <a:ext uri="{FF2B5EF4-FFF2-40B4-BE49-F238E27FC236}">
                <a16:creationId xmlns:a16="http://schemas.microsoft.com/office/drawing/2014/main" id="{922CD6D0-B4C8-E769-FBD7-C555629D9BE8}"/>
              </a:ext>
            </a:extLst>
          </p:cNvPr>
          <p:cNvGrpSpPr>
            <a:grpSpLocks/>
          </p:cNvGrpSpPr>
          <p:nvPr/>
        </p:nvGrpSpPr>
        <p:grpSpPr bwMode="auto">
          <a:xfrm>
            <a:off x="3543300" y="4483100"/>
            <a:ext cx="2597150" cy="1398588"/>
            <a:chOff x="1949633" y="5042226"/>
            <a:chExt cx="2597150" cy="1398552"/>
          </a:xfrm>
        </p:grpSpPr>
        <p:sp>
          <p:nvSpPr>
            <p:cNvPr id="54295" name="Line 7">
              <a:extLst>
                <a:ext uri="{FF2B5EF4-FFF2-40B4-BE49-F238E27FC236}">
                  <a16:creationId xmlns:a16="http://schemas.microsoft.com/office/drawing/2014/main" id="{9753E0C0-C01E-4D76-8B9B-7B8B0BCDB331}"/>
                </a:ext>
              </a:extLst>
            </p:cNvPr>
            <p:cNvSpPr>
              <a:spLocks noChangeShapeType="1"/>
            </p:cNvSpPr>
            <p:nvPr/>
          </p:nvSpPr>
          <p:spPr bwMode="auto">
            <a:xfrm rot="688582">
              <a:off x="1962333" y="5418648"/>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96" name="Line 7">
              <a:extLst>
                <a:ext uri="{FF2B5EF4-FFF2-40B4-BE49-F238E27FC236}">
                  <a16:creationId xmlns:a16="http://schemas.microsoft.com/office/drawing/2014/main" id="{E59080DA-420C-2202-D9E3-E82DC1DF972D}"/>
                </a:ext>
              </a:extLst>
            </p:cNvPr>
            <p:cNvSpPr>
              <a:spLocks noChangeShapeType="1"/>
            </p:cNvSpPr>
            <p:nvPr/>
          </p:nvSpPr>
          <p:spPr bwMode="auto">
            <a:xfrm rot="688582">
              <a:off x="1951483" y="6145503"/>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97" name="Line 7">
              <a:extLst>
                <a:ext uri="{FF2B5EF4-FFF2-40B4-BE49-F238E27FC236}">
                  <a16:creationId xmlns:a16="http://schemas.microsoft.com/office/drawing/2014/main" id="{29CC2DE1-E5FF-D7ED-E3FE-D635E59977A3}"/>
                </a:ext>
              </a:extLst>
            </p:cNvPr>
            <p:cNvSpPr>
              <a:spLocks noChangeShapeType="1"/>
            </p:cNvSpPr>
            <p:nvPr/>
          </p:nvSpPr>
          <p:spPr bwMode="auto">
            <a:xfrm rot="688582">
              <a:off x="1949633" y="5848861"/>
              <a:ext cx="2584450" cy="29527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54298" name="TextBox 26">
              <a:extLst>
                <a:ext uri="{FF2B5EF4-FFF2-40B4-BE49-F238E27FC236}">
                  <a16:creationId xmlns:a16="http://schemas.microsoft.com/office/drawing/2014/main" id="{185DCD91-15FB-FAE7-485D-DC79B0FEC3B6}"/>
                </a:ext>
              </a:extLst>
            </p:cNvPr>
            <p:cNvSpPr txBox="1">
              <a:spLocks noChangeArrowheads="1"/>
            </p:cNvSpPr>
            <p:nvPr/>
          </p:nvSpPr>
          <p:spPr bwMode="auto">
            <a:xfrm>
              <a:off x="2517724" y="5042226"/>
              <a:ext cx="33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4</a:t>
              </a:r>
            </a:p>
          </p:txBody>
        </p:sp>
        <p:sp>
          <p:nvSpPr>
            <p:cNvPr id="54299" name="TextBox 27">
              <a:extLst>
                <a:ext uri="{FF2B5EF4-FFF2-40B4-BE49-F238E27FC236}">
                  <a16:creationId xmlns:a16="http://schemas.microsoft.com/office/drawing/2014/main" id="{BEEE88E1-76FD-70BB-148A-F89485A51EAF}"/>
                </a:ext>
              </a:extLst>
            </p:cNvPr>
            <p:cNvSpPr txBox="1">
              <a:spLocks noChangeArrowheads="1"/>
            </p:cNvSpPr>
            <p:nvPr/>
          </p:nvSpPr>
          <p:spPr bwMode="auto">
            <a:xfrm>
              <a:off x="2598766" y="5845941"/>
              <a:ext cx="33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2</a:t>
              </a:r>
            </a:p>
          </p:txBody>
        </p:sp>
        <p:sp>
          <p:nvSpPr>
            <p:cNvPr id="54300" name="TextBox 28">
              <a:extLst>
                <a:ext uri="{FF2B5EF4-FFF2-40B4-BE49-F238E27FC236}">
                  <a16:creationId xmlns:a16="http://schemas.microsoft.com/office/drawing/2014/main" id="{69F2C465-6180-846A-2D29-500C2D964B5B}"/>
                </a:ext>
              </a:extLst>
            </p:cNvPr>
            <p:cNvSpPr txBox="1">
              <a:spLocks noChangeArrowheads="1"/>
            </p:cNvSpPr>
            <p:nvPr/>
          </p:nvSpPr>
          <p:spPr bwMode="auto">
            <a:xfrm>
              <a:off x="2670393" y="5563270"/>
              <a:ext cx="33855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5</a:t>
              </a:r>
            </a:p>
          </p:txBody>
        </p:sp>
      </p:grpSp>
      <p:sp>
        <p:nvSpPr>
          <p:cNvPr id="6" name="Rectangle 5">
            <a:extLst>
              <a:ext uri="{FF2B5EF4-FFF2-40B4-BE49-F238E27FC236}">
                <a16:creationId xmlns:a16="http://schemas.microsoft.com/office/drawing/2014/main" id="{464D4ABC-FEAA-015F-6B39-CF059139714B}"/>
              </a:ext>
            </a:extLst>
          </p:cNvPr>
          <p:cNvSpPr/>
          <p:nvPr/>
        </p:nvSpPr>
        <p:spPr>
          <a:xfrm>
            <a:off x="-14288" y="581025"/>
            <a:ext cx="9144001" cy="696913"/>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(2) Selective retransmit</a:t>
            </a:r>
          </a:p>
        </p:txBody>
      </p:sp>
      <p:sp>
        <p:nvSpPr>
          <p:cNvPr id="30" name="Line 10">
            <a:extLst>
              <a:ext uri="{FF2B5EF4-FFF2-40B4-BE49-F238E27FC236}">
                <a16:creationId xmlns:a16="http://schemas.microsoft.com/office/drawing/2014/main" id="{37517062-5BEE-A069-F571-73424C58AB66}"/>
              </a:ext>
            </a:extLst>
          </p:cNvPr>
          <p:cNvSpPr>
            <a:spLocks noChangeShapeType="1"/>
          </p:cNvSpPr>
          <p:nvPr/>
        </p:nvSpPr>
        <p:spPr bwMode="auto">
          <a:xfrm rot="21071414" flipV="1">
            <a:off x="3581400" y="3900488"/>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1" name="Line 10">
            <a:extLst>
              <a:ext uri="{FF2B5EF4-FFF2-40B4-BE49-F238E27FC236}">
                <a16:creationId xmlns:a16="http://schemas.microsoft.com/office/drawing/2014/main" id="{D7EDA963-5E83-DFF4-2B1C-3BB5B19B965E}"/>
              </a:ext>
            </a:extLst>
          </p:cNvPr>
          <p:cNvSpPr>
            <a:spLocks noChangeShapeType="1"/>
          </p:cNvSpPr>
          <p:nvPr/>
        </p:nvSpPr>
        <p:spPr bwMode="auto">
          <a:xfrm rot="21071414" flipV="1">
            <a:off x="1843088" y="6132513"/>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33" name="Line 10">
            <a:extLst>
              <a:ext uri="{FF2B5EF4-FFF2-40B4-BE49-F238E27FC236}">
                <a16:creationId xmlns:a16="http://schemas.microsoft.com/office/drawing/2014/main" id="{6F013825-8B53-C3B1-10D0-3BB749BA8AA9}"/>
              </a:ext>
            </a:extLst>
          </p:cNvPr>
          <p:cNvSpPr>
            <a:spLocks noChangeShapeType="1"/>
          </p:cNvSpPr>
          <p:nvPr/>
        </p:nvSpPr>
        <p:spPr bwMode="auto">
          <a:xfrm rot="21071414" flipV="1">
            <a:off x="3571875" y="4318000"/>
            <a:ext cx="2590800" cy="523875"/>
          </a:xfrm>
          <a:prstGeom prst="line">
            <a:avLst/>
          </a:prstGeom>
          <a:noFill/>
          <a:ln w="25400">
            <a:solidFill>
              <a:srgbClr val="00B050"/>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right)">
                                      <p:cBhvr>
                                        <p:cTn id="15" dur="500"/>
                                        <p:tgtEl>
                                          <p:spTgt spid="3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right)">
                                      <p:cBhvr>
                                        <p:cTn id="20" dur="500"/>
                                        <p:tgtEl>
                                          <p:spTgt spid="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right)">
                                      <p:cBhvr>
                                        <p:cTn id="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1">
            <a:extLst>
              <a:ext uri="{FF2B5EF4-FFF2-40B4-BE49-F238E27FC236}">
                <a16:creationId xmlns:a16="http://schemas.microsoft.com/office/drawing/2014/main" id="{BA7C20B1-8E50-0636-5EE6-E3AC8314BC48}"/>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ACC9C0-40D9-CB42-A653-545CF04C92E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55298" name="Picture 2">
            <a:extLst>
              <a:ext uri="{FF2B5EF4-FFF2-40B4-BE49-F238E27FC236}">
                <a16:creationId xmlns:a16="http://schemas.microsoft.com/office/drawing/2014/main" id="{2ADAF82D-06D8-78EA-54CF-F355C63A1E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575" y="777875"/>
            <a:ext cx="7054850"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a:extLst>
              <a:ext uri="{FF2B5EF4-FFF2-40B4-BE49-F238E27FC236}">
                <a16:creationId xmlns:a16="http://schemas.microsoft.com/office/drawing/2014/main" id="{E417BA45-8A0D-30D3-EEB6-2831F5F5A291}"/>
              </a:ext>
            </a:extLst>
          </p:cNvPr>
          <p:cNvSpPr txBox="1">
            <a:spLocks noChangeArrowheads="1"/>
          </p:cNvSpPr>
          <p:nvPr/>
        </p:nvSpPr>
        <p:spPr bwMode="auto">
          <a:xfrm>
            <a:off x="136525" y="136525"/>
            <a:ext cx="88709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 Lost Packet/ACK</a:t>
            </a:r>
          </a:p>
        </p:txBody>
      </p:sp>
      <p:sp>
        <p:nvSpPr>
          <p:cNvPr id="55300" name="TextBox 1">
            <a:extLst>
              <a:ext uri="{FF2B5EF4-FFF2-40B4-BE49-F238E27FC236}">
                <a16:creationId xmlns:a16="http://schemas.microsoft.com/office/drawing/2014/main" id="{EA761D48-F5B2-8C43-302C-1AAADFE22AC9}"/>
              </a:ext>
            </a:extLst>
          </p:cNvPr>
          <p:cNvSpPr txBox="1">
            <a:spLocks noChangeArrowheads="1"/>
          </p:cNvSpPr>
          <p:nvPr/>
        </p:nvSpPr>
        <p:spPr bwMode="auto">
          <a:xfrm rot="-5400000">
            <a:off x="975519" y="4191794"/>
            <a:ext cx="1262062"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Timeout</a:t>
            </a:r>
          </a:p>
        </p:txBody>
      </p:sp>
      <p:cxnSp>
        <p:nvCxnSpPr>
          <p:cNvPr id="4" name="Straight Arrow Connector 3">
            <a:extLst>
              <a:ext uri="{FF2B5EF4-FFF2-40B4-BE49-F238E27FC236}">
                <a16:creationId xmlns:a16="http://schemas.microsoft.com/office/drawing/2014/main" id="{5BCC033A-8D28-ECFD-99F8-2C01E30FA20E}"/>
              </a:ext>
            </a:extLst>
          </p:cNvPr>
          <p:cNvCxnSpPr>
            <a:cxnSpLocks/>
          </p:cNvCxnSpPr>
          <p:nvPr/>
        </p:nvCxnSpPr>
        <p:spPr>
          <a:xfrm>
            <a:off x="477838" y="5118100"/>
            <a:ext cx="1766887" cy="0"/>
          </a:xfrm>
          <a:prstGeom prst="straightConnector1">
            <a:avLst/>
          </a:prstGeom>
          <a:ln w="50800">
            <a:solidFill>
              <a:srgbClr val="C00000"/>
            </a:solidFill>
            <a:tailEnd type="arrow"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1">
            <a:extLst>
              <a:ext uri="{FF2B5EF4-FFF2-40B4-BE49-F238E27FC236}">
                <a16:creationId xmlns:a16="http://schemas.microsoft.com/office/drawing/2014/main" id="{32867663-E61B-3E09-0952-94538319150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98E33C-EA97-164D-97C3-92674CCA63C7}"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6322" name="Rectangle 2">
            <a:extLst>
              <a:ext uri="{FF2B5EF4-FFF2-40B4-BE49-F238E27FC236}">
                <a16:creationId xmlns:a16="http://schemas.microsoft.com/office/drawing/2014/main" id="{6B19D09F-21E7-AA79-011A-B3AEB6BC3131}"/>
              </a:ext>
            </a:extLst>
          </p:cNvPr>
          <p:cNvSpPr txBox="1">
            <a:spLocks noChangeArrowheads="1"/>
          </p:cNvSpPr>
          <p:nvPr/>
        </p:nvSpPr>
        <p:spPr bwMode="auto">
          <a:xfrm>
            <a:off x="136525" y="136525"/>
            <a:ext cx="88709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5" name="Rectangle 2">
            <a:extLst>
              <a:ext uri="{FF2B5EF4-FFF2-40B4-BE49-F238E27FC236}">
                <a16:creationId xmlns:a16="http://schemas.microsoft.com/office/drawing/2014/main" id="{D4F53C8B-6480-BA47-FF51-6F18D02DD35B}"/>
              </a:ext>
            </a:extLst>
          </p:cNvPr>
          <p:cNvSpPr txBox="1">
            <a:spLocks noChangeArrowheads="1"/>
          </p:cNvSpPr>
          <p:nvPr/>
        </p:nvSpPr>
        <p:spPr bwMode="auto">
          <a:xfrm>
            <a:off x="136525" y="1811338"/>
            <a:ext cx="887095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Cumulative ACK:</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ACK the largest in-sequence packet received.</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What will be ACK sequence if the receive sequence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is: 5, 7, 8, 6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77303B99-D30A-C766-EEDF-6A51E815A039}"/>
              </a:ext>
            </a:extLst>
          </p:cNvPr>
          <p:cNvSpPr>
            <a:spLocks noGrp="1"/>
          </p:cNvSpPr>
          <p:nvPr>
            <p:ph type="title"/>
          </p:nvPr>
        </p:nvSpPr>
        <p:spPr/>
        <p:txBody>
          <a:bodyPr/>
          <a:lstStyle/>
          <a:p>
            <a:r>
              <a:rPr lang="en-US" altLang="en-US">
                <a:ea typeface="ＭＳ Ｐゴシック" panose="020B0600070205080204" pitchFamily="34" charset="-128"/>
              </a:rPr>
              <a:t>Retransmission hints</a:t>
            </a:r>
          </a:p>
        </p:txBody>
      </p:sp>
      <p:sp>
        <p:nvSpPr>
          <p:cNvPr id="1029123" name="Rectangle 3">
            <a:extLst>
              <a:ext uri="{FF2B5EF4-FFF2-40B4-BE49-F238E27FC236}">
                <a16:creationId xmlns:a16="http://schemas.microsoft.com/office/drawing/2014/main" id="{111555EF-9671-706F-ACA0-26C80036F26D}"/>
              </a:ext>
            </a:extLst>
          </p:cNvPr>
          <p:cNvSpPr>
            <a:spLocks noGrp="1"/>
          </p:cNvSpPr>
          <p:nvPr>
            <p:ph type="body" idx="1"/>
          </p:nvPr>
        </p:nvSpPr>
        <p:spPr/>
        <p:txBody>
          <a:bodyPr/>
          <a:lstStyle/>
          <a:p>
            <a:r>
              <a:rPr lang="en-US" altLang="en-US">
                <a:ea typeface="ＭＳ Ｐゴシック" panose="020B0600070205080204" pitchFamily="34" charset="-128"/>
              </a:rPr>
              <a:t>Acknowledgments from receiver</a:t>
            </a:r>
          </a:p>
          <a:p>
            <a:pPr lvl="1"/>
            <a:r>
              <a:rPr lang="en-US" altLang="en-US">
                <a:ea typeface="ＭＳ Ｐゴシック" panose="020B0600070205080204" pitchFamily="34" charset="-128"/>
              </a:rPr>
              <a:t>Positive: </a:t>
            </a:r>
            <a:r>
              <a:rPr lang="ja-JP" altLang="en-US">
                <a:ea typeface="ＭＳ Ｐゴシック" panose="020B0600070205080204" pitchFamily="34" charset="-128"/>
              </a:rPr>
              <a:t>“</a:t>
            </a:r>
            <a:r>
              <a:rPr lang="en-US" altLang="ja-JP">
                <a:ea typeface="ＭＳ Ｐゴシック" panose="020B0600070205080204" pitchFamily="34" charset="-128"/>
              </a:rPr>
              <a:t>okay</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uh huh</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ACK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Negative: </a:t>
            </a:r>
            <a:r>
              <a:rPr lang="ja-JP" altLang="en-US">
                <a:ea typeface="ＭＳ Ｐゴシック" panose="020B0600070205080204" pitchFamily="34" charset="-128"/>
              </a:rPr>
              <a:t>“</a:t>
            </a:r>
            <a:r>
              <a:rPr lang="en-US" altLang="ja-JP">
                <a:ea typeface="ＭＳ Ｐゴシック" panose="020B0600070205080204" pitchFamily="34" charset="-128"/>
              </a:rPr>
              <a:t>please repeat that</a:t>
            </a:r>
            <a:r>
              <a:rPr lang="ja-JP" altLang="en-US">
                <a:ea typeface="ＭＳ Ｐゴシック" panose="020B0600070205080204" pitchFamily="34" charset="-128"/>
              </a:rPr>
              <a:t>”</a:t>
            </a:r>
            <a:r>
              <a:rPr lang="en-US" altLang="ja-JP">
                <a:ea typeface="ＭＳ Ｐゴシック" panose="020B0600070205080204" pitchFamily="34" charset="-128"/>
              </a:rPr>
              <a:t> or </a:t>
            </a:r>
            <a:r>
              <a:rPr lang="ja-JP" altLang="en-US">
                <a:ea typeface="ＭＳ Ｐゴシック" panose="020B0600070205080204" pitchFamily="34" charset="-128"/>
              </a:rPr>
              <a:t>“</a:t>
            </a:r>
            <a:r>
              <a:rPr lang="en-US" altLang="ja-JP">
                <a:ea typeface="ＭＳ Ｐゴシック" panose="020B0600070205080204" pitchFamily="34" charset="-128"/>
              </a:rPr>
              <a:t>NACK</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Retransmission by the sender</a:t>
            </a:r>
          </a:p>
          <a:p>
            <a:pPr lvl="1"/>
            <a:r>
              <a:rPr lang="en-US" altLang="en-US">
                <a:ea typeface="ＭＳ Ｐゴシック" panose="020B0600070205080204" pitchFamily="34" charset="-128"/>
              </a:rPr>
              <a:t>After </a:t>
            </a:r>
            <a:r>
              <a:rPr lang="en-US" altLang="en-US" i="1">
                <a:ea typeface="ＭＳ Ｐゴシック" panose="020B0600070205080204" pitchFamily="34" charset="-128"/>
              </a:rPr>
              <a:t>not </a:t>
            </a:r>
            <a:r>
              <a:rPr lang="en-US" altLang="en-US">
                <a:ea typeface="ＭＳ Ｐゴシック" panose="020B0600070205080204" pitchFamily="34" charset="-128"/>
              </a:rPr>
              <a:t>receiving an </a:t>
            </a:r>
            <a:r>
              <a:rPr lang="ja-JP" altLang="en-US">
                <a:ea typeface="ＭＳ Ｐゴシック" panose="020B0600070205080204" pitchFamily="34" charset="-128"/>
              </a:rPr>
              <a:t>“</a:t>
            </a:r>
            <a:r>
              <a:rPr lang="en-US" altLang="ja-JP">
                <a:ea typeface="ＭＳ Ｐゴシック" panose="020B0600070205080204" pitchFamily="34" charset="-128"/>
              </a:rPr>
              <a:t>ACK</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After receiving a </a:t>
            </a:r>
            <a:r>
              <a:rPr lang="ja-JP" altLang="en-US">
                <a:ea typeface="ＭＳ Ｐゴシック" panose="020B0600070205080204" pitchFamily="34" charset="-128"/>
              </a:rPr>
              <a:t>“</a:t>
            </a:r>
            <a:r>
              <a:rPr lang="en-US" altLang="ja-JP">
                <a:ea typeface="ＭＳ Ｐゴシック" panose="020B0600070205080204" pitchFamily="34" charset="-128"/>
              </a:rPr>
              <a:t>NACK</a:t>
            </a:r>
            <a:r>
              <a:rPr lang="ja-JP" altLang="en-US">
                <a:ea typeface="ＭＳ Ｐゴシック" panose="020B0600070205080204" pitchFamily="34" charset="-128"/>
              </a:rPr>
              <a:t>”</a:t>
            </a:r>
            <a:endParaRPr lang="en-US" altLang="ja-JP">
              <a:ea typeface="ＭＳ Ｐゴシック" panose="020B0600070205080204" pitchFamily="34" charset="-128"/>
            </a:endParaRPr>
          </a:p>
          <a:p>
            <a:r>
              <a:rPr lang="en-US" altLang="en-US">
                <a:ea typeface="ＭＳ Ｐゴシック" panose="020B0600070205080204" pitchFamily="34" charset="-128"/>
              </a:rPr>
              <a:t>Timeout by the sender (</a:t>
            </a:r>
            <a:r>
              <a:rPr lang="ja-JP" altLang="en-US">
                <a:ea typeface="ＭＳ Ｐゴシック" panose="020B0600070205080204" pitchFamily="34" charset="-128"/>
              </a:rPr>
              <a:t>“</a:t>
            </a:r>
            <a:r>
              <a:rPr lang="en-US" altLang="ja-JP">
                <a:ea typeface="ＭＳ Ｐゴシック" panose="020B0600070205080204" pitchFamily="34" charset="-128"/>
              </a:rPr>
              <a:t>stop and wait</a:t>
            </a:r>
            <a:r>
              <a:rPr lang="ja-JP" altLang="en-US">
                <a:ea typeface="ＭＳ Ｐゴシック" panose="020B0600070205080204" pitchFamily="34" charset="-128"/>
              </a:rPr>
              <a:t>”</a:t>
            </a:r>
            <a:r>
              <a:rPr lang="en-US" altLang="ja-JP">
                <a:ea typeface="ＭＳ Ｐゴシック" panose="020B0600070205080204" pitchFamily="34" charset="-128"/>
              </a:rPr>
              <a:t>)</a:t>
            </a:r>
          </a:p>
          <a:p>
            <a:pPr lvl="1"/>
            <a:r>
              <a:rPr lang="en-US" altLang="en-US">
                <a:ea typeface="ＭＳ Ｐゴシック" panose="020B0600070205080204" pitchFamily="34" charset="-128"/>
              </a:rPr>
              <a:t>Don</a:t>
            </a:r>
            <a:r>
              <a:rPr lang="ja-JP" altLang="en-US">
                <a:ea typeface="ＭＳ Ｐゴシック" panose="020B0600070205080204" pitchFamily="34" charset="-128"/>
              </a:rPr>
              <a:t>’</a:t>
            </a:r>
            <a:r>
              <a:rPr lang="en-US" altLang="ja-JP">
                <a:ea typeface="ＭＳ Ｐゴシック" panose="020B0600070205080204" pitchFamily="34" charset="-128"/>
              </a:rPr>
              <a:t>t wait forever without some acknowledgment</a:t>
            </a:r>
            <a:endParaRPr lang="en-US" altLang="en-US">
              <a:ea typeface="ＭＳ Ｐゴシック" panose="020B0600070205080204" pitchFamily="34" charset="-128"/>
            </a:endParaRPr>
          </a:p>
        </p:txBody>
      </p:sp>
      <p:sp>
        <p:nvSpPr>
          <p:cNvPr id="62467" name="Slide Number Placeholder 3">
            <a:extLst>
              <a:ext uri="{FF2B5EF4-FFF2-40B4-BE49-F238E27FC236}">
                <a16:creationId xmlns:a16="http://schemas.microsoft.com/office/drawing/2014/main" id="{715148E2-4176-4BF7-EC1C-011F8A83B252}"/>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8D0872E8-6BCC-1E4F-8D59-C1C87AFEB04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91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91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912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912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912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2912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2912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1">
            <a:extLst>
              <a:ext uri="{FF2B5EF4-FFF2-40B4-BE49-F238E27FC236}">
                <a16:creationId xmlns:a16="http://schemas.microsoft.com/office/drawing/2014/main" id="{A8849FB8-9C53-84E6-717F-0189FB3E955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DAEADD-67B6-FC44-A7B9-7550B29C743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53499031-D73B-8E1E-CEF4-EFCBA3ED8C3C}"/>
              </a:ext>
            </a:extLst>
          </p:cNvPr>
          <p:cNvSpPr txBox="1">
            <a:spLocks noChangeArrowheads="1"/>
          </p:cNvSpPr>
          <p:nvPr/>
        </p:nvSpPr>
        <p:spPr bwMode="auto">
          <a:xfrm>
            <a:off x="136525" y="136525"/>
            <a:ext cx="887095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E46C0A"/>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57347" name="Rectangle 2">
            <a:extLst>
              <a:ext uri="{FF2B5EF4-FFF2-40B4-BE49-F238E27FC236}">
                <a16:creationId xmlns:a16="http://schemas.microsoft.com/office/drawing/2014/main" id="{13AFACC9-8DED-C6F0-6A5A-CE11DFB81E9A}"/>
              </a:ext>
            </a:extLst>
          </p:cNvPr>
          <p:cNvSpPr txBox="1">
            <a:spLocks noChangeArrowheads="1"/>
          </p:cNvSpPr>
          <p:nvPr/>
        </p:nvSpPr>
        <p:spPr bwMode="auto">
          <a:xfrm>
            <a:off x="136525" y="1811338"/>
            <a:ext cx="8870950"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Cumulative ACK:</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ACK the largest in-sequence packet received.</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What will be ACK sequence if the receive sequence</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is: 5, 7, 8, 6 ?</a:t>
            </a: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ACK: 6, 6, 6, 9</a:t>
            </a:r>
            <a:endPar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1">
            <a:extLst>
              <a:ext uri="{FF2B5EF4-FFF2-40B4-BE49-F238E27FC236}">
                <a16:creationId xmlns:a16="http://schemas.microsoft.com/office/drawing/2014/main" id="{C4F6330D-0FC3-9B0E-FF73-D8F4D56D910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A9CC53-0E9F-D345-8991-D0192F8055E2}"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7C687538-1EBC-0B94-0EDB-045497B806F1}"/>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4" name="Rectangle 2">
            <a:extLst>
              <a:ext uri="{FF2B5EF4-FFF2-40B4-BE49-F238E27FC236}">
                <a16:creationId xmlns:a16="http://schemas.microsoft.com/office/drawing/2014/main" id="{151A0458-DFE9-471C-BBB1-B6D12E96FAFA}"/>
              </a:ext>
            </a:extLst>
          </p:cNvPr>
          <p:cNvSpPr txBox="1">
            <a:spLocks noChangeArrowheads="1"/>
          </p:cNvSpPr>
          <p:nvPr/>
        </p:nvSpPr>
        <p:spPr bwMode="auto">
          <a:xfrm>
            <a:off x="136525" y="66357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ＭＳ Ｐゴシック" panose="020B0600070205080204" pitchFamily="34" charset="-128"/>
                <a:cs typeface="+mn-cs"/>
              </a:rPr>
              <a:t>(An example)</a:t>
            </a:r>
          </a:p>
        </p:txBody>
      </p:sp>
      <p:cxnSp>
        <p:nvCxnSpPr>
          <p:cNvPr id="6" name="Straight Arrow Connector 5">
            <a:extLst>
              <a:ext uri="{FF2B5EF4-FFF2-40B4-BE49-F238E27FC236}">
                <a16:creationId xmlns:a16="http://schemas.microsoft.com/office/drawing/2014/main" id="{DA686F95-E498-FD1E-F9E7-A5163ADE50FA}"/>
              </a:ext>
            </a:extLst>
          </p:cNvPr>
          <p:cNvCxnSpPr>
            <a:cxnSpLocks/>
          </p:cNvCxnSpPr>
          <p:nvPr/>
        </p:nvCxnSpPr>
        <p:spPr>
          <a:xfrm>
            <a:off x="26511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946ECF3E-55A9-DB7F-C48C-71F24470CCDD}"/>
              </a:ext>
            </a:extLst>
          </p:cNvPr>
          <p:cNvCxnSpPr>
            <a:cxnSpLocks/>
          </p:cNvCxnSpPr>
          <p:nvPr/>
        </p:nvCxnSpPr>
        <p:spPr>
          <a:xfrm>
            <a:off x="58007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5F537966-3366-9579-BC5A-BCC6155D6078}"/>
              </a:ext>
            </a:extLst>
          </p:cNvPr>
          <p:cNvCxnSpPr>
            <a:cxnSpLocks/>
          </p:cNvCxnSpPr>
          <p:nvPr/>
        </p:nvCxnSpPr>
        <p:spPr>
          <a:xfrm>
            <a:off x="2651125" y="1936750"/>
            <a:ext cx="3149600" cy="107632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85FC617-04BD-019E-40A6-5B96317637D5}"/>
              </a:ext>
            </a:extLst>
          </p:cNvPr>
          <p:cNvCxnSpPr>
            <a:cxnSpLocks/>
          </p:cNvCxnSpPr>
          <p:nvPr/>
        </p:nvCxnSpPr>
        <p:spPr>
          <a:xfrm>
            <a:off x="2651125" y="2430463"/>
            <a:ext cx="1728788" cy="59055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6DE1AB2-0A48-071C-D1EA-C12F4A08E096}"/>
              </a:ext>
            </a:extLst>
          </p:cNvPr>
          <p:cNvCxnSpPr>
            <a:cxnSpLocks/>
          </p:cNvCxnSpPr>
          <p:nvPr/>
        </p:nvCxnSpPr>
        <p:spPr>
          <a:xfrm>
            <a:off x="2660650" y="3435350"/>
            <a:ext cx="3149600" cy="107473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5665B556-CEF8-29F4-7BED-421D7D126782}"/>
              </a:ext>
            </a:extLst>
          </p:cNvPr>
          <p:cNvCxnSpPr>
            <a:cxnSpLocks/>
          </p:cNvCxnSpPr>
          <p:nvPr/>
        </p:nvCxnSpPr>
        <p:spPr>
          <a:xfrm>
            <a:off x="2660650" y="4449763"/>
            <a:ext cx="3149600" cy="1074737"/>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58378" name="TextBox 23">
            <a:extLst>
              <a:ext uri="{FF2B5EF4-FFF2-40B4-BE49-F238E27FC236}">
                <a16:creationId xmlns:a16="http://schemas.microsoft.com/office/drawing/2014/main" id="{B054829C-CFCA-228C-CD28-B396A5193AF5}"/>
              </a:ext>
            </a:extLst>
          </p:cNvPr>
          <p:cNvSpPr txBox="1">
            <a:spLocks noChangeArrowheads="1"/>
          </p:cNvSpPr>
          <p:nvPr/>
        </p:nvSpPr>
        <p:spPr bwMode="auto">
          <a:xfrm>
            <a:off x="4341813" y="2784475"/>
            <a:ext cx="398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sp>
        <p:nvSpPr>
          <p:cNvPr id="58379" name="TextBox 1">
            <a:extLst>
              <a:ext uri="{FF2B5EF4-FFF2-40B4-BE49-F238E27FC236}">
                <a16:creationId xmlns:a16="http://schemas.microsoft.com/office/drawing/2014/main" id="{F3CC32EF-E2C9-8F02-03FE-80DF41FD5A2D}"/>
              </a:ext>
            </a:extLst>
          </p:cNvPr>
          <p:cNvSpPr txBox="1">
            <a:spLocks noChangeArrowheads="1"/>
          </p:cNvSpPr>
          <p:nvPr/>
        </p:nvSpPr>
        <p:spPr bwMode="auto">
          <a:xfrm>
            <a:off x="2536825" y="1108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8380" name="TextBox 4">
            <a:extLst>
              <a:ext uri="{FF2B5EF4-FFF2-40B4-BE49-F238E27FC236}">
                <a16:creationId xmlns:a16="http://schemas.microsoft.com/office/drawing/2014/main" id="{E5104664-D3CE-01CB-6AEA-3520751027BF}"/>
              </a:ext>
            </a:extLst>
          </p:cNvPr>
          <p:cNvSpPr txBox="1">
            <a:spLocks noChangeArrowheads="1"/>
          </p:cNvSpPr>
          <p:nvPr/>
        </p:nvSpPr>
        <p:spPr bwMode="auto">
          <a:xfrm>
            <a:off x="4922838" y="11017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1">
            <a:extLst>
              <a:ext uri="{FF2B5EF4-FFF2-40B4-BE49-F238E27FC236}">
                <a16:creationId xmlns:a16="http://schemas.microsoft.com/office/drawing/2014/main" id="{B8793726-1395-9494-91B0-2F5CF5B0F85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7B14B2-1951-3147-9C66-A2A3405AE14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5C3FD470-894F-1B0A-1C42-23C7589E11B1}"/>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cxnSp>
        <p:nvCxnSpPr>
          <p:cNvPr id="6" name="Straight Arrow Connector 5">
            <a:extLst>
              <a:ext uri="{FF2B5EF4-FFF2-40B4-BE49-F238E27FC236}">
                <a16:creationId xmlns:a16="http://schemas.microsoft.com/office/drawing/2014/main" id="{A3A27C0C-FBC1-BABB-6F61-C51F2B538454}"/>
              </a:ext>
            </a:extLst>
          </p:cNvPr>
          <p:cNvCxnSpPr>
            <a:cxnSpLocks/>
          </p:cNvCxnSpPr>
          <p:nvPr/>
        </p:nvCxnSpPr>
        <p:spPr>
          <a:xfrm>
            <a:off x="26511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DC552C77-28AD-4DDF-91B7-7E8BA4E9B245}"/>
              </a:ext>
            </a:extLst>
          </p:cNvPr>
          <p:cNvCxnSpPr>
            <a:cxnSpLocks/>
          </p:cNvCxnSpPr>
          <p:nvPr/>
        </p:nvCxnSpPr>
        <p:spPr>
          <a:xfrm>
            <a:off x="58007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10E25AE8-7064-E031-0D35-7B239145867D}"/>
              </a:ext>
            </a:extLst>
          </p:cNvPr>
          <p:cNvCxnSpPr>
            <a:cxnSpLocks/>
          </p:cNvCxnSpPr>
          <p:nvPr/>
        </p:nvCxnSpPr>
        <p:spPr>
          <a:xfrm>
            <a:off x="2651125" y="1936750"/>
            <a:ext cx="3149600" cy="107632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F9925407-E9B2-9CAE-A4B6-6F1D8E379FC9}"/>
              </a:ext>
            </a:extLst>
          </p:cNvPr>
          <p:cNvCxnSpPr>
            <a:cxnSpLocks/>
          </p:cNvCxnSpPr>
          <p:nvPr/>
        </p:nvCxnSpPr>
        <p:spPr>
          <a:xfrm>
            <a:off x="2651125" y="2430463"/>
            <a:ext cx="1728788" cy="59055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2111F53-2427-AB47-C7AE-4FB1A03ADE3D}"/>
              </a:ext>
            </a:extLst>
          </p:cNvPr>
          <p:cNvCxnSpPr>
            <a:cxnSpLocks/>
          </p:cNvCxnSpPr>
          <p:nvPr/>
        </p:nvCxnSpPr>
        <p:spPr>
          <a:xfrm>
            <a:off x="2660650" y="3435350"/>
            <a:ext cx="3149600" cy="107473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9FAA8F8-2AC7-C030-8641-2162E81B63FF}"/>
              </a:ext>
            </a:extLst>
          </p:cNvPr>
          <p:cNvCxnSpPr>
            <a:cxnSpLocks/>
          </p:cNvCxnSpPr>
          <p:nvPr/>
        </p:nvCxnSpPr>
        <p:spPr>
          <a:xfrm>
            <a:off x="2660650" y="4449763"/>
            <a:ext cx="3149600" cy="1074737"/>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59402" name="TextBox 23">
            <a:extLst>
              <a:ext uri="{FF2B5EF4-FFF2-40B4-BE49-F238E27FC236}">
                <a16:creationId xmlns:a16="http://schemas.microsoft.com/office/drawing/2014/main" id="{0C3E073F-3091-CFFE-248C-1DD96886A6E2}"/>
              </a:ext>
            </a:extLst>
          </p:cNvPr>
          <p:cNvSpPr txBox="1">
            <a:spLocks noChangeArrowheads="1"/>
          </p:cNvSpPr>
          <p:nvPr/>
        </p:nvSpPr>
        <p:spPr bwMode="auto">
          <a:xfrm>
            <a:off x="4341813" y="2784475"/>
            <a:ext cx="398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graphicFrame>
        <p:nvGraphicFramePr>
          <p:cNvPr id="27" name="Table 27">
            <a:extLst>
              <a:ext uri="{FF2B5EF4-FFF2-40B4-BE49-F238E27FC236}">
                <a16:creationId xmlns:a16="http://schemas.microsoft.com/office/drawing/2014/main" id="{668A1458-E84E-79D8-A2C6-D62DB75816B8}"/>
              </a:ext>
            </a:extLst>
          </p:cNvPr>
          <p:cNvGraphicFramePr>
            <a:graphicFrameLocks noGrp="1"/>
          </p:cNvGraphicFramePr>
          <p:nvPr/>
        </p:nvGraphicFramePr>
        <p:xfrm>
          <a:off x="65088" y="1123950"/>
          <a:ext cx="2471737" cy="1341440"/>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60">
                <a:tc>
                  <a:txBody>
                    <a:bodyPr/>
                    <a:lstStyle/>
                    <a:p>
                      <a:r>
                        <a:rPr lang="en-US" sz="1600" b="0" dirty="0"/>
                        <a:t>Seq. #</a:t>
                      </a:r>
                    </a:p>
                  </a:txBody>
                  <a:tcPr marL="91433" marR="91433" marT="45731" marB="45731"/>
                </a:tc>
                <a:tc>
                  <a:txBody>
                    <a:bodyPr/>
                    <a:lstStyle/>
                    <a:p>
                      <a:r>
                        <a:rPr lang="en-US" sz="1600" b="0" dirty="0"/>
                        <a:t>234118</a:t>
                      </a:r>
                    </a:p>
                  </a:txBody>
                  <a:tcPr marL="91433" marR="91433" marT="45731" marB="45731"/>
                </a:tc>
                <a:extLst>
                  <a:ext uri="{0D108BD9-81ED-4DB2-BD59-A6C34878D82A}">
                    <a16:rowId xmlns:a16="http://schemas.microsoft.com/office/drawing/2014/main" val="10000"/>
                  </a:ext>
                </a:extLst>
              </a:tr>
              <a:tr h="335360">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60">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60">
                <a:tc>
                  <a:txBody>
                    <a:bodyPr/>
                    <a:lstStyle/>
                    <a:p>
                      <a:r>
                        <a:rPr lang="en-US" sz="1600" dirty="0"/>
                        <a:t>Data Len</a:t>
                      </a:r>
                    </a:p>
                  </a:txBody>
                  <a:tcPr marL="91433" marR="91433" marT="45731" marB="45731"/>
                </a:tc>
                <a:tc>
                  <a:txBody>
                    <a:bodyPr/>
                    <a:lstStyle/>
                    <a:p>
                      <a:r>
                        <a:rPr lang="en-US" sz="1600" dirty="0"/>
                        <a:t>100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28" name="Table 27">
            <a:extLst>
              <a:ext uri="{FF2B5EF4-FFF2-40B4-BE49-F238E27FC236}">
                <a16:creationId xmlns:a16="http://schemas.microsoft.com/office/drawing/2014/main" id="{953D1F3A-584F-2373-80C1-6B0AB3B57818}"/>
              </a:ext>
            </a:extLst>
          </p:cNvPr>
          <p:cNvGraphicFramePr>
            <a:graphicFrameLocks noGrp="1"/>
          </p:cNvGraphicFramePr>
          <p:nvPr/>
        </p:nvGraphicFramePr>
        <p:xfrm>
          <a:off x="53975" y="3986213"/>
          <a:ext cx="2471738" cy="134143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5359">
                <a:tc>
                  <a:txBody>
                    <a:bodyPr/>
                    <a:lstStyle/>
                    <a:p>
                      <a:r>
                        <a:rPr lang="en-US" sz="1600" b="0" dirty="0"/>
                        <a:t>Seq. #</a:t>
                      </a:r>
                    </a:p>
                  </a:txBody>
                  <a:tcPr marL="91433" marR="91433" marT="45731" marB="45731"/>
                </a:tc>
                <a:tc>
                  <a:txBody>
                    <a:bodyPr/>
                    <a:lstStyle/>
                    <a:p>
                      <a:r>
                        <a:rPr lang="en-US" sz="1600" b="0" dirty="0"/>
                        <a:t>234268</a:t>
                      </a:r>
                      <a:endParaRPr lang="en-US" sz="1600" dirty="0"/>
                    </a:p>
                  </a:txBody>
                  <a:tcPr marL="91433" marR="91433" marT="45731" marB="45731"/>
                </a:tc>
                <a:extLst>
                  <a:ext uri="{0D108BD9-81ED-4DB2-BD59-A6C34878D82A}">
                    <a16:rowId xmlns:a16="http://schemas.microsoft.com/office/drawing/2014/main" val="10000"/>
                  </a:ext>
                </a:extLst>
              </a:tr>
              <a:tr h="335359">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59">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59">
                <a:tc>
                  <a:txBody>
                    <a:bodyPr/>
                    <a:lstStyle/>
                    <a:p>
                      <a:r>
                        <a:rPr lang="en-US" sz="1600" dirty="0"/>
                        <a:t>Data Len</a:t>
                      </a:r>
                    </a:p>
                  </a:txBody>
                  <a:tcPr marL="91433" marR="91433" marT="45731" marB="45731"/>
                </a:tc>
                <a:tc>
                  <a:txBody>
                    <a:bodyPr/>
                    <a:lstStyle/>
                    <a:p>
                      <a:r>
                        <a:rPr lang="en-US" sz="1600" dirty="0"/>
                        <a:t>120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30" name="Table 29">
            <a:extLst>
              <a:ext uri="{FF2B5EF4-FFF2-40B4-BE49-F238E27FC236}">
                <a16:creationId xmlns:a16="http://schemas.microsoft.com/office/drawing/2014/main" id="{7DDD9776-722B-6DB9-9E9D-423ECE2D705D}"/>
              </a:ext>
            </a:extLst>
          </p:cNvPr>
          <p:cNvGraphicFramePr>
            <a:graphicFrameLocks noGrp="1"/>
          </p:cNvGraphicFramePr>
          <p:nvPr/>
        </p:nvGraphicFramePr>
        <p:xfrm>
          <a:off x="52388" y="5413375"/>
          <a:ext cx="2471737" cy="1341440"/>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60">
                <a:tc>
                  <a:txBody>
                    <a:bodyPr/>
                    <a:lstStyle/>
                    <a:p>
                      <a:r>
                        <a:rPr lang="en-US" sz="1600" b="0" dirty="0"/>
                        <a:t>Seq. #</a:t>
                      </a:r>
                    </a:p>
                  </a:txBody>
                  <a:tcPr marL="91433" marR="91433" marT="45731" marB="4573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234388</a:t>
                      </a:r>
                      <a:endParaRPr lang="en-US" sz="1600" dirty="0"/>
                    </a:p>
                  </a:txBody>
                  <a:tcPr marL="91433" marR="91433" marT="45731" marB="45731"/>
                </a:tc>
                <a:extLst>
                  <a:ext uri="{0D108BD9-81ED-4DB2-BD59-A6C34878D82A}">
                    <a16:rowId xmlns:a16="http://schemas.microsoft.com/office/drawing/2014/main" val="10000"/>
                  </a:ext>
                </a:extLst>
              </a:tr>
              <a:tr h="335360">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60">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60">
                <a:tc>
                  <a:txBody>
                    <a:bodyPr/>
                    <a:lstStyle/>
                    <a:p>
                      <a:r>
                        <a:rPr lang="en-US" sz="1600" dirty="0"/>
                        <a:t>Data Len</a:t>
                      </a:r>
                    </a:p>
                  </a:txBody>
                  <a:tcPr marL="91433" marR="91433" marT="45731" marB="45731"/>
                </a:tc>
                <a:tc>
                  <a:txBody>
                    <a:bodyPr/>
                    <a:lstStyle/>
                    <a:p>
                      <a:r>
                        <a:rPr lang="en-US" sz="1600" dirty="0"/>
                        <a:t>100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31" name="Table 30">
            <a:extLst>
              <a:ext uri="{FF2B5EF4-FFF2-40B4-BE49-F238E27FC236}">
                <a16:creationId xmlns:a16="http://schemas.microsoft.com/office/drawing/2014/main" id="{AAA6049B-B3EF-4E90-8700-A11A2F3F9F13}"/>
              </a:ext>
            </a:extLst>
          </p:cNvPr>
          <p:cNvGraphicFramePr>
            <a:graphicFrameLocks noGrp="1"/>
          </p:cNvGraphicFramePr>
          <p:nvPr/>
        </p:nvGraphicFramePr>
        <p:xfrm>
          <a:off x="52388" y="2535238"/>
          <a:ext cx="2471737" cy="134143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59">
                <a:tc>
                  <a:txBody>
                    <a:bodyPr/>
                    <a:lstStyle/>
                    <a:p>
                      <a:r>
                        <a:rPr lang="en-US" sz="1600" b="0" dirty="0"/>
                        <a:t>Seq. #</a:t>
                      </a:r>
                    </a:p>
                  </a:txBody>
                  <a:tcPr marL="91433" marR="91433" marT="45731" marB="45731"/>
                </a:tc>
                <a:tc>
                  <a:txBody>
                    <a:bodyPr/>
                    <a:lstStyle/>
                    <a:p>
                      <a:r>
                        <a:rPr lang="en-US" sz="1600" b="0" dirty="0"/>
                        <a:t>234218</a:t>
                      </a:r>
                      <a:endParaRPr lang="en-US" sz="1600" dirty="0"/>
                    </a:p>
                  </a:txBody>
                  <a:tcPr marL="91433" marR="91433" marT="45731" marB="45731"/>
                </a:tc>
                <a:extLst>
                  <a:ext uri="{0D108BD9-81ED-4DB2-BD59-A6C34878D82A}">
                    <a16:rowId xmlns:a16="http://schemas.microsoft.com/office/drawing/2014/main" val="10000"/>
                  </a:ext>
                </a:extLst>
              </a:tr>
              <a:tr h="335359">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59">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59">
                <a:tc>
                  <a:txBody>
                    <a:bodyPr/>
                    <a:lstStyle/>
                    <a:p>
                      <a:r>
                        <a:rPr lang="en-US" sz="1600" dirty="0"/>
                        <a:t>Data Len</a:t>
                      </a:r>
                    </a:p>
                  </a:txBody>
                  <a:tcPr marL="91433" marR="91433" marT="45731" marB="45731"/>
                </a:tc>
                <a:tc>
                  <a:txBody>
                    <a:bodyPr/>
                    <a:lstStyle/>
                    <a:p>
                      <a:r>
                        <a:rPr lang="en-US" sz="1600" dirty="0"/>
                        <a:t>50 bytes</a:t>
                      </a:r>
                    </a:p>
                  </a:txBody>
                  <a:tcPr marL="91433" marR="91433" marT="45731" marB="45731"/>
                </a:tc>
                <a:extLst>
                  <a:ext uri="{0D108BD9-81ED-4DB2-BD59-A6C34878D82A}">
                    <a16:rowId xmlns:a16="http://schemas.microsoft.com/office/drawing/2014/main" val="10003"/>
                  </a:ext>
                </a:extLst>
              </a:tr>
            </a:tbl>
          </a:graphicData>
        </a:graphic>
      </p:graphicFrame>
      <p:sp>
        <p:nvSpPr>
          <p:cNvPr id="17" name="TextBox 16">
            <a:extLst>
              <a:ext uri="{FF2B5EF4-FFF2-40B4-BE49-F238E27FC236}">
                <a16:creationId xmlns:a16="http://schemas.microsoft.com/office/drawing/2014/main" id="{B4E0AE6E-A96C-4B3C-C3E0-1643E22034D4}"/>
              </a:ext>
            </a:extLst>
          </p:cNvPr>
          <p:cNvSpPr txBox="1"/>
          <p:nvPr/>
        </p:nvSpPr>
        <p:spPr>
          <a:xfrm>
            <a:off x="3859213" y="20097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234118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C595787E-BA7C-0BD4-9407-81B9A8B23DE3}"/>
              </a:ext>
            </a:extLst>
          </p:cNvPr>
          <p:cNvSpPr txBox="1"/>
          <p:nvPr/>
        </p:nvSpPr>
        <p:spPr>
          <a:xfrm>
            <a:off x="3228975" y="284162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9" name="TextBox 18">
            <a:extLst>
              <a:ext uri="{FF2B5EF4-FFF2-40B4-BE49-F238E27FC236}">
                <a16:creationId xmlns:a16="http://schemas.microsoft.com/office/drawing/2014/main" id="{55D52AE0-B672-169D-CFD5-FAB933CA74C3}"/>
              </a:ext>
            </a:extLst>
          </p:cNvPr>
          <p:cNvSpPr txBox="1"/>
          <p:nvPr/>
        </p:nvSpPr>
        <p:spPr>
          <a:xfrm>
            <a:off x="3711575" y="3492500"/>
            <a:ext cx="963613" cy="4016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234268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0" name="TextBox 19">
            <a:extLst>
              <a:ext uri="{FF2B5EF4-FFF2-40B4-BE49-F238E27FC236}">
                <a16:creationId xmlns:a16="http://schemas.microsoft.com/office/drawing/2014/main" id="{8FFA0E88-535D-ECF9-934F-EA44B14BBA18}"/>
              </a:ext>
            </a:extLst>
          </p:cNvPr>
          <p:cNvSpPr txBox="1"/>
          <p:nvPr/>
        </p:nvSpPr>
        <p:spPr>
          <a:xfrm>
            <a:off x="3752850" y="44862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234388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9475" name="TextBox 20">
            <a:extLst>
              <a:ext uri="{FF2B5EF4-FFF2-40B4-BE49-F238E27FC236}">
                <a16:creationId xmlns:a16="http://schemas.microsoft.com/office/drawing/2014/main" id="{363F96E9-6053-E81A-135D-7B9C749FF680}"/>
              </a:ext>
            </a:extLst>
          </p:cNvPr>
          <p:cNvSpPr txBox="1">
            <a:spLocks noChangeArrowheads="1"/>
          </p:cNvSpPr>
          <p:nvPr/>
        </p:nvSpPr>
        <p:spPr bwMode="auto">
          <a:xfrm>
            <a:off x="2536825" y="1108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59476" name="TextBox 21">
            <a:extLst>
              <a:ext uri="{FF2B5EF4-FFF2-40B4-BE49-F238E27FC236}">
                <a16:creationId xmlns:a16="http://schemas.microsoft.com/office/drawing/2014/main" id="{88442FBD-C990-4D86-5AE0-033EF9D640A2}"/>
              </a:ext>
            </a:extLst>
          </p:cNvPr>
          <p:cNvSpPr txBox="1">
            <a:spLocks noChangeArrowheads="1"/>
          </p:cNvSpPr>
          <p:nvPr/>
        </p:nvSpPr>
        <p:spPr bwMode="auto">
          <a:xfrm>
            <a:off x="4922838" y="11017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9" name="Rectangle 2">
            <a:extLst>
              <a:ext uri="{FF2B5EF4-FFF2-40B4-BE49-F238E27FC236}">
                <a16:creationId xmlns:a16="http://schemas.microsoft.com/office/drawing/2014/main" id="{4631F8B0-A43E-FFC6-C079-24BF9D777D63}"/>
              </a:ext>
            </a:extLst>
          </p:cNvPr>
          <p:cNvSpPr txBox="1">
            <a:spLocks noChangeArrowheads="1"/>
          </p:cNvSpPr>
          <p:nvPr/>
        </p:nvSpPr>
        <p:spPr bwMode="auto">
          <a:xfrm>
            <a:off x="136525" y="66357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ＭＳ Ｐゴシック" panose="020B0600070205080204" pitchFamily="34" charset="-128"/>
                <a:cs typeface="+mn-cs"/>
              </a:rPr>
              <a:t>(An example)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1">
            <a:extLst>
              <a:ext uri="{FF2B5EF4-FFF2-40B4-BE49-F238E27FC236}">
                <a16:creationId xmlns:a16="http://schemas.microsoft.com/office/drawing/2014/main" id="{D8CDCCC5-8B8B-0E6C-6BB1-3B96232ECF4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A03846-C36A-264A-AE10-E1716C72B5CE}"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0B118508-985D-4339-DD1A-B2CFC3D51FA4}"/>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cxnSp>
        <p:nvCxnSpPr>
          <p:cNvPr id="6" name="Straight Arrow Connector 5">
            <a:extLst>
              <a:ext uri="{FF2B5EF4-FFF2-40B4-BE49-F238E27FC236}">
                <a16:creationId xmlns:a16="http://schemas.microsoft.com/office/drawing/2014/main" id="{D1879F62-4C08-EDC7-D365-F376DE1BD206}"/>
              </a:ext>
            </a:extLst>
          </p:cNvPr>
          <p:cNvCxnSpPr>
            <a:cxnSpLocks/>
          </p:cNvCxnSpPr>
          <p:nvPr/>
        </p:nvCxnSpPr>
        <p:spPr>
          <a:xfrm>
            <a:off x="26511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F398E7BE-930E-4ADA-516C-0055C40729A0}"/>
              </a:ext>
            </a:extLst>
          </p:cNvPr>
          <p:cNvCxnSpPr>
            <a:cxnSpLocks/>
          </p:cNvCxnSpPr>
          <p:nvPr/>
        </p:nvCxnSpPr>
        <p:spPr>
          <a:xfrm>
            <a:off x="58007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B5F27D7-D9CA-7B8B-240A-62C7255280F1}"/>
              </a:ext>
            </a:extLst>
          </p:cNvPr>
          <p:cNvCxnSpPr>
            <a:cxnSpLocks/>
          </p:cNvCxnSpPr>
          <p:nvPr/>
        </p:nvCxnSpPr>
        <p:spPr>
          <a:xfrm>
            <a:off x="2651125" y="1936750"/>
            <a:ext cx="3149600" cy="107632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287EF5A-0267-A15B-7F31-699E360C5EAD}"/>
              </a:ext>
            </a:extLst>
          </p:cNvPr>
          <p:cNvCxnSpPr>
            <a:cxnSpLocks/>
          </p:cNvCxnSpPr>
          <p:nvPr/>
        </p:nvCxnSpPr>
        <p:spPr>
          <a:xfrm>
            <a:off x="2651125" y="2430463"/>
            <a:ext cx="1728788" cy="59055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22770465-33B6-113A-FDE7-D97AF8E17965}"/>
              </a:ext>
            </a:extLst>
          </p:cNvPr>
          <p:cNvCxnSpPr>
            <a:cxnSpLocks/>
          </p:cNvCxnSpPr>
          <p:nvPr/>
        </p:nvCxnSpPr>
        <p:spPr>
          <a:xfrm>
            <a:off x="2660650" y="3435350"/>
            <a:ext cx="3149600" cy="107473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406945F-F4DF-2234-14F9-EF233FD7B715}"/>
              </a:ext>
            </a:extLst>
          </p:cNvPr>
          <p:cNvCxnSpPr>
            <a:cxnSpLocks/>
          </p:cNvCxnSpPr>
          <p:nvPr/>
        </p:nvCxnSpPr>
        <p:spPr>
          <a:xfrm>
            <a:off x="2660650" y="4449763"/>
            <a:ext cx="3149600" cy="1074737"/>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60426" name="TextBox 23">
            <a:extLst>
              <a:ext uri="{FF2B5EF4-FFF2-40B4-BE49-F238E27FC236}">
                <a16:creationId xmlns:a16="http://schemas.microsoft.com/office/drawing/2014/main" id="{CC19A8E3-094F-F690-46B3-E5B5904A24EA}"/>
              </a:ext>
            </a:extLst>
          </p:cNvPr>
          <p:cNvSpPr txBox="1">
            <a:spLocks noChangeArrowheads="1"/>
          </p:cNvSpPr>
          <p:nvPr/>
        </p:nvSpPr>
        <p:spPr bwMode="auto">
          <a:xfrm>
            <a:off x="4341813" y="2784475"/>
            <a:ext cx="398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graphicFrame>
        <p:nvGraphicFramePr>
          <p:cNvPr id="27" name="Table 27">
            <a:extLst>
              <a:ext uri="{FF2B5EF4-FFF2-40B4-BE49-F238E27FC236}">
                <a16:creationId xmlns:a16="http://schemas.microsoft.com/office/drawing/2014/main" id="{0086B8C7-5875-1EE1-6453-99456BF48C9F}"/>
              </a:ext>
            </a:extLst>
          </p:cNvPr>
          <p:cNvGraphicFramePr>
            <a:graphicFrameLocks noGrp="1"/>
          </p:cNvGraphicFramePr>
          <p:nvPr/>
        </p:nvGraphicFramePr>
        <p:xfrm>
          <a:off x="65088" y="1123950"/>
          <a:ext cx="2471737" cy="1341440"/>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60">
                <a:tc>
                  <a:txBody>
                    <a:bodyPr/>
                    <a:lstStyle/>
                    <a:p>
                      <a:r>
                        <a:rPr lang="en-US" sz="1600" b="0" dirty="0"/>
                        <a:t>Seq. #</a:t>
                      </a:r>
                    </a:p>
                  </a:txBody>
                  <a:tcPr marL="91433" marR="91433" marT="45731" marB="45731"/>
                </a:tc>
                <a:tc>
                  <a:txBody>
                    <a:bodyPr/>
                    <a:lstStyle/>
                    <a:p>
                      <a:r>
                        <a:rPr lang="en-US" sz="1600" b="0" dirty="0"/>
                        <a:t>234118</a:t>
                      </a:r>
                    </a:p>
                  </a:txBody>
                  <a:tcPr marL="91433" marR="91433" marT="45731" marB="45731"/>
                </a:tc>
                <a:extLst>
                  <a:ext uri="{0D108BD9-81ED-4DB2-BD59-A6C34878D82A}">
                    <a16:rowId xmlns:a16="http://schemas.microsoft.com/office/drawing/2014/main" val="10000"/>
                  </a:ext>
                </a:extLst>
              </a:tr>
              <a:tr h="335360">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60">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60">
                <a:tc>
                  <a:txBody>
                    <a:bodyPr/>
                    <a:lstStyle/>
                    <a:p>
                      <a:r>
                        <a:rPr lang="en-US" sz="1600" dirty="0"/>
                        <a:t>Data Len</a:t>
                      </a:r>
                    </a:p>
                  </a:txBody>
                  <a:tcPr marL="91433" marR="91433" marT="45731" marB="45731"/>
                </a:tc>
                <a:tc>
                  <a:txBody>
                    <a:bodyPr/>
                    <a:lstStyle/>
                    <a:p>
                      <a:r>
                        <a:rPr lang="en-US" sz="1600" dirty="0"/>
                        <a:t>100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28" name="Table 27">
            <a:extLst>
              <a:ext uri="{FF2B5EF4-FFF2-40B4-BE49-F238E27FC236}">
                <a16:creationId xmlns:a16="http://schemas.microsoft.com/office/drawing/2014/main" id="{D9833E37-F40E-2738-A0AE-958CCE57691D}"/>
              </a:ext>
            </a:extLst>
          </p:cNvPr>
          <p:cNvGraphicFramePr>
            <a:graphicFrameLocks noGrp="1"/>
          </p:cNvGraphicFramePr>
          <p:nvPr/>
        </p:nvGraphicFramePr>
        <p:xfrm>
          <a:off x="53975" y="3986213"/>
          <a:ext cx="2471738" cy="134143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5359">
                <a:tc>
                  <a:txBody>
                    <a:bodyPr/>
                    <a:lstStyle/>
                    <a:p>
                      <a:r>
                        <a:rPr lang="en-US" sz="1600" b="0" dirty="0"/>
                        <a:t>Seq. #</a:t>
                      </a:r>
                    </a:p>
                  </a:txBody>
                  <a:tcPr marL="91433" marR="91433" marT="45731" marB="45731"/>
                </a:tc>
                <a:tc>
                  <a:txBody>
                    <a:bodyPr/>
                    <a:lstStyle/>
                    <a:p>
                      <a:r>
                        <a:rPr lang="en-US" sz="1600" b="0" dirty="0"/>
                        <a:t>234268</a:t>
                      </a:r>
                      <a:endParaRPr lang="en-US" sz="1600" dirty="0"/>
                    </a:p>
                  </a:txBody>
                  <a:tcPr marL="91433" marR="91433" marT="45731" marB="45731"/>
                </a:tc>
                <a:extLst>
                  <a:ext uri="{0D108BD9-81ED-4DB2-BD59-A6C34878D82A}">
                    <a16:rowId xmlns:a16="http://schemas.microsoft.com/office/drawing/2014/main" val="10000"/>
                  </a:ext>
                </a:extLst>
              </a:tr>
              <a:tr h="335359">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59">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59">
                <a:tc>
                  <a:txBody>
                    <a:bodyPr/>
                    <a:lstStyle/>
                    <a:p>
                      <a:r>
                        <a:rPr lang="en-US" sz="1600" dirty="0"/>
                        <a:t>Data Len</a:t>
                      </a:r>
                    </a:p>
                  </a:txBody>
                  <a:tcPr marL="91433" marR="91433" marT="45731" marB="45731"/>
                </a:tc>
                <a:tc>
                  <a:txBody>
                    <a:bodyPr/>
                    <a:lstStyle/>
                    <a:p>
                      <a:r>
                        <a:rPr lang="en-US" sz="1600" dirty="0"/>
                        <a:t>120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30" name="Table 29">
            <a:extLst>
              <a:ext uri="{FF2B5EF4-FFF2-40B4-BE49-F238E27FC236}">
                <a16:creationId xmlns:a16="http://schemas.microsoft.com/office/drawing/2014/main" id="{1557B24D-58AA-7EBE-D8B8-F92BEFA80659}"/>
              </a:ext>
            </a:extLst>
          </p:cNvPr>
          <p:cNvGraphicFramePr>
            <a:graphicFrameLocks noGrp="1"/>
          </p:cNvGraphicFramePr>
          <p:nvPr/>
        </p:nvGraphicFramePr>
        <p:xfrm>
          <a:off x="52388" y="5413375"/>
          <a:ext cx="2471737" cy="1341440"/>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60">
                <a:tc>
                  <a:txBody>
                    <a:bodyPr/>
                    <a:lstStyle/>
                    <a:p>
                      <a:r>
                        <a:rPr lang="en-US" sz="1600" b="0" dirty="0"/>
                        <a:t>Seq. #</a:t>
                      </a:r>
                    </a:p>
                  </a:txBody>
                  <a:tcPr marL="91433" marR="91433" marT="45731" marB="4573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234388</a:t>
                      </a:r>
                      <a:endParaRPr lang="en-US" sz="1600" dirty="0"/>
                    </a:p>
                  </a:txBody>
                  <a:tcPr marL="91433" marR="91433" marT="45731" marB="45731"/>
                </a:tc>
                <a:extLst>
                  <a:ext uri="{0D108BD9-81ED-4DB2-BD59-A6C34878D82A}">
                    <a16:rowId xmlns:a16="http://schemas.microsoft.com/office/drawing/2014/main" val="10000"/>
                  </a:ext>
                </a:extLst>
              </a:tr>
              <a:tr h="335360">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60">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60">
                <a:tc>
                  <a:txBody>
                    <a:bodyPr/>
                    <a:lstStyle/>
                    <a:p>
                      <a:r>
                        <a:rPr lang="en-US" sz="1600" dirty="0"/>
                        <a:t>Data Len</a:t>
                      </a:r>
                    </a:p>
                  </a:txBody>
                  <a:tcPr marL="91433" marR="91433" marT="45731" marB="45731"/>
                </a:tc>
                <a:tc>
                  <a:txBody>
                    <a:bodyPr/>
                    <a:lstStyle/>
                    <a:p>
                      <a:r>
                        <a:rPr lang="en-US" sz="1600" dirty="0"/>
                        <a:t>100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31" name="Table 30">
            <a:extLst>
              <a:ext uri="{FF2B5EF4-FFF2-40B4-BE49-F238E27FC236}">
                <a16:creationId xmlns:a16="http://schemas.microsoft.com/office/drawing/2014/main" id="{19665C14-AC8F-4B99-DCF3-051B98BD5243}"/>
              </a:ext>
            </a:extLst>
          </p:cNvPr>
          <p:cNvGraphicFramePr>
            <a:graphicFrameLocks noGrp="1"/>
          </p:cNvGraphicFramePr>
          <p:nvPr/>
        </p:nvGraphicFramePr>
        <p:xfrm>
          <a:off x="52388" y="2535238"/>
          <a:ext cx="2471737" cy="134143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59">
                <a:tc>
                  <a:txBody>
                    <a:bodyPr/>
                    <a:lstStyle/>
                    <a:p>
                      <a:r>
                        <a:rPr lang="en-US" sz="1600" b="0" dirty="0"/>
                        <a:t>Seq. #</a:t>
                      </a:r>
                    </a:p>
                  </a:txBody>
                  <a:tcPr marL="91433" marR="91433" marT="45731" marB="45731"/>
                </a:tc>
                <a:tc>
                  <a:txBody>
                    <a:bodyPr/>
                    <a:lstStyle/>
                    <a:p>
                      <a:r>
                        <a:rPr lang="en-US" sz="1600" b="0" dirty="0"/>
                        <a:t>234218</a:t>
                      </a:r>
                      <a:endParaRPr lang="en-US" sz="1600" dirty="0"/>
                    </a:p>
                  </a:txBody>
                  <a:tcPr marL="91433" marR="91433" marT="45731" marB="45731"/>
                </a:tc>
                <a:extLst>
                  <a:ext uri="{0D108BD9-81ED-4DB2-BD59-A6C34878D82A}">
                    <a16:rowId xmlns:a16="http://schemas.microsoft.com/office/drawing/2014/main" val="10000"/>
                  </a:ext>
                </a:extLst>
              </a:tr>
              <a:tr h="335359">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59">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59">
                <a:tc>
                  <a:txBody>
                    <a:bodyPr/>
                    <a:lstStyle/>
                    <a:p>
                      <a:r>
                        <a:rPr lang="en-US" sz="1600" dirty="0"/>
                        <a:t>Data Len</a:t>
                      </a:r>
                    </a:p>
                  </a:txBody>
                  <a:tcPr marL="91433" marR="91433" marT="45731" marB="45731"/>
                </a:tc>
                <a:tc>
                  <a:txBody>
                    <a:bodyPr/>
                    <a:lstStyle/>
                    <a:p>
                      <a:r>
                        <a:rPr lang="en-US" sz="1600" dirty="0"/>
                        <a:t>50 bytes</a:t>
                      </a:r>
                    </a:p>
                  </a:txBody>
                  <a:tcPr marL="91433" marR="91433" marT="45731" marB="45731"/>
                </a:tc>
                <a:extLst>
                  <a:ext uri="{0D108BD9-81ED-4DB2-BD59-A6C34878D82A}">
                    <a16:rowId xmlns:a16="http://schemas.microsoft.com/office/drawing/2014/main" val="10003"/>
                  </a:ext>
                </a:extLst>
              </a:tr>
            </a:tbl>
          </a:graphicData>
        </a:graphic>
      </p:graphicFrame>
      <p:sp>
        <p:nvSpPr>
          <p:cNvPr id="5" name="Left Bracket 4">
            <a:extLst>
              <a:ext uri="{FF2B5EF4-FFF2-40B4-BE49-F238E27FC236}">
                <a16:creationId xmlns:a16="http://schemas.microsoft.com/office/drawing/2014/main" id="{4E08E7C6-372D-19A2-6485-41D2C14F8000}"/>
              </a:ext>
            </a:extLst>
          </p:cNvPr>
          <p:cNvSpPr/>
          <p:nvPr/>
        </p:nvSpPr>
        <p:spPr>
          <a:xfrm>
            <a:off x="2382838" y="2430463"/>
            <a:ext cx="249237" cy="2509837"/>
          </a:xfrm>
          <a:prstGeom prst="leftBracket">
            <a:avLst/>
          </a:prstGeom>
          <a:ln w="47625">
            <a:solidFill>
              <a:srgbClr val="FF0000"/>
            </a:solidFill>
            <a:prstDash val="sysDot"/>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a:ea typeface="+mn-ea"/>
              <a:cs typeface="+mn-cs"/>
            </a:endParaRPr>
          </a:p>
        </p:txBody>
      </p:sp>
      <p:sp>
        <p:nvSpPr>
          <p:cNvPr id="60496" name="TextBox 8">
            <a:extLst>
              <a:ext uri="{FF2B5EF4-FFF2-40B4-BE49-F238E27FC236}">
                <a16:creationId xmlns:a16="http://schemas.microsoft.com/office/drawing/2014/main" id="{3D92DACF-B851-48A3-A9E0-847CD808E22D}"/>
              </a:ext>
            </a:extLst>
          </p:cNvPr>
          <p:cNvSpPr txBox="1">
            <a:spLocks noChangeArrowheads="1"/>
          </p:cNvSpPr>
          <p:nvPr/>
        </p:nvSpPr>
        <p:spPr bwMode="auto">
          <a:xfrm rot="-5400000">
            <a:off x="1315244" y="3536156"/>
            <a:ext cx="16891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Timeout</a:t>
            </a:r>
          </a:p>
        </p:txBody>
      </p:sp>
      <p:cxnSp>
        <p:nvCxnSpPr>
          <p:cNvPr id="10" name="Straight Arrow Connector 9">
            <a:extLst>
              <a:ext uri="{FF2B5EF4-FFF2-40B4-BE49-F238E27FC236}">
                <a16:creationId xmlns:a16="http://schemas.microsoft.com/office/drawing/2014/main" id="{2AF80A00-788F-3534-43B1-799281FE8EBE}"/>
              </a:ext>
            </a:extLst>
          </p:cNvPr>
          <p:cNvCxnSpPr>
            <a:cxnSpLocks/>
          </p:cNvCxnSpPr>
          <p:nvPr/>
        </p:nvCxnSpPr>
        <p:spPr>
          <a:xfrm>
            <a:off x="2690813" y="4940300"/>
            <a:ext cx="3148012" cy="1076325"/>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E60649EC-33C9-7B2A-B95D-21030949225C}"/>
              </a:ext>
            </a:extLst>
          </p:cNvPr>
          <p:cNvSpPr txBox="1"/>
          <p:nvPr/>
        </p:nvSpPr>
        <p:spPr>
          <a:xfrm>
            <a:off x="3859213" y="20097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234118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TextBox 8">
            <a:extLst>
              <a:ext uri="{FF2B5EF4-FFF2-40B4-BE49-F238E27FC236}">
                <a16:creationId xmlns:a16="http://schemas.microsoft.com/office/drawing/2014/main" id="{612E78E8-1D79-2427-CC1D-BFD31DD044D6}"/>
              </a:ext>
            </a:extLst>
          </p:cNvPr>
          <p:cNvSpPr txBox="1"/>
          <p:nvPr/>
        </p:nvSpPr>
        <p:spPr>
          <a:xfrm>
            <a:off x="3228975" y="284162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4" name="TextBox 13">
            <a:extLst>
              <a:ext uri="{FF2B5EF4-FFF2-40B4-BE49-F238E27FC236}">
                <a16:creationId xmlns:a16="http://schemas.microsoft.com/office/drawing/2014/main" id="{24DD94BB-2C33-8089-0294-51D33A43DBC7}"/>
              </a:ext>
            </a:extLst>
          </p:cNvPr>
          <p:cNvSpPr txBox="1"/>
          <p:nvPr/>
        </p:nvSpPr>
        <p:spPr>
          <a:xfrm>
            <a:off x="3711575" y="3492500"/>
            <a:ext cx="963613" cy="4016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234268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5" name="TextBox 14">
            <a:extLst>
              <a:ext uri="{FF2B5EF4-FFF2-40B4-BE49-F238E27FC236}">
                <a16:creationId xmlns:a16="http://schemas.microsoft.com/office/drawing/2014/main" id="{475F1E77-6A24-2651-BD7D-AC3F3519EB94}"/>
              </a:ext>
            </a:extLst>
          </p:cNvPr>
          <p:cNvSpPr txBox="1"/>
          <p:nvPr/>
        </p:nvSpPr>
        <p:spPr>
          <a:xfrm>
            <a:off x="3752850" y="44862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234388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60502" name="TextBox 16">
            <a:extLst>
              <a:ext uri="{FF2B5EF4-FFF2-40B4-BE49-F238E27FC236}">
                <a16:creationId xmlns:a16="http://schemas.microsoft.com/office/drawing/2014/main" id="{88578CB9-A0DD-64B3-6C24-383C0AA5AEEE}"/>
              </a:ext>
            </a:extLst>
          </p:cNvPr>
          <p:cNvSpPr txBox="1">
            <a:spLocks noChangeArrowheads="1"/>
          </p:cNvSpPr>
          <p:nvPr/>
        </p:nvSpPr>
        <p:spPr bwMode="auto">
          <a:xfrm>
            <a:off x="2536825" y="1108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60503" name="TextBox 17">
            <a:extLst>
              <a:ext uri="{FF2B5EF4-FFF2-40B4-BE49-F238E27FC236}">
                <a16:creationId xmlns:a16="http://schemas.microsoft.com/office/drawing/2014/main" id="{E0C05790-F845-203B-A467-A65B236D3E3E}"/>
              </a:ext>
            </a:extLst>
          </p:cNvPr>
          <p:cNvSpPr txBox="1">
            <a:spLocks noChangeArrowheads="1"/>
          </p:cNvSpPr>
          <p:nvPr/>
        </p:nvSpPr>
        <p:spPr bwMode="auto">
          <a:xfrm>
            <a:off x="4922838" y="11017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16" name="Rectangle 2">
            <a:extLst>
              <a:ext uri="{FF2B5EF4-FFF2-40B4-BE49-F238E27FC236}">
                <a16:creationId xmlns:a16="http://schemas.microsoft.com/office/drawing/2014/main" id="{6E52829D-139B-08AE-2E93-528EBB58FCD5}"/>
              </a:ext>
            </a:extLst>
          </p:cNvPr>
          <p:cNvSpPr txBox="1">
            <a:spLocks noChangeArrowheads="1"/>
          </p:cNvSpPr>
          <p:nvPr/>
        </p:nvSpPr>
        <p:spPr bwMode="auto">
          <a:xfrm>
            <a:off x="136525" y="66357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ＭＳ Ｐゴシック" panose="020B0600070205080204" pitchFamily="34" charset="-128"/>
                <a:cs typeface="+mn-cs"/>
              </a:rPr>
              <a:t>(An example)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1">
            <a:extLst>
              <a:ext uri="{FF2B5EF4-FFF2-40B4-BE49-F238E27FC236}">
                <a16:creationId xmlns:a16="http://schemas.microsoft.com/office/drawing/2014/main" id="{29161877-966B-FE93-E263-1C0732B499A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AF77E5-0715-B04E-B43D-F6527737FB13}"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0413EBBE-E79B-1F7D-3E5F-E281F2796F48}"/>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cxnSp>
        <p:nvCxnSpPr>
          <p:cNvPr id="6" name="Straight Arrow Connector 5">
            <a:extLst>
              <a:ext uri="{FF2B5EF4-FFF2-40B4-BE49-F238E27FC236}">
                <a16:creationId xmlns:a16="http://schemas.microsoft.com/office/drawing/2014/main" id="{926D6B8E-BBA0-042C-C472-1006B1F29489}"/>
              </a:ext>
            </a:extLst>
          </p:cNvPr>
          <p:cNvCxnSpPr>
            <a:cxnSpLocks/>
          </p:cNvCxnSpPr>
          <p:nvPr/>
        </p:nvCxnSpPr>
        <p:spPr>
          <a:xfrm>
            <a:off x="26511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99ED1AE9-E9E5-2C0B-C446-732A0257EC99}"/>
              </a:ext>
            </a:extLst>
          </p:cNvPr>
          <p:cNvCxnSpPr>
            <a:cxnSpLocks/>
          </p:cNvCxnSpPr>
          <p:nvPr/>
        </p:nvCxnSpPr>
        <p:spPr>
          <a:xfrm>
            <a:off x="58007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E0A7E6A7-5802-4DB7-530B-DCFE2166A9BE}"/>
              </a:ext>
            </a:extLst>
          </p:cNvPr>
          <p:cNvCxnSpPr>
            <a:cxnSpLocks/>
          </p:cNvCxnSpPr>
          <p:nvPr/>
        </p:nvCxnSpPr>
        <p:spPr>
          <a:xfrm>
            <a:off x="2651125" y="1936750"/>
            <a:ext cx="3149600" cy="107632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104C2F04-23EF-2A6D-679C-3BD239D2F78C}"/>
              </a:ext>
            </a:extLst>
          </p:cNvPr>
          <p:cNvCxnSpPr>
            <a:cxnSpLocks/>
          </p:cNvCxnSpPr>
          <p:nvPr/>
        </p:nvCxnSpPr>
        <p:spPr>
          <a:xfrm>
            <a:off x="2651125" y="2430463"/>
            <a:ext cx="1728788" cy="59055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516D3296-D8FF-A092-B38F-D3646E34E743}"/>
              </a:ext>
            </a:extLst>
          </p:cNvPr>
          <p:cNvCxnSpPr>
            <a:cxnSpLocks/>
          </p:cNvCxnSpPr>
          <p:nvPr/>
        </p:nvCxnSpPr>
        <p:spPr>
          <a:xfrm>
            <a:off x="2660650" y="3435350"/>
            <a:ext cx="3149600" cy="107473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0EAD9D7-FEB8-3957-A7B7-E0EA3B6E622A}"/>
              </a:ext>
            </a:extLst>
          </p:cNvPr>
          <p:cNvCxnSpPr>
            <a:cxnSpLocks/>
          </p:cNvCxnSpPr>
          <p:nvPr/>
        </p:nvCxnSpPr>
        <p:spPr>
          <a:xfrm>
            <a:off x="2660650" y="4449763"/>
            <a:ext cx="3149600" cy="1074737"/>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61450" name="TextBox 23">
            <a:extLst>
              <a:ext uri="{FF2B5EF4-FFF2-40B4-BE49-F238E27FC236}">
                <a16:creationId xmlns:a16="http://schemas.microsoft.com/office/drawing/2014/main" id="{00F21941-370E-0D6C-C3F6-DA67956800C0}"/>
              </a:ext>
            </a:extLst>
          </p:cNvPr>
          <p:cNvSpPr txBox="1">
            <a:spLocks noChangeArrowheads="1"/>
          </p:cNvSpPr>
          <p:nvPr/>
        </p:nvSpPr>
        <p:spPr bwMode="auto">
          <a:xfrm>
            <a:off x="4341813" y="2784475"/>
            <a:ext cx="398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graphicFrame>
        <p:nvGraphicFramePr>
          <p:cNvPr id="27" name="Table 27">
            <a:extLst>
              <a:ext uri="{FF2B5EF4-FFF2-40B4-BE49-F238E27FC236}">
                <a16:creationId xmlns:a16="http://schemas.microsoft.com/office/drawing/2014/main" id="{8AA0C238-9F66-2B88-9F5D-7F1BB21A205D}"/>
              </a:ext>
            </a:extLst>
          </p:cNvPr>
          <p:cNvGraphicFramePr>
            <a:graphicFrameLocks noGrp="1"/>
          </p:cNvGraphicFramePr>
          <p:nvPr/>
        </p:nvGraphicFramePr>
        <p:xfrm>
          <a:off x="65088" y="1123950"/>
          <a:ext cx="2471737" cy="1341440"/>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60">
                <a:tc>
                  <a:txBody>
                    <a:bodyPr/>
                    <a:lstStyle/>
                    <a:p>
                      <a:r>
                        <a:rPr lang="en-US" sz="1600" b="0" dirty="0"/>
                        <a:t>Seq. #</a:t>
                      </a:r>
                    </a:p>
                  </a:txBody>
                  <a:tcPr marL="91433" marR="91433" marT="45731" marB="45731"/>
                </a:tc>
                <a:tc>
                  <a:txBody>
                    <a:bodyPr/>
                    <a:lstStyle/>
                    <a:p>
                      <a:r>
                        <a:rPr lang="en-US" sz="1600" b="0" dirty="0"/>
                        <a:t>234118</a:t>
                      </a:r>
                    </a:p>
                  </a:txBody>
                  <a:tcPr marL="91433" marR="91433" marT="45731" marB="45731"/>
                </a:tc>
                <a:extLst>
                  <a:ext uri="{0D108BD9-81ED-4DB2-BD59-A6C34878D82A}">
                    <a16:rowId xmlns:a16="http://schemas.microsoft.com/office/drawing/2014/main" val="10000"/>
                  </a:ext>
                </a:extLst>
              </a:tr>
              <a:tr h="335360">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60">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60">
                <a:tc>
                  <a:txBody>
                    <a:bodyPr/>
                    <a:lstStyle/>
                    <a:p>
                      <a:r>
                        <a:rPr lang="en-US" sz="1600" dirty="0"/>
                        <a:t>Data Len</a:t>
                      </a:r>
                    </a:p>
                  </a:txBody>
                  <a:tcPr marL="91433" marR="91433" marT="45731" marB="45731"/>
                </a:tc>
                <a:tc>
                  <a:txBody>
                    <a:bodyPr/>
                    <a:lstStyle/>
                    <a:p>
                      <a:r>
                        <a:rPr lang="en-US" sz="1600" dirty="0"/>
                        <a:t>100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28" name="Table 27">
            <a:extLst>
              <a:ext uri="{FF2B5EF4-FFF2-40B4-BE49-F238E27FC236}">
                <a16:creationId xmlns:a16="http://schemas.microsoft.com/office/drawing/2014/main" id="{060CCFE9-E11B-EFE1-9BBE-866E1CD9E3C6}"/>
              </a:ext>
            </a:extLst>
          </p:cNvPr>
          <p:cNvGraphicFramePr>
            <a:graphicFrameLocks noGrp="1"/>
          </p:cNvGraphicFramePr>
          <p:nvPr/>
        </p:nvGraphicFramePr>
        <p:xfrm>
          <a:off x="53975" y="3986213"/>
          <a:ext cx="2471738" cy="134143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5359">
                <a:tc>
                  <a:txBody>
                    <a:bodyPr/>
                    <a:lstStyle/>
                    <a:p>
                      <a:r>
                        <a:rPr lang="en-US" sz="1600" b="0" dirty="0"/>
                        <a:t>Seq. #</a:t>
                      </a:r>
                    </a:p>
                  </a:txBody>
                  <a:tcPr marL="91433" marR="91433" marT="45731" marB="45731"/>
                </a:tc>
                <a:tc>
                  <a:txBody>
                    <a:bodyPr/>
                    <a:lstStyle/>
                    <a:p>
                      <a:r>
                        <a:rPr lang="en-US" sz="1600" b="0" dirty="0"/>
                        <a:t>234268</a:t>
                      </a:r>
                      <a:endParaRPr lang="en-US" sz="1600" dirty="0"/>
                    </a:p>
                  </a:txBody>
                  <a:tcPr marL="91433" marR="91433" marT="45731" marB="45731"/>
                </a:tc>
                <a:extLst>
                  <a:ext uri="{0D108BD9-81ED-4DB2-BD59-A6C34878D82A}">
                    <a16:rowId xmlns:a16="http://schemas.microsoft.com/office/drawing/2014/main" val="10000"/>
                  </a:ext>
                </a:extLst>
              </a:tr>
              <a:tr h="335359">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59">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59">
                <a:tc>
                  <a:txBody>
                    <a:bodyPr/>
                    <a:lstStyle/>
                    <a:p>
                      <a:r>
                        <a:rPr lang="en-US" sz="1600" dirty="0"/>
                        <a:t>Data Len</a:t>
                      </a:r>
                    </a:p>
                  </a:txBody>
                  <a:tcPr marL="91433" marR="91433" marT="45731" marB="45731"/>
                </a:tc>
                <a:tc>
                  <a:txBody>
                    <a:bodyPr/>
                    <a:lstStyle/>
                    <a:p>
                      <a:r>
                        <a:rPr lang="en-US" sz="1600" dirty="0"/>
                        <a:t>120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30" name="Table 29">
            <a:extLst>
              <a:ext uri="{FF2B5EF4-FFF2-40B4-BE49-F238E27FC236}">
                <a16:creationId xmlns:a16="http://schemas.microsoft.com/office/drawing/2014/main" id="{AFCEE6BE-028F-630B-D8C2-B8818DB34E2A}"/>
              </a:ext>
            </a:extLst>
          </p:cNvPr>
          <p:cNvGraphicFramePr>
            <a:graphicFrameLocks noGrp="1"/>
          </p:cNvGraphicFramePr>
          <p:nvPr/>
        </p:nvGraphicFramePr>
        <p:xfrm>
          <a:off x="52388" y="5413375"/>
          <a:ext cx="2471737" cy="1341440"/>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60">
                <a:tc>
                  <a:txBody>
                    <a:bodyPr/>
                    <a:lstStyle/>
                    <a:p>
                      <a:r>
                        <a:rPr lang="en-US" sz="1600" b="0" dirty="0"/>
                        <a:t>Seq. #</a:t>
                      </a:r>
                    </a:p>
                  </a:txBody>
                  <a:tcPr marL="91433" marR="91433" marT="45731" marB="45731"/>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234388</a:t>
                      </a:r>
                      <a:endParaRPr lang="en-US" sz="1600" dirty="0"/>
                    </a:p>
                  </a:txBody>
                  <a:tcPr marL="91433" marR="91433" marT="45731" marB="45731"/>
                </a:tc>
                <a:extLst>
                  <a:ext uri="{0D108BD9-81ED-4DB2-BD59-A6C34878D82A}">
                    <a16:rowId xmlns:a16="http://schemas.microsoft.com/office/drawing/2014/main" val="10000"/>
                  </a:ext>
                </a:extLst>
              </a:tr>
              <a:tr h="335360">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60">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60">
                <a:tc>
                  <a:txBody>
                    <a:bodyPr/>
                    <a:lstStyle/>
                    <a:p>
                      <a:r>
                        <a:rPr lang="en-US" sz="1600" dirty="0"/>
                        <a:t>Data Len</a:t>
                      </a:r>
                    </a:p>
                  </a:txBody>
                  <a:tcPr marL="91433" marR="91433" marT="45731" marB="45731"/>
                </a:tc>
                <a:tc>
                  <a:txBody>
                    <a:bodyPr/>
                    <a:lstStyle/>
                    <a:p>
                      <a:r>
                        <a:rPr lang="en-US" sz="1600" dirty="0"/>
                        <a:t>100 bytes</a:t>
                      </a:r>
                    </a:p>
                  </a:txBody>
                  <a:tcPr marL="91433" marR="91433" marT="45731" marB="45731"/>
                </a:tc>
                <a:extLst>
                  <a:ext uri="{0D108BD9-81ED-4DB2-BD59-A6C34878D82A}">
                    <a16:rowId xmlns:a16="http://schemas.microsoft.com/office/drawing/2014/main" val="10003"/>
                  </a:ext>
                </a:extLst>
              </a:tr>
            </a:tbl>
          </a:graphicData>
        </a:graphic>
      </p:graphicFrame>
      <p:graphicFrame>
        <p:nvGraphicFramePr>
          <p:cNvPr id="31" name="Table 30">
            <a:extLst>
              <a:ext uri="{FF2B5EF4-FFF2-40B4-BE49-F238E27FC236}">
                <a16:creationId xmlns:a16="http://schemas.microsoft.com/office/drawing/2014/main" id="{7E2F5D11-2699-518D-C0CE-4A5A49CF7F78}"/>
              </a:ext>
            </a:extLst>
          </p:cNvPr>
          <p:cNvGraphicFramePr>
            <a:graphicFrameLocks noGrp="1"/>
          </p:cNvGraphicFramePr>
          <p:nvPr/>
        </p:nvGraphicFramePr>
        <p:xfrm>
          <a:off x="52388" y="2535238"/>
          <a:ext cx="2471737" cy="134143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5359">
                <a:tc>
                  <a:txBody>
                    <a:bodyPr/>
                    <a:lstStyle/>
                    <a:p>
                      <a:r>
                        <a:rPr lang="en-US" sz="1600" b="0" dirty="0"/>
                        <a:t>Seq. #</a:t>
                      </a:r>
                    </a:p>
                  </a:txBody>
                  <a:tcPr marL="91433" marR="91433" marT="45731" marB="45731"/>
                </a:tc>
                <a:tc>
                  <a:txBody>
                    <a:bodyPr/>
                    <a:lstStyle/>
                    <a:p>
                      <a:r>
                        <a:rPr lang="en-US" sz="1600" b="0" dirty="0"/>
                        <a:t>234218</a:t>
                      </a:r>
                      <a:endParaRPr lang="en-US" sz="1600" dirty="0"/>
                    </a:p>
                  </a:txBody>
                  <a:tcPr marL="91433" marR="91433" marT="45731" marB="45731"/>
                </a:tc>
                <a:extLst>
                  <a:ext uri="{0D108BD9-81ED-4DB2-BD59-A6C34878D82A}">
                    <a16:rowId xmlns:a16="http://schemas.microsoft.com/office/drawing/2014/main" val="10000"/>
                  </a:ext>
                </a:extLst>
              </a:tr>
              <a:tr h="335359">
                <a:tc>
                  <a:txBody>
                    <a:bodyPr/>
                    <a:lstStyle/>
                    <a:p>
                      <a:r>
                        <a:rPr lang="en-US" sz="1600" dirty="0"/>
                        <a:t>ACK flag</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1"/>
                  </a:ext>
                </a:extLst>
              </a:tr>
              <a:tr h="335359">
                <a:tc>
                  <a:txBody>
                    <a:bodyPr/>
                    <a:lstStyle/>
                    <a:p>
                      <a:r>
                        <a:rPr lang="en-US" sz="1600" dirty="0"/>
                        <a:t>ACK #</a:t>
                      </a:r>
                    </a:p>
                  </a:txBody>
                  <a:tcPr marL="91433" marR="91433" marT="45731" marB="45731"/>
                </a:tc>
                <a:tc>
                  <a:txBody>
                    <a:bodyPr/>
                    <a:lstStyle/>
                    <a:p>
                      <a:r>
                        <a:rPr lang="en-US" sz="1600" dirty="0"/>
                        <a:t>N/A</a:t>
                      </a:r>
                    </a:p>
                  </a:txBody>
                  <a:tcPr marL="91433" marR="91433" marT="45731" marB="45731"/>
                </a:tc>
                <a:extLst>
                  <a:ext uri="{0D108BD9-81ED-4DB2-BD59-A6C34878D82A}">
                    <a16:rowId xmlns:a16="http://schemas.microsoft.com/office/drawing/2014/main" val="10002"/>
                  </a:ext>
                </a:extLst>
              </a:tr>
              <a:tr h="335359">
                <a:tc>
                  <a:txBody>
                    <a:bodyPr/>
                    <a:lstStyle/>
                    <a:p>
                      <a:r>
                        <a:rPr lang="en-US" sz="1600" dirty="0"/>
                        <a:t>Data Len</a:t>
                      </a:r>
                    </a:p>
                  </a:txBody>
                  <a:tcPr marL="91433" marR="91433" marT="45731" marB="45731"/>
                </a:tc>
                <a:tc>
                  <a:txBody>
                    <a:bodyPr/>
                    <a:lstStyle/>
                    <a:p>
                      <a:r>
                        <a:rPr lang="en-US" sz="1600" dirty="0"/>
                        <a:t>50 bytes</a:t>
                      </a:r>
                    </a:p>
                  </a:txBody>
                  <a:tcPr marL="91433" marR="91433" marT="45731" marB="45731"/>
                </a:tc>
                <a:extLst>
                  <a:ext uri="{0D108BD9-81ED-4DB2-BD59-A6C34878D82A}">
                    <a16:rowId xmlns:a16="http://schemas.microsoft.com/office/drawing/2014/main" val="10003"/>
                  </a:ext>
                </a:extLst>
              </a:tr>
            </a:tbl>
          </a:graphicData>
        </a:graphic>
      </p:graphicFrame>
      <p:cxnSp>
        <p:nvCxnSpPr>
          <p:cNvPr id="10" name="Straight Arrow Connector 9">
            <a:extLst>
              <a:ext uri="{FF2B5EF4-FFF2-40B4-BE49-F238E27FC236}">
                <a16:creationId xmlns:a16="http://schemas.microsoft.com/office/drawing/2014/main" id="{3A333F94-E11B-BFDE-D354-8F2C41A12CC7}"/>
              </a:ext>
            </a:extLst>
          </p:cNvPr>
          <p:cNvCxnSpPr>
            <a:cxnSpLocks/>
          </p:cNvCxnSpPr>
          <p:nvPr/>
        </p:nvCxnSpPr>
        <p:spPr>
          <a:xfrm>
            <a:off x="2690813" y="4940300"/>
            <a:ext cx="3148012" cy="1076325"/>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sp>
        <p:nvSpPr>
          <p:cNvPr id="14" name="Rounded Rectangle 13">
            <a:extLst>
              <a:ext uri="{FF2B5EF4-FFF2-40B4-BE49-F238E27FC236}">
                <a16:creationId xmlns:a16="http://schemas.microsoft.com/office/drawing/2014/main" id="{46D9B4AC-07EC-D8EB-9630-1C2E21A89F76}"/>
              </a:ext>
            </a:extLst>
          </p:cNvPr>
          <p:cNvSpPr/>
          <p:nvPr/>
        </p:nvSpPr>
        <p:spPr>
          <a:xfrm>
            <a:off x="39688" y="2405063"/>
            <a:ext cx="2689225" cy="1446212"/>
          </a:xfrm>
          <a:prstGeom prst="roundRect">
            <a:avLst>
              <a:gd name="adj" fmla="val 6128"/>
            </a:avLst>
          </a:prstGeom>
          <a:noFill/>
          <a:ln w="60325">
            <a:solidFill>
              <a:srgbClr val="FF0000"/>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CBF942C4-E66F-53DD-033E-131FD5BCBEE8}"/>
              </a:ext>
            </a:extLst>
          </p:cNvPr>
          <p:cNvSpPr txBox="1"/>
          <p:nvPr/>
        </p:nvSpPr>
        <p:spPr>
          <a:xfrm>
            <a:off x="3859213" y="20097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234118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B383C9BC-67DB-A783-DB08-2EACA180BAD6}"/>
              </a:ext>
            </a:extLst>
          </p:cNvPr>
          <p:cNvSpPr txBox="1"/>
          <p:nvPr/>
        </p:nvSpPr>
        <p:spPr>
          <a:xfrm>
            <a:off x="3228975" y="284162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9" name="TextBox 8">
            <a:extLst>
              <a:ext uri="{FF2B5EF4-FFF2-40B4-BE49-F238E27FC236}">
                <a16:creationId xmlns:a16="http://schemas.microsoft.com/office/drawing/2014/main" id="{E50D8FFC-1AFF-E7D6-32CD-63C2206A9CE1}"/>
              </a:ext>
            </a:extLst>
          </p:cNvPr>
          <p:cNvSpPr txBox="1"/>
          <p:nvPr/>
        </p:nvSpPr>
        <p:spPr>
          <a:xfrm>
            <a:off x="3711575" y="3492500"/>
            <a:ext cx="963613" cy="4016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234268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5" name="TextBox 14">
            <a:extLst>
              <a:ext uri="{FF2B5EF4-FFF2-40B4-BE49-F238E27FC236}">
                <a16:creationId xmlns:a16="http://schemas.microsoft.com/office/drawing/2014/main" id="{573C8FBD-A9F9-1321-08F6-0AB7CF338694}"/>
              </a:ext>
            </a:extLst>
          </p:cNvPr>
          <p:cNvSpPr txBox="1"/>
          <p:nvPr/>
        </p:nvSpPr>
        <p:spPr>
          <a:xfrm>
            <a:off x="3752850" y="44862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234388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3EF746D0-8948-2FF2-9CA5-B47604390010}"/>
              </a:ext>
            </a:extLst>
          </p:cNvPr>
          <p:cNvSpPr txBox="1"/>
          <p:nvPr/>
        </p:nvSpPr>
        <p:spPr>
          <a:xfrm>
            <a:off x="3343275" y="5410200"/>
            <a:ext cx="9636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61526" name="TextBox 16">
            <a:extLst>
              <a:ext uri="{FF2B5EF4-FFF2-40B4-BE49-F238E27FC236}">
                <a16:creationId xmlns:a16="http://schemas.microsoft.com/office/drawing/2014/main" id="{F592FF7B-BE70-9A7A-41F4-6ECC5A7710DD}"/>
              </a:ext>
            </a:extLst>
          </p:cNvPr>
          <p:cNvSpPr txBox="1">
            <a:spLocks noChangeArrowheads="1"/>
          </p:cNvSpPr>
          <p:nvPr/>
        </p:nvSpPr>
        <p:spPr bwMode="auto">
          <a:xfrm>
            <a:off x="2536825" y="1108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61527" name="TextBox 17">
            <a:extLst>
              <a:ext uri="{FF2B5EF4-FFF2-40B4-BE49-F238E27FC236}">
                <a16:creationId xmlns:a16="http://schemas.microsoft.com/office/drawing/2014/main" id="{DE8D5111-24AC-F5B8-6F7F-736ADCA75320}"/>
              </a:ext>
            </a:extLst>
          </p:cNvPr>
          <p:cNvSpPr txBox="1">
            <a:spLocks noChangeArrowheads="1"/>
          </p:cNvSpPr>
          <p:nvPr/>
        </p:nvSpPr>
        <p:spPr bwMode="auto">
          <a:xfrm>
            <a:off x="4922838" y="11017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17" name="Rectangle 2">
            <a:extLst>
              <a:ext uri="{FF2B5EF4-FFF2-40B4-BE49-F238E27FC236}">
                <a16:creationId xmlns:a16="http://schemas.microsoft.com/office/drawing/2014/main" id="{BFF6132F-7C79-659F-7268-5E3F772759DA}"/>
              </a:ext>
            </a:extLst>
          </p:cNvPr>
          <p:cNvSpPr txBox="1">
            <a:spLocks noChangeArrowheads="1"/>
          </p:cNvSpPr>
          <p:nvPr/>
        </p:nvSpPr>
        <p:spPr bwMode="auto">
          <a:xfrm>
            <a:off x="136525" y="66357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ＭＳ Ｐゴシック" panose="020B0600070205080204" pitchFamily="34" charset="-128"/>
                <a:cs typeface="+mn-cs"/>
              </a:rPr>
              <a:t>(An example)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1">
            <a:extLst>
              <a:ext uri="{FF2B5EF4-FFF2-40B4-BE49-F238E27FC236}">
                <a16:creationId xmlns:a16="http://schemas.microsoft.com/office/drawing/2014/main" id="{68077306-4992-4D50-C6CF-ACAA03389F8E}"/>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131427-C6F0-EB4E-B2EB-EC98CB6D8E9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28DC5607-DA59-226B-6E56-9072C9B4B02C}"/>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cxnSp>
        <p:nvCxnSpPr>
          <p:cNvPr id="6" name="Straight Arrow Connector 5">
            <a:extLst>
              <a:ext uri="{FF2B5EF4-FFF2-40B4-BE49-F238E27FC236}">
                <a16:creationId xmlns:a16="http://schemas.microsoft.com/office/drawing/2014/main" id="{C461FF47-4DB9-3802-A9F4-366BB1D1C91E}"/>
              </a:ext>
            </a:extLst>
          </p:cNvPr>
          <p:cNvCxnSpPr>
            <a:cxnSpLocks/>
          </p:cNvCxnSpPr>
          <p:nvPr/>
        </p:nvCxnSpPr>
        <p:spPr>
          <a:xfrm>
            <a:off x="26511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D30E5C0-2DA6-7C9B-1CEE-7713F620A466}"/>
              </a:ext>
            </a:extLst>
          </p:cNvPr>
          <p:cNvCxnSpPr>
            <a:cxnSpLocks/>
          </p:cNvCxnSpPr>
          <p:nvPr/>
        </p:nvCxnSpPr>
        <p:spPr>
          <a:xfrm>
            <a:off x="580072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44141EA4-55D7-0510-6A04-97E3080B5A1A}"/>
              </a:ext>
            </a:extLst>
          </p:cNvPr>
          <p:cNvCxnSpPr>
            <a:cxnSpLocks/>
          </p:cNvCxnSpPr>
          <p:nvPr/>
        </p:nvCxnSpPr>
        <p:spPr>
          <a:xfrm>
            <a:off x="2651125" y="1936750"/>
            <a:ext cx="3149600" cy="107632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9F7BBE5-7DA0-2854-222C-DD3B0614FEAF}"/>
              </a:ext>
            </a:extLst>
          </p:cNvPr>
          <p:cNvCxnSpPr>
            <a:cxnSpLocks/>
          </p:cNvCxnSpPr>
          <p:nvPr/>
        </p:nvCxnSpPr>
        <p:spPr>
          <a:xfrm>
            <a:off x="2651125" y="2430463"/>
            <a:ext cx="1728788" cy="59055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57D736E-13F9-E571-5286-BAC2B26503E0}"/>
              </a:ext>
            </a:extLst>
          </p:cNvPr>
          <p:cNvCxnSpPr>
            <a:cxnSpLocks/>
          </p:cNvCxnSpPr>
          <p:nvPr/>
        </p:nvCxnSpPr>
        <p:spPr>
          <a:xfrm>
            <a:off x="2660650" y="3435350"/>
            <a:ext cx="3149600" cy="107473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5D3B5A9-DFE3-5DD6-CA25-13483C1734AB}"/>
              </a:ext>
            </a:extLst>
          </p:cNvPr>
          <p:cNvCxnSpPr>
            <a:cxnSpLocks/>
          </p:cNvCxnSpPr>
          <p:nvPr/>
        </p:nvCxnSpPr>
        <p:spPr>
          <a:xfrm>
            <a:off x="2660650" y="4449763"/>
            <a:ext cx="3149600" cy="1074737"/>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62474" name="TextBox 23">
            <a:extLst>
              <a:ext uri="{FF2B5EF4-FFF2-40B4-BE49-F238E27FC236}">
                <a16:creationId xmlns:a16="http://schemas.microsoft.com/office/drawing/2014/main" id="{B34B20FF-7403-8D1B-D5B6-DF09E8A07253}"/>
              </a:ext>
            </a:extLst>
          </p:cNvPr>
          <p:cNvSpPr txBox="1">
            <a:spLocks noChangeArrowheads="1"/>
          </p:cNvSpPr>
          <p:nvPr/>
        </p:nvSpPr>
        <p:spPr bwMode="auto">
          <a:xfrm>
            <a:off x="4341813" y="2784475"/>
            <a:ext cx="398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graphicFrame>
        <p:nvGraphicFramePr>
          <p:cNvPr id="27" name="Table 27">
            <a:extLst>
              <a:ext uri="{FF2B5EF4-FFF2-40B4-BE49-F238E27FC236}">
                <a16:creationId xmlns:a16="http://schemas.microsoft.com/office/drawing/2014/main" id="{458C5B97-555D-CA33-5E0F-56F811A0AAE5}"/>
              </a:ext>
            </a:extLst>
          </p:cNvPr>
          <p:cNvGraphicFramePr>
            <a:graphicFrameLocks noGrp="1"/>
          </p:cNvGraphicFramePr>
          <p:nvPr/>
        </p:nvGraphicFramePr>
        <p:xfrm>
          <a:off x="5878513" y="2614613"/>
          <a:ext cx="2471737"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234118</a:t>
                      </a:r>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100 bytes</a:t>
                      </a:r>
                    </a:p>
                  </a:txBody>
                  <a:tcPr marL="91433" marR="91433" marT="45584" marB="45584"/>
                </a:tc>
                <a:extLst>
                  <a:ext uri="{0D108BD9-81ED-4DB2-BD59-A6C34878D82A}">
                    <a16:rowId xmlns:a16="http://schemas.microsoft.com/office/drawing/2014/main" val="10001"/>
                  </a:ext>
                </a:extLst>
              </a:tr>
            </a:tbl>
          </a:graphicData>
        </a:graphic>
      </p:graphicFrame>
      <p:cxnSp>
        <p:nvCxnSpPr>
          <p:cNvPr id="10" name="Straight Arrow Connector 9">
            <a:extLst>
              <a:ext uri="{FF2B5EF4-FFF2-40B4-BE49-F238E27FC236}">
                <a16:creationId xmlns:a16="http://schemas.microsoft.com/office/drawing/2014/main" id="{C2A14D4E-9244-A01C-2F88-221FF7EF5AA0}"/>
              </a:ext>
            </a:extLst>
          </p:cNvPr>
          <p:cNvCxnSpPr>
            <a:cxnSpLocks/>
          </p:cNvCxnSpPr>
          <p:nvPr/>
        </p:nvCxnSpPr>
        <p:spPr>
          <a:xfrm>
            <a:off x="2690813" y="4940300"/>
            <a:ext cx="3148012" cy="1076325"/>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graphicFrame>
        <p:nvGraphicFramePr>
          <p:cNvPr id="9" name="Table 8">
            <a:extLst>
              <a:ext uri="{FF2B5EF4-FFF2-40B4-BE49-F238E27FC236}">
                <a16:creationId xmlns:a16="http://schemas.microsoft.com/office/drawing/2014/main" id="{6D3A72F8-E2CF-E024-47F0-0570105C5122}"/>
              </a:ext>
            </a:extLst>
          </p:cNvPr>
          <p:cNvGraphicFramePr>
            <a:graphicFrameLocks noGrp="1"/>
          </p:cNvGraphicFramePr>
          <p:nvPr/>
        </p:nvGraphicFramePr>
        <p:xfrm>
          <a:off x="5878513" y="4114800"/>
          <a:ext cx="2471737"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234268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120 bytes</a:t>
                      </a:r>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4363B011-9A6D-8903-C2BA-EB693662DB13}"/>
              </a:ext>
            </a:extLst>
          </p:cNvPr>
          <p:cNvGraphicFramePr>
            <a:graphicFrameLocks noGrp="1"/>
          </p:cNvGraphicFramePr>
          <p:nvPr/>
        </p:nvGraphicFramePr>
        <p:xfrm>
          <a:off x="5868988" y="5078413"/>
          <a:ext cx="2471737"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234388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100 bytes</a:t>
                      </a:r>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6" name="Table 15">
            <a:extLst>
              <a:ext uri="{FF2B5EF4-FFF2-40B4-BE49-F238E27FC236}">
                <a16:creationId xmlns:a16="http://schemas.microsoft.com/office/drawing/2014/main" id="{B8FC7C85-2F80-2BA8-F0E9-E4FCFA9BA48A}"/>
              </a:ext>
            </a:extLst>
          </p:cNvPr>
          <p:cNvGraphicFramePr>
            <a:graphicFrameLocks noGrp="1"/>
          </p:cNvGraphicFramePr>
          <p:nvPr/>
        </p:nvGraphicFramePr>
        <p:xfrm>
          <a:off x="5878513" y="5859463"/>
          <a:ext cx="2471737"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7">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234218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50 bytes</a:t>
                      </a:r>
                    </a:p>
                  </a:txBody>
                  <a:tcPr marL="91433" marR="91433" marT="45584" marB="45584"/>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797A26EB-E513-8426-6F4A-477324802871}"/>
              </a:ext>
            </a:extLst>
          </p:cNvPr>
          <p:cNvSpPr txBox="1"/>
          <p:nvPr/>
        </p:nvSpPr>
        <p:spPr>
          <a:xfrm>
            <a:off x="3859213" y="20097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234118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65F99DD2-C5C6-25C9-4994-D738C12FF472}"/>
              </a:ext>
            </a:extLst>
          </p:cNvPr>
          <p:cNvSpPr txBox="1"/>
          <p:nvPr/>
        </p:nvSpPr>
        <p:spPr>
          <a:xfrm>
            <a:off x="3228975" y="284162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4" name="TextBox 13">
            <a:extLst>
              <a:ext uri="{FF2B5EF4-FFF2-40B4-BE49-F238E27FC236}">
                <a16:creationId xmlns:a16="http://schemas.microsoft.com/office/drawing/2014/main" id="{F69B4620-2284-559F-F711-18BF6C7B60CB}"/>
              </a:ext>
            </a:extLst>
          </p:cNvPr>
          <p:cNvSpPr txBox="1"/>
          <p:nvPr/>
        </p:nvSpPr>
        <p:spPr>
          <a:xfrm>
            <a:off x="3711575" y="3492500"/>
            <a:ext cx="963613" cy="4016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234268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7" name="TextBox 16">
            <a:extLst>
              <a:ext uri="{FF2B5EF4-FFF2-40B4-BE49-F238E27FC236}">
                <a16:creationId xmlns:a16="http://schemas.microsoft.com/office/drawing/2014/main" id="{7DCA47B6-0522-1B38-D05F-BCBCC0096939}"/>
              </a:ext>
            </a:extLst>
          </p:cNvPr>
          <p:cNvSpPr txBox="1"/>
          <p:nvPr/>
        </p:nvSpPr>
        <p:spPr>
          <a:xfrm>
            <a:off x="3752850" y="4486275"/>
            <a:ext cx="965200"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234388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18" name="TextBox 17">
            <a:extLst>
              <a:ext uri="{FF2B5EF4-FFF2-40B4-BE49-F238E27FC236}">
                <a16:creationId xmlns:a16="http://schemas.microsoft.com/office/drawing/2014/main" id="{F1DFD9B8-C9EF-C274-DD64-5D5AE82782E1}"/>
              </a:ext>
            </a:extLst>
          </p:cNvPr>
          <p:cNvSpPr txBox="1"/>
          <p:nvPr/>
        </p:nvSpPr>
        <p:spPr>
          <a:xfrm>
            <a:off x="3343275" y="5410200"/>
            <a:ext cx="9636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62525" name="TextBox 18">
            <a:extLst>
              <a:ext uri="{FF2B5EF4-FFF2-40B4-BE49-F238E27FC236}">
                <a16:creationId xmlns:a16="http://schemas.microsoft.com/office/drawing/2014/main" id="{7ABD87CD-5841-EAF1-1B4A-83174ABDB1C7}"/>
              </a:ext>
            </a:extLst>
          </p:cNvPr>
          <p:cNvSpPr txBox="1">
            <a:spLocks noChangeArrowheads="1"/>
          </p:cNvSpPr>
          <p:nvPr/>
        </p:nvSpPr>
        <p:spPr bwMode="auto">
          <a:xfrm>
            <a:off x="2536825" y="1108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62526" name="TextBox 19">
            <a:extLst>
              <a:ext uri="{FF2B5EF4-FFF2-40B4-BE49-F238E27FC236}">
                <a16:creationId xmlns:a16="http://schemas.microsoft.com/office/drawing/2014/main" id="{ADE09645-DBDB-D431-E9E8-B2043E630211}"/>
              </a:ext>
            </a:extLst>
          </p:cNvPr>
          <p:cNvSpPr txBox="1">
            <a:spLocks noChangeArrowheads="1"/>
          </p:cNvSpPr>
          <p:nvPr/>
        </p:nvSpPr>
        <p:spPr bwMode="auto">
          <a:xfrm>
            <a:off x="4922838" y="11017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19" name="Rectangle 2">
            <a:extLst>
              <a:ext uri="{FF2B5EF4-FFF2-40B4-BE49-F238E27FC236}">
                <a16:creationId xmlns:a16="http://schemas.microsoft.com/office/drawing/2014/main" id="{F620C9BD-4F12-84BC-5739-5644804245B1}"/>
              </a:ext>
            </a:extLst>
          </p:cNvPr>
          <p:cNvSpPr txBox="1">
            <a:spLocks noChangeArrowheads="1"/>
          </p:cNvSpPr>
          <p:nvPr/>
        </p:nvSpPr>
        <p:spPr bwMode="auto">
          <a:xfrm>
            <a:off x="136525" y="66357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ＭＳ Ｐゴシック" panose="020B0600070205080204" pitchFamily="34" charset="-128"/>
                <a:cs typeface="+mn-cs"/>
              </a:rPr>
              <a:t>(An example)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4B2A25A-B1B3-263F-08C1-D4E49AAA58A1}"/>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cxnSp>
        <p:nvCxnSpPr>
          <p:cNvPr id="6" name="Straight Arrow Connector 5">
            <a:extLst>
              <a:ext uri="{FF2B5EF4-FFF2-40B4-BE49-F238E27FC236}">
                <a16:creationId xmlns:a16="http://schemas.microsoft.com/office/drawing/2014/main" id="{E53890EE-5444-CDBA-E9DD-F4A002092EEB}"/>
              </a:ext>
            </a:extLst>
          </p:cNvPr>
          <p:cNvCxnSpPr>
            <a:cxnSpLocks/>
          </p:cNvCxnSpPr>
          <p:nvPr/>
        </p:nvCxnSpPr>
        <p:spPr>
          <a:xfrm>
            <a:off x="15557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B737F885-4FCA-08FF-40E4-5404189B63BB}"/>
              </a:ext>
            </a:extLst>
          </p:cNvPr>
          <p:cNvCxnSpPr>
            <a:cxnSpLocks/>
          </p:cNvCxnSpPr>
          <p:nvPr/>
        </p:nvCxnSpPr>
        <p:spPr>
          <a:xfrm>
            <a:off x="330517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8585BD6C-7AA8-09E8-5D97-91B7D0EA101E}"/>
              </a:ext>
            </a:extLst>
          </p:cNvPr>
          <p:cNvCxnSpPr>
            <a:cxnSpLocks/>
          </p:cNvCxnSpPr>
          <p:nvPr/>
        </p:nvCxnSpPr>
        <p:spPr>
          <a:xfrm>
            <a:off x="155575" y="1936750"/>
            <a:ext cx="3149600" cy="107632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6D97AF45-0B90-0781-355F-AB77A123E36F}"/>
              </a:ext>
            </a:extLst>
          </p:cNvPr>
          <p:cNvCxnSpPr>
            <a:cxnSpLocks/>
          </p:cNvCxnSpPr>
          <p:nvPr/>
        </p:nvCxnSpPr>
        <p:spPr>
          <a:xfrm>
            <a:off x="155575" y="2430463"/>
            <a:ext cx="1728788" cy="59055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F098F77-0B67-9BA8-3CB5-238EBF4688AD}"/>
              </a:ext>
            </a:extLst>
          </p:cNvPr>
          <p:cNvCxnSpPr>
            <a:cxnSpLocks/>
          </p:cNvCxnSpPr>
          <p:nvPr/>
        </p:nvCxnSpPr>
        <p:spPr>
          <a:xfrm>
            <a:off x="165100" y="3435350"/>
            <a:ext cx="3148013" cy="107473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0B16918-AB7D-879C-1E38-10E37BC3E26A}"/>
              </a:ext>
            </a:extLst>
          </p:cNvPr>
          <p:cNvCxnSpPr>
            <a:cxnSpLocks/>
          </p:cNvCxnSpPr>
          <p:nvPr/>
        </p:nvCxnSpPr>
        <p:spPr>
          <a:xfrm>
            <a:off x="165100" y="4449763"/>
            <a:ext cx="3148013" cy="1074737"/>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63497" name="TextBox 23">
            <a:extLst>
              <a:ext uri="{FF2B5EF4-FFF2-40B4-BE49-F238E27FC236}">
                <a16:creationId xmlns:a16="http://schemas.microsoft.com/office/drawing/2014/main" id="{C0573371-8726-0FD7-F502-885B050EB5AB}"/>
              </a:ext>
            </a:extLst>
          </p:cNvPr>
          <p:cNvSpPr txBox="1">
            <a:spLocks noChangeArrowheads="1"/>
          </p:cNvSpPr>
          <p:nvPr/>
        </p:nvSpPr>
        <p:spPr bwMode="auto">
          <a:xfrm>
            <a:off x="1844675" y="2784475"/>
            <a:ext cx="400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graphicFrame>
        <p:nvGraphicFramePr>
          <p:cNvPr id="27" name="Table 27">
            <a:extLst>
              <a:ext uri="{FF2B5EF4-FFF2-40B4-BE49-F238E27FC236}">
                <a16:creationId xmlns:a16="http://schemas.microsoft.com/office/drawing/2014/main" id="{9BCDB131-DBB3-F890-C680-556165172B90}"/>
              </a:ext>
            </a:extLst>
          </p:cNvPr>
          <p:cNvGraphicFramePr>
            <a:graphicFrameLocks noGrp="1"/>
          </p:cNvGraphicFramePr>
          <p:nvPr/>
        </p:nvGraphicFramePr>
        <p:xfrm>
          <a:off x="3381375" y="26146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234118</a:t>
                      </a:r>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100 bytes</a:t>
                      </a:r>
                    </a:p>
                  </a:txBody>
                  <a:tcPr marL="91433" marR="91433" marT="45584" marB="45584"/>
                </a:tc>
                <a:extLst>
                  <a:ext uri="{0D108BD9-81ED-4DB2-BD59-A6C34878D82A}">
                    <a16:rowId xmlns:a16="http://schemas.microsoft.com/office/drawing/2014/main" val="10001"/>
                  </a:ext>
                </a:extLst>
              </a:tr>
            </a:tbl>
          </a:graphicData>
        </a:graphic>
      </p:graphicFrame>
      <p:cxnSp>
        <p:nvCxnSpPr>
          <p:cNvPr id="10" name="Straight Arrow Connector 9">
            <a:extLst>
              <a:ext uri="{FF2B5EF4-FFF2-40B4-BE49-F238E27FC236}">
                <a16:creationId xmlns:a16="http://schemas.microsoft.com/office/drawing/2014/main" id="{1C7A1880-4B8B-25BE-1821-D112EF7B85EB}"/>
              </a:ext>
            </a:extLst>
          </p:cNvPr>
          <p:cNvCxnSpPr>
            <a:cxnSpLocks/>
          </p:cNvCxnSpPr>
          <p:nvPr/>
        </p:nvCxnSpPr>
        <p:spPr>
          <a:xfrm>
            <a:off x="193675" y="4940300"/>
            <a:ext cx="3149600" cy="1076325"/>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graphicFrame>
        <p:nvGraphicFramePr>
          <p:cNvPr id="9" name="Table 8">
            <a:extLst>
              <a:ext uri="{FF2B5EF4-FFF2-40B4-BE49-F238E27FC236}">
                <a16:creationId xmlns:a16="http://schemas.microsoft.com/office/drawing/2014/main" id="{18BD68E5-AF3B-ABC5-D355-B001E666C8B4}"/>
              </a:ext>
            </a:extLst>
          </p:cNvPr>
          <p:cNvGraphicFramePr>
            <a:graphicFrameLocks noGrp="1"/>
          </p:cNvGraphicFramePr>
          <p:nvPr/>
        </p:nvGraphicFramePr>
        <p:xfrm>
          <a:off x="3381375" y="4114800"/>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234268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120 bytes</a:t>
                      </a:r>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FDBD561D-BD5C-1E32-9389-5E8EB6143C42}"/>
              </a:ext>
            </a:extLst>
          </p:cNvPr>
          <p:cNvGraphicFramePr>
            <a:graphicFrameLocks noGrp="1"/>
          </p:cNvGraphicFramePr>
          <p:nvPr/>
        </p:nvGraphicFramePr>
        <p:xfrm>
          <a:off x="3371850" y="50784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234388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100 bytes</a:t>
                      </a:r>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6" name="Table 15">
            <a:extLst>
              <a:ext uri="{FF2B5EF4-FFF2-40B4-BE49-F238E27FC236}">
                <a16:creationId xmlns:a16="http://schemas.microsoft.com/office/drawing/2014/main" id="{E0641472-F982-851A-5A8E-540EB76C2F92}"/>
              </a:ext>
            </a:extLst>
          </p:cNvPr>
          <p:cNvGraphicFramePr>
            <a:graphicFrameLocks noGrp="1"/>
          </p:cNvGraphicFramePr>
          <p:nvPr/>
        </p:nvGraphicFramePr>
        <p:xfrm>
          <a:off x="3381375" y="585946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234218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50 bytes</a:t>
                      </a:r>
                    </a:p>
                  </a:txBody>
                  <a:tcPr marL="91433" marR="91433" marT="45584" marB="45584"/>
                </a:tc>
                <a:extLst>
                  <a:ext uri="{0D108BD9-81ED-4DB2-BD59-A6C34878D82A}">
                    <a16:rowId xmlns:a16="http://schemas.microsoft.com/office/drawing/2014/main" val="10001"/>
                  </a:ext>
                </a:extLst>
              </a:tr>
            </a:tbl>
          </a:graphicData>
        </a:graphic>
      </p:graphicFrame>
      <p:sp>
        <p:nvSpPr>
          <p:cNvPr id="63543" name="TextBox 4">
            <a:extLst>
              <a:ext uri="{FF2B5EF4-FFF2-40B4-BE49-F238E27FC236}">
                <a16:creationId xmlns:a16="http://schemas.microsoft.com/office/drawing/2014/main" id="{5C9E8948-00A4-B227-96D9-8BC0FA78C705}"/>
              </a:ext>
            </a:extLst>
          </p:cNvPr>
          <p:cNvSpPr txBox="1">
            <a:spLocks noChangeArrowheads="1"/>
          </p:cNvSpPr>
          <p:nvPr/>
        </p:nvSpPr>
        <p:spPr bwMode="auto">
          <a:xfrm>
            <a:off x="7413625" y="1778000"/>
            <a:ext cx="80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ACKs</a:t>
            </a:r>
          </a:p>
        </p:txBody>
      </p:sp>
      <p:graphicFrame>
        <p:nvGraphicFramePr>
          <p:cNvPr id="14" name="Table 27">
            <a:extLst>
              <a:ext uri="{FF2B5EF4-FFF2-40B4-BE49-F238E27FC236}">
                <a16:creationId xmlns:a16="http://schemas.microsoft.com/office/drawing/2014/main" id="{6812A756-9AF0-5C78-2710-D1CD2B247C29}"/>
              </a:ext>
            </a:extLst>
          </p:cNvPr>
          <p:cNvGraphicFramePr>
            <a:graphicFrameLocks noGrp="1"/>
          </p:cNvGraphicFramePr>
          <p:nvPr/>
        </p:nvGraphicFramePr>
        <p:xfrm>
          <a:off x="6492875" y="26146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r>
                        <a:rPr lang="en-US" sz="1600" b="0" dirty="0"/>
                        <a:t>1</a:t>
                      </a:r>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endParaRPr lang="en-US" sz="1600" dirty="0"/>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7" name="Table 16">
            <a:extLst>
              <a:ext uri="{FF2B5EF4-FFF2-40B4-BE49-F238E27FC236}">
                <a16:creationId xmlns:a16="http://schemas.microsoft.com/office/drawing/2014/main" id="{2468A3D5-7BAE-93ED-A951-848D3B629CA1}"/>
              </a:ext>
            </a:extLst>
          </p:cNvPr>
          <p:cNvGraphicFramePr>
            <a:graphicFrameLocks noGrp="1"/>
          </p:cNvGraphicFramePr>
          <p:nvPr/>
        </p:nvGraphicFramePr>
        <p:xfrm>
          <a:off x="6492875" y="4114800"/>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r>
                        <a:rPr lang="en-US" sz="1600" b="0" dirty="0"/>
                        <a:t>1</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endParaRPr lang="en-US" sz="1600" dirty="0"/>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8" name="Table 17">
            <a:extLst>
              <a:ext uri="{FF2B5EF4-FFF2-40B4-BE49-F238E27FC236}">
                <a16:creationId xmlns:a16="http://schemas.microsoft.com/office/drawing/2014/main" id="{840B6393-8236-8C7B-C063-A817EE5EA0FF}"/>
              </a:ext>
            </a:extLst>
          </p:cNvPr>
          <p:cNvGraphicFramePr>
            <a:graphicFrameLocks noGrp="1"/>
          </p:cNvGraphicFramePr>
          <p:nvPr/>
        </p:nvGraphicFramePr>
        <p:xfrm>
          <a:off x="6483350" y="50784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1</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endParaRPr lang="en-US" sz="1600" dirty="0"/>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9" name="Table 18">
            <a:extLst>
              <a:ext uri="{FF2B5EF4-FFF2-40B4-BE49-F238E27FC236}">
                <a16:creationId xmlns:a16="http://schemas.microsoft.com/office/drawing/2014/main" id="{FF16B0DE-6AE1-A6D1-AE95-E941F57A7927}"/>
              </a:ext>
            </a:extLst>
          </p:cNvPr>
          <p:cNvGraphicFramePr>
            <a:graphicFrameLocks noGrp="1"/>
          </p:cNvGraphicFramePr>
          <p:nvPr/>
        </p:nvGraphicFramePr>
        <p:xfrm>
          <a:off x="6492875" y="585946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r>
                        <a:rPr lang="en-US" sz="1600" b="0" dirty="0"/>
                        <a:t>1</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endParaRPr lang="en-US" sz="1600" dirty="0"/>
                    </a:p>
                  </a:txBody>
                  <a:tcPr marL="91433" marR="91433" marT="45584" marB="45584"/>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82BEFC02-7113-9825-405E-6CF7024A63E0}"/>
              </a:ext>
            </a:extLst>
          </p:cNvPr>
          <p:cNvSpPr txBox="1"/>
          <p:nvPr/>
        </p:nvSpPr>
        <p:spPr>
          <a:xfrm>
            <a:off x="1284288" y="2009775"/>
            <a:ext cx="963612"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234118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E01F09A9-C65B-4A4F-007E-D8DF918F0931}"/>
              </a:ext>
            </a:extLst>
          </p:cNvPr>
          <p:cNvSpPr txBox="1"/>
          <p:nvPr/>
        </p:nvSpPr>
        <p:spPr>
          <a:xfrm>
            <a:off x="654050" y="2841625"/>
            <a:ext cx="9636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0" name="TextBox 19">
            <a:extLst>
              <a:ext uri="{FF2B5EF4-FFF2-40B4-BE49-F238E27FC236}">
                <a16:creationId xmlns:a16="http://schemas.microsoft.com/office/drawing/2014/main" id="{03D2DC14-AFF4-453B-D6E3-4174670C1911}"/>
              </a:ext>
            </a:extLst>
          </p:cNvPr>
          <p:cNvSpPr txBox="1"/>
          <p:nvPr/>
        </p:nvSpPr>
        <p:spPr>
          <a:xfrm>
            <a:off x="1136650" y="3492500"/>
            <a:ext cx="963613" cy="4016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234268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1" name="TextBox 20">
            <a:extLst>
              <a:ext uri="{FF2B5EF4-FFF2-40B4-BE49-F238E27FC236}">
                <a16:creationId xmlns:a16="http://schemas.microsoft.com/office/drawing/2014/main" id="{62F6A156-2CB1-169D-4EE6-47E0C63F1C32}"/>
              </a:ext>
            </a:extLst>
          </p:cNvPr>
          <p:cNvSpPr txBox="1"/>
          <p:nvPr/>
        </p:nvSpPr>
        <p:spPr>
          <a:xfrm>
            <a:off x="1177925" y="4486275"/>
            <a:ext cx="9636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234388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2" name="TextBox 21">
            <a:extLst>
              <a:ext uri="{FF2B5EF4-FFF2-40B4-BE49-F238E27FC236}">
                <a16:creationId xmlns:a16="http://schemas.microsoft.com/office/drawing/2014/main" id="{38F42B3B-962B-670C-1F0E-C1F22BE15571}"/>
              </a:ext>
            </a:extLst>
          </p:cNvPr>
          <p:cNvSpPr txBox="1"/>
          <p:nvPr/>
        </p:nvSpPr>
        <p:spPr>
          <a:xfrm>
            <a:off x="846138" y="5410200"/>
            <a:ext cx="963612"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63593" name="TextBox 22">
            <a:extLst>
              <a:ext uri="{FF2B5EF4-FFF2-40B4-BE49-F238E27FC236}">
                <a16:creationId xmlns:a16="http://schemas.microsoft.com/office/drawing/2014/main" id="{EF28053E-8173-EC5D-2709-A6E8CE2696D7}"/>
              </a:ext>
            </a:extLst>
          </p:cNvPr>
          <p:cNvSpPr txBox="1">
            <a:spLocks noChangeArrowheads="1"/>
          </p:cNvSpPr>
          <p:nvPr/>
        </p:nvSpPr>
        <p:spPr bwMode="auto">
          <a:xfrm>
            <a:off x="39688" y="1108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63594" name="TextBox 23">
            <a:extLst>
              <a:ext uri="{FF2B5EF4-FFF2-40B4-BE49-F238E27FC236}">
                <a16:creationId xmlns:a16="http://schemas.microsoft.com/office/drawing/2014/main" id="{57EBFD96-9450-D591-4759-C9980D3CB6CE}"/>
              </a:ext>
            </a:extLst>
          </p:cNvPr>
          <p:cNvSpPr txBox="1">
            <a:spLocks noChangeArrowheads="1"/>
          </p:cNvSpPr>
          <p:nvPr/>
        </p:nvSpPr>
        <p:spPr bwMode="auto">
          <a:xfrm>
            <a:off x="2427288" y="11017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23" name="Rectangle 2">
            <a:extLst>
              <a:ext uri="{FF2B5EF4-FFF2-40B4-BE49-F238E27FC236}">
                <a16:creationId xmlns:a16="http://schemas.microsoft.com/office/drawing/2014/main" id="{454A6CB7-0A81-5FE0-D881-39A64C0F0F45}"/>
              </a:ext>
            </a:extLst>
          </p:cNvPr>
          <p:cNvSpPr txBox="1">
            <a:spLocks noChangeArrowheads="1"/>
          </p:cNvSpPr>
          <p:nvPr/>
        </p:nvSpPr>
        <p:spPr bwMode="auto">
          <a:xfrm>
            <a:off x="136525" y="66357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ＭＳ Ｐゴシック" panose="020B0600070205080204" pitchFamily="34" charset="-128"/>
                <a:cs typeface="+mn-cs"/>
              </a:rPr>
              <a:t>(An example)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1">
            <a:extLst>
              <a:ext uri="{FF2B5EF4-FFF2-40B4-BE49-F238E27FC236}">
                <a16:creationId xmlns:a16="http://schemas.microsoft.com/office/drawing/2014/main" id="{D649D1FB-7BA8-088B-4A24-60226373812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45B495-C61D-3E46-92FE-91A0FAED563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951B3902-A06D-E553-24F3-09D004886AEC}"/>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4515" name="TextBox 3">
            <a:extLst>
              <a:ext uri="{FF2B5EF4-FFF2-40B4-BE49-F238E27FC236}">
                <a16:creationId xmlns:a16="http://schemas.microsoft.com/office/drawing/2014/main" id="{425F8565-DD94-6E84-CA77-0E16B5129079}"/>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60237B20-886D-78AA-F6DF-E22D1B095264}"/>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4517" name="TextBox 5">
            <a:extLst>
              <a:ext uri="{FF2B5EF4-FFF2-40B4-BE49-F238E27FC236}">
                <a16:creationId xmlns:a16="http://schemas.microsoft.com/office/drawing/2014/main" id="{CC092DEF-D863-CA8A-F5F0-8C3E2DCD9D71}"/>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AF44F0E6-CE82-091A-CA0B-8DD1F747E39F}"/>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4519" name="TextBox 7">
            <a:extLst>
              <a:ext uri="{FF2B5EF4-FFF2-40B4-BE49-F238E27FC236}">
                <a16:creationId xmlns:a16="http://schemas.microsoft.com/office/drawing/2014/main" id="{ADC22F87-0DC3-8D86-A7FE-0F733C49ED5F}"/>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11D55BCC-B879-6A19-4A99-8DB9FD64690B}"/>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4521" name="TextBox 9">
            <a:extLst>
              <a:ext uri="{FF2B5EF4-FFF2-40B4-BE49-F238E27FC236}">
                <a16:creationId xmlns:a16="http://schemas.microsoft.com/office/drawing/2014/main" id="{293D4196-B3E2-90F7-32FB-2176F5389901}"/>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4522" name="TextBox 10">
            <a:extLst>
              <a:ext uri="{FF2B5EF4-FFF2-40B4-BE49-F238E27FC236}">
                <a16:creationId xmlns:a16="http://schemas.microsoft.com/office/drawing/2014/main" id="{30E42E1F-098F-69DF-F937-CB785556238F}"/>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4523" name="TextBox 11">
            <a:extLst>
              <a:ext uri="{FF2B5EF4-FFF2-40B4-BE49-F238E27FC236}">
                <a16:creationId xmlns:a16="http://schemas.microsoft.com/office/drawing/2014/main" id="{32E72DCD-2F8C-1116-81D9-A61B509703C7}"/>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64524" name="TextBox 12">
            <a:extLst>
              <a:ext uri="{FF2B5EF4-FFF2-40B4-BE49-F238E27FC236}">
                <a16:creationId xmlns:a16="http://schemas.microsoft.com/office/drawing/2014/main" id="{78539714-4F22-9271-F53A-1D37808A2020}"/>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64525" name="TextBox 13">
            <a:extLst>
              <a:ext uri="{FF2B5EF4-FFF2-40B4-BE49-F238E27FC236}">
                <a16:creationId xmlns:a16="http://schemas.microsoft.com/office/drawing/2014/main" id="{4D7EDA6B-F326-BC9B-7184-DB5060B67052}"/>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4526" name="TextBox 14">
            <a:extLst>
              <a:ext uri="{FF2B5EF4-FFF2-40B4-BE49-F238E27FC236}">
                <a16:creationId xmlns:a16="http://schemas.microsoft.com/office/drawing/2014/main" id="{839C04E1-42B3-0DA5-3A77-A62A57C8D9E3}"/>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64527" name="TextBox 15">
            <a:extLst>
              <a:ext uri="{FF2B5EF4-FFF2-40B4-BE49-F238E27FC236}">
                <a16:creationId xmlns:a16="http://schemas.microsoft.com/office/drawing/2014/main" id="{5DE78C1F-FE90-1246-0E2F-60FCDEF6434C}"/>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29" name="Rectangle 2">
            <a:extLst>
              <a:ext uri="{FF2B5EF4-FFF2-40B4-BE49-F238E27FC236}">
                <a16:creationId xmlns:a16="http://schemas.microsoft.com/office/drawing/2014/main" id="{2DABA1D5-4A8F-3D0F-D539-21624BFE06BE}"/>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30" name="Rectangle 29">
            <a:extLst>
              <a:ext uri="{FF2B5EF4-FFF2-40B4-BE49-F238E27FC236}">
                <a16:creationId xmlns:a16="http://schemas.microsoft.com/office/drawing/2014/main" id="{9FAF1134-93C6-69F5-F3EC-CFADF82750F5}"/>
              </a:ext>
            </a:extLst>
          </p:cNvPr>
          <p:cNvSpPr/>
          <p:nvPr/>
        </p:nvSpPr>
        <p:spPr>
          <a:xfrm>
            <a:off x="136525" y="4114800"/>
            <a:ext cx="8851900" cy="735013"/>
          </a:xfrm>
          <a:prstGeom prst="rect">
            <a:avLst/>
          </a:prstGeom>
          <a:pattFill prst="wdUpDiag">
            <a:fgClr>
              <a:schemeClr val="tx1"/>
            </a:fgClr>
            <a:bgClr>
              <a:schemeClr val="bg1"/>
            </a:bgClr>
          </a:patt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1">
            <a:extLst>
              <a:ext uri="{FF2B5EF4-FFF2-40B4-BE49-F238E27FC236}">
                <a16:creationId xmlns:a16="http://schemas.microsoft.com/office/drawing/2014/main" id="{41F543D4-4A52-60BD-D2A7-3E3E5C33FF3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C6CF2B-3084-944D-AE3C-87AD7A35BEE9}"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D59DEB35-EE53-7856-9A6E-9FAC3A4CCD6F}"/>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5539" name="TextBox 3">
            <a:extLst>
              <a:ext uri="{FF2B5EF4-FFF2-40B4-BE49-F238E27FC236}">
                <a16:creationId xmlns:a16="http://schemas.microsoft.com/office/drawing/2014/main" id="{81581510-9639-29D1-A832-E03DD75CF16F}"/>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6E131C4C-F35C-87A5-8C42-AF8DC39136A7}"/>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5541" name="TextBox 5">
            <a:extLst>
              <a:ext uri="{FF2B5EF4-FFF2-40B4-BE49-F238E27FC236}">
                <a16:creationId xmlns:a16="http://schemas.microsoft.com/office/drawing/2014/main" id="{D8D20AE0-8126-5EEE-5B42-BC31D14EADC6}"/>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B42D9405-22FE-4293-1D9A-AB61F2500769}"/>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5543" name="TextBox 7">
            <a:extLst>
              <a:ext uri="{FF2B5EF4-FFF2-40B4-BE49-F238E27FC236}">
                <a16:creationId xmlns:a16="http://schemas.microsoft.com/office/drawing/2014/main" id="{84FE7A3A-EF24-E7DB-4385-BC67067D9AD4}"/>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1A66AE84-F714-F684-BDF2-BD65B755291B}"/>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5545" name="TextBox 9">
            <a:extLst>
              <a:ext uri="{FF2B5EF4-FFF2-40B4-BE49-F238E27FC236}">
                <a16:creationId xmlns:a16="http://schemas.microsoft.com/office/drawing/2014/main" id="{214C4EE6-B895-2702-0F2C-DD337DD0CA94}"/>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5546" name="TextBox 10">
            <a:extLst>
              <a:ext uri="{FF2B5EF4-FFF2-40B4-BE49-F238E27FC236}">
                <a16:creationId xmlns:a16="http://schemas.microsoft.com/office/drawing/2014/main" id="{174898FB-42BD-0601-9D55-AE9EAD520454}"/>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5547" name="TextBox 11">
            <a:extLst>
              <a:ext uri="{FF2B5EF4-FFF2-40B4-BE49-F238E27FC236}">
                <a16:creationId xmlns:a16="http://schemas.microsoft.com/office/drawing/2014/main" id="{3CF8A44D-E6B6-73D8-9ADE-8CF5F52EDF44}"/>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65548" name="TextBox 12">
            <a:extLst>
              <a:ext uri="{FF2B5EF4-FFF2-40B4-BE49-F238E27FC236}">
                <a16:creationId xmlns:a16="http://schemas.microsoft.com/office/drawing/2014/main" id="{79B9F221-F543-2F4E-36A6-7D2607015FFB}"/>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65549" name="TextBox 13">
            <a:extLst>
              <a:ext uri="{FF2B5EF4-FFF2-40B4-BE49-F238E27FC236}">
                <a16:creationId xmlns:a16="http://schemas.microsoft.com/office/drawing/2014/main" id="{EED68A68-8304-1795-A8F8-9B1EF1A938F8}"/>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5550" name="TextBox 14">
            <a:extLst>
              <a:ext uri="{FF2B5EF4-FFF2-40B4-BE49-F238E27FC236}">
                <a16:creationId xmlns:a16="http://schemas.microsoft.com/office/drawing/2014/main" id="{8964E456-BDBE-C156-A350-78D1517E8C01}"/>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65551" name="TextBox 15">
            <a:extLst>
              <a:ext uri="{FF2B5EF4-FFF2-40B4-BE49-F238E27FC236}">
                <a16:creationId xmlns:a16="http://schemas.microsoft.com/office/drawing/2014/main" id="{D21A541C-06BE-F349-BF3C-FD48739DC09E}"/>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29" name="Rectangle 2">
            <a:extLst>
              <a:ext uri="{FF2B5EF4-FFF2-40B4-BE49-F238E27FC236}">
                <a16:creationId xmlns:a16="http://schemas.microsoft.com/office/drawing/2014/main" id="{47DE75E7-FC62-AA5B-843B-3BEB8EC4BFF8}"/>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30" name="Rectangle 29">
            <a:extLst>
              <a:ext uri="{FF2B5EF4-FFF2-40B4-BE49-F238E27FC236}">
                <a16:creationId xmlns:a16="http://schemas.microsoft.com/office/drawing/2014/main" id="{AE765387-3E5E-4F49-59DE-AEB194F57BDF}"/>
              </a:ext>
            </a:extLst>
          </p:cNvPr>
          <p:cNvSpPr/>
          <p:nvPr/>
        </p:nvSpPr>
        <p:spPr>
          <a:xfrm>
            <a:off x="136525" y="4114800"/>
            <a:ext cx="8851900" cy="735013"/>
          </a:xfrm>
          <a:prstGeom prst="rect">
            <a:avLst/>
          </a:prstGeom>
          <a:pattFill prst="wdUpDiag">
            <a:fgClr>
              <a:schemeClr val="tx1"/>
            </a:fgClr>
            <a:bgClr>
              <a:schemeClr val="bg1"/>
            </a:bgClr>
          </a:patt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D0B79D4-2E18-592C-3A4E-D202447590E2}"/>
              </a:ext>
            </a:extLst>
          </p:cNvPr>
          <p:cNvSpPr/>
          <p:nvPr/>
        </p:nvSpPr>
        <p:spPr>
          <a:xfrm>
            <a:off x="63976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5555" name="TextBox 17">
            <a:extLst>
              <a:ext uri="{FF2B5EF4-FFF2-40B4-BE49-F238E27FC236}">
                <a16:creationId xmlns:a16="http://schemas.microsoft.com/office/drawing/2014/main" id="{69C61CD8-1F9C-FEEB-D549-C65B88E7A4E2}"/>
              </a:ext>
            </a:extLst>
          </p:cNvPr>
          <p:cNvSpPr txBox="1">
            <a:spLocks noChangeArrowheads="1"/>
          </p:cNvSpPr>
          <p:nvPr/>
        </p:nvSpPr>
        <p:spPr bwMode="auto">
          <a:xfrm>
            <a:off x="11811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65556" name="TextBox 18">
            <a:extLst>
              <a:ext uri="{FF2B5EF4-FFF2-40B4-BE49-F238E27FC236}">
                <a16:creationId xmlns:a16="http://schemas.microsoft.com/office/drawing/2014/main" id="{22CE1271-E00A-BC45-4256-20834590770C}"/>
              </a:ext>
            </a:extLst>
          </p:cNvPr>
          <p:cNvSpPr txBox="1">
            <a:spLocks noChangeArrowheads="1"/>
          </p:cNvSpPr>
          <p:nvPr/>
        </p:nvSpPr>
        <p:spPr bwMode="auto">
          <a:xfrm>
            <a:off x="1108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1">
            <a:extLst>
              <a:ext uri="{FF2B5EF4-FFF2-40B4-BE49-F238E27FC236}">
                <a16:creationId xmlns:a16="http://schemas.microsoft.com/office/drawing/2014/main" id="{D18A7E58-F416-025F-2099-DA46DC070B8D}"/>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30536F-CE2A-164E-B7CB-E3E38EEDF7FC}"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07859532-0EE0-6967-E209-726F239D4F08}"/>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6563" name="TextBox 3">
            <a:extLst>
              <a:ext uri="{FF2B5EF4-FFF2-40B4-BE49-F238E27FC236}">
                <a16:creationId xmlns:a16="http://schemas.microsoft.com/office/drawing/2014/main" id="{C2820539-AD92-4437-E01A-231B6E87BC54}"/>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303F3610-16A9-5502-A9A6-3A9C472AE263}"/>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6565" name="TextBox 5">
            <a:extLst>
              <a:ext uri="{FF2B5EF4-FFF2-40B4-BE49-F238E27FC236}">
                <a16:creationId xmlns:a16="http://schemas.microsoft.com/office/drawing/2014/main" id="{A6C43BED-887D-05C3-424B-FCF7AEE15217}"/>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716FA457-2852-7993-B299-4F7D23A6E905}"/>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6567" name="TextBox 7">
            <a:extLst>
              <a:ext uri="{FF2B5EF4-FFF2-40B4-BE49-F238E27FC236}">
                <a16:creationId xmlns:a16="http://schemas.microsoft.com/office/drawing/2014/main" id="{C6F40E92-B226-721F-D884-92E69D71F964}"/>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A8822C68-D813-8300-5E57-1B2F6F680D51}"/>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6569" name="TextBox 9">
            <a:extLst>
              <a:ext uri="{FF2B5EF4-FFF2-40B4-BE49-F238E27FC236}">
                <a16:creationId xmlns:a16="http://schemas.microsoft.com/office/drawing/2014/main" id="{43D1FA34-51D2-0D3F-AEE0-5B36BE10812B}"/>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6570" name="TextBox 10">
            <a:extLst>
              <a:ext uri="{FF2B5EF4-FFF2-40B4-BE49-F238E27FC236}">
                <a16:creationId xmlns:a16="http://schemas.microsoft.com/office/drawing/2014/main" id="{EDB9D3AF-99A2-C4FB-1BF2-4CEF300235A9}"/>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6571" name="TextBox 11">
            <a:extLst>
              <a:ext uri="{FF2B5EF4-FFF2-40B4-BE49-F238E27FC236}">
                <a16:creationId xmlns:a16="http://schemas.microsoft.com/office/drawing/2014/main" id="{E1B7D183-CDCC-B913-747C-6BCD8BCDF4E2}"/>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66572" name="TextBox 12">
            <a:extLst>
              <a:ext uri="{FF2B5EF4-FFF2-40B4-BE49-F238E27FC236}">
                <a16:creationId xmlns:a16="http://schemas.microsoft.com/office/drawing/2014/main" id="{824BD875-577F-90E6-2C63-FFDA3AC703AC}"/>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66573" name="TextBox 13">
            <a:extLst>
              <a:ext uri="{FF2B5EF4-FFF2-40B4-BE49-F238E27FC236}">
                <a16:creationId xmlns:a16="http://schemas.microsoft.com/office/drawing/2014/main" id="{E4F39437-FF80-9132-FACD-EB53CB1C5BA4}"/>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6574" name="TextBox 14">
            <a:extLst>
              <a:ext uri="{FF2B5EF4-FFF2-40B4-BE49-F238E27FC236}">
                <a16:creationId xmlns:a16="http://schemas.microsoft.com/office/drawing/2014/main" id="{2848F4D2-B451-F1CD-E3DF-AF390948CDA6}"/>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66575" name="TextBox 15">
            <a:extLst>
              <a:ext uri="{FF2B5EF4-FFF2-40B4-BE49-F238E27FC236}">
                <a16:creationId xmlns:a16="http://schemas.microsoft.com/office/drawing/2014/main" id="{BE3CA245-C876-3267-72C6-F912C583E4B1}"/>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29" name="Rectangle 2">
            <a:extLst>
              <a:ext uri="{FF2B5EF4-FFF2-40B4-BE49-F238E27FC236}">
                <a16:creationId xmlns:a16="http://schemas.microsoft.com/office/drawing/2014/main" id="{D16BD4BE-FE82-9950-880A-167414682A3E}"/>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30" name="Rectangle 29">
            <a:extLst>
              <a:ext uri="{FF2B5EF4-FFF2-40B4-BE49-F238E27FC236}">
                <a16:creationId xmlns:a16="http://schemas.microsoft.com/office/drawing/2014/main" id="{853462CB-20A3-300D-1830-713FEF84CA34}"/>
              </a:ext>
            </a:extLst>
          </p:cNvPr>
          <p:cNvSpPr/>
          <p:nvPr/>
        </p:nvSpPr>
        <p:spPr>
          <a:xfrm>
            <a:off x="136525" y="4114800"/>
            <a:ext cx="8851900" cy="735013"/>
          </a:xfrm>
          <a:prstGeom prst="rect">
            <a:avLst/>
          </a:prstGeom>
          <a:pattFill prst="wdUpDiag">
            <a:fgClr>
              <a:schemeClr val="tx1"/>
            </a:fgClr>
            <a:bgClr>
              <a:schemeClr val="bg1"/>
            </a:bgClr>
          </a:patt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253E73FC-CBB7-FCF6-DF24-8C1BE1CEAAEC}"/>
              </a:ext>
            </a:extLst>
          </p:cNvPr>
          <p:cNvSpPr/>
          <p:nvPr/>
        </p:nvSpPr>
        <p:spPr>
          <a:xfrm>
            <a:off x="63976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6579" name="TextBox 17">
            <a:extLst>
              <a:ext uri="{FF2B5EF4-FFF2-40B4-BE49-F238E27FC236}">
                <a16:creationId xmlns:a16="http://schemas.microsoft.com/office/drawing/2014/main" id="{5318D7C8-E0E3-FF11-E8D3-113F584A4AE5}"/>
              </a:ext>
            </a:extLst>
          </p:cNvPr>
          <p:cNvSpPr txBox="1">
            <a:spLocks noChangeArrowheads="1"/>
          </p:cNvSpPr>
          <p:nvPr/>
        </p:nvSpPr>
        <p:spPr bwMode="auto">
          <a:xfrm>
            <a:off x="11811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66580" name="TextBox 18">
            <a:extLst>
              <a:ext uri="{FF2B5EF4-FFF2-40B4-BE49-F238E27FC236}">
                <a16:creationId xmlns:a16="http://schemas.microsoft.com/office/drawing/2014/main" id="{3A39536C-4DBA-E38A-B74C-28AE1038B56A}"/>
              </a:ext>
            </a:extLst>
          </p:cNvPr>
          <p:cNvSpPr txBox="1">
            <a:spLocks noChangeArrowheads="1"/>
          </p:cNvSpPr>
          <p:nvPr/>
        </p:nvSpPr>
        <p:spPr bwMode="auto">
          <a:xfrm>
            <a:off x="1108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cxnSp>
        <p:nvCxnSpPr>
          <p:cNvPr id="21" name="Straight Arrow Connector 20">
            <a:extLst>
              <a:ext uri="{FF2B5EF4-FFF2-40B4-BE49-F238E27FC236}">
                <a16:creationId xmlns:a16="http://schemas.microsoft.com/office/drawing/2014/main" id="{AA790AA5-6EAC-782A-9798-CA442D56A0DA}"/>
              </a:ext>
            </a:extLst>
          </p:cNvPr>
          <p:cNvCxnSpPr>
            <a:cxnSpLocks/>
          </p:cNvCxnSpPr>
          <p:nvPr/>
        </p:nvCxnSpPr>
        <p:spPr>
          <a:xfrm flipV="1">
            <a:off x="2843213" y="4965700"/>
            <a:ext cx="0" cy="844550"/>
          </a:xfrm>
          <a:prstGeom prst="straightConnector1">
            <a:avLst/>
          </a:prstGeom>
          <a:ln w="38100">
            <a:tailEnd type="arrow"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CF9CC63-ADFB-B861-C483-A97B09C7B805}"/>
              </a:ext>
            </a:extLst>
          </p:cNvPr>
          <p:cNvSpPr txBox="1"/>
          <p:nvPr/>
        </p:nvSpPr>
        <p:spPr>
          <a:xfrm>
            <a:off x="2290763" y="5795963"/>
            <a:ext cx="1108075"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F497D">
                    <a:lumMod val="60000"/>
                    <a:lumOff val="40000"/>
                  </a:srgbClr>
                </a:solidFill>
                <a:effectLst/>
                <a:uLnTx/>
                <a:uFillTx/>
                <a:latin typeface="Courier New" panose="02070309020205020404" pitchFamily="49" charset="0"/>
                <a:ea typeface="ＭＳ Ｐゴシック" panose="020B0600070205080204" pitchFamily="34" charset="-128"/>
                <a:cs typeface="+mn-cs"/>
              </a:rPr>
              <a:t>234218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3" name="Slide Number Placeholder 3">
            <a:extLst>
              <a:ext uri="{FF2B5EF4-FFF2-40B4-BE49-F238E27FC236}">
                <a16:creationId xmlns:a16="http://schemas.microsoft.com/office/drawing/2014/main" id="{A6A886A0-5230-F45C-DCAE-CD297B34C830}"/>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E9B1B8CA-79C4-2E4E-9EEF-E3E0892F312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64514" name="Rectangle 2">
            <a:extLst>
              <a:ext uri="{FF2B5EF4-FFF2-40B4-BE49-F238E27FC236}">
                <a16:creationId xmlns:a16="http://schemas.microsoft.com/office/drawing/2014/main" id="{51E39E1E-8413-D86B-A696-FF16340E14F5}"/>
              </a:ext>
            </a:extLst>
          </p:cNvPr>
          <p:cNvSpPr>
            <a:spLocks noGrp="1"/>
          </p:cNvSpPr>
          <p:nvPr>
            <p:ph type="title"/>
          </p:nvPr>
        </p:nvSpPr>
        <p:spPr/>
        <p:txBody>
          <a:bodyPr/>
          <a:lstStyle/>
          <a:p>
            <a:r>
              <a:rPr lang="en-US" altLang="en-US">
                <a:ea typeface="ＭＳ Ｐゴシック" panose="020B0600070205080204" pitchFamily="34" charset="-128"/>
              </a:rPr>
              <a:t>TCP Support for Reliable Delivery</a:t>
            </a:r>
          </a:p>
        </p:txBody>
      </p:sp>
      <p:sp>
        <p:nvSpPr>
          <p:cNvPr id="1033219" name="Rectangle 3">
            <a:extLst>
              <a:ext uri="{FF2B5EF4-FFF2-40B4-BE49-F238E27FC236}">
                <a16:creationId xmlns:a16="http://schemas.microsoft.com/office/drawing/2014/main" id="{2E8AA082-CEC5-A532-79E9-182303FFDB18}"/>
              </a:ext>
            </a:extLst>
          </p:cNvPr>
          <p:cNvSpPr>
            <a:spLocks noGrp="1"/>
          </p:cNvSpPr>
          <p:nvPr>
            <p:ph type="body" idx="1"/>
          </p:nvPr>
        </p:nvSpPr>
        <p:spPr/>
        <p:txBody>
          <a:bodyPr/>
          <a:lstStyle/>
          <a:p>
            <a:pPr>
              <a:buSzPct val="75000"/>
            </a:pPr>
            <a:r>
              <a:rPr lang="en-US" altLang="en-US" b="1">
                <a:ea typeface="ＭＳ Ｐゴシック" panose="020B0600070205080204" pitchFamily="34" charset="-128"/>
              </a:rPr>
              <a:t>Detect bit errors:</a:t>
            </a:r>
            <a:r>
              <a:rPr lang="en-US" altLang="en-US">
                <a:ea typeface="ＭＳ Ｐゴシック" panose="020B0600070205080204" pitchFamily="34" charset="-128"/>
              </a:rPr>
              <a:t> checksum</a:t>
            </a:r>
          </a:p>
          <a:p>
            <a:pPr lvl="1">
              <a:buSzPct val="75000"/>
            </a:pPr>
            <a:r>
              <a:rPr lang="en-US" altLang="en-US">
                <a:ea typeface="ＭＳ Ｐゴシック" panose="020B0600070205080204" pitchFamily="34" charset="-128"/>
              </a:rPr>
              <a:t>Used to detect corrupted data at the receiver</a:t>
            </a:r>
          </a:p>
          <a:p>
            <a:pPr lvl="1">
              <a:buSzPct val="75000"/>
            </a:pPr>
            <a:r>
              <a:rPr lang="en-US" altLang="en-US">
                <a:ea typeface="ＭＳ Ｐゴシック" panose="020B0600070205080204" pitchFamily="34" charset="-128"/>
              </a:rPr>
              <a:t>…leading the receiver to drop the packet</a:t>
            </a:r>
          </a:p>
          <a:p>
            <a:pPr>
              <a:buSzPct val="75000"/>
            </a:pPr>
            <a:r>
              <a:rPr lang="en-US" altLang="en-US" b="1">
                <a:ea typeface="ＭＳ Ｐゴシック" panose="020B0600070205080204" pitchFamily="34" charset="-128"/>
              </a:rPr>
              <a:t>Detect missing data:</a:t>
            </a:r>
            <a:r>
              <a:rPr lang="en-US" altLang="en-US">
                <a:ea typeface="ＭＳ Ｐゴシック" panose="020B0600070205080204" pitchFamily="34" charset="-128"/>
              </a:rPr>
              <a:t> sequence number</a:t>
            </a:r>
          </a:p>
          <a:p>
            <a:pPr lvl="1">
              <a:buSzPct val="75000"/>
            </a:pPr>
            <a:r>
              <a:rPr lang="en-US" altLang="en-US">
                <a:ea typeface="ＭＳ Ｐゴシック" panose="020B0600070205080204" pitchFamily="34" charset="-128"/>
              </a:rPr>
              <a:t>Used to detect a gap in the stream of bytes</a:t>
            </a:r>
          </a:p>
          <a:p>
            <a:pPr lvl="1">
              <a:buSzPct val="75000"/>
            </a:pPr>
            <a:r>
              <a:rPr lang="en-US" altLang="en-US">
                <a:ea typeface="ＭＳ Ｐゴシック" panose="020B0600070205080204" pitchFamily="34" charset="-128"/>
              </a:rPr>
              <a:t>... and for putting the data back in order</a:t>
            </a:r>
          </a:p>
          <a:p>
            <a:pPr>
              <a:buSzPct val="75000"/>
            </a:pPr>
            <a:r>
              <a:rPr lang="en-US" altLang="en-US" b="1">
                <a:ea typeface="ＭＳ Ｐゴシック" panose="020B0600070205080204" pitchFamily="34" charset="-128"/>
              </a:rPr>
              <a:t>Recover from lost data:</a:t>
            </a:r>
            <a:r>
              <a:rPr lang="en-US" altLang="en-US">
                <a:ea typeface="ＭＳ Ｐゴシック" panose="020B0600070205080204" pitchFamily="34" charset="-128"/>
              </a:rPr>
              <a:t> retransmission</a:t>
            </a:r>
          </a:p>
          <a:p>
            <a:pPr lvl="1">
              <a:buSzPct val="75000"/>
            </a:pPr>
            <a:r>
              <a:rPr lang="en-US" altLang="en-US">
                <a:ea typeface="ＭＳ Ｐゴシック" panose="020B0600070205080204" pitchFamily="34" charset="-128"/>
              </a:rPr>
              <a:t>Sender retransmits lost or corrupted data</a:t>
            </a:r>
          </a:p>
          <a:p>
            <a:pPr lvl="1">
              <a:buSzPct val="75000"/>
            </a:pPr>
            <a:r>
              <a:rPr lang="en-US" altLang="en-US">
                <a:ea typeface="ＭＳ Ｐゴシック" panose="020B0600070205080204" pitchFamily="34" charset="-128"/>
              </a:rPr>
              <a:t>Two main ways to detect lost packets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332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321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332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3321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321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32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3321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321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332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1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1">
            <a:extLst>
              <a:ext uri="{FF2B5EF4-FFF2-40B4-BE49-F238E27FC236}">
                <a16:creationId xmlns:a16="http://schemas.microsoft.com/office/drawing/2014/main" id="{D8B2139E-52DB-8597-B38A-FBB80A616FC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DA833-D669-6745-B0F2-FC8DFBD72478}"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7369DE9B-F9D9-E92D-535B-6F5ACBFC183F}"/>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7587" name="TextBox 3">
            <a:extLst>
              <a:ext uri="{FF2B5EF4-FFF2-40B4-BE49-F238E27FC236}">
                <a16:creationId xmlns:a16="http://schemas.microsoft.com/office/drawing/2014/main" id="{CF9CDDC8-6522-F963-39E4-E65B07E22401}"/>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0527FF6B-A032-5FDB-C20B-F320EDC537EB}"/>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7589" name="TextBox 5">
            <a:extLst>
              <a:ext uri="{FF2B5EF4-FFF2-40B4-BE49-F238E27FC236}">
                <a16:creationId xmlns:a16="http://schemas.microsoft.com/office/drawing/2014/main" id="{3AC77BDE-39F5-D910-727C-7E83800C341C}"/>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E2B552F8-6A00-2FD5-283E-D3D5D37E6466}"/>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7591" name="TextBox 7">
            <a:extLst>
              <a:ext uri="{FF2B5EF4-FFF2-40B4-BE49-F238E27FC236}">
                <a16:creationId xmlns:a16="http://schemas.microsoft.com/office/drawing/2014/main" id="{7E61D3D7-6C83-5979-0EC1-1547BC1E936E}"/>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2ED636F7-969D-FC3D-88C9-E0306CAF1CCD}"/>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7593" name="TextBox 9">
            <a:extLst>
              <a:ext uri="{FF2B5EF4-FFF2-40B4-BE49-F238E27FC236}">
                <a16:creationId xmlns:a16="http://schemas.microsoft.com/office/drawing/2014/main" id="{EFF8EEA9-1ED7-E32F-1A23-199A3DEC47D2}"/>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7594" name="TextBox 10">
            <a:extLst>
              <a:ext uri="{FF2B5EF4-FFF2-40B4-BE49-F238E27FC236}">
                <a16:creationId xmlns:a16="http://schemas.microsoft.com/office/drawing/2014/main" id="{1B3EBD21-6E9E-704C-A4B2-F7EC43EE22C4}"/>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7595" name="TextBox 11">
            <a:extLst>
              <a:ext uri="{FF2B5EF4-FFF2-40B4-BE49-F238E27FC236}">
                <a16:creationId xmlns:a16="http://schemas.microsoft.com/office/drawing/2014/main" id="{2F04F21C-44B8-0C96-E8B3-4055D5DEFEFF}"/>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67596" name="TextBox 12">
            <a:extLst>
              <a:ext uri="{FF2B5EF4-FFF2-40B4-BE49-F238E27FC236}">
                <a16:creationId xmlns:a16="http://schemas.microsoft.com/office/drawing/2014/main" id="{3AEE5786-2B55-C916-358D-6459CE62B831}"/>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67597" name="TextBox 13">
            <a:extLst>
              <a:ext uri="{FF2B5EF4-FFF2-40B4-BE49-F238E27FC236}">
                <a16:creationId xmlns:a16="http://schemas.microsoft.com/office/drawing/2014/main" id="{544BC46E-C07B-3E54-68EF-0FE75087BB32}"/>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7598" name="TextBox 14">
            <a:extLst>
              <a:ext uri="{FF2B5EF4-FFF2-40B4-BE49-F238E27FC236}">
                <a16:creationId xmlns:a16="http://schemas.microsoft.com/office/drawing/2014/main" id="{C907B855-49C4-CE03-C766-FDA901997D88}"/>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67599" name="TextBox 15">
            <a:extLst>
              <a:ext uri="{FF2B5EF4-FFF2-40B4-BE49-F238E27FC236}">
                <a16:creationId xmlns:a16="http://schemas.microsoft.com/office/drawing/2014/main" id="{F6F1E0AB-8F10-4F88-4C83-0B4FD89FBBFE}"/>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29" name="Rectangle 2">
            <a:extLst>
              <a:ext uri="{FF2B5EF4-FFF2-40B4-BE49-F238E27FC236}">
                <a16:creationId xmlns:a16="http://schemas.microsoft.com/office/drawing/2014/main" id="{6381BFE5-5BF0-00D6-B469-D403ADFFB880}"/>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30" name="Rectangle 29">
            <a:extLst>
              <a:ext uri="{FF2B5EF4-FFF2-40B4-BE49-F238E27FC236}">
                <a16:creationId xmlns:a16="http://schemas.microsoft.com/office/drawing/2014/main" id="{9F8DA303-5DDD-B31D-D64C-030718EA1727}"/>
              </a:ext>
            </a:extLst>
          </p:cNvPr>
          <p:cNvSpPr/>
          <p:nvPr/>
        </p:nvSpPr>
        <p:spPr>
          <a:xfrm>
            <a:off x="136525" y="4114800"/>
            <a:ext cx="8851900" cy="735013"/>
          </a:xfrm>
          <a:prstGeom prst="rect">
            <a:avLst/>
          </a:prstGeom>
          <a:pattFill prst="wdUpDiag">
            <a:fgClr>
              <a:schemeClr val="tx1"/>
            </a:fgClr>
            <a:bgClr>
              <a:schemeClr val="bg1"/>
            </a:bgClr>
          </a:patt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22F8B8F-1FED-2C35-274B-9279A681A84D}"/>
              </a:ext>
            </a:extLst>
          </p:cNvPr>
          <p:cNvSpPr/>
          <p:nvPr/>
        </p:nvSpPr>
        <p:spPr>
          <a:xfrm>
            <a:off x="63976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7603" name="TextBox 17">
            <a:extLst>
              <a:ext uri="{FF2B5EF4-FFF2-40B4-BE49-F238E27FC236}">
                <a16:creationId xmlns:a16="http://schemas.microsoft.com/office/drawing/2014/main" id="{9D3FCC09-3D86-098D-9AAE-9A4E43AA94DB}"/>
              </a:ext>
            </a:extLst>
          </p:cNvPr>
          <p:cNvSpPr txBox="1">
            <a:spLocks noChangeArrowheads="1"/>
          </p:cNvSpPr>
          <p:nvPr/>
        </p:nvSpPr>
        <p:spPr bwMode="auto">
          <a:xfrm>
            <a:off x="11811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67604" name="TextBox 18">
            <a:extLst>
              <a:ext uri="{FF2B5EF4-FFF2-40B4-BE49-F238E27FC236}">
                <a16:creationId xmlns:a16="http://schemas.microsoft.com/office/drawing/2014/main" id="{5A89AA25-A015-B6E2-C68E-1947833438CF}"/>
              </a:ext>
            </a:extLst>
          </p:cNvPr>
          <p:cNvSpPr txBox="1">
            <a:spLocks noChangeArrowheads="1"/>
          </p:cNvSpPr>
          <p:nvPr/>
        </p:nvSpPr>
        <p:spPr bwMode="auto">
          <a:xfrm>
            <a:off x="1108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cxnSp>
        <p:nvCxnSpPr>
          <p:cNvPr id="21" name="Straight Arrow Connector 20">
            <a:extLst>
              <a:ext uri="{FF2B5EF4-FFF2-40B4-BE49-F238E27FC236}">
                <a16:creationId xmlns:a16="http://schemas.microsoft.com/office/drawing/2014/main" id="{5722B9B6-D8AD-1E53-0C0F-5CEA1B6DF5CF}"/>
              </a:ext>
            </a:extLst>
          </p:cNvPr>
          <p:cNvCxnSpPr>
            <a:cxnSpLocks/>
          </p:cNvCxnSpPr>
          <p:nvPr/>
        </p:nvCxnSpPr>
        <p:spPr>
          <a:xfrm flipV="1">
            <a:off x="2843213" y="4965700"/>
            <a:ext cx="0" cy="844550"/>
          </a:xfrm>
          <a:prstGeom prst="straightConnector1">
            <a:avLst/>
          </a:prstGeom>
          <a:ln w="38100">
            <a:tailEnd type="arrow"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30AD7A6A-C93D-4E81-D220-6929B07C6E8D}"/>
              </a:ext>
            </a:extLst>
          </p:cNvPr>
          <p:cNvSpPr txBox="1"/>
          <p:nvPr/>
        </p:nvSpPr>
        <p:spPr>
          <a:xfrm>
            <a:off x="2290763" y="5795963"/>
            <a:ext cx="1108075"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F497D">
                    <a:lumMod val="60000"/>
                    <a:lumOff val="40000"/>
                  </a:srgbClr>
                </a:solidFill>
                <a:effectLst/>
                <a:uLnTx/>
                <a:uFillTx/>
                <a:latin typeface="Courier New" panose="02070309020205020404" pitchFamily="49" charset="0"/>
                <a:ea typeface="ＭＳ Ｐゴシック" panose="020B0600070205080204" pitchFamily="34" charset="-128"/>
                <a:cs typeface="+mn-cs"/>
              </a:rPr>
              <a:t>234218</a:t>
            </a:r>
          </a:p>
        </p:txBody>
      </p:sp>
      <p:sp>
        <p:nvSpPr>
          <p:cNvPr id="20" name="Rectangle 19">
            <a:extLst>
              <a:ext uri="{FF2B5EF4-FFF2-40B4-BE49-F238E27FC236}">
                <a16:creationId xmlns:a16="http://schemas.microsoft.com/office/drawing/2014/main" id="{FDB08E90-F06F-7F64-5366-B0E0FBA9F648}"/>
              </a:ext>
            </a:extLst>
          </p:cNvPr>
          <p:cNvSpPr/>
          <p:nvPr/>
        </p:nvSpPr>
        <p:spPr>
          <a:xfrm>
            <a:off x="3927475"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7608" name="TextBox 21">
            <a:extLst>
              <a:ext uri="{FF2B5EF4-FFF2-40B4-BE49-F238E27FC236}">
                <a16:creationId xmlns:a16="http://schemas.microsoft.com/office/drawing/2014/main" id="{C1E303AD-0173-0C4D-22EA-A12D91E6B888}"/>
              </a:ext>
            </a:extLst>
          </p:cNvPr>
          <p:cNvSpPr txBox="1">
            <a:spLocks noChangeArrowheads="1"/>
          </p:cNvSpPr>
          <p:nvPr/>
        </p:nvSpPr>
        <p:spPr bwMode="auto">
          <a:xfrm>
            <a:off x="4467225"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67609" name="TextBox 22">
            <a:extLst>
              <a:ext uri="{FF2B5EF4-FFF2-40B4-BE49-F238E27FC236}">
                <a16:creationId xmlns:a16="http://schemas.microsoft.com/office/drawing/2014/main" id="{222EDCC6-F79D-A186-3E41-DD8BC64E010B}"/>
              </a:ext>
            </a:extLst>
          </p:cNvPr>
          <p:cNvSpPr txBox="1">
            <a:spLocks noChangeArrowheads="1"/>
          </p:cNvSpPr>
          <p:nvPr/>
        </p:nvSpPr>
        <p:spPr bwMode="auto">
          <a:xfrm>
            <a:off x="4306888" y="4827588"/>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1">
            <a:extLst>
              <a:ext uri="{FF2B5EF4-FFF2-40B4-BE49-F238E27FC236}">
                <a16:creationId xmlns:a16="http://schemas.microsoft.com/office/drawing/2014/main" id="{AD7CD5F7-559D-A0F3-A97F-CD57F81C6A0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3C16FB-5817-2A41-B7C9-5DF50E1AF606}"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27746B7F-A7C4-3F41-12DC-E4C6741905F8}"/>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8611" name="TextBox 3">
            <a:extLst>
              <a:ext uri="{FF2B5EF4-FFF2-40B4-BE49-F238E27FC236}">
                <a16:creationId xmlns:a16="http://schemas.microsoft.com/office/drawing/2014/main" id="{3E153248-2425-A966-A358-0B676C9B883E}"/>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306A2E05-F0F8-8D4B-E640-B4BE67CCDE55}"/>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8613" name="TextBox 5">
            <a:extLst>
              <a:ext uri="{FF2B5EF4-FFF2-40B4-BE49-F238E27FC236}">
                <a16:creationId xmlns:a16="http://schemas.microsoft.com/office/drawing/2014/main" id="{DDFE4A68-F8EA-E20E-3B4F-2BD9A9087001}"/>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18C40123-03F2-9F31-3770-FFFF3DB4E832}"/>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8615" name="TextBox 7">
            <a:extLst>
              <a:ext uri="{FF2B5EF4-FFF2-40B4-BE49-F238E27FC236}">
                <a16:creationId xmlns:a16="http://schemas.microsoft.com/office/drawing/2014/main" id="{59050EAF-9862-0687-9348-6E5E573CBA82}"/>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36405C39-E4AA-BBD9-DE58-33F3897C2348}"/>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8617" name="TextBox 9">
            <a:extLst>
              <a:ext uri="{FF2B5EF4-FFF2-40B4-BE49-F238E27FC236}">
                <a16:creationId xmlns:a16="http://schemas.microsoft.com/office/drawing/2014/main" id="{38325F16-4A91-7F8C-C743-1F39906F81E2}"/>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8618" name="TextBox 10">
            <a:extLst>
              <a:ext uri="{FF2B5EF4-FFF2-40B4-BE49-F238E27FC236}">
                <a16:creationId xmlns:a16="http://schemas.microsoft.com/office/drawing/2014/main" id="{3E375FFF-A722-4FA8-5996-DEC0687392F8}"/>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8619" name="TextBox 11">
            <a:extLst>
              <a:ext uri="{FF2B5EF4-FFF2-40B4-BE49-F238E27FC236}">
                <a16:creationId xmlns:a16="http://schemas.microsoft.com/office/drawing/2014/main" id="{A64E5C0B-589D-3C36-F7C4-7A01989EF243}"/>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68620" name="TextBox 12">
            <a:extLst>
              <a:ext uri="{FF2B5EF4-FFF2-40B4-BE49-F238E27FC236}">
                <a16:creationId xmlns:a16="http://schemas.microsoft.com/office/drawing/2014/main" id="{5AA7E717-8199-BF1C-AD79-4D2D968CE84D}"/>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68621" name="TextBox 13">
            <a:extLst>
              <a:ext uri="{FF2B5EF4-FFF2-40B4-BE49-F238E27FC236}">
                <a16:creationId xmlns:a16="http://schemas.microsoft.com/office/drawing/2014/main" id="{37DC3CF7-AF14-23EC-3BED-3D1584584AE3}"/>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8622" name="TextBox 14">
            <a:extLst>
              <a:ext uri="{FF2B5EF4-FFF2-40B4-BE49-F238E27FC236}">
                <a16:creationId xmlns:a16="http://schemas.microsoft.com/office/drawing/2014/main" id="{9946DDB5-F6B4-46BD-265D-6250103DA3DD}"/>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68623" name="TextBox 15">
            <a:extLst>
              <a:ext uri="{FF2B5EF4-FFF2-40B4-BE49-F238E27FC236}">
                <a16:creationId xmlns:a16="http://schemas.microsoft.com/office/drawing/2014/main" id="{59EF9837-EA59-CCE9-37F0-7974163BDE2C}"/>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29" name="Rectangle 2">
            <a:extLst>
              <a:ext uri="{FF2B5EF4-FFF2-40B4-BE49-F238E27FC236}">
                <a16:creationId xmlns:a16="http://schemas.microsoft.com/office/drawing/2014/main" id="{15438507-1928-0519-7B9D-64F3A9869E37}"/>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30" name="Rectangle 29">
            <a:extLst>
              <a:ext uri="{FF2B5EF4-FFF2-40B4-BE49-F238E27FC236}">
                <a16:creationId xmlns:a16="http://schemas.microsoft.com/office/drawing/2014/main" id="{CA8BE162-E080-C6E4-D411-B8A16E837330}"/>
              </a:ext>
            </a:extLst>
          </p:cNvPr>
          <p:cNvSpPr/>
          <p:nvPr/>
        </p:nvSpPr>
        <p:spPr>
          <a:xfrm>
            <a:off x="136525" y="4114800"/>
            <a:ext cx="8851900" cy="735013"/>
          </a:xfrm>
          <a:prstGeom prst="rect">
            <a:avLst/>
          </a:prstGeom>
          <a:pattFill prst="wdUpDiag">
            <a:fgClr>
              <a:schemeClr val="tx1"/>
            </a:fgClr>
            <a:bgClr>
              <a:schemeClr val="bg1"/>
            </a:bgClr>
          </a:patt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F1FA6D13-98D9-BF2F-8C9C-088690C0B17D}"/>
              </a:ext>
            </a:extLst>
          </p:cNvPr>
          <p:cNvSpPr/>
          <p:nvPr/>
        </p:nvSpPr>
        <p:spPr>
          <a:xfrm>
            <a:off x="63976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8627" name="TextBox 17">
            <a:extLst>
              <a:ext uri="{FF2B5EF4-FFF2-40B4-BE49-F238E27FC236}">
                <a16:creationId xmlns:a16="http://schemas.microsoft.com/office/drawing/2014/main" id="{394E0918-E372-8B8E-FEB3-1BC988181243}"/>
              </a:ext>
            </a:extLst>
          </p:cNvPr>
          <p:cNvSpPr txBox="1">
            <a:spLocks noChangeArrowheads="1"/>
          </p:cNvSpPr>
          <p:nvPr/>
        </p:nvSpPr>
        <p:spPr bwMode="auto">
          <a:xfrm>
            <a:off x="11811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68628" name="TextBox 18">
            <a:extLst>
              <a:ext uri="{FF2B5EF4-FFF2-40B4-BE49-F238E27FC236}">
                <a16:creationId xmlns:a16="http://schemas.microsoft.com/office/drawing/2014/main" id="{0FB3BBCA-B68A-95FA-DE92-F26F96CBF327}"/>
              </a:ext>
            </a:extLst>
          </p:cNvPr>
          <p:cNvSpPr txBox="1">
            <a:spLocks noChangeArrowheads="1"/>
          </p:cNvSpPr>
          <p:nvPr/>
        </p:nvSpPr>
        <p:spPr bwMode="auto">
          <a:xfrm>
            <a:off x="1108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cxnSp>
        <p:nvCxnSpPr>
          <p:cNvPr id="21" name="Straight Arrow Connector 20">
            <a:extLst>
              <a:ext uri="{FF2B5EF4-FFF2-40B4-BE49-F238E27FC236}">
                <a16:creationId xmlns:a16="http://schemas.microsoft.com/office/drawing/2014/main" id="{32A76E1D-3FBE-8B57-10C7-0800F5CE899A}"/>
              </a:ext>
            </a:extLst>
          </p:cNvPr>
          <p:cNvCxnSpPr>
            <a:cxnSpLocks/>
          </p:cNvCxnSpPr>
          <p:nvPr/>
        </p:nvCxnSpPr>
        <p:spPr>
          <a:xfrm flipV="1">
            <a:off x="2843213" y="4965700"/>
            <a:ext cx="0" cy="844550"/>
          </a:xfrm>
          <a:prstGeom prst="straightConnector1">
            <a:avLst/>
          </a:prstGeom>
          <a:ln w="38100">
            <a:tailEnd type="arrow"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E4F30A7-3F7E-3439-74EE-407AB427ED45}"/>
              </a:ext>
            </a:extLst>
          </p:cNvPr>
          <p:cNvSpPr txBox="1"/>
          <p:nvPr/>
        </p:nvSpPr>
        <p:spPr>
          <a:xfrm>
            <a:off x="2290763" y="5795963"/>
            <a:ext cx="1108075"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F497D">
                    <a:lumMod val="60000"/>
                    <a:lumOff val="40000"/>
                  </a:srgbClr>
                </a:solidFill>
                <a:effectLst/>
                <a:uLnTx/>
                <a:uFillTx/>
                <a:latin typeface="Courier New" panose="02070309020205020404" pitchFamily="49" charset="0"/>
                <a:ea typeface="ＭＳ Ｐゴシック" panose="020B0600070205080204" pitchFamily="34" charset="-128"/>
                <a:cs typeface="+mn-cs"/>
              </a:rPr>
              <a:t>234218</a:t>
            </a:r>
          </a:p>
        </p:txBody>
      </p:sp>
      <p:sp>
        <p:nvSpPr>
          <p:cNvPr id="20" name="Rectangle 19">
            <a:extLst>
              <a:ext uri="{FF2B5EF4-FFF2-40B4-BE49-F238E27FC236}">
                <a16:creationId xmlns:a16="http://schemas.microsoft.com/office/drawing/2014/main" id="{DBA16A06-F290-793A-FE2B-61D45165A3F7}"/>
              </a:ext>
            </a:extLst>
          </p:cNvPr>
          <p:cNvSpPr/>
          <p:nvPr/>
        </p:nvSpPr>
        <p:spPr>
          <a:xfrm>
            <a:off x="3927475"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8632" name="TextBox 21">
            <a:extLst>
              <a:ext uri="{FF2B5EF4-FFF2-40B4-BE49-F238E27FC236}">
                <a16:creationId xmlns:a16="http://schemas.microsoft.com/office/drawing/2014/main" id="{0E313609-44C9-7A82-3505-857E2987DA35}"/>
              </a:ext>
            </a:extLst>
          </p:cNvPr>
          <p:cNvSpPr txBox="1">
            <a:spLocks noChangeArrowheads="1"/>
          </p:cNvSpPr>
          <p:nvPr/>
        </p:nvSpPr>
        <p:spPr bwMode="auto">
          <a:xfrm>
            <a:off x="4467225"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68633" name="TextBox 22">
            <a:extLst>
              <a:ext uri="{FF2B5EF4-FFF2-40B4-BE49-F238E27FC236}">
                <a16:creationId xmlns:a16="http://schemas.microsoft.com/office/drawing/2014/main" id="{230B462D-B377-0B15-695F-7AEE325C379F}"/>
              </a:ext>
            </a:extLst>
          </p:cNvPr>
          <p:cNvSpPr txBox="1">
            <a:spLocks noChangeArrowheads="1"/>
          </p:cNvSpPr>
          <p:nvPr/>
        </p:nvSpPr>
        <p:spPr bwMode="auto">
          <a:xfrm>
            <a:off x="4306888" y="4827588"/>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25" name="Rectangle 24">
            <a:extLst>
              <a:ext uri="{FF2B5EF4-FFF2-40B4-BE49-F238E27FC236}">
                <a16:creationId xmlns:a16="http://schemas.microsoft.com/office/drawing/2014/main" id="{359B40AB-620C-D5C1-38C0-F7149A155F80}"/>
              </a:ext>
            </a:extLst>
          </p:cNvPr>
          <p:cNvSpPr/>
          <p:nvPr/>
        </p:nvSpPr>
        <p:spPr>
          <a:xfrm>
            <a:off x="613251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8635" name="TextBox 25">
            <a:extLst>
              <a:ext uri="{FF2B5EF4-FFF2-40B4-BE49-F238E27FC236}">
                <a16:creationId xmlns:a16="http://schemas.microsoft.com/office/drawing/2014/main" id="{70C0AF87-DD1B-AA29-958D-0DF4E853C1C7}"/>
              </a:ext>
            </a:extLst>
          </p:cNvPr>
          <p:cNvSpPr txBox="1">
            <a:spLocks noChangeArrowheads="1"/>
          </p:cNvSpPr>
          <p:nvPr/>
        </p:nvSpPr>
        <p:spPr bwMode="auto">
          <a:xfrm>
            <a:off x="6672263"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8636" name="TextBox 26">
            <a:extLst>
              <a:ext uri="{FF2B5EF4-FFF2-40B4-BE49-F238E27FC236}">
                <a16:creationId xmlns:a16="http://schemas.microsoft.com/office/drawing/2014/main" id="{DBAE91A3-9D99-CCE5-EDAA-7E3590835856}"/>
              </a:ext>
            </a:extLst>
          </p:cNvPr>
          <p:cNvSpPr txBox="1">
            <a:spLocks noChangeArrowheads="1"/>
          </p:cNvSpPr>
          <p:nvPr/>
        </p:nvSpPr>
        <p:spPr bwMode="auto">
          <a:xfrm>
            <a:off x="6442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1">
            <a:extLst>
              <a:ext uri="{FF2B5EF4-FFF2-40B4-BE49-F238E27FC236}">
                <a16:creationId xmlns:a16="http://schemas.microsoft.com/office/drawing/2014/main" id="{D8181435-FDE8-A205-962A-4842A83C0C29}"/>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57A265-82EC-5C4B-80C8-0EA7B1FC0E2F}"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3E5AF34C-88C9-335B-260E-6FE713536243}"/>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35" name="TextBox 3">
            <a:extLst>
              <a:ext uri="{FF2B5EF4-FFF2-40B4-BE49-F238E27FC236}">
                <a16:creationId xmlns:a16="http://schemas.microsoft.com/office/drawing/2014/main" id="{6EA513B4-6411-AA81-CF49-D509C55E0008}"/>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0AB3AEDD-3F18-E9FA-2F24-E432876A0514}"/>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37" name="TextBox 5">
            <a:extLst>
              <a:ext uri="{FF2B5EF4-FFF2-40B4-BE49-F238E27FC236}">
                <a16:creationId xmlns:a16="http://schemas.microsoft.com/office/drawing/2014/main" id="{2611C69C-97C5-FB30-12A9-C61BACC2DE24}"/>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2C03BC3E-BDDA-DCBE-D367-48E77600E12D}"/>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39" name="TextBox 7">
            <a:extLst>
              <a:ext uri="{FF2B5EF4-FFF2-40B4-BE49-F238E27FC236}">
                <a16:creationId xmlns:a16="http://schemas.microsoft.com/office/drawing/2014/main" id="{5BB4503F-950E-DAF5-EE38-4BF2DF7323CD}"/>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D43E0F66-FD68-A428-8C5F-BF42ED4BEB1E}"/>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41" name="TextBox 9">
            <a:extLst>
              <a:ext uri="{FF2B5EF4-FFF2-40B4-BE49-F238E27FC236}">
                <a16:creationId xmlns:a16="http://schemas.microsoft.com/office/drawing/2014/main" id="{CB4EC1C6-2517-5A87-B5C1-F92E50AB7E06}"/>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9642" name="TextBox 10">
            <a:extLst>
              <a:ext uri="{FF2B5EF4-FFF2-40B4-BE49-F238E27FC236}">
                <a16:creationId xmlns:a16="http://schemas.microsoft.com/office/drawing/2014/main" id="{61C7479E-1239-7F6A-6CB3-6476B25987BC}"/>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9643" name="TextBox 11">
            <a:extLst>
              <a:ext uri="{FF2B5EF4-FFF2-40B4-BE49-F238E27FC236}">
                <a16:creationId xmlns:a16="http://schemas.microsoft.com/office/drawing/2014/main" id="{FAD453B2-7A58-7473-1581-62B393A722C8}"/>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69644" name="TextBox 12">
            <a:extLst>
              <a:ext uri="{FF2B5EF4-FFF2-40B4-BE49-F238E27FC236}">
                <a16:creationId xmlns:a16="http://schemas.microsoft.com/office/drawing/2014/main" id="{890B19A9-E2E8-B483-AE30-A451AAF71993}"/>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69645" name="TextBox 13">
            <a:extLst>
              <a:ext uri="{FF2B5EF4-FFF2-40B4-BE49-F238E27FC236}">
                <a16:creationId xmlns:a16="http://schemas.microsoft.com/office/drawing/2014/main" id="{7183F9A4-BC4C-E005-E5BA-012FE886447D}"/>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69646" name="TextBox 14">
            <a:extLst>
              <a:ext uri="{FF2B5EF4-FFF2-40B4-BE49-F238E27FC236}">
                <a16:creationId xmlns:a16="http://schemas.microsoft.com/office/drawing/2014/main" id="{C2CEFBDA-BA32-37D1-1BD9-E09CE07B00D3}"/>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69647" name="TextBox 15">
            <a:extLst>
              <a:ext uri="{FF2B5EF4-FFF2-40B4-BE49-F238E27FC236}">
                <a16:creationId xmlns:a16="http://schemas.microsoft.com/office/drawing/2014/main" id="{FF54553F-C128-7D27-045E-1D5880B7DA1F}"/>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29" name="Rectangle 2">
            <a:extLst>
              <a:ext uri="{FF2B5EF4-FFF2-40B4-BE49-F238E27FC236}">
                <a16:creationId xmlns:a16="http://schemas.microsoft.com/office/drawing/2014/main" id="{6A14FCD6-0047-C259-C8E9-6497E3C49AAC}"/>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30" name="Rectangle 29">
            <a:extLst>
              <a:ext uri="{FF2B5EF4-FFF2-40B4-BE49-F238E27FC236}">
                <a16:creationId xmlns:a16="http://schemas.microsoft.com/office/drawing/2014/main" id="{A2E81E80-86B0-4C84-7167-2440F1146750}"/>
              </a:ext>
            </a:extLst>
          </p:cNvPr>
          <p:cNvSpPr/>
          <p:nvPr/>
        </p:nvSpPr>
        <p:spPr>
          <a:xfrm>
            <a:off x="136525" y="4114800"/>
            <a:ext cx="8851900" cy="735013"/>
          </a:xfrm>
          <a:prstGeom prst="rect">
            <a:avLst/>
          </a:prstGeom>
          <a:pattFill prst="wdUpDiag">
            <a:fgClr>
              <a:schemeClr val="tx1"/>
            </a:fgClr>
            <a:bgClr>
              <a:schemeClr val="bg1"/>
            </a:bgClr>
          </a:patt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15486332-A295-1BE2-029C-F902EB6658FB}"/>
              </a:ext>
            </a:extLst>
          </p:cNvPr>
          <p:cNvSpPr/>
          <p:nvPr/>
        </p:nvSpPr>
        <p:spPr>
          <a:xfrm>
            <a:off x="63976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51" name="TextBox 17">
            <a:extLst>
              <a:ext uri="{FF2B5EF4-FFF2-40B4-BE49-F238E27FC236}">
                <a16:creationId xmlns:a16="http://schemas.microsoft.com/office/drawing/2014/main" id="{88BCC982-62E7-7FCD-734D-52409BAEFEF0}"/>
              </a:ext>
            </a:extLst>
          </p:cNvPr>
          <p:cNvSpPr txBox="1">
            <a:spLocks noChangeArrowheads="1"/>
          </p:cNvSpPr>
          <p:nvPr/>
        </p:nvSpPr>
        <p:spPr bwMode="auto">
          <a:xfrm>
            <a:off x="11811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69652" name="TextBox 18">
            <a:extLst>
              <a:ext uri="{FF2B5EF4-FFF2-40B4-BE49-F238E27FC236}">
                <a16:creationId xmlns:a16="http://schemas.microsoft.com/office/drawing/2014/main" id="{84983332-99DC-622A-4F79-67837D24B19D}"/>
              </a:ext>
            </a:extLst>
          </p:cNvPr>
          <p:cNvSpPr txBox="1">
            <a:spLocks noChangeArrowheads="1"/>
          </p:cNvSpPr>
          <p:nvPr/>
        </p:nvSpPr>
        <p:spPr bwMode="auto">
          <a:xfrm>
            <a:off x="1108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cxnSp>
        <p:nvCxnSpPr>
          <p:cNvPr id="21" name="Straight Arrow Connector 20">
            <a:extLst>
              <a:ext uri="{FF2B5EF4-FFF2-40B4-BE49-F238E27FC236}">
                <a16:creationId xmlns:a16="http://schemas.microsoft.com/office/drawing/2014/main" id="{461C2BDA-1F18-4643-7121-9683467E7742}"/>
              </a:ext>
            </a:extLst>
          </p:cNvPr>
          <p:cNvCxnSpPr>
            <a:cxnSpLocks/>
          </p:cNvCxnSpPr>
          <p:nvPr/>
        </p:nvCxnSpPr>
        <p:spPr>
          <a:xfrm flipV="1">
            <a:off x="2854325" y="5205413"/>
            <a:ext cx="0" cy="844550"/>
          </a:xfrm>
          <a:prstGeom prst="straightConnector1">
            <a:avLst/>
          </a:prstGeom>
          <a:ln w="38100">
            <a:solidFill>
              <a:schemeClr val="tx1"/>
            </a:solidFill>
            <a:prstDash val="sysDot"/>
            <a:tailEnd type="arrow" w="lg" len="lg"/>
          </a:ln>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71C60845-E688-F246-DB0B-340219BC701E}"/>
              </a:ext>
            </a:extLst>
          </p:cNvPr>
          <p:cNvSpPr/>
          <p:nvPr/>
        </p:nvSpPr>
        <p:spPr>
          <a:xfrm>
            <a:off x="3927475"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55" name="TextBox 21">
            <a:extLst>
              <a:ext uri="{FF2B5EF4-FFF2-40B4-BE49-F238E27FC236}">
                <a16:creationId xmlns:a16="http://schemas.microsoft.com/office/drawing/2014/main" id="{A1E6603F-2DDE-B5BA-A050-3237E1871F63}"/>
              </a:ext>
            </a:extLst>
          </p:cNvPr>
          <p:cNvSpPr txBox="1">
            <a:spLocks noChangeArrowheads="1"/>
          </p:cNvSpPr>
          <p:nvPr/>
        </p:nvSpPr>
        <p:spPr bwMode="auto">
          <a:xfrm>
            <a:off x="4467225"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69656" name="TextBox 22">
            <a:extLst>
              <a:ext uri="{FF2B5EF4-FFF2-40B4-BE49-F238E27FC236}">
                <a16:creationId xmlns:a16="http://schemas.microsoft.com/office/drawing/2014/main" id="{C5FE0F07-0B5B-E59A-2D69-EDC97ED5E1AA}"/>
              </a:ext>
            </a:extLst>
          </p:cNvPr>
          <p:cNvSpPr txBox="1">
            <a:spLocks noChangeArrowheads="1"/>
          </p:cNvSpPr>
          <p:nvPr/>
        </p:nvSpPr>
        <p:spPr bwMode="auto">
          <a:xfrm>
            <a:off x="4306888" y="4827588"/>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25" name="Rectangle 24">
            <a:extLst>
              <a:ext uri="{FF2B5EF4-FFF2-40B4-BE49-F238E27FC236}">
                <a16:creationId xmlns:a16="http://schemas.microsoft.com/office/drawing/2014/main" id="{771C310D-9B18-C099-6011-65AA3417FA55}"/>
              </a:ext>
            </a:extLst>
          </p:cNvPr>
          <p:cNvSpPr/>
          <p:nvPr/>
        </p:nvSpPr>
        <p:spPr>
          <a:xfrm>
            <a:off x="613251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58" name="TextBox 25">
            <a:extLst>
              <a:ext uri="{FF2B5EF4-FFF2-40B4-BE49-F238E27FC236}">
                <a16:creationId xmlns:a16="http://schemas.microsoft.com/office/drawing/2014/main" id="{8C478D20-11E9-03D2-C091-559901338844}"/>
              </a:ext>
            </a:extLst>
          </p:cNvPr>
          <p:cNvSpPr txBox="1">
            <a:spLocks noChangeArrowheads="1"/>
          </p:cNvSpPr>
          <p:nvPr/>
        </p:nvSpPr>
        <p:spPr bwMode="auto">
          <a:xfrm>
            <a:off x="6672263"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69659" name="TextBox 26">
            <a:extLst>
              <a:ext uri="{FF2B5EF4-FFF2-40B4-BE49-F238E27FC236}">
                <a16:creationId xmlns:a16="http://schemas.microsoft.com/office/drawing/2014/main" id="{F1E0A922-C5D0-7C9A-F986-41C9A06522D9}"/>
              </a:ext>
            </a:extLst>
          </p:cNvPr>
          <p:cNvSpPr txBox="1">
            <a:spLocks noChangeArrowheads="1"/>
          </p:cNvSpPr>
          <p:nvPr/>
        </p:nvSpPr>
        <p:spPr bwMode="auto">
          <a:xfrm>
            <a:off x="6442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28" name="Rectangle 27">
            <a:extLst>
              <a:ext uri="{FF2B5EF4-FFF2-40B4-BE49-F238E27FC236}">
                <a16:creationId xmlns:a16="http://schemas.microsoft.com/office/drawing/2014/main" id="{B52A25A4-C8C1-C0A6-7D5F-7847E15E12CA}"/>
              </a:ext>
            </a:extLst>
          </p:cNvPr>
          <p:cNvSpPr/>
          <p:nvPr/>
        </p:nvSpPr>
        <p:spPr>
          <a:xfrm>
            <a:off x="2854325" y="4222750"/>
            <a:ext cx="1008063"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69661" name="TextBox 30">
            <a:extLst>
              <a:ext uri="{FF2B5EF4-FFF2-40B4-BE49-F238E27FC236}">
                <a16:creationId xmlns:a16="http://schemas.microsoft.com/office/drawing/2014/main" id="{5EBD2583-A15E-B274-DDDF-3DDD9F5666CB}"/>
              </a:ext>
            </a:extLst>
          </p:cNvPr>
          <p:cNvSpPr txBox="1">
            <a:spLocks noChangeArrowheads="1"/>
          </p:cNvSpPr>
          <p:nvPr/>
        </p:nvSpPr>
        <p:spPr bwMode="auto">
          <a:xfrm>
            <a:off x="28194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69662" name="TextBox 31">
            <a:extLst>
              <a:ext uri="{FF2B5EF4-FFF2-40B4-BE49-F238E27FC236}">
                <a16:creationId xmlns:a16="http://schemas.microsoft.com/office/drawing/2014/main" id="{9168207B-DFD5-BB3F-6B2C-BAFE8B71A742}"/>
              </a:ext>
            </a:extLst>
          </p:cNvPr>
          <p:cNvSpPr txBox="1">
            <a:spLocks noChangeArrowheads="1"/>
          </p:cNvSpPr>
          <p:nvPr/>
        </p:nvSpPr>
        <p:spPr bwMode="auto">
          <a:xfrm>
            <a:off x="2706688" y="481647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1">
            <a:extLst>
              <a:ext uri="{FF2B5EF4-FFF2-40B4-BE49-F238E27FC236}">
                <a16:creationId xmlns:a16="http://schemas.microsoft.com/office/drawing/2014/main" id="{9218DE04-9407-BCFC-7741-EE791C5B5D56}"/>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E01AD0-6543-3A48-9702-AC9A95FA6DF5}"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23C179B2-0F87-F4FE-A083-F1D69C6F2676}"/>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59" name="TextBox 3">
            <a:extLst>
              <a:ext uri="{FF2B5EF4-FFF2-40B4-BE49-F238E27FC236}">
                <a16:creationId xmlns:a16="http://schemas.microsoft.com/office/drawing/2014/main" id="{F36611C3-9B53-3FEA-72AB-359B5477E023}"/>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29A60798-B96D-FC64-B360-7790B104B2A0}"/>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61" name="TextBox 5">
            <a:extLst>
              <a:ext uri="{FF2B5EF4-FFF2-40B4-BE49-F238E27FC236}">
                <a16:creationId xmlns:a16="http://schemas.microsoft.com/office/drawing/2014/main" id="{CE5DE6DC-4261-8BA9-39B7-F4FD7C2594CE}"/>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5EB75219-EAB5-B47F-3511-9DB5F8BDE94E}"/>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63" name="TextBox 7">
            <a:extLst>
              <a:ext uri="{FF2B5EF4-FFF2-40B4-BE49-F238E27FC236}">
                <a16:creationId xmlns:a16="http://schemas.microsoft.com/office/drawing/2014/main" id="{F87D5015-66DD-1220-53F6-BF757907FF60}"/>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5CA0C213-379A-AE17-3EA5-529A7791931F}"/>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65" name="TextBox 9">
            <a:extLst>
              <a:ext uri="{FF2B5EF4-FFF2-40B4-BE49-F238E27FC236}">
                <a16:creationId xmlns:a16="http://schemas.microsoft.com/office/drawing/2014/main" id="{A4C7F482-2B07-CC23-DE94-98872D38B02B}"/>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70666" name="TextBox 10">
            <a:extLst>
              <a:ext uri="{FF2B5EF4-FFF2-40B4-BE49-F238E27FC236}">
                <a16:creationId xmlns:a16="http://schemas.microsoft.com/office/drawing/2014/main" id="{AAB6BABA-04AC-C647-499E-60361D291AFB}"/>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70667" name="TextBox 11">
            <a:extLst>
              <a:ext uri="{FF2B5EF4-FFF2-40B4-BE49-F238E27FC236}">
                <a16:creationId xmlns:a16="http://schemas.microsoft.com/office/drawing/2014/main" id="{99329512-C2BA-91CD-7DC6-2CCA53706530}"/>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70668" name="TextBox 12">
            <a:extLst>
              <a:ext uri="{FF2B5EF4-FFF2-40B4-BE49-F238E27FC236}">
                <a16:creationId xmlns:a16="http://schemas.microsoft.com/office/drawing/2014/main" id="{5C2018D1-5247-B046-0B89-D445DF011FEF}"/>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70669" name="TextBox 13">
            <a:extLst>
              <a:ext uri="{FF2B5EF4-FFF2-40B4-BE49-F238E27FC236}">
                <a16:creationId xmlns:a16="http://schemas.microsoft.com/office/drawing/2014/main" id="{94AFA6E6-EDC4-BA7D-A6C0-9255228D5F07}"/>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70670" name="TextBox 14">
            <a:extLst>
              <a:ext uri="{FF2B5EF4-FFF2-40B4-BE49-F238E27FC236}">
                <a16:creationId xmlns:a16="http://schemas.microsoft.com/office/drawing/2014/main" id="{8AC3D463-96B2-8DB9-0BD7-5D99A21F7BAD}"/>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70671" name="TextBox 15">
            <a:extLst>
              <a:ext uri="{FF2B5EF4-FFF2-40B4-BE49-F238E27FC236}">
                <a16:creationId xmlns:a16="http://schemas.microsoft.com/office/drawing/2014/main" id="{4A91AE92-429E-66A9-6859-9E2883B28BC2}"/>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29" name="Rectangle 2">
            <a:extLst>
              <a:ext uri="{FF2B5EF4-FFF2-40B4-BE49-F238E27FC236}">
                <a16:creationId xmlns:a16="http://schemas.microsoft.com/office/drawing/2014/main" id="{C9D18925-1150-5DA7-9896-FA94448C5E8F}"/>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
        <p:nvSpPr>
          <p:cNvPr id="30" name="Rectangle 29">
            <a:extLst>
              <a:ext uri="{FF2B5EF4-FFF2-40B4-BE49-F238E27FC236}">
                <a16:creationId xmlns:a16="http://schemas.microsoft.com/office/drawing/2014/main" id="{15CD25C9-3B45-7924-DC93-A7A94579A332}"/>
              </a:ext>
            </a:extLst>
          </p:cNvPr>
          <p:cNvSpPr/>
          <p:nvPr/>
        </p:nvSpPr>
        <p:spPr>
          <a:xfrm>
            <a:off x="136525" y="4114800"/>
            <a:ext cx="8851900" cy="735013"/>
          </a:xfrm>
          <a:prstGeom prst="rect">
            <a:avLst/>
          </a:prstGeom>
          <a:pattFill prst="wdUpDiag">
            <a:fgClr>
              <a:schemeClr val="tx1"/>
            </a:fgClr>
            <a:bgClr>
              <a:schemeClr val="bg1"/>
            </a:bgClr>
          </a:pattFill>
          <a:ln w="50800">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A3D23937-07E7-4255-6B63-729384F236E2}"/>
              </a:ext>
            </a:extLst>
          </p:cNvPr>
          <p:cNvSpPr/>
          <p:nvPr/>
        </p:nvSpPr>
        <p:spPr>
          <a:xfrm>
            <a:off x="63976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75" name="TextBox 17">
            <a:extLst>
              <a:ext uri="{FF2B5EF4-FFF2-40B4-BE49-F238E27FC236}">
                <a16:creationId xmlns:a16="http://schemas.microsoft.com/office/drawing/2014/main" id="{AB95AF64-A5E8-7C6F-38EE-5A680A9BCF0A}"/>
              </a:ext>
            </a:extLst>
          </p:cNvPr>
          <p:cNvSpPr txBox="1">
            <a:spLocks noChangeArrowheads="1"/>
          </p:cNvSpPr>
          <p:nvPr/>
        </p:nvSpPr>
        <p:spPr bwMode="auto">
          <a:xfrm>
            <a:off x="11811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70676" name="TextBox 18">
            <a:extLst>
              <a:ext uri="{FF2B5EF4-FFF2-40B4-BE49-F238E27FC236}">
                <a16:creationId xmlns:a16="http://schemas.microsoft.com/office/drawing/2014/main" id="{8A15BF76-18A1-F81D-B562-77F97EC80C15}"/>
              </a:ext>
            </a:extLst>
          </p:cNvPr>
          <p:cNvSpPr txBox="1">
            <a:spLocks noChangeArrowheads="1"/>
          </p:cNvSpPr>
          <p:nvPr/>
        </p:nvSpPr>
        <p:spPr bwMode="auto">
          <a:xfrm>
            <a:off x="1108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cxnSp>
        <p:nvCxnSpPr>
          <p:cNvPr id="21" name="Straight Arrow Connector 20">
            <a:extLst>
              <a:ext uri="{FF2B5EF4-FFF2-40B4-BE49-F238E27FC236}">
                <a16:creationId xmlns:a16="http://schemas.microsoft.com/office/drawing/2014/main" id="{E860D9F3-2939-5AD0-5600-62A276AB0C87}"/>
              </a:ext>
            </a:extLst>
          </p:cNvPr>
          <p:cNvCxnSpPr>
            <a:cxnSpLocks/>
          </p:cNvCxnSpPr>
          <p:nvPr/>
        </p:nvCxnSpPr>
        <p:spPr>
          <a:xfrm flipV="1">
            <a:off x="8343900" y="4979988"/>
            <a:ext cx="0" cy="846137"/>
          </a:xfrm>
          <a:prstGeom prst="straightConnector1">
            <a:avLst/>
          </a:prstGeom>
          <a:ln w="38100">
            <a:tailEnd type="arrow" w="lg" len="lg"/>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67DCB0F4-7770-AC0F-5A92-9EFA5F3CF82E}"/>
              </a:ext>
            </a:extLst>
          </p:cNvPr>
          <p:cNvSpPr txBox="1"/>
          <p:nvPr/>
        </p:nvSpPr>
        <p:spPr>
          <a:xfrm>
            <a:off x="7791450" y="5811838"/>
            <a:ext cx="1108075" cy="400050"/>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1F497D">
                    <a:lumMod val="60000"/>
                    <a:lumOff val="40000"/>
                  </a:srgbClr>
                </a:solidFill>
                <a:effectLst/>
                <a:uLnTx/>
                <a:uFillTx/>
                <a:latin typeface="Courier New" panose="02070309020205020404" pitchFamily="49" charset="0"/>
                <a:ea typeface="ＭＳ Ｐゴシック" panose="020B0600070205080204" pitchFamily="34" charset="-128"/>
                <a:cs typeface="+mn-cs"/>
              </a:rPr>
              <a:t>234488</a:t>
            </a:r>
          </a:p>
        </p:txBody>
      </p:sp>
      <p:sp>
        <p:nvSpPr>
          <p:cNvPr id="20" name="Rectangle 19">
            <a:extLst>
              <a:ext uri="{FF2B5EF4-FFF2-40B4-BE49-F238E27FC236}">
                <a16:creationId xmlns:a16="http://schemas.microsoft.com/office/drawing/2014/main" id="{B2151D56-AA90-FD83-ED41-913A2180F639}"/>
              </a:ext>
            </a:extLst>
          </p:cNvPr>
          <p:cNvSpPr/>
          <p:nvPr/>
        </p:nvSpPr>
        <p:spPr>
          <a:xfrm>
            <a:off x="3927475"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80" name="TextBox 21">
            <a:extLst>
              <a:ext uri="{FF2B5EF4-FFF2-40B4-BE49-F238E27FC236}">
                <a16:creationId xmlns:a16="http://schemas.microsoft.com/office/drawing/2014/main" id="{3E719694-A165-F852-0990-B0CD4D324296}"/>
              </a:ext>
            </a:extLst>
          </p:cNvPr>
          <p:cNvSpPr txBox="1">
            <a:spLocks noChangeArrowheads="1"/>
          </p:cNvSpPr>
          <p:nvPr/>
        </p:nvSpPr>
        <p:spPr bwMode="auto">
          <a:xfrm>
            <a:off x="4467225"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70681" name="TextBox 22">
            <a:extLst>
              <a:ext uri="{FF2B5EF4-FFF2-40B4-BE49-F238E27FC236}">
                <a16:creationId xmlns:a16="http://schemas.microsoft.com/office/drawing/2014/main" id="{35A80BED-4878-E7AB-8C42-9CC2D5B51AAF}"/>
              </a:ext>
            </a:extLst>
          </p:cNvPr>
          <p:cNvSpPr txBox="1">
            <a:spLocks noChangeArrowheads="1"/>
          </p:cNvSpPr>
          <p:nvPr/>
        </p:nvSpPr>
        <p:spPr bwMode="auto">
          <a:xfrm>
            <a:off x="4306888" y="4827588"/>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25" name="Rectangle 24">
            <a:extLst>
              <a:ext uri="{FF2B5EF4-FFF2-40B4-BE49-F238E27FC236}">
                <a16:creationId xmlns:a16="http://schemas.microsoft.com/office/drawing/2014/main" id="{E5B364A2-EC50-02FB-6B57-2A764978C5E2}"/>
              </a:ext>
            </a:extLst>
          </p:cNvPr>
          <p:cNvSpPr/>
          <p:nvPr/>
        </p:nvSpPr>
        <p:spPr>
          <a:xfrm>
            <a:off x="613251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83" name="TextBox 25">
            <a:extLst>
              <a:ext uri="{FF2B5EF4-FFF2-40B4-BE49-F238E27FC236}">
                <a16:creationId xmlns:a16="http://schemas.microsoft.com/office/drawing/2014/main" id="{941D09C6-91D2-E4FD-3764-EBD194DD9232}"/>
              </a:ext>
            </a:extLst>
          </p:cNvPr>
          <p:cNvSpPr txBox="1">
            <a:spLocks noChangeArrowheads="1"/>
          </p:cNvSpPr>
          <p:nvPr/>
        </p:nvSpPr>
        <p:spPr bwMode="auto">
          <a:xfrm>
            <a:off x="6672263"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70684" name="TextBox 26">
            <a:extLst>
              <a:ext uri="{FF2B5EF4-FFF2-40B4-BE49-F238E27FC236}">
                <a16:creationId xmlns:a16="http://schemas.microsoft.com/office/drawing/2014/main" id="{1D01B2A2-ECBA-E897-7003-B1D39962EA87}"/>
              </a:ext>
            </a:extLst>
          </p:cNvPr>
          <p:cNvSpPr txBox="1">
            <a:spLocks noChangeArrowheads="1"/>
          </p:cNvSpPr>
          <p:nvPr/>
        </p:nvSpPr>
        <p:spPr bwMode="auto">
          <a:xfrm>
            <a:off x="6442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28" name="Rectangle 27">
            <a:extLst>
              <a:ext uri="{FF2B5EF4-FFF2-40B4-BE49-F238E27FC236}">
                <a16:creationId xmlns:a16="http://schemas.microsoft.com/office/drawing/2014/main" id="{E8619DA9-2AC5-CADB-CF19-2FF605DA890F}"/>
              </a:ext>
            </a:extLst>
          </p:cNvPr>
          <p:cNvSpPr/>
          <p:nvPr/>
        </p:nvSpPr>
        <p:spPr>
          <a:xfrm>
            <a:off x="2854325" y="4222750"/>
            <a:ext cx="1008063"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0686" name="TextBox 30">
            <a:extLst>
              <a:ext uri="{FF2B5EF4-FFF2-40B4-BE49-F238E27FC236}">
                <a16:creationId xmlns:a16="http://schemas.microsoft.com/office/drawing/2014/main" id="{728180CF-3A68-27BD-988D-F6F2074CA3F1}"/>
              </a:ext>
            </a:extLst>
          </p:cNvPr>
          <p:cNvSpPr txBox="1">
            <a:spLocks noChangeArrowheads="1"/>
          </p:cNvSpPr>
          <p:nvPr/>
        </p:nvSpPr>
        <p:spPr bwMode="auto">
          <a:xfrm>
            <a:off x="28194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0687" name="TextBox 31">
            <a:extLst>
              <a:ext uri="{FF2B5EF4-FFF2-40B4-BE49-F238E27FC236}">
                <a16:creationId xmlns:a16="http://schemas.microsoft.com/office/drawing/2014/main" id="{2C971510-1F34-27FC-C169-EEA4788CA114}"/>
              </a:ext>
            </a:extLst>
          </p:cNvPr>
          <p:cNvSpPr txBox="1">
            <a:spLocks noChangeArrowheads="1"/>
          </p:cNvSpPr>
          <p:nvPr/>
        </p:nvSpPr>
        <p:spPr bwMode="auto">
          <a:xfrm>
            <a:off x="2706688" y="481647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1" name="Slide Number Placeholder 1">
            <a:extLst>
              <a:ext uri="{FF2B5EF4-FFF2-40B4-BE49-F238E27FC236}">
                <a16:creationId xmlns:a16="http://schemas.microsoft.com/office/drawing/2014/main" id="{B01E812B-139C-8D60-EFD1-E72BED0C2BB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EE6C50-7B15-1F44-93C2-B0762409061B}"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3" name="Rectangle 2">
            <a:extLst>
              <a:ext uri="{FF2B5EF4-FFF2-40B4-BE49-F238E27FC236}">
                <a16:creationId xmlns:a16="http://schemas.microsoft.com/office/drawing/2014/main" id="{5A4A42EA-553D-DEC5-0F91-BFEAAC9AF91D}"/>
              </a:ext>
            </a:extLst>
          </p:cNvPr>
          <p:cNvSpPr/>
          <p:nvPr/>
        </p:nvSpPr>
        <p:spPr>
          <a:xfrm>
            <a:off x="539750"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683" name="TextBox 3">
            <a:extLst>
              <a:ext uri="{FF2B5EF4-FFF2-40B4-BE49-F238E27FC236}">
                <a16:creationId xmlns:a16="http://schemas.microsoft.com/office/drawing/2014/main" id="{ADC6D271-487B-945C-EDD3-8CD07DCC4674}"/>
              </a:ext>
            </a:extLst>
          </p:cNvPr>
          <p:cNvSpPr txBox="1">
            <a:spLocks noChangeArrowheads="1"/>
          </p:cNvSpPr>
          <p:nvPr/>
        </p:nvSpPr>
        <p:spPr bwMode="auto">
          <a:xfrm>
            <a:off x="10795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5" name="Rectangle 4">
            <a:extLst>
              <a:ext uri="{FF2B5EF4-FFF2-40B4-BE49-F238E27FC236}">
                <a16:creationId xmlns:a16="http://schemas.microsoft.com/office/drawing/2014/main" id="{74BEB8DB-0C59-4256-9D4E-9E59FCFA88D7}"/>
              </a:ext>
            </a:extLst>
          </p:cNvPr>
          <p:cNvSpPr/>
          <p:nvPr/>
        </p:nvSpPr>
        <p:spPr>
          <a:xfrm>
            <a:off x="2754313" y="1731963"/>
            <a:ext cx="1006475"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685" name="TextBox 5">
            <a:extLst>
              <a:ext uri="{FF2B5EF4-FFF2-40B4-BE49-F238E27FC236}">
                <a16:creationId xmlns:a16="http://schemas.microsoft.com/office/drawing/2014/main" id="{2CDBC602-B979-54F6-6895-2618A680BE07}"/>
              </a:ext>
            </a:extLst>
          </p:cNvPr>
          <p:cNvSpPr txBox="1">
            <a:spLocks noChangeArrowheads="1"/>
          </p:cNvSpPr>
          <p:nvPr/>
        </p:nvSpPr>
        <p:spPr bwMode="auto">
          <a:xfrm>
            <a:off x="271780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7" name="Rectangle 6">
            <a:extLst>
              <a:ext uri="{FF2B5EF4-FFF2-40B4-BE49-F238E27FC236}">
                <a16:creationId xmlns:a16="http://schemas.microsoft.com/office/drawing/2014/main" id="{92E2BBBE-9A1C-383F-A95A-9D7A82D8D95E}"/>
              </a:ext>
            </a:extLst>
          </p:cNvPr>
          <p:cNvSpPr/>
          <p:nvPr/>
        </p:nvSpPr>
        <p:spPr>
          <a:xfrm>
            <a:off x="3825875"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687" name="TextBox 7">
            <a:extLst>
              <a:ext uri="{FF2B5EF4-FFF2-40B4-BE49-F238E27FC236}">
                <a16:creationId xmlns:a16="http://schemas.microsoft.com/office/drawing/2014/main" id="{84A357BB-DC7A-209B-269D-1E2DC921D675}"/>
              </a:ext>
            </a:extLst>
          </p:cNvPr>
          <p:cNvSpPr txBox="1">
            <a:spLocks noChangeArrowheads="1"/>
          </p:cNvSpPr>
          <p:nvPr/>
        </p:nvSpPr>
        <p:spPr bwMode="auto">
          <a:xfrm>
            <a:off x="4367213"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9" name="Rectangle 8">
            <a:extLst>
              <a:ext uri="{FF2B5EF4-FFF2-40B4-BE49-F238E27FC236}">
                <a16:creationId xmlns:a16="http://schemas.microsoft.com/office/drawing/2014/main" id="{5E47DDDD-6953-6B0D-B840-8981AFE40D0E}"/>
              </a:ext>
            </a:extLst>
          </p:cNvPr>
          <p:cNvSpPr/>
          <p:nvPr/>
        </p:nvSpPr>
        <p:spPr>
          <a:xfrm>
            <a:off x="6030913" y="1731963"/>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689" name="TextBox 9">
            <a:extLst>
              <a:ext uri="{FF2B5EF4-FFF2-40B4-BE49-F238E27FC236}">
                <a16:creationId xmlns:a16="http://schemas.microsoft.com/office/drawing/2014/main" id="{BAD52064-522C-0398-FA21-FCD9B6D40B3A}"/>
              </a:ext>
            </a:extLst>
          </p:cNvPr>
          <p:cNvSpPr txBox="1">
            <a:spLocks noChangeArrowheads="1"/>
          </p:cNvSpPr>
          <p:nvPr/>
        </p:nvSpPr>
        <p:spPr bwMode="auto">
          <a:xfrm>
            <a:off x="6572250" y="1795463"/>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71690" name="TextBox 10">
            <a:extLst>
              <a:ext uri="{FF2B5EF4-FFF2-40B4-BE49-F238E27FC236}">
                <a16:creationId xmlns:a16="http://schemas.microsoft.com/office/drawing/2014/main" id="{CCB226C5-EBF1-B5C7-5D41-39A07E269906}"/>
              </a:ext>
            </a:extLst>
          </p:cNvPr>
          <p:cNvSpPr txBox="1">
            <a:spLocks noChangeArrowheads="1"/>
          </p:cNvSpPr>
          <p:nvPr/>
        </p:nvSpPr>
        <p:spPr bwMode="auto">
          <a:xfrm>
            <a:off x="1008063" y="2314575"/>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71691" name="TextBox 11">
            <a:extLst>
              <a:ext uri="{FF2B5EF4-FFF2-40B4-BE49-F238E27FC236}">
                <a16:creationId xmlns:a16="http://schemas.microsoft.com/office/drawing/2014/main" id="{75FE9DFE-2AAE-41A6-63F0-A757669C6303}"/>
              </a:ext>
            </a:extLst>
          </p:cNvPr>
          <p:cNvSpPr txBox="1">
            <a:spLocks noChangeArrowheads="1"/>
          </p:cNvSpPr>
          <p:nvPr/>
        </p:nvSpPr>
        <p:spPr bwMode="auto">
          <a:xfrm>
            <a:off x="2606675" y="2325688"/>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71692" name="TextBox 12">
            <a:extLst>
              <a:ext uri="{FF2B5EF4-FFF2-40B4-BE49-F238E27FC236}">
                <a16:creationId xmlns:a16="http://schemas.microsoft.com/office/drawing/2014/main" id="{0A1F3EE4-8160-2442-F9F1-80BA65433037}"/>
              </a:ext>
            </a:extLst>
          </p:cNvPr>
          <p:cNvSpPr txBox="1">
            <a:spLocks noChangeArrowheads="1"/>
          </p:cNvSpPr>
          <p:nvPr/>
        </p:nvSpPr>
        <p:spPr bwMode="auto">
          <a:xfrm>
            <a:off x="4205288" y="2338388"/>
            <a:ext cx="1570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71693" name="TextBox 13">
            <a:extLst>
              <a:ext uri="{FF2B5EF4-FFF2-40B4-BE49-F238E27FC236}">
                <a16:creationId xmlns:a16="http://schemas.microsoft.com/office/drawing/2014/main" id="{F7B61433-0591-A483-A2B7-62F44317759E}"/>
              </a:ext>
            </a:extLst>
          </p:cNvPr>
          <p:cNvSpPr txBox="1">
            <a:spLocks noChangeArrowheads="1"/>
          </p:cNvSpPr>
          <p:nvPr/>
        </p:nvSpPr>
        <p:spPr bwMode="auto">
          <a:xfrm>
            <a:off x="6340475" y="2314575"/>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71694" name="TextBox 14">
            <a:extLst>
              <a:ext uri="{FF2B5EF4-FFF2-40B4-BE49-F238E27FC236}">
                <a16:creationId xmlns:a16="http://schemas.microsoft.com/office/drawing/2014/main" id="{D6319773-5FBD-809C-DBB9-8647C8BA9980}"/>
              </a:ext>
            </a:extLst>
          </p:cNvPr>
          <p:cNvSpPr txBox="1">
            <a:spLocks noChangeArrowheads="1"/>
          </p:cNvSpPr>
          <p:nvPr/>
        </p:nvSpPr>
        <p:spPr bwMode="auto">
          <a:xfrm>
            <a:off x="615950" y="1163638"/>
            <a:ext cx="2339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 buffer:</a:t>
            </a:r>
          </a:p>
        </p:txBody>
      </p:sp>
      <p:sp>
        <p:nvSpPr>
          <p:cNvPr id="71695" name="TextBox 15">
            <a:extLst>
              <a:ext uri="{FF2B5EF4-FFF2-40B4-BE49-F238E27FC236}">
                <a16:creationId xmlns:a16="http://schemas.microsoft.com/office/drawing/2014/main" id="{D8E3FF25-23D1-700F-13C7-236AC6E9FAC6}"/>
              </a:ext>
            </a:extLst>
          </p:cNvPr>
          <p:cNvSpPr txBox="1">
            <a:spLocks noChangeArrowheads="1"/>
          </p:cNvSpPr>
          <p:nvPr/>
        </p:nvSpPr>
        <p:spPr bwMode="auto">
          <a:xfrm>
            <a:off x="622300" y="3429000"/>
            <a:ext cx="2647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 buffer:</a:t>
            </a:r>
          </a:p>
        </p:txBody>
      </p:sp>
      <p:sp>
        <p:nvSpPr>
          <p:cNvPr id="17" name="Rectangle 16">
            <a:extLst>
              <a:ext uri="{FF2B5EF4-FFF2-40B4-BE49-F238E27FC236}">
                <a16:creationId xmlns:a16="http://schemas.microsoft.com/office/drawing/2014/main" id="{39AF9D9A-8E49-09A0-1999-6F5D7E083BE5}"/>
              </a:ext>
            </a:extLst>
          </p:cNvPr>
          <p:cNvSpPr/>
          <p:nvPr/>
        </p:nvSpPr>
        <p:spPr>
          <a:xfrm>
            <a:off x="63976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697" name="TextBox 17">
            <a:extLst>
              <a:ext uri="{FF2B5EF4-FFF2-40B4-BE49-F238E27FC236}">
                <a16:creationId xmlns:a16="http://schemas.microsoft.com/office/drawing/2014/main" id="{C0920D6E-3A37-39B9-8CD5-F9C44031E1CC}"/>
              </a:ext>
            </a:extLst>
          </p:cNvPr>
          <p:cNvSpPr txBox="1">
            <a:spLocks noChangeArrowheads="1"/>
          </p:cNvSpPr>
          <p:nvPr/>
        </p:nvSpPr>
        <p:spPr bwMode="auto">
          <a:xfrm>
            <a:off x="11811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234118</a:t>
            </a:r>
          </a:p>
        </p:txBody>
      </p:sp>
      <p:sp>
        <p:nvSpPr>
          <p:cNvPr id="19" name="Rectangle 18">
            <a:extLst>
              <a:ext uri="{FF2B5EF4-FFF2-40B4-BE49-F238E27FC236}">
                <a16:creationId xmlns:a16="http://schemas.microsoft.com/office/drawing/2014/main" id="{AB711816-459D-759B-C4F1-30244ABE84C9}"/>
              </a:ext>
            </a:extLst>
          </p:cNvPr>
          <p:cNvSpPr/>
          <p:nvPr/>
        </p:nvSpPr>
        <p:spPr>
          <a:xfrm>
            <a:off x="2854325" y="4222750"/>
            <a:ext cx="1008063"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699" name="TextBox 19">
            <a:extLst>
              <a:ext uri="{FF2B5EF4-FFF2-40B4-BE49-F238E27FC236}">
                <a16:creationId xmlns:a16="http://schemas.microsoft.com/office/drawing/2014/main" id="{3ABB510A-8307-4753-484A-0D12625E8CB3}"/>
              </a:ext>
            </a:extLst>
          </p:cNvPr>
          <p:cNvSpPr txBox="1">
            <a:spLocks noChangeArrowheads="1"/>
          </p:cNvSpPr>
          <p:nvPr/>
        </p:nvSpPr>
        <p:spPr bwMode="auto">
          <a:xfrm>
            <a:off x="2819400"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234218</a:t>
            </a:r>
          </a:p>
        </p:txBody>
      </p:sp>
      <p:sp>
        <p:nvSpPr>
          <p:cNvPr id="21" name="Rectangle 20">
            <a:extLst>
              <a:ext uri="{FF2B5EF4-FFF2-40B4-BE49-F238E27FC236}">
                <a16:creationId xmlns:a16="http://schemas.microsoft.com/office/drawing/2014/main" id="{A87005AD-FA8F-679F-340A-5F4FD61806B5}"/>
              </a:ext>
            </a:extLst>
          </p:cNvPr>
          <p:cNvSpPr/>
          <p:nvPr/>
        </p:nvSpPr>
        <p:spPr>
          <a:xfrm>
            <a:off x="3927475"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701" name="TextBox 21">
            <a:extLst>
              <a:ext uri="{FF2B5EF4-FFF2-40B4-BE49-F238E27FC236}">
                <a16:creationId xmlns:a16="http://schemas.microsoft.com/office/drawing/2014/main" id="{E3DC3231-586A-058F-3FBB-EFEFFE333560}"/>
              </a:ext>
            </a:extLst>
          </p:cNvPr>
          <p:cNvSpPr txBox="1">
            <a:spLocks noChangeArrowheads="1"/>
          </p:cNvSpPr>
          <p:nvPr/>
        </p:nvSpPr>
        <p:spPr bwMode="auto">
          <a:xfrm>
            <a:off x="4467225"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234268</a:t>
            </a:r>
          </a:p>
        </p:txBody>
      </p:sp>
      <p:sp>
        <p:nvSpPr>
          <p:cNvPr id="23" name="Rectangle 22">
            <a:extLst>
              <a:ext uri="{FF2B5EF4-FFF2-40B4-BE49-F238E27FC236}">
                <a16:creationId xmlns:a16="http://schemas.microsoft.com/office/drawing/2014/main" id="{4CBF5514-79C7-02F0-3742-4786A7D8DFE5}"/>
              </a:ext>
            </a:extLst>
          </p:cNvPr>
          <p:cNvSpPr/>
          <p:nvPr/>
        </p:nvSpPr>
        <p:spPr>
          <a:xfrm>
            <a:off x="6132513" y="4222750"/>
            <a:ext cx="2159000" cy="52705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white"/>
              </a:solidFill>
              <a:effectLst/>
              <a:uLnTx/>
              <a:uFillTx/>
              <a:latin typeface="Calibri"/>
              <a:ea typeface="+mn-ea"/>
              <a:cs typeface="+mn-cs"/>
            </a:endParaRPr>
          </a:p>
        </p:txBody>
      </p:sp>
      <p:sp>
        <p:nvSpPr>
          <p:cNvPr id="71703" name="TextBox 23">
            <a:extLst>
              <a:ext uri="{FF2B5EF4-FFF2-40B4-BE49-F238E27FC236}">
                <a16:creationId xmlns:a16="http://schemas.microsoft.com/office/drawing/2014/main" id="{F1D6A890-67B1-A9C8-9682-C7E0E65428D3}"/>
              </a:ext>
            </a:extLst>
          </p:cNvPr>
          <p:cNvSpPr txBox="1">
            <a:spLocks noChangeArrowheads="1"/>
          </p:cNvSpPr>
          <p:nvPr/>
        </p:nvSpPr>
        <p:spPr bwMode="auto">
          <a:xfrm>
            <a:off x="6672263" y="4286250"/>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234388</a:t>
            </a:r>
          </a:p>
        </p:txBody>
      </p:sp>
      <p:sp>
        <p:nvSpPr>
          <p:cNvPr id="71704" name="TextBox 24">
            <a:extLst>
              <a:ext uri="{FF2B5EF4-FFF2-40B4-BE49-F238E27FC236}">
                <a16:creationId xmlns:a16="http://schemas.microsoft.com/office/drawing/2014/main" id="{2FE69027-150A-6703-50A2-608FE79C70A3}"/>
              </a:ext>
            </a:extLst>
          </p:cNvPr>
          <p:cNvSpPr txBox="1">
            <a:spLocks noChangeArrowheads="1"/>
          </p:cNvSpPr>
          <p:nvPr/>
        </p:nvSpPr>
        <p:spPr bwMode="auto">
          <a:xfrm>
            <a:off x="1108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71705" name="TextBox 25">
            <a:extLst>
              <a:ext uri="{FF2B5EF4-FFF2-40B4-BE49-F238E27FC236}">
                <a16:creationId xmlns:a16="http://schemas.microsoft.com/office/drawing/2014/main" id="{1603AB3E-AEAD-F67F-667A-8605180FD854}"/>
              </a:ext>
            </a:extLst>
          </p:cNvPr>
          <p:cNvSpPr txBox="1">
            <a:spLocks noChangeArrowheads="1"/>
          </p:cNvSpPr>
          <p:nvPr/>
        </p:nvSpPr>
        <p:spPr bwMode="auto">
          <a:xfrm>
            <a:off x="2706688" y="481647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50 bytes</a:t>
            </a:r>
          </a:p>
        </p:txBody>
      </p:sp>
      <p:sp>
        <p:nvSpPr>
          <p:cNvPr id="71706" name="TextBox 26">
            <a:extLst>
              <a:ext uri="{FF2B5EF4-FFF2-40B4-BE49-F238E27FC236}">
                <a16:creationId xmlns:a16="http://schemas.microsoft.com/office/drawing/2014/main" id="{BF91EAC5-820B-0F98-60AD-3691BC80AA8A}"/>
              </a:ext>
            </a:extLst>
          </p:cNvPr>
          <p:cNvSpPr txBox="1">
            <a:spLocks noChangeArrowheads="1"/>
          </p:cNvSpPr>
          <p:nvPr/>
        </p:nvSpPr>
        <p:spPr bwMode="auto">
          <a:xfrm>
            <a:off x="4306888" y="4827588"/>
            <a:ext cx="1568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120 bytes</a:t>
            </a:r>
          </a:p>
        </p:txBody>
      </p:sp>
      <p:sp>
        <p:nvSpPr>
          <p:cNvPr id="71707" name="TextBox 27">
            <a:extLst>
              <a:ext uri="{FF2B5EF4-FFF2-40B4-BE49-F238E27FC236}">
                <a16:creationId xmlns:a16="http://schemas.microsoft.com/office/drawing/2014/main" id="{20518314-DEED-8A9D-A14E-9569E9E6870A}"/>
              </a:ext>
            </a:extLst>
          </p:cNvPr>
          <p:cNvSpPr txBox="1">
            <a:spLocks noChangeArrowheads="1"/>
          </p:cNvSpPr>
          <p:nvPr/>
        </p:nvSpPr>
        <p:spPr bwMode="auto">
          <a:xfrm>
            <a:off x="6442075" y="4805363"/>
            <a:ext cx="1570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100 bytes</a:t>
            </a:r>
          </a:p>
        </p:txBody>
      </p:sp>
      <p:sp>
        <p:nvSpPr>
          <p:cNvPr id="29" name="Rectangle 2">
            <a:extLst>
              <a:ext uri="{FF2B5EF4-FFF2-40B4-BE49-F238E27FC236}">
                <a16:creationId xmlns:a16="http://schemas.microsoft.com/office/drawing/2014/main" id="{E5118A9F-4207-AA24-A430-1AA010392055}"/>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ED1494-8B24-8912-BD73-13D167B264EB}"/>
              </a:ext>
            </a:extLst>
          </p:cNvPr>
          <p:cNvSpPr txBox="1">
            <a:spLocks noChangeArrowheads="1"/>
          </p:cNvSpPr>
          <p:nvPr/>
        </p:nvSpPr>
        <p:spPr bwMode="auto">
          <a:xfrm>
            <a:off x="136525" y="13652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79646">
                    <a:lumMod val="75000"/>
                  </a:srgbClr>
                </a:solidFill>
                <a:effectLst/>
                <a:uLnTx/>
                <a:uFillTx/>
                <a:latin typeface="Calibri" panose="020F0502020204030204" pitchFamily="34" charset="0"/>
                <a:ea typeface="ＭＳ Ｐゴシック" panose="020B0600070205080204" pitchFamily="34" charset="-128"/>
                <a:cs typeface="+mn-cs"/>
              </a:rPr>
              <a:t>TCP Cumulative ACK strategy (receiver side) </a:t>
            </a:r>
          </a:p>
        </p:txBody>
      </p:sp>
      <p:cxnSp>
        <p:nvCxnSpPr>
          <p:cNvPr id="6" name="Straight Arrow Connector 5">
            <a:extLst>
              <a:ext uri="{FF2B5EF4-FFF2-40B4-BE49-F238E27FC236}">
                <a16:creationId xmlns:a16="http://schemas.microsoft.com/office/drawing/2014/main" id="{2DE78360-5D27-D71B-C5ED-5A62C8C3E15A}"/>
              </a:ext>
            </a:extLst>
          </p:cNvPr>
          <p:cNvCxnSpPr>
            <a:cxnSpLocks/>
          </p:cNvCxnSpPr>
          <p:nvPr/>
        </p:nvCxnSpPr>
        <p:spPr>
          <a:xfrm>
            <a:off x="15557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7EB8E88F-BA49-C456-9411-C04B191F7C24}"/>
              </a:ext>
            </a:extLst>
          </p:cNvPr>
          <p:cNvCxnSpPr>
            <a:cxnSpLocks/>
          </p:cNvCxnSpPr>
          <p:nvPr/>
        </p:nvCxnSpPr>
        <p:spPr>
          <a:xfrm>
            <a:off x="3305175" y="1514475"/>
            <a:ext cx="0" cy="50244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D9F5374F-D941-749D-7E06-C49C46690491}"/>
              </a:ext>
            </a:extLst>
          </p:cNvPr>
          <p:cNvCxnSpPr>
            <a:cxnSpLocks/>
          </p:cNvCxnSpPr>
          <p:nvPr/>
        </p:nvCxnSpPr>
        <p:spPr>
          <a:xfrm>
            <a:off x="155575" y="1936750"/>
            <a:ext cx="3149600" cy="1076325"/>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768C0BC2-3B6B-AD48-CC24-133E25ED545F}"/>
              </a:ext>
            </a:extLst>
          </p:cNvPr>
          <p:cNvCxnSpPr>
            <a:cxnSpLocks/>
          </p:cNvCxnSpPr>
          <p:nvPr/>
        </p:nvCxnSpPr>
        <p:spPr>
          <a:xfrm>
            <a:off x="155575" y="2430463"/>
            <a:ext cx="1728788" cy="590550"/>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0ABA237B-BD86-B1D4-46F8-3CE977ED5F00}"/>
              </a:ext>
            </a:extLst>
          </p:cNvPr>
          <p:cNvCxnSpPr>
            <a:cxnSpLocks/>
          </p:cNvCxnSpPr>
          <p:nvPr/>
        </p:nvCxnSpPr>
        <p:spPr>
          <a:xfrm>
            <a:off x="165100" y="3435350"/>
            <a:ext cx="3148013" cy="1074738"/>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D2180121-4D9E-6856-02A9-DFC376DB0712}"/>
              </a:ext>
            </a:extLst>
          </p:cNvPr>
          <p:cNvCxnSpPr>
            <a:cxnSpLocks/>
          </p:cNvCxnSpPr>
          <p:nvPr/>
        </p:nvCxnSpPr>
        <p:spPr>
          <a:xfrm>
            <a:off x="165100" y="4449763"/>
            <a:ext cx="3148013" cy="1074737"/>
          </a:xfrm>
          <a:prstGeom prst="straightConnector1">
            <a:avLst/>
          </a:prstGeom>
          <a:ln>
            <a:solidFill>
              <a:schemeClr val="tx1">
                <a:lumMod val="95000"/>
                <a:lumOff val="5000"/>
              </a:schemeClr>
            </a:solidFill>
            <a:tailEnd type="arrow"/>
          </a:ln>
        </p:spPr>
        <p:style>
          <a:lnRef idx="2">
            <a:schemeClr val="accent1"/>
          </a:lnRef>
          <a:fillRef idx="0">
            <a:schemeClr val="accent1"/>
          </a:fillRef>
          <a:effectRef idx="1">
            <a:schemeClr val="accent1"/>
          </a:effectRef>
          <a:fontRef idx="minor">
            <a:schemeClr val="tx1"/>
          </a:fontRef>
        </p:style>
      </p:cxnSp>
      <p:sp>
        <p:nvSpPr>
          <p:cNvPr id="72713" name="TextBox 23">
            <a:extLst>
              <a:ext uri="{FF2B5EF4-FFF2-40B4-BE49-F238E27FC236}">
                <a16:creationId xmlns:a16="http://schemas.microsoft.com/office/drawing/2014/main" id="{7068E711-4F5C-30BE-4311-6A48DD267E66}"/>
              </a:ext>
            </a:extLst>
          </p:cNvPr>
          <p:cNvSpPr txBox="1">
            <a:spLocks noChangeArrowheads="1"/>
          </p:cNvSpPr>
          <p:nvPr/>
        </p:nvSpPr>
        <p:spPr bwMode="auto">
          <a:xfrm>
            <a:off x="1844675" y="2784475"/>
            <a:ext cx="400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Courier New" panose="02070309020205020404" pitchFamily="49" charset="0"/>
                <a:ea typeface="ＭＳ Ｐゴシック" panose="020B0600070205080204" pitchFamily="34" charset="-128"/>
                <a:cs typeface="+mn-cs"/>
              </a:rPr>
              <a:t>X</a:t>
            </a:r>
          </a:p>
        </p:txBody>
      </p:sp>
      <p:graphicFrame>
        <p:nvGraphicFramePr>
          <p:cNvPr id="27" name="Table 27">
            <a:extLst>
              <a:ext uri="{FF2B5EF4-FFF2-40B4-BE49-F238E27FC236}">
                <a16:creationId xmlns:a16="http://schemas.microsoft.com/office/drawing/2014/main" id="{EFAE3378-D89E-D9B8-CD04-02CD79A81ED1}"/>
              </a:ext>
            </a:extLst>
          </p:cNvPr>
          <p:cNvGraphicFramePr>
            <a:graphicFrameLocks noGrp="1"/>
          </p:cNvGraphicFramePr>
          <p:nvPr/>
        </p:nvGraphicFramePr>
        <p:xfrm>
          <a:off x="3381375" y="26146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234118</a:t>
                      </a:r>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100 bytes</a:t>
                      </a:r>
                    </a:p>
                  </a:txBody>
                  <a:tcPr marL="91433" marR="91433" marT="45584" marB="45584"/>
                </a:tc>
                <a:extLst>
                  <a:ext uri="{0D108BD9-81ED-4DB2-BD59-A6C34878D82A}">
                    <a16:rowId xmlns:a16="http://schemas.microsoft.com/office/drawing/2014/main" val="10001"/>
                  </a:ext>
                </a:extLst>
              </a:tr>
            </a:tbl>
          </a:graphicData>
        </a:graphic>
      </p:graphicFrame>
      <p:cxnSp>
        <p:nvCxnSpPr>
          <p:cNvPr id="10" name="Straight Arrow Connector 9">
            <a:extLst>
              <a:ext uri="{FF2B5EF4-FFF2-40B4-BE49-F238E27FC236}">
                <a16:creationId xmlns:a16="http://schemas.microsoft.com/office/drawing/2014/main" id="{D917D84B-F682-D7E3-DC38-69A19A02BEB0}"/>
              </a:ext>
            </a:extLst>
          </p:cNvPr>
          <p:cNvCxnSpPr>
            <a:cxnSpLocks/>
          </p:cNvCxnSpPr>
          <p:nvPr/>
        </p:nvCxnSpPr>
        <p:spPr>
          <a:xfrm>
            <a:off x="193675" y="4940300"/>
            <a:ext cx="3149600" cy="1076325"/>
          </a:xfrm>
          <a:prstGeom prst="straightConnector1">
            <a:avLst/>
          </a:prstGeom>
          <a:ln>
            <a:solidFill>
              <a:srgbClr val="FF0000"/>
            </a:solidFill>
            <a:prstDash val="sysDot"/>
            <a:tailEnd type="arrow"/>
          </a:ln>
        </p:spPr>
        <p:style>
          <a:lnRef idx="2">
            <a:schemeClr val="accent1"/>
          </a:lnRef>
          <a:fillRef idx="0">
            <a:schemeClr val="accent1"/>
          </a:fillRef>
          <a:effectRef idx="1">
            <a:schemeClr val="accent1"/>
          </a:effectRef>
          <a:fontRef idx="minor">
            <a:schemeClr val="tx1"/>
          </a:fontRef>
        </p:style>
      </p:cxnSp>
      <p:graphicFrame>
        <p:nvGraphicFramePr>
          <p:cNvPr id="9" name="Table 8">
            <a:extLst>
              <a:ext uri="{FF2B5EF4-FFF2-40B4-BE49-F238E27FC236}">
                <a16:creationId xmlns:a16="http://schemas.microsoft.com/office/drawing/2014/main" id="{6F4B74F3-8171-9830-06DC-9A0DE5BABFDD}"/>
              </a:ext>
            </a:extLst>
          </p:cNvPr>
          <p:cNvGraphicFramePr>
            <a:graphicFrameLocks noGrp="1"/>
          </p:cNvGraphicFramePr>
          <p:nvPr/>
        </p:nvGraphicFramePr>
        <p:xfrm>
          <a:off x="3381375" y="4114800"/>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234268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120 bytes</a:t>
                      </a:r>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5" name="Table 14">
            <a:extLst>
              <a:ext uri="{FF2B5EF4-FFF2-40B4-BE49-F238E27FC236}">
                <a16:creationId xmlns:a16="http://schemas.microsoft.com/office/drawing/2014/main" id="{452C7370-5D11-F320-BCB7-E702EAF82CD8}"/>
              </a:ext>
            </a:extLst>
          </p:cNvPr>
          <p:cNvGraphicFramePr>
            <a:graphicFrameLocks noGrp="1"/>
          </p:cNvGraphicFramePr>
          <p:nvPr/>
        </p:nvGraphicFramePr>
        <p:xfrm>
          <a:off x="3371850" y="50784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234388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100 bytes</a:t>
                      </a:r>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6" name="Table 15">
            <a:extLst>
              <a:ext uri="{FF2B5EF4-FFF2-40B4-BE49-F238E27FC236}">
                <a16:creationId xmlns:a16="http://schemas.microsoft.com/office/drawing/2014/main" id="{2EF305B5-BF04-5A32-BA3A-800EF26EC920}"/>
              </a:ext>
            </a:extLst>
          </p:cNvPr>
          <p:cNvGraphicFramePr>
            <a:graphicFrameLocks noGrp="1"/>
          </p:cNvGraphicFramePr>
          <p:nvPr/>
        </p:nvGraphicFramePr>
        <p:xfrm>
          <a:off x="3381375" y="585946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Seq. #</a:t>
                      </a:r>
                    </a:p>
                  </a:txBody>
                  <a:tcPr marL="91433" marR="91433" marT="45584" marB="45584"/>
                </a:tc>
                <a:tc>
                  <a:txBody>
                    <a:bodyPr/>
                    <a:lstStyle/>
                    <a:p>
                      <a:r>
                        <a:rPr lang="en-US" sz="1600" b="0" dirty="0"/>
                        <a:t>234218</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Data Len</a:t>
                      </a:r>
                    </a:p>
                  </a:txBody>
                  <a:tcPr marL="91433" marR="91433" marT="45584" marB="45584"/>
                </a:tc>
                <a:tc>
                  <a:txBody>
                    <a:bodyPr/>
                    <a:lstStyle/>
                    <a:p>
                      <a:r>
                        <a:rPr lang="en-US" sz="1600" dirty="0"/>
                        <a:t>50 bytes</a:t>
                      </a:r>
                    </a:p>
                  </a:txBody>
                  <a:tcPr marL="91433" marR="91433" marT="45584" marB="45584"/>
                </a:tc>
                <a:extLst>
                  <a:ext uri="{0D108BD9-81ED-4DB2-BD59-A6C34878D82A}">
                    <a16:rowId xmlns:a16="http://schemas.microsoft.com/office/drawing/2014/main" val="10001"/>
                  </a:ext>
                </a:extLst>
              </a:tr>
            </a:tbl>
          </a:graphicData>
        </a:graphic>
      </p:graphicFrame>
      <p:sp>
        <p:nvSpPr>
          <p:cNvPr id="72759" name="TextBox 4">
            <a:extLst>
              <a:ext uri="{FF2B5EF4-FFF2-40B4-BE49-F238E27FC236}">
                <a16:creationId xmlns:a16="http://schemas.microsoft.com/office/drawing/2014/main" id="{6F500014-957A-A0B8-8A07-D967BA4EEF52}"/>
              </a:ext>
            </a:extLst>
          </p:cNvPr>
          <p:cNvSpPr txBox="1">
            <a:spLocks noChangeArrowheads="1"/>
          </p:cNvSpPr>
          <p:nvPr/>
        </p:nvSpPr>
        <p:spPr bwMode="auto">
          <a:xfrm>
            <a:off x="7413625" y="1778000"/>
            <a:ext cx="800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B050"/>
                </a:solidFill>
                <a:effectLst/>
                <a:uLnTx/>
                <a:uFillTx/>
                <a:latin typeface="Courier New" panose="02070309020205020404" pitchFamily="49" charset="0"/>
                <a:ea typeface="ＭＳ Ｐゴシック" panose="020B0600070205080204" pitchFamily="34" charset="-128"/>
                <a:cs typeface="+mn-cs"/>
              </a:rPr>
              <a:t>ACKs</a:t>
            </a:r>
          </a:p>
        </p:txBody>
      </p:sp>
      <p:graphicFrame>
        <p:nvGraphicFramePr>
          <p:cNvPr id="14" name="Table 27">
            <a:extLst>
              <a:ext uri="{FF2B5EF4-FFF2-40B4-BE49-F238E27FC236}">
                <a16:creationId xmlns:a16="http://schemas.microsoft.com/office/drawing/2014/main" id="{8A423551-0703-8A4E-C7CF-92D82A8BAB60}"/>
              </a:ext>
            </a:extLst>
          </p:cNvPr>
          <p:cNvGraphicFramePr>
            <a:graphicFrameLocks noGrp="1"/>
          </p:cNvGraphicFramePr>
          <p:nvPr/>
        </p:nvGraphicFramePr>
        <p:xfrm>
          <a:off x="6492875" y="26146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r>
                        <a:rPr lang="en-US" sz="1600" b="0" dirty="0"/>
                        <a:t>1</a:t>
                      </a:r>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r>
                        <a:rPr lang="en-US" sz="1600" b="0" dirty="0"/>
                        <a:t>234218</a:t>
                      </a:r>
                      <a:endParaRPr lang="en-US" sz="1600" dirty="0"/>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7" name="Table 16">
            <a:extLst>
              <a:ext uri="{FF2B5EF4-FFF2-40B4-BE49-F238E27FC236}">
                <a16:creationId xmlns:a16="http://schemas.microsoft.com/office/drawing/2014/main" id="{C84B9319-3787-7524-7BF8-54CC53252526}"/>
              </a:ext>
            </a:extLst>
          </p:cNvPr>
          <p:cNvGraphicFramePr>
            <a:graphicFrameLocks noGrp="1"/>
          </p:cNvGraphicFramePr>
          <p:nvPr/>
        </p:nvGraphicFramePr>
        <p:xfrm>
          <a:off x="6492875" y="4114800"/>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r>
                        <a:rPr lang="en-US" sz="1600" b="0" dirty="0"/>
                        <a:t>1</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r>
                        <a:rPr lang="en-US" sz="1600" b="0" dirty="0"/>
                        <a:t>234218</a:t>
                      </a:r>
                      <a:endParaRPr lang="en-US" sz="1600" dirty="0"/>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8" name="Table 17">
            <a:extLst>
              <a:ext uri="{FF2B5EF4-FFF2-40B4-BE49-F238E27FC236}">
                <a16:creationId xmlns:a16="http://schemas.microsoft.com/office/drawing/2014/main" id="{DEE365E7-31FD-A7AC-FEA2-FBE9504215D9}"/>
              </a:ext>
            </a:extLst>
          </p:cNvPr>
          <p:cNvGraphicFramePr>
            <a:graphicFrameLocks noGrp="1"/>
          </p:cNvGraphicFramePr>
          <p:nvPr/>
        </p:nvGraphicFramePr>
        <p:xfrm>
          <a:off x="6483350" y="507841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t>1</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r>
                        <a:rPr lang="en-US" sz="1600" b="0" dirty="0"/>
                        <a:t>234218</a:t>
                      </a:r>
                      <a:endParaRPr lang="en-US" sz="1600" dirty="0"/>
                    </a:p>
                  </a:txBody>
                  <a:tcPr marL="91433" marR="91433" marT="45584" marB="45584"/>
                </a:tc>
                <a:extLst>
                  <a:ext uri="{0D108BD9-81ED-4DB2-BD59-A6C34878D82A}">
                    <a16:rowId xmlns:a16="http://schemas.microsoft.com/office/drawing/2014/main" val="10001"/>
                  </a:ext>
                </a:extLst>
              </a:tr>
            </a:tbl>
          </a:graphicData>
        </a:graphic>
      </p:graphicFrame>
      <p:graphicFrame>
        <p:nvGraphicFramePr>
          <p:cNvPr id="19" name="Table 18">
            <a:extLst>
              <a:ext uri="{FF2B5EF4-FFF2-40B4-BE49-F238E27FC236}">
                <a16:creationId xmlns:a16="http://schemas.microsoft.com/office/drawing/2014/main" id="{0E906846-54CE-E052-813E-C6C949B5EB08}"/>
              </a:ext>
            </a:extLst>
          </p:cNvPr>
          <p:cNvGraphicFramePr>
            <a:graphicFrameLocks noGrp="1"/>
          </p:cNvGraphicFramePr>
          <p:nvPr/>
        </p:nvGraphicFramePr>
        <p:xfrm>
          <a:off x="6492875" y="5859463"/>
          <a:ext cx="2471738" cy="670016"/>
        </p:xfrm>
        <a:graphic>
          <a:graphicData uri="http://schemas.openxmlformats.org/drawingml/2006/table">
            <a:tbl>
              <a:tblPr firstRow="1" bandRow="1">
                <a:tableStyleId>{D7AC3CCA-C797-4891-BE02-D94E43425B78}</a:tableStyleId>
              </a:tblPr>
              <a:tblGrid>
                <a:gridCol w="952040">
                  <a:extLst>
                    <a:ext uri="{9D8B030D-6E8A-4147-A177-3AD203B41FA5}">
                      <a16:colId xmlns:a16="http://schemas.microsoft.com/office/drawing/2014/main" val="20000"/>
                    </a:ext>
                  </a:extLst>
                </a:gridCol>
                <a:gridCol w="1519698">
                  <a:extLst>
                    <a:ext uri="{9D8B030D-6E8A-4147-A177-3AD203B41FA5}">
                      <a16:colId xmlns:a16="http://schemas.microsoft.com/office/drawing/2014/main" val="20001"/>
                    </a:ext>
                  </a:extLst>
                </a:gridCol>
              </a:tblGrid>
              <a:tr h="334963">
                <a:tc>
                  <a:txBody>
                    <a:bodyPr/>
                    <a:lstStyle/>
                    <a:p>
                      <a:r>
                        <a:rPr lang="en-US" sz="1600" b="0" dirty="0"/>
                        <a:t>ACK flag</a:t>
                      </a:r>
                    </a:p>
                  </a:txBody>
                  <a:tcPr marL="91433" marR="91433" marT="45584" marB="45584"/>
                </a:tc>
                <a:tc>
                  <a:txBody>
                    <a:bodyPr/>
                    <a:lstStyle/>
                    <a:p>
                      <a:r>
                        <a:rPr lang="en-US" sz="1600" b="0" dirty="0"/>
                        <a:t>1</a:t>
                      </a:r>
                      <a:endParaRPr lang="en-US" sz="1600" dirty="0"/>
                    </a:p>
                  </a:txBody>
                  <a:tcPr marL="91433" marR="91433" marT="45584" marB="45584"/>
                </a:tc>
                <a:extLst>
                  <a:ext uri="{0D108BD9-81ED-4DB2-BD59-A6C34878D82A}">
                    <a16:rowId xmlns:a16="http://schemas.microsoft.com/office/drawing/2014/main" val="10000"/>
                  </a:ext>
                </a:extLst>
              </a:tr>
              <a:tr h="334963">
                <a:tc>
                  <a:txBody>
                    <a:bodyPr/>
                    <a:lstStyle/>
                    <a:p>
                      <a:r>
                        <a:rPr lang="en-US" sz="1600" dirty="0"/>
                        <a:t>ACK #</a:t>
                      </a:r>
                    </a:p>
                  </a:txBody>
                  <a:tcPr marL="91433" marR="91433" marT="45584" marB="45584"/>
                </a:tc>
                <a:tc>
                  <a:txBody>
                    <a:bodyPr/>
                    <a:lstStyle/>
                    <a:p>
                      <a:r>
                        <a:rPr lang="en-US" sz="1600" b="0" dirty="0"/>
                        <a:t>234488</a:t>
                      </a:r>
                      <a:endParaRPr lang="en-US" sz="1600" dirty="0"/>
                    </a:p>
                  </a:txBody>
                  <a:tcPr marL="91433" marR="91433" marT="45584" marB="45584"/>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E497D58B-7943-05D7-14AA-B14829E76A11}"/>
              </a:ext>
            </a:extLst>
          </p:cNvPr>
          <p:cNvSpPr txBox="1"/>
          <p:nvPr/>
        </p:nvSpPr>
        <p:spPr>
          <a:xfrm>
            <a:off x="1284288" y="2009775"/>
            <a:ext cx="963612"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234118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EBB98DDF-2689-3F35-EE47-150E92E6E576}"/>
              </a:ext>
            </a:extLst>
          </p:cNvPr>
          <p:cNvSpPr txBox="1"/>
          <p:nvPr/>
        </p:nvSpPr>
        <p:spPr>
          <a:xfrm>
            <a:off x="654050" y="2841625"/>
            <a:ext cx="9636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0" name="TextBox 19">
            <a:extLst>
              <a:ext uri="{FF2B5EF4-FFF2-40B4-BE49-F238E27FC236}">
                <a16:creationId xmlns:a16="http://schemas.microsoft.com/office/drawing/2014/main" id="{8A694BC1-8781-BCF7-FB25-32F5C01A295A}"/>
              </a:ext>
            </a:extLst>
          </p:cNvPr>
          <p:cNvSpPr txBox="1"/>
          <p:nvPr/>
        </p:nvSpPr>
        <p:spPr>
          <a:xfrm>
            <a:off x="1136650" y="3492500"/>
            <a:ext cx="963613" cy="4016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234268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1" name="TextBox 20">
            <a:extLst>
              <a:ext uri="{FF2B5EF4-FFF2-40B4-BE49-F238E27FC236}">
                <a16:creationId xmlns:a16="http://schemas.microsoft.com/office/drawing/2014/main" id="{21466691-AAC8-3D6A-3EB1-0145D5D58EE1}"/>
              </a:ext>
            </a:extLst>
          </p:cNvPr>
          <p:cNvSpPr txBox="1"/>
          <p:nvPr/>
        </p:nvSpPr>
        <p:spPr>
          <a:xfrm>
            <a:off x="1177925" y="4486275"/>
            <a:ext cx="963613"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rPr>
              <a:t>234388</a:t>
            </a:r>
            <a:endParaRPr kumimoji="0" lang="en-US" sz="2000" b="1"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
        <p:nvSpPr>
          <p:cNvPr id="22" name="TextBox 21">
            <a:extLst>
              <a:ext uri="{FF2B5EF4-FFF2-40B4-BE49-F238E27FC236}">
                <a16:creationId xmlns:a16="http://schemas.microsoft.com/office/drawing/2014/main" id="{42061137-7C6F-365C-E742-9ED1D9EBE9CE}"/>
              </a:ext>
            </a:extLst>
          </p:cNvPr>
          <p:cNvSpPr txBox="1"/>
          <p:nvPr/>
        </p:nvSpPr>
        <p:spPr>
          <a:xfrm>
            <a:off x="846138" y="5410200"/>
            <a:ext cx="963612"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rPr>
              <a:t>234218</a:t>
            </a:r>
            <a:endParaRPr kumimoji="0" lang="en-US" sz="2000" b="1" i="0" u="none" strike="noStrike" kern="1200" cap="none" spc="0" normalizeH="0" baseline="0" noProof="0" dirty="0">
              <a:ln>
                <a:noFill/>
              </a:ln>
              <a:solidFill>
                <a:srgbClr val="FF0000"/>
              </a:solidFill>
              <a:effectLst/>
              <a:uLnTx/>
              <a:uFillTx/>
              <a:latin typeface="Calibri"/>
              <a:ea typeface="ＭＳ Ｐゴシック" panose="020B0600070205080204" pitchFamily="34" charset="-128"/>
              <a:cs typeface="+mn-cs"/>
            </a:endParaRPr>
          </a:p>
        </p:txBody>
      </p:sp>
      <p:sp>
        <p:nvSpPr>
          <p:cNvPr id="72809" name="TextBox 22">
            <a:extLst>
              <a:ext uri="{FF2B5EF4-FFF2-40B4-BE49-F238E27FC236}">
                <a16:creationId xmlns:a16="http://schemas.microsoft.com/office/drawing/2014/main" id="{74EDABAA-40FE-151E-BCC8-1E8F02957AF7}"/>
              </a:ext>
            </a:extLst>
          </p:cNvPr>
          <p:cNvSpPr txBox="1">
            <a:spLocks noChangeArrowheads="1"/>
          </p:cNvSpPr>
          <p:nvPr/>
        </p:nvSpPr>
        <p:spPr bwMode="auto">
          <a:xfrm>
            <a:off x="39688" y="1108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Sender</a:t>
            </a:r>
          </a:p>
        </p:txBody>
      </p:sp>
      <p:sp>
        <p:nvSpPr>
          <p:cNvPr id="72810" name="TextBox 23">
            <a:extLst>
              <a:ext uri="{FF2B5EF4-FFF2-40B4-BE49-F238E27FC236}">
                <a16:creationId xmlns:a16="http://schemas.microsoft.com/office/drawing/2014/main" id="{BF857C0D-3820-887C-68A2-3466913984B8}"/>
              </a:ext>
            </a:extLst>
          </p:cNvPr>
          <p:cNvSpPr txBox="1">
            <a:spLocks noChangeArrowheads="1"/>
          </p:cNvSpPr>
          <p:nvPr/>
        </p:nvSpPr>
        <p:spPr bwMode="auto">
          <a:xfrm>
            <a:off x="2427288" y="1101725"/>
            <a:ext cx="1416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Receiver</a:t>
            </a:r>
          </a:p>
        </p:txBody>
      </p:sp>
      <p:sp>
        <p:nvSpPr>
          <p:cNvPr id="23" name="Rectangle 2">
            <a:extLst>
              <a:ext uri="{FF2B5EF4-FFF2-40B4-BE49-F238E27FC236}">
                <a16:creationId xmlns:a16="http://schemas.microsoft.com/office/drawing/2014/main" id="{E16256AE-741F-2297-F3A9-3E42116F3A0D}"/>
              </a:ext>
            </a:extLst>
          </p:cNvPr>
          <p:cNvSpPr txBox="1">
            <a:spLocks noChangeArrowheads="1"/>
          </p:cNvSpPr>
          <p:nvPr/>
        </p:nvSpPr>
        <p:spPr bwMode="auto">
          <a:xfrm>
            <a:off x="136525" y="663575"/>
            <a:ext cx="8870950" cy="735013"/>
          </a:xfrm>
          <a:prstGeom prst="rect">
            <a:avLst/>
          </a:prstGeom>
          <a:noFill/>
          <a:ln>
            <a:noFill/>
          </a:ln>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ＭＳ Ｐゴシック" panose="020B0600070205080204" pitchFamily="34" charset="-128"/>
                <a:cs typeface="+mn-cs"/>
              </a:rPr>
              <a:t>(An example)</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4">
            <a:extLst>
              <a:ext uri="{FF2B5EF4-FFF2-40B4-BE49-F238E27FC236}">
                <a16:creationId xmlns:a16="http://schemas.microsoft.com/office/drawing/2014/main" id="{DEBC1C88-74B7-96DD-D703-504FCA2EBDD4}"/>
              </a:ext>
            </a:extLst>
          </p:cNvPr>
          <p:cNvSpPr>
            <a:spLocks noGrp="1" noChangeArrowheads="1"/>
          </p:cNvSpPr>
          <p:nvPr>
            <p:ph type="sldNum" sz="quarter" idx="12"/>
          </p:nvPr>
        </p:nvSpPr>
        <p:spPr bwMode="auto">
          <a:xfrm>
            <a:off x="6553200" y="6245225"/>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4131A0-3CC1-8642-AD73-10AF98E941F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3730" name="Rectangle 4">
            <a:extLst>
              <a:ext uri="{FF2B5EF4-FFF2-40B4-BE49-F238E27FC236}">
                <a16:creationId xmlns:a16="http://schemas.microsoft.com/office/drawing/2014/main" id="{0C5A312B-ACBA-B01F-87DF-FEDFCC17F144}"/>
              </a:ext>
            </a:extLst>
          </p:cNvPr>
          <p:cNvSpPr>
            <a:spLocks noGrp="1"/>
          </p:cNvSpPr>
          <p:nvPr>
            <p:ph type="ctrTitle"/>
          </p:nvPr>
        </p:nvSpPr>
        <p:spPr/>
        <p:txBody>
          <a:bodyPr/>
          <a:lstStyle/>
          <a:p>
            <a:r>
              <a:rPr lang="en-US" altLang="en-US">
                <a:ea typeface="ＭＳ Ｐゴシック" panose="020B0600070205080204" pitchFamily="34" charset="-128"/>
              </a:rPr>
              <a:t>Flow Control:</a:t>
            </a:r>
            <a:br>
              <a:rPr lang="en-US" altLang="en-US">
                <a:ea typeface="ＭＳ Ｐゴシック" panose="020B0600070205080204" pitchFamily="34" charset="-128"/>
              </a:rPr>
            </a:br>
            <a:r>
              <a:rPr lang="en-US" altLang="en-US">
                <a:ea typeface="ＭＳ Ｐゴシック" panose="020B0600070205080204" pitchFamily="34" charset="-128"/>
              </a:rPr>
              <a:t>TCP Sliding Window</a:t>
            </a:r>
          </a:p>
        </p:txBody>
      </p:sp>
      <p:sp>
        <p:nvSpPr>
          <p:cNvPr id="2" name="TextBox 1">
            <a:extLst>
              <a:ext uri="{FF2B5EF4-FFF2-40B4-BE49-F238E27FC236}">
                <a16:creationId xmlns:a16="http://schemas.microsoft.com/office/drawing/2014/main" id="{A3061B47-9974-E1E8-75CE-E845A4FC1E45}"/>
              </a:ext>
            </a:extLst>
          </p:cNvPr>
          <p:cNvSpPr txBox="1"/>
          <p:nvPr/>
        </p:nvSpPr>
        <p:spPr>
          <a:xfrm>
            <a:off x="0" y="4159250"/>
            <a:ext cx="9144000" cy="1200150"/>
          </a:xfrm>
          <a:prstGeom prst="rect">
            <a:avLst/>
          </a:prstGeom>
          <a:solidFill>
            <a:srgbClr val="C00000"/>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Motivation: Maximum utilization of the resources without overwhelming the receiver.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Number Placeholder 1">
            <a:extLst>
              <a:ext uri="{FF2B5EF4-FFF2-40B4-BE49-F238E27FC236}">
                <a16:creationId xmlns:a16="http://schemas.microsoft.com/office/drawing/2014/main" id="{29AE2AE5-BAB7-6278-D82D-ABD439195BB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E6D413-AE4C-D341-A24F-3CB01EADA9B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pic>
        <p:nvPicPr>
          <p:cNvPr id="75778" name="Picture 18">
            <a:extLst>
              <a:ext uri="{FF2B5EF4-FFF2-40B4-BE49-F238E27FC236}">
                <a16:creationId xmlns:a16="http://schemas.microsoft.com/office/drawing/2014/main" id="{C1F62E2F-E046-CAE8-2ADE-084398635103}"/>
              </a:ext>
            </a:extLst>
          </p:cNvPr>
          <p:cNvPicPr>
            <a:picLocks noChangeAspect="1"/>
          </p:cNvPicPr>
          <p:nvPr/>
        </p:nvPicPr>
        <p:blipFill>
          <a:blip r:embed="rId2">
            <a:extLst>
              <a:ext uri="{28A0092B-C50C-407E-A947-70E740481C1C}">
                <a14:useLocalDpi xmlns:a14="http://schemas.microsoft.com/office/drawing/2010/main" val="0"/>
              </a:ext>
            </a:extLst>
          </a:blip>
          <a:srcRect l="24509" r="23540" b="15706"/>
          <a:stretch>
            <a:fillRect/>
          </a:stretch>
        </p:blipFill>
        <p:spPr bwMode="auto">
          <a:xfrm>
            <a:off x="2413000" y="925513"/>
            <a:ext cx="4318000" cy="3810000"/>
          </a:xfrm>
          <a:prstGeom prst="rect">
            <a:avLst/>
          </a:prstGeom>
          <a:noFill/>
          <a:ln w="222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79" name="Rectangle 2">
            <a:extLst>
              <a:ext uri="{FF2B5EF4-FFF2-40B4-BE49-F238E27FC236}">
                <a16:creationId xmlns:a16="http://schemas.microsoft.com/office/drawing/2014/main" id="{5B2695E6-8D8E-6511-6ECA-781A1435EC49}"/>
              </a:ext>
            </a:extLst>
          </p:cNvPr>
          <p:cNvSpPr txBox="1">
            <a:spLocks noChangeArrowheads="1"/>
          </p:cNvSpPr>
          <p:nvPr/>
        </p:nvSpPr>
        <p:spPr bwMode="auto">
          <a:xfrm>
            <a:off x="2616200" y="-34925"/>
            <a:ext cx="39116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90"/>
                </a:solidFill>
                <a:effectLst/>
                <a:uLnTx/>
                <a:uFillTx/>
                <a:latin typeface="Calibri" panose="020F0502020204030204" pitchFamily="34" charset="0"/>
                <a:ea typeface="ＭＳ Ｐゴシック" panose="020B0600070205080204" pitchFamily="34" charset="-128"/>
                <a:cs typeface="+mn-cs"/>
              </a:rPr>
              <a:t>Sliding Window</a:t>
            </a:r>
          </a:p>
        </p:txBody>
      </p:sp>
      <p:sp>
        <p:nvSpPr>
          <p:cNvPr id="2" name="TextBox 1">
            <a:extLst>
              <a:ext uri="{FF2B5EF4-FFF2-40B4-BE49-F238E27FC236}">
                <a16:creationId xmlns:a16="http://schemas.microsoft.com/office/drawing/2014/main" id="{662DA690-3D90-619E-3D29-3F5AF4F8C2FE}"/>
              </a:ext>
            </a:extLst>
          </p:cNvPr>
          <p:cNvSpPr txBox="1"/>
          <p:nvPr/>
        </p:nvSpPr>
        <p:spPr>
          <a:xfrm>
            <a:off x="0" y="5521325"/>
            <a:ext cx="9144000" cy="1200150"/>
          </a:xfrm>
          <a:prstGeom prst="rect">
            <a:avLst/>
          </a:prstGeom>
          <a:solidFill>
            <a:schemeClr val="accent3">
              <a:lumMod val="7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a:ea typeface="ＭＳ Ｐゴシック" panose="020B0600070205080204" pitchFamily="34" charset="-128"/>
                <a:cs typeface="+mn-cs"/>
              </a:rPr>
              <a:t>Receiver should have enough space to buffer/save the received data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07B709BE-FD40-4877-670F-C7C376784278}"/>
              </a:ext>
            </a:extLst>
          </p:cNvPr>
          <p:cNvSpPr>
            <a:spLocks noGrp="1"/>
          </p:cNvSpPr>
          <p:nvPr>
            <p:ph type="title"/>
          </p:nvPr>
        </p:nvSpPr>
        <p:spPr/>
        <p:txBody>
          <a:bodyPr/>
          <a:lstStyle/>
          <a:p>
            <a:r>
              <a:rPr lang="en-US" altLang="en-US">
                <a:ea typeface="ＭＳ Ｐゴシック" panose="020B0600070205080204" pitchFamily="34" charset="-128"/>
              </a:rPr>
              <a:t>Sliding Window: Implementation</a:t>
            </a:r>
          </a:p>
        </p:txBody>
      </p:sp>
      <p:sp>
        <p:nvSpPr>
          <p:cNvPr id="76802" name="Rectangle 3">
            <a:extLst>
              <a:ext uri="{FF2B5EF4-FFF2-40B4-BE49-F238E27FC236}">
                <a16:creationId xmlns:a16="http://schemas.microsoft.com/office/drawing/2014/main" id="{EB18C646-03D3-379B-C2A2-2A8586F33D4A}"/>
              </a:ext>
            </a:extLst>
          </p:cNvPr>
          <p:cNvSpPr>
            <a:spLocks noGrp="1"/>
          </p:cNvSpPr>
          <p:nvPr>
            <p:ph type="body" idx="1"/>
          </p:nvPr>
        </p:nvSpPr>
        <p:spPr/>
        <p:txBody>
          <a:bodyPr/>
          <a:lstStyle/>
          <a:p>
            <a:r>
              <a:rPr lang="en-US" altLang="en-US">
                <a:ea typeface="ＭＳ Ｐゴシック" panose="020B0600070205080204" pitchFamily="34" charset="-128"/>
              </a:rPr>
              <a:t>Allow a larger amount of data </a:t>
            </a:r>
            <a:r>
              <a:rPr lang="ja-JP" altLang="en-US">
                <a:ea typeface="ＭＳ Ｐゴシック" panose="020B0600070205080204" pitchFamily="34" charset="-128"/>
              </a:rPr>
              <a:t>“</a:t>
            </a:r>
            <a:r>
              <a:rPr lang="en-US" altLang="ja-JP">
                <a:ea typeface="ＭＳ Ｐゴシック" panose="020B0600070205080204" pitchFamily="34" charset="-128"/>
              </a:rPr>
              <a:t>in flight</a:t>
            </a:r>
            <a:r>
              <a:rPr lang="ja-JP" altLang="en-US">
                <a:ea typeface="ＭＳ Ｐゴシック" panose="020B0600070205080204" pitchFamily="34" charset="-128"/>
              </a:rPr>
              <a:t>”</a:t>
            </a:r>
            <a:r>
              <a:rPr lang="en-US" altLang="ja-JP">
                <a:ea typeface="ＭＳ Ｐゴシック" panose="020B0600070205080204" pitchFamily="34" charset="-128"/>
              </a:rPr>
              <a:t> for better channel utilization, but should not exceed receiver’s capacity.</a:t>
            </a:r>
            <a:endParaRPr lang="en-US" altLang="en-US">
              <a:ea typeface="ＭＳ Ｐゴシック" panose="020B0600070205080204" pitchFamily="34" charset="-128"/>
            </a:endParaRPr>
          </a:p>
        </p:txBody>
      </p:sp>
      <p:sp>
        <p:nvSpPr>
          <p:cNvPr id="76803" name="Slide Number Placeholder 3">
            <a:extLst>
              <a:ext uri="{FF2B5EF4-FFF2-40B4-BE49-F238E27FC236}">
                <a16:creationId xmlns:a16="http://schemas.microsoft.com/office/drawing/2014/main" id="{50B10418-2F99-F2A0-23C5-53FC99C08E01}"/>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C53958D0-9A32-7640-9EC0-4E65E5295F9A}"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98</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6804" name="Oval 4">
            <a:extLst>
              <a:ext uri="{FF2B5EF4-FFF2-40B4-BE49-F238E27FC236}">
                <a16:creationId xmlns:a16="http://schemas.microsoft.com/office/drawing/2014/main" id="{27887668-8D76-0BB6-998F-CAF94A90EAE0}"/>
              </a:ext>
            </a:extLst>
          </p:cNvPr>
          <p:cNvSpPr>
            <a:spLocks noChangeArrowheads="1"/>
          </p:cNvSpPr>
          <p:nvPr/>
        </p:nvSpPr>
        <p:spPr bwMode="auto">
          <a:xfrm>
            <a:off x="1116013" y="2890838"/>
            <a:ext cx="2879725" cy="76835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05" name="Text Box 5">
            <a:extLst>
              <a:ext uri="{FF2B5EF4-FFF2-40B4-BE49-F238E27FC236}">
                <a16:creationId xmlns:a16="http://schemas.microsoft.com/office/drawing/2014/main" id="{2BAE177D-8768-FCE4-2452-B7BED504AFE7}"/>
              </a:ext>
            </a:extLst>
          </p:cNvPr>
          <p:cNvSpPr txBox="1">
            <a:spLocks noChangeArrowheads="1"/>
          </p:cNvSpPr>
          <p:nvPr/>
        </p:nvSpPr>
        <p:spPr bwMode="auto">
          <a:xfrm>
            <a:off x="1462088" y="3044825"/>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Sending process</a:t>
            </a:r>
          </a:p>
        </p:txBody>
      </p:sp>
      <p:sp>
        <p:nvSpPr>
          <p:cNvPr id="76806" name="Oval 6">
            <a:extLst>
              <a:ext uri="{FF2B5EF4-FFF2-40B4-BE49-F238E27FC236}">
                <a16:creationId xmlns:a16="http://schemas.microsoft.com/office/drawing/2014/main" id="{B4FC4DC1-5013-26D9-50C4-D06D91A51AC5}"/>
              </a:ext>
            </a:extLst>
          </p:cNvPr>
          <p:cNvSpPr>
            <a:spLocks noChangeArrowheads="1"/>
          </p:cNvSpPr>
          <p:nvPr/>
        </p:nvSpPr>
        <p:spPr bwMode="auto">
          <a:xfrm>
            <a:off x="5187950" y="2890838"/>
            <a:ext cx="2879725" cy="76835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07" name="Text Box 7">
            <a:extLst>
              <a:ext uri="{FF2B5EF4-FFF2-40B4-BE49-F238E27FC236}">
                <a16:creationId xmlns:a16="http://schemas.microsoft.com/office/drawing/2014/main" id="{B0554FFC-D14B-27BD-F3C2-A8FFA959D8CF}"/>
              </a:ext>
            </a:extLst>
          </p:cNvPr>
          <p:cNvSpPr txBox="1">
            <a:spLocks noChangeArrowheads="1"/>
          </p:cNvSpPr>
          <p:nvPr/>
        </p:nvSpPr>
        <p:spPr bwMode="auto">
          <a:xfrm>
            <a:off x="5438775" y="3044825"/>
            <a:ext cx="242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Receiving process</a:t>
            </a:r>
          </a:p>
        </p:txBody>
      </p:sp>
      <p:sp>
        <p:nvSpPr>
          <p:cNvPr id="76808" name="Line 8">
            <a:extLst>
              <a:ext uri="{FF2B5EF4-FFF2-40B4-BE49-F238E27FC236}">
                <a16:creationId xmlns:a16="http://schemas.microsoft.com/office/drawing/2014/main" id="{52F28CD1-C071-89B9-132C-AD934475F284}"/>
              </a:ext>
            </a:extLst>
          </p:cNvPr>
          <p:cNvSpPr>
            <a:spLocks noChangeShapeType="1"/>
          </p:cNvSpPr>
          <p:nvPr/>
        </p:nvSpPr>
        <p:spPr bwMode="auto">
          <a:xfrm>
            <a:off x="654050" y="3863975"/>
            <a:ext cx="353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09" name="Line 9">
            <a:extLst>
              <a:ext uri="{FF2B5EF4-FFF2-40B4-BE49-F238E27FC236}">
                <a16:creationId xmlns:a16="http://schemas.microsoft.com/office/drawing/2014/main" id="{A346605F-FCEE-3CA9-0803-4DB6A5081F9B}"/>
              </a:ext>
            </a:extLst>
          </p:cNvPr>
          <p:cNvSpPr>
            <a:spLocks noChangeShapeType="1"/>
          </p:cNvSpPr>
          <p:nvPr/>
        </p:nvSpPr>
        <p:spPr bwMode="auto">
          <a:xfrm>
            <a:off x="4916488" y="3889375"/>
            <a:ext cx="353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6810" name="Rectangle 10">
            <a:extLst>
              <a:ext uri="{FF2B5EF4-FFF2-40B4-BE49-F238E27FC236}">
                <a16:creationId xmlns:a16="http://schemas.microsoft.com/office/drawing/2014/main" id="{5F21B327-7132-EDDA-D941-39165EC406AE}"/>
              </a:ext>
            </a:extLst>
          </p:cNvPr>
          <p:cNvSpPr>
            <a:spLocks noChangeArrowheads="1"/>
          </p:cNvSpPr>
          <p:nvPr/>
        </p:nvSpPr>
        <p:spPr bwMode="auto">
          <a:xfrm>
            <a:off x="808038" y="4581525"/>
            <a:ext cx="958850" cy="460375"/>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11" name="Rectangle 13">
            <a:extLst>
              <a:ext uri="{FF2B5EF4-FFF2-40B4-BE49-F238E27FC236}">
                <a16:creationId xmlns:a16="http://schemas.microsoft.com/office/drawing/2014/main" id="{B61B0DF9-2485-1ABC-A818-47E47A3CEF9D}"/>
              </a:ext>
            </a:extLst>
          </p:cNvPr>
          <p:cNvSpPr>
            <a:spLocks noChangeArrowheads="1"/>
          </p:cNvSpPr>
          <p:nvPr/>
        </p:nvSpPr>
        <p:spPr bwMode="auto">
          <a:xfrm>
            <a:off x="2728913" y="4581525"/>
            <a:ext cx="958850" cy="460375"/>
          </a:xfrm>
          <a:prstGeom prst="rect">
            <a:avLst/>
          </a:prstGeom>
          <a:solidFill>
            <a:srgbClr val="CC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12" name="Rectangle 15">
            <a:extLst>
              <a:ext uri="{FF2B5EF4-FFF2-40B4-BE49-F238E27FC236}">
                <a16:creationId xmlns:a16="http://schemas.microsoft.com/office/drawing/2014/main" id="{286BB34A-A47F-FCBD-13E3-467F7B25A08D}"/>
              </a:ext>
            </a:extLst>
          </p:cNvPr>
          <p:cNvSpPr>
            <a:spLocks noChangeArrowheads="1"/>
          </p:cNvSpPr>
          <p:nvPr/>
        </p:nvSpPr>
        <p:spPr bwMode="auto">
          <a:xfrm>
            <a:off x="3687763" y="4583113"/>
            <a:ext cx="614362" cy="460375"/>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38001" name="Freeform 17">
            <a:extLst>
              <a:ext uri="{FF2B5EF4-FFF2-40B4-BE49-F238E27FC236}">
                <a16:creationId xmlns:a16="http://schemas.microsoft.com/office/drawing/2014/main" id="{58D2DEBA-C963-8C7B-5239-7B7AF6264F14}"/>
              </a:ext>
            </a:extLst>
          </p:cNvPr>
          <p:cNvSpPr>
            <a:spLocks/>
          </p:cNvSpPr>
          <p:nvPr/>
        </p:nvSpPr>
        <p:spPr bwMode="auto">
          <a:xfrm>
            <a:off x="2420938" y="3659188"/>
            <a:ext cx="1268412" cy="844550"/>
          </a:xfrm>
          <a:custGeom>
            <a:avLst/>
            <a:gdLst>
              <a:gd name="T0" fmla="*/ 0 w 799"/>
              <a:gd name="T1" fmla="*/ 0 h 460"/>
              <a:gd name="T2" fmla="*/ 2147483646 w 799"/>
              <a:gd name="T3" fmla="*/ 2147483646 h 460"/>
              <a:gd name="T4" fmla="*/ 2147483646 w 799"/>
              <a:gd name="T5" fmla="*/ 2147483646 h 460"/>
              <a:gd name="T6" fmla="*/ 0 60000 65536"/>
              <a:gd name="T7" fmla="*/ 0 60000 65536"/>
              <a:gd name="T8" fmla="*/ 0 60000 65536"/>
              <a:gd name="T9" fmla="*/ 0 w 799"/>
              <a:gd name="T10" fmla="*/ 0 h 460"/>
              <a:gd name="T11" fmla="*/ 799 w 799"/>
              <a:gd name="T12" fmla="*/ 460 h 460"/>
            </a:gdLst>
            <a:ahLst/>
            <a:cxnLst>
              <a:cxn ang="T6">
                <a:pos x="T0" y="T1"/>
              </a:cxn>
              <a:cxn ang="T7">
                <a:pos x="T2" y="T3"/>
              </a:cxn>
              <a:cxn ang="T8">
                <a:pos x="T4" y="T5"/>
              </a:cxn>
            </a:cxnLst>
            <a:rect l="T9" t="T10" r="T11" b="T12"/>
            <a:pathLst>
              <a:path w="799" h="460">
                <a:moveTo>
                  <a:pt x="0" y="0"/>
                </a:moveTo>
                <a:cubicBezTo>
                  <a:pt x="127" y="22"/>
                  <a:pt x="254" y="44"/>
                  <a:pt x="387" y="121"/>
                </a:cubicBezTo>
                <a:cubicBezTo>
                  <a:pt x="520" y="198"/>
                  <a:pt x="659" y="329"/>
                  <a:pt x="799" y="460"/>
                </a:cubicBezTo>
              </a:path>
            </a:pathLst>
          </a:custGeom>
          <a:noFill/>
          <a:ln w="254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02" name="Line 18">
            <a:extLst>
              <a:ext uri="{FF2B5EF4-FFF2-40B4-BE49-F238E27FC236}">
                <a16:creationId xmlns:a16="http://schemas.microsoft.com/office/drawing/2014/main" id="{8D2B994F-EBC8-0330-0B04-006E7D8FA8B8}"/>
              </a:ext>
            </a:extLst>
          </p:cNvPr>
          <p:cNvSpPr>
            <a:spLocks noChangeShapeType="1"/>
          </p:cNvSpPr>
          <p:nvPr/>
        </p:nvSpPr>
        <p:spPr bwMode="auto">
          <a:xfrm flipV="1">
            <a:off x="1768475" y="5157788"/>
            <a:ext cx="0" cy="538162"/>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03" name="Line 19">
            <a:extLst>
              <a:ext uri="{FF2B5EF4-FFF2-40B4-BE49-F238E27FC236}">
                <a16:creationId xmlns:a16="http://schemas.microsoft.com/office/drawing/2014/main" id="{BD74DE57-4315-2A2D-E5C8-FF6660B2F1A5}"/>
              </a:ext>
            </a:extLst>
          </p:cNvPr>
          <p:cNvSpPr>
            <a:spLocks noChangeShapeType="1"/>
          </p:cNvSpPr>
          <p:nvPr/>
        </p:nvSpPr>
        <p:spPr bwMode="auto">
          <a:xfrm flipH="1" flipV="1">
            <a:off x="2728913" y="5157788"/>
            <a:ext cx="14287" cy="862012"/>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05" name="Text Box 21">
            <a:extLst>
              <a:ext uri="{FF2B5EF4-FFF2-40B4-BE49-F238E27FC236}">
                <a16:creationId xmlns:a16="http://schemas.microsoft.com/office/drawing/2014/main" id="{4462F3B1-4767-7A61-AE98-1CE0E321D3DC}"/>
              </a:ext>
            </a:extLst>
          </p:cNvPr>
          <p:cNvSpPr txBox="1">
            <a:spLocks noChangeArrowheads="1"/>
          </p:cNvSpPr>
          <p:nvPr/>
        </p:nvSpPr>
        <p:spPr bwMode="auto">
          <a:xfrm>
            <a:off x="461963" y="5657850"/>
            <a:ext cx="2217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ACKed</a:t>
            </a:r>
          </a:p>
        </p:txBody>
      </p:sp>
      <p:sp>
        <p:nvSpPr>
          <p:cNvPr id="938006" name="Text Box 22">
            <a:extLst>
              <a:ext uri="{FF2B5EF4-FFF2-40B4-BE49-F238E27FC236}">
                <a16:creationId xmlns:a16="http://schemas.microsoft.com/office/drawing/2014/main" id="{4F2DCF0C-80C8-6DDA-D73A-2E715885EDFB}"/>
              </a:ext>
            </a:extLst>
          </p:cNvPr>
          <p:cNvSpPr txBox="1">
            <a:spLocks noChangeArrowheads="1"/>
          </p:cNvSpPr>
          <p:nvPr/>
        </p:nvSpPr>
        <p:spPr bwMode="auto">
          <a:xfrm>
            <a:off x="1828800" y="6019800"/>
            <a:ext cx="1890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sent</a:t>
            </a:r>
          </a:p>
        </p:txBody>
      </p:sp>
      <p:sp>
        <p:nvSpPr>
          <p:cNvPr id="76818" name="Text Box 23">
            <a:extLst>
              <a:ext uri="{FF2B5EF4-FFF2-40B4-BE49-F238E27FC236}">
                <a16:creationId xmlns:a16="http://schemas.microsoft.com/office/drawing/2014/main" id="{772E8727-20F7-6A1E-A980-75948ECF3033}"/>
              </a:ext>
            </a:extLst>
          </p:cNvPr>
          <p:cNvSpPr txBox="1">
            <a:spLocks noChangeArrowheads="1"/>
          </p:cNvSpPr>
          <p:nvPr/>
        </p:nvSpPr>
        <p:spPr bwMode="auto">
          <a:xfrm>
            <a:off x="461963" y="3813175"/>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TCP</a:t>
            </a:r>
          </a:p>
        </p:txBody>
      </p:sp>
      <p:sp>
        <p:nvSpPr>
          <p:cNvPr id="76819" name="Rectangle 25">
            <a:extLst>
              <a:ext uri="{FF2B5EF4-FFF2-40B4-BE49-F238E27FC236}">
                <a16:creationId xmlns:a16="http://schemas.microsoft.com/office/drawing/2014/main" id="{1CB277C0-F1AE-CB11-293C-9B2389C91DCE}"/>
              </a:ext>
            </a:extLst>
          </p:cNvPr>
          <p:cNvSpPr>
            <a:spLocks noChangeArrowheads="1"/>
          </p:cNvSpPr>
          <p:nvPr/>
        </p:nvSpPr>
        <p:spPr bwMode="auto">
          <a:xfrm>
            <a:off x="5072063" y="4478338"/>
            <a:ext cx="614362" cy="460375"/>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0" name="Rectangle 26">
            <a:extLst>
              <a:ext uri="{FF2B5EF4-FFF2-40B4-BE49-F238E27FC236}">
                <a16:creationId xmlns:a16="http://schemas.microsoft.com/office/drawing/2014/main" id="{392B3922-461B-6C6E-4EEE-B021208CD342}"/>
              </a:ext>
            </a:extLst>
          </p:cNvPr>
          <p:cNvSpPr>
            <a:spLocks noChangeArrowheads="1"/>
          </p:cNvSpPr>
          <p:nvPr/>
        </p:nvSpPr>
        <p:spPr bwMode="auto">
          <a:xfrm>
            <a:off x="5686425" y="4478338"/>
            <a:ext cx="1304925" cy="460375"/>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1" name="Rectangle 27">
            <a:extLst>
              <a:ext uri="{FF2B5EF4-FFF2-40B4-BE49-F238E27FC236}">
                <a16:creationId xmlns:a16="http://schemas.microsoft.com/office/drawing/2014/main" id="{51B65503-A567-E802-EF3C-DC5254CF79E2}"/>
              </a:ext>
            </a:extLst>
          </p:cNvPr>
          <p:cNvSpPr>
            <a:spLocks noChangeArrowheads="1"/>
          </p:cNvSpPr>
          <p:nvPr/>
        </p:nvSpPr>
        <p:spPr bwMode="auto">
          <a:xfrm>
            <a:off x="6953250" y="4478338"/>
            <a:ext cx="346075" cy="460375"/>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2" name="Rectangle 28">
            <a:extLst>
              <a:ext uri="{FF2B5EF4-FFF2-40B4-BE49-F238E27FC236}">
                <a16:creationId xmlns:a16="http://schemas.microsoft.com/office/drawing/2014/main" id="{1B3C6A8D-8613-1583-25BB-1D3505833E3F}"/>
              </a:ext>
            </a:extLst>
          </p:cNvPr>
          <p:cNvSpPr>
            <a:spLocks noChangeArrowheads="1"/>
          </p:cNvSpPr>
          <p:nvPr/>
        </p:nvSpPr>
        <p:spPr bwMode="auto">
          <a:xfrm>
            <a:off x="7643813" y="4479925"/>
            <a:ext cx="614362" cy="460375"/>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23" name="Text Box 29">
            <a:extLst>
              <a:ext uri="{FF2B5EF4-FFF2-40B4-BE49-F238E27FC236}">
                <a16:creationId xmlns:a16="http://schemas.microsoft.com/office/drawing/2014/main" id="{4CE48E98-23FF-FC42-6C2D-4F369A51B1D4}"/>
              </a:ext>
            </a:extLst>
          </p:cNvPr>
          <p:cNvSpPr txBox="1">
            <a:spLocks noChangeArrowheads="1"/>
          </p:cNvSpPr>
          <p:nvPr/>
        </p:nvSpPr>
        <p:spPr bwMode="auto">
          <a:xfrm>
            <a:off x="4725988" y="3851275"/>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TCP</a:t>
            </a:r>
          </a:p>
        </p:txBody>
      </p:sp>
      <p:sp>
        <p:nvSpPr>
          <p:cNvPr id="938014" name="Freeform 30">
            <a:extLst>
              <a:ext uri="{FF2B5EF4-FFF2-40B4-BE49-F238E27FC236}">
                <a16:creationId xmlns:a16="http://schemas.microsoft.com/office/drawing/2014/main" id="{7FA1CBD2-C31A-3509-0CC3-51B99A5B0AC0}"/>
              </a:ext>
            </a:extLst>
          </p:cNvPr>
          <p:cNvSpPr>
            <a:spLocks/>
          </p:cNvSpPr>
          <p:nvPr/>
        </p:nvSpPr>
        <p:spPr bwMode="auto">
          <a:xfrm>
            <a:off x="5646738" y="3582988"/>
            <a:ext cx="1382712" cy="882650"/>
          </a:xfrm>
          <a:custGeom>
            <a:avLst/>
            <a:gdLst>
              <a:gd name="T0" fmla="*/ 0 w 871"/>
              <a:gd name="T1" fmla="*/ 2147483646 h 556"/>
              <a:gd name="T2" fmla="*/ 2147483646 w 871"/>
              <a:gd name="T3" fmla="*/ 2147483646 h 556"/>
              <a:gd name="T4" fmla="*/ 2147483646 w 871"/>
              <a:gd name="T5" fmla="*/ 0 h 556"/>
              <a:gd name="T6" fmla="*/ 0 60000 65536"/>
              <a:gd name="T7" fmla="*/ 0 60000 65536"/>
              <a:gd name="T8" fmla="*/ 0 60000 65536"/>
              <a:gd name="T9" fmla="*/ 0 w 871"/>
              <a:gd name="T10" fmla="*/ 0 h 556"/>
              <a:gd name="T11" fmla="*/ 871 w 871"/>
              <a:gd name="T12" fmla="*/ 556 h 556"/>
            </a:gdLst>
            <a:ahLst/>
            <a:cxnLst>
              <a:cxn ang="T6">
                <a:pos x="T0" y="T1"/>
              </a:cxn>
              <a:cxn ang="T7">
                <a:pos x="T2" y="T3"/>
              </a:cxn>
              <a:cxn ang="T8">
                <a:pos x="T4" y="T5"/>
              </a:cxn>
            </a:cxnLst>
            <a:rect l="T9" t="T10" r="T11" b="T12"/>
            <a:pathLst>
              <a:path w="871" h="556">
                <a:moveTo>
                  <a:pt x="0" y="556"/>
                </a:moveTo>
                <a:cubicBezTo>
                  <a:pt x="278" y="421"/>
                  <a:pt x="556" y="286"/>
                  <a:pt x="701" y="193"/>
                </a:cubicBezTo>
                <a:cubicBezTo>
                  <a:pt x="846" y="100"/>
                  <a:pt x="858" y="50"/>
                  <a:pt x="871" y="0"/>
                </a:cubicBezTo>
              </a:path>
            </a:pathLst>
          </a:custGeom>
          <a:noFill/>
          <a:ln w="254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15" name="Line 31">
            <a:extLst>
              <a:ext uri="{FF2B5EF4-FFF2-40B4-BE49-F238E27FC236}">
                <a16:creationId xmlns:a16="http://schemas.microsoft.com/office/drawing/2014/main" id="{AE95951F-6363-5860-64E3-131961578A41}"/>
              </a:ext>
            </a:extLst>
          </p:cNvPr>
          <p:cNvSpPr>
            <a:spLocks noChangeShapeType="1"/>
          </p:cNvSpPr>
          <p:nvPr/>
        </p:nvSpPr>
        <p:spPr bwMode="auto">
          <a:xfrm flipV="1">
            <a:off x="6953250" y="4965700"/>
            <a:ext cx="0" cy="538163"/>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16" name="Text Box 32">
            <a:extLst>
              <a:ext uri="{FF2B5EF4-FFF2-40B4-BE49-F238E27FC236}">
                <a16:creationId xmlns:a16="http://schemas.microsoft.com/office/drawing/2014/main" id="{304A5661-F7B6-5673-4147-B4CC7F8518BB}"/>
              </a:ext>
            </a:extLst>
          </p:cNvPr>
          <p:cNvSpPr txBox="1">
            <a:spLocks noChangeArrowheads="1"/>
          </p:cNvSpPr>
          <p:nvPr/>
        </p:nvSpPr>
        <p:spPr bwMode="auto">
          <a:xfrm>
            <a:off x="4840288" y="5502275"/>
            <a:ext cx="249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Next byte expected</a:t>
            </a:r>
          </a:p>
        </p:txBody>
      </p:sp>
      <p:sp>
        <p:nvSpPr>
          <p:cNvPr id="938017" name="Text Box 33">
            <a:extLst>
              <a:ext uri="{FF2B5EF4-FFF2-40B4-BE49-F238E27FC236}">
                <a16:creationId xmlns:a16="http://schemas.microsoft.com/office/drawing/2014/main" id="{4583A9DF-5CDA-109A-491D-D6980CFE6D7C}"/>
              </a:ext>
            </a:extLst>
          </p:cNvPr>
          <p:cNvSpPr txBox="1">
            <a:spLocks noChangeArrowheads="1"/>
          </p:cNvSpPr>
          <p:nvPr/>
        </p:nvSpPr>
        <p:spPr bwMode="auto">
          <a:xfrm>
            <a:off x="1230313" y="3967163"/>
            <a:ext cx="2198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written</a:t>
            </a:r>
          </a:p>
        </p:txBody>
      </p:sp>
      <p:sp>
        <p:nvSpPr>
          <p:cNvPr id="938018" name="Text Box 34">
            <a:extLst>
              <a:ext uri="{FF2B5EF4-FFF2-40B4-BE49-F238E27FC236}">
                <a16:creationId xmlns:a16="http://schemas.microsoft.com/office/drawing/2014/main" id="{A53FB764-5F87-AF9B-0849-342CC0F89B92}"/>
              </a:ext>
            </a:extLst>
          </p:cNvPr>
          <p:cNvSpPr txBox="1">
            <a:spLocks noChangeArrowheads="1"/>
          </p:cNvSpPr>
          <p:nvPr/>
        </p:nvSpPr>
        <p:spPr bwMode="auto">
          <a:xfrm>
            <a:off x="6453188" y="3954463"/>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read</a:t>
            </a:r>
          </a:p>
        </p:txBody>
      </p:sp>
      <p:sp>
        <p:nvSpPr>
          <p:cNvPr id="76829" name="Rectangle 36">
            <a:extLst>
              <a:ext uri="{FF2B5EF4-FFF2-40B4-BE49-F238E27FC236}">
                <a16:creationId xmlns:a16="http://schemas.microsoft.com/office/drawing/2014/main" id="{64E59D1D-2087-FD01-19DA-56535B76CB1D}"/>
              </a:ext>
            </a:extLst>
          </p:cNvPr>
          <p:cNvSpPr>
            <a:spLocks noChangeArrowheads="1"/>
          </p:cNvSpPr>
          <p:nvPr/>
        </p:nvSpPr>
        <p:spPr bwMode="auto">
          <a:xfrm>
            <a:off x="7299325" y="4465638"/>
            <a:ext cx="346075" cy="460375"/>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938021" name="Line 37">
            <a:extLst>
              <a:ext uri="{FF2B5EF4-FFF2-40B4-BE49-F238E27FC236}">
                <a16:creationId xmlns:a16="http://schemas.microsoft.com/office/drawing/2014/main" id="{B6977260-2255-4CA1-7976-40809DFD9214}"/>
              </a:ext>
            </a:extLst>
          </p:cNvPr>
          <p:cNvSpPr>
            <a:spLocks noChangeShapeType="1"/>
          </p:cNvSpPr>
          <p:nvPr/>
        </p:nvSpPr>
        <p:spPr bwMode="auto">
          <a:xfrm flipV="1">
            <a:off x="7620000" y="5003800"/>
            <a:ext cx="4763" cy="93980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22" name="Text Box 38">
            <a:extLst>
              <a:ext uri="{FF2B5EF4-FFF2-40B4-BE49-F238E27FC236}">
                <a16:creationId xmlns:a16="http://schemas.microsoft.com/office/drawing/2014/main" id="{37023648-E9A8-F0F9-51EB-161F8CBC2A2A}"/>
              </a:ext>
            </a:extLst>
          </p:cNvPr>
          <p:cNvSpPr txBox="1">
            <a:spLocks noChangeArrowheads="1"/>
          </p:cNvSpPr>
          <p:nvPr/>
        </p:nvSpPr>
        <p:spPr bwMode="auto">
          <a:xfrm>
            <a:off x="5762625" y="5943600"/>
            <a:ext cx="2398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received</a:t>
            </a:r>
          </a:p>
        </p:txBody>
      </p:sp>
      <p:sp>
        <p:nvSpPr>
          <p:cNvPr id="76832" name="Rectangle 12">
            <a:extLst>
              <a:ext uri="{FF2B5EF4-FFF2-40B4-BE49-F238E27FC236}">
                <a16:creationId xmlns:a16="http://schemas.microsoft.com/office/drawing/2014/main" id="{0DE3C09B-9A7B-302A-5FA4-08CE1482EC34}"/>
              </a:ext>
            </a:extLst>
          </p:cNvPr>
          <p:cNvSpPr>
            <a:spLocks noChangeArrowheads="1"/>
          </p:cNvSpPr>
          <p:nvPr/>
        </p:nvSpPr>
        <p:spPr bwMode="auto">
          <a:xfrm>
            <a:off x="1768475" y="4581525"/>
            <a:ext cx="958850" cy="460375"/>
          </a:xfrm>
          <a:prstGeom prst="rect">
            <a:avLst/>
          </a:prstGeom>
          <a:solidFill>
            <a:srgbClr val="99CCFF"/>
          </a:solidFill>
          <a:ln w="317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6833" name="TextBox 1">
            <a:extLst>
              <a:ext uri="{FF2B5EF4-FFF2-40B4-BE49-F238E27FC236}">
                <a16:creationId xmlns:a16="http://schemas.microsoft.com/office/drawing/2014/main" id="{43C39F21-0D08-77B3-08DD-38447BCB9820}"/>
              </a:ext>
            </a:extLst>
          </p:cNvPr>
          <p:cNvSpPr txBox="1">
            <a:spLocks noChangeArrowheads="1"/>
          </p:cNvSpPr>
          <p:nvPr/>
        </p:nvSpPr>
        <p:spPr bwMode="auto">
          <a:xfrm>
            <a:off x="1704975" y="4283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rPr>
              <a:t>Window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380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3800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380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3800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380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800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9380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80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9380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801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380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38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005" grpId="0"/>
      <p:bldP spid="938006" grpId="0"/>
      <p:bldP spid="938016" grpId="0"/>
      <p:bldP spid="938017" grpId="0"/>
      <p:bldP spid="938018" grpId="0"/>
      <p:bldP spid="938022" grpId="0"/>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7249739F-B0D0-FF6D-796C-6F079A4E0D46}"/>
              </a:ext>
            </a:extLst>
          </p:cNvPr>
          <p:cNvSpPr>
            <a:spLocks noGrp="1"/>
          </p:cNvSpPr>
          <p:nvPr>
            <p:ph type="title"/>
          </p:nvPr>
        </p:nvSpPr>
        <p:spPr/>
        <p:txBody>
          <a:bodyPr/>
          <a:lstStyle/>
          <a:p>
            <a:r>
              <a:rPr lang="en-US" altLang="en-US">
                <a:ea typeface="ＭＳ Ｐゴシック" panose="020B0600070205080204" pitchFamily="34" charset="-128"/>
              </a:rPr>
              <a:t>Sliding Window: Implementation</a:t>
            </a:r>
          </a:p>
        </p:txBody>
      </p:sp>
      <p:sp>
        <p:nvSpPr>
          <p:cNvPr id="78850" name="Rectangle 3">
            <a:extLst>
              <a:ext uri="{FF2B5EF4-FFF2-40B4-BE49-F238E27FC236}">
                <a16:creationId xmlns:a16="http://schemas.microsoft.com/office/drawing/2014/main" id="{1CC056B2-F670-5008-746D-24B905C142B0}"/>
              </a:ext>
            </a:extLst>
          </p:cNvPr>
          <p:cNvSpPr>
            <a:spLocks noGrp="1"/>
          </p:cNvSpPr>
          <p:nvPr>
            <p:ph type="body" idx="1"/>
          </p:nvPr>
        </p:nvSpPr>
        <p:spPr/>
        <p:txBody>
          <a:bodyPr/>
          <a:lstStyle/>
          <a:p>
            <a:r>
              <a:rPr lang="en-US" altLang="en-US">
                <a:ea typeface="ＭＳ Ｐゴシック" panose="020B0600070205080204" pitchFamily="34" charset="-128"/>
              </a:rPr>
              <a:t>Allow a larger amount of data </a:t>
            </a:r>
            <a:r>
              <a:rPr lang="ja-JP" altLang="en-US">
                <a:ea typeface="ＭＳ Ｐゴシック" panose="020B0600070205080204" pitchFamily="34" charset="-128"/>
              </a:rPr>
              <a:t>“</a:t>
            </a:r>
            <a:r>
              <a:rPr lang="en-US" altLang="ja-JP">
                <a:ea typeface="ＭＳ Ｐゴシック" panose="020B0600070205080204" pitchFamily="34" charset="-128"/>
              </a:rPr>
              <a:t>in flight</a:t>
            </a:r>
            <a:r>
              <a:rPr lang="ja-JP" altLang="en-US">
                <a:ea typeface="ＭＳ Ｐゴシック" panose="020B0600070205080204" pitchFamily="34" charset="-128"/>
              </a:rPr>
              <a:t>”</a:t>
            </a:r>
            <a:endParaRPr lang="en-US" altLang="ja-JP">
              <a:ea typeface="ＭＳ Ｐゴシック" panose="020B0600070205080204" pitchFamily="34" charset="-128"/>
            </a:endParaRPr>
          </a:p>
          <a:p>
            <a:pPr lvl="1"/>
            <a:r>
              <a:rPr lang="en-US" altLang="en-US">
                <a:ea typeface="ＭＳ Ｐゴシック" panose="020B0600070205080204" pitchFamily="34" charset="-128"/>
              </a:rPr>
              <a:t>Allow sender to get ahead of the receiver</a:t>
            </a:r>
          </a:p>
          <a:p>
            <a:pPr lvl="1"/>
            <a:r>
              <a:rPr lang="en-US" altLang="en-US">
                <a:ea typeface="ＭＳ Ｐゴシック" panose="020B0600070205080204" pitchFamily="34" charset="-128"/>
              </a:rPr>
              <a:t>… though not too far ahead</a:t>
            </a:r>
          </a:p>
        </p:txBody>
      </p:sp>
      <p:sp>
        <p:nvSpPr>
          <p:cNvPr id="78851" name="Slide Number Placeholder 3">
            <a:extLst>
              <a:ext uri="{FF2B5EF4-FFF2-40B4-BE49-F238E27FC236}">
                <a16:creationId xmlns:a16="http://schemas.microsoft.com/office/drawing/2014/main" id="{9CB21E86-9E24-AB5C-DBA2-B873EB55D6A9}"/>
              </a:ext>
            </a:extLst>
          </p:cNvPr>
          <p:cNvSpPr>
            <a:spLocks noGrp="1"/>
          </p:cNvSpPr>
          <p:nvPr>
            <p:ph type="sldNum" sz="quarter" idx="12"/>
          </p:nvPr>
        </p:nvSpPr>
        <p:spPr bwMode="auto">
          <a:xfrm>
            <a:off x="457200" y="6356350"/>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fld id="{EDA532C7-9CB2-D745-A9FA-C39DCBB22C74}" type="slidenum">
              <a:rPr kumimoji="0" lang="en-US" altLang="en-US" sz="1200" b="1" i="0" u="none" strike="noStrike" kern="1200" cap="none" spc="0" normalizeH="0" baseline="0" noProof="0" smtClean="0">
                <a:ln>
                  <a:noFill/>
                </a:ln>
                <a:solidFill>
                  <a:srgbClr val="898989"/>
                </a:solidFill>
                <a:effectLst/>
                <a:uLnTx/>
                <a:uFillTx/>
                <a:latin typeface="Courier New" panose="02070309020205020404" pitchFamily="49" charset="0"/>
                <a:ea typeface="ＭＳ Ｐゴシック" panose="020B0600070205080204" pitchFamily="34" charset="-128"/>
                <a:cs typeface="+mn-cs"/>
              </a:rPr>
              <a:pPr marL="0" marR="0" lvl="0" indent="0" algn="l" defTabSz="914400" rtl="0" eaLnBrk="1" fontAlgn="base" latinLnBrk="0" hangingPunct="1">
                <a:lnSpc>
                  <a:spcPct val="100000"/>
                </a:lnSpc>
                <a:spcBef>
                  <a:spcPct val="0"/>
                </a:spcBef>
                <a:spcAft>
                  <a:spcPct val="0"/>
                </a:spcAft>
                <a:buClrTx/>
                <a:buSzTx/>
                <a:buFontTx/>
                <a:buNone/>
                <a:tabLst/>
                <a:defRPr/>
              </a:pPr>
              <a:t>99</a:t>
            </a:fld>
            <a:endParaRPr kumimoji="0" lang="en-US" altLang="en-US" sz="1200" b="1" i="0" u="none" strike="noStrike" kern="1200" cap="none" spc="0" normalizeH="0" baseline="0" noProof="0">
              <a:ln>
                <a:noFill/>
              </a:ln>
              <a:solidFill>
                <a:srgbClr val="898989"/>
              </a:solidFill>
              <a:effectLst/>
              <a:uLnTx/>
              <a:uFillTx/>
              <a:latin typeface="Courier New" panose="02070309020205020404" pitchFamily="49" charset="0"/>
              <a:ea typeface="ＭＳ Ｐゴシック" panose="020B0600070205080204" pitchFamily="34" charset="-128"/>
              <a:cs typeface="+mn-cs"/>
            </a:endParaRPr>
          </a:p>
        </p:txBody>
      </p:sp>
      <p:sp>
        <p:nvSpPr>
          <p:cNvPr id="78852" name="Oval 4">
            <a:extLst>
              <a:ext uri="{FF2B5EF4-FFF2-40B4-BE49-F238E27FC236}">
                <a16:creationId xmlns:a16="http://schemas.microsoft.com/office/drawing/2014/main" id="{6F5A06AE-8BB5-EC83-11A9-ECCD06EEA648}"/>
              </a:ext>
            </a:extLst>
          </p:cNvPr>
          <p:cNvSpPr>
            <a:spLocks noChangeArrowheads="1"/>
          </p:cNvSpPr>
          <p:nvPr/>
        </p:nvSpPr>
        <p:spPr bwMode="auto">
          <a:xfrm>
            <a:off x="1116013" y="2890838"/>
            <a:ext cx="2879725" cy="76835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53" name="Text Box 5">
            <a:extLst>
              <a:ext uri="{FF2B5EF4-FFF2-40B4-BE49-F238E27FC236}">
                <a16:creationId xmlns:a16="http://schemas.microsoft.com/office/drawing/2014/main" id="{B4C86C5A-E738-CEF4-D62A-75033347E0BF}"/>
              </a:ext>
            </a:extLst>
          </p:cNvPr>
          <p:cNvSpPr txBox="1">
            <a:spLocks noChangeArrowheads="1"/>
          </p:cNvSpPr>
          <p:nvPr/>
        </p:nvSpPr>
        <p:spPr bwMode="auto">
          <a:xfrm>
            <a:off x="1462088" y="3044825"/>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Sending process</a:t>
            </a:r>
          </a:p>
        </p:txBody>
      </p:sp>
      <p:sp>
        <p:nvSpPr>
          <p:cNvPr id="78854" name="Oval 6">
            <a:extLst>
              <a:ext uri="{FF2B5EF4-FFF2-40B4-BE49-F238E27FC236}">
                <a16:creationId xmlns:a16="http://schemas.microsoft.com/office/drawing/2014/main" id="{2FC70B9C-16C3-599D-EB78-9E47CCC56331}"/>
              </a:ext>
            </a:extLst>
          </p:cNvPr>
          <p:cNvSpPr>
            <a:spLocks noChangeArrowheads="1"/>
          </p:cNvSpPr>
          <p:nvPr/>
        </p:nvSpPr>
        <p:spPr bwMode="auto">
          <a:xfrm>
            <a:off x="5187950" y="2890838"/>
            <a:ext cx="2879725" cy="768350"/>
          </a:xfrm>
          <a:prstGeom prst="ellipse">
            <a:avLst/>
          </a:prstGeom>
          <a:solidFill>
            <a:srgbClr val="FFFF99"/>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55" name="Text Box 7">
            <a:extLst>
              <a:ext uri="{FF2B5EF4-FFF2-40B4-BE49-F238E27FC236}">
                <a16:creationId xmlns:a16="http://schemas.microsoft.com/office/drawing/2014/main" id="{A13DC0D6-9D60-E98A-B168-EBC20AF90D0A}"/>
              </a:ext>
            </a:extLst>
          </p:cNvPr>
          <p:cNvSpPr txBox="1">
            <a:spLocks noChangeArrowheads="1"/>
          </p:cNvSpPr>
          <p:nvPr/>
        </p:nvSpPr>
        <p:spPr bwMode="auto">
          <a:xfrm>
            <a:off x="5438775" y="3044825"/>
            <a:ext cx="2428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Receiving process</a:t>
            </a:r>
          </a:p>
        </p:txBody>
      </p:sp>
      <p:sp>
        <p:nvSpPr>
          <p:cNvPr id="78856" name="Line 8">
            <a:extLst>
              <a:ext uri="{FF2B5EF4-FFF2-40B4-BE49-F238E27FC236}">
                <a16:creationId xmlns:a16="http://schemas.microsoft.com/office/drawing/2014/main" id="{E07B687B-30D3-779D-03C3-1207D983C206}"/>
              </a:ext>
            </a:extLst>
          </p:cNvPr>
          <p:cNvSpPr>
            <a:spLocks noChangeShapeType="1"/>
          </p:cNvSpPr>
          <p:nvPr/>
        </p:nvSpPr>
        <p:spPr bwMode="auto">
          <a:xfrm>
            <a:off x="654050" y="3863975"/>
            <a:ext cx="353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57" name="Line 9">
            <a:extLst>
              <a:ext uri="{FF2B5EF4-FFF2-40B4-BE49-F238E27FC236}">
                <a16:creationId xmlns:a16="http://schemas.microsoft.com/office/drawing/2014/main" id="{7EA74393-2EBA-5559-E0DA-3DF73C054D5D}"/>
              </a:ext>
            </a:extLst>
          </p:cNvPr>
          <p:cNvSpPr>
            <a:spLocks noChangeShapeType="1"/>
          </p:cNvSpPr>
          <p:nvPr/>
        </p:nvSpPr>
        <p:spPr bwMode="auto">
          <a:xfrm>
            <a:off x="4916488" y="3889375"/>
            <a:ext cx="35337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58" name="Rectangle 10">
            <a:extLst>
              <a:ext uri="{FF2B5EF4-FFF2-40B4-BE49-F238E27FC236}">
                <a16:creationId xmlns:a16="http://schemas.microsoft.com/office/drawing/2014/main" id="{DE6FDBE8-FAE3-3006-45DD-3E0154F602C7}"/>
              </a:ext>
            </a:extLst>
          </p:cNvPr>
          <p:cNvSpPr>
            <a:spLocks noChangeArrowheads="1"/>
          </p:cNvSpPr>
          <p:nvPr/>
        </p:nvSpPr>
        <p:spPr bwMode="auto">
          <a:xfrm>
            <a:off x="808038" y="4581525"/>
            <a:ext cx="958850" cy="460375"/>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59" name="Rectangle 13">
            <a:extLst>
              <a:ext uri="{FF2B5EF4-FFF2-40B4-BE49-F238E27FC236}">
                <a16:creationId xmlns:a16="http://schemas.microsoft.com/office/drawing/2014/main" id="{144FB934-E40B-603C-EC9A-CCF2F80CD529}"/>
              </a:ext>
            </a:extLst>
          </p:cNvPr>
          <p:cNvSpPr>
            <a:spLocks noChangeArrowheads="1"/>
          </p:cNvSpPr>
          <p:nvPr/>
        </p:nvSpPr>
        <p:spPr bwMode="auto">
          <a:xfrm>
            <a:off x="2728913" y="4581525"/>
            <a:ext cx="958850" cy="460375"/>
          </a:xfrm>
          <a:prstGeom prst="rect">
            <a:avLst/>
          </a:prstGeom>
          <a:solidFill>
            <a:srgbClr val="CC99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60" name="Rectangle 15">
            <a:extLst>
              <a:ext uri="{FF2B5EF4-FFF2-40B4-BE49-F238E27FC236}">
                <a16:creationId xmlns:a16="http://schemas.microsoft.com/office/drawing/2014/main" id="{59EF2EF6-4E03-255A-0065-9F1BEA03990F}"/>
              </a:ext>
            </a:extLst>
          </p:cNvPr>
          <p:cNvSpPr>
            <a:spLocks noChangeArrowheads="1"/>
          </p:cNvSpPr>
          <p:nvPr/>
        </p:nvSpPr>
        <p:spPr bwMode="auto">
          <a:xfrm>
            <a:off x="3687763" y="4583113"/>
            <a:ext cx="614362" cy="460375"/>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61" name="Freeform 17">
            <a:extLst>
              <a:ext uri="{FF2B5EF4-FFF2-40B4-BE49-F238E27FC236}">
                <a16:creationId xmlns:a16="http://schemas.microsoft.com/office/drawing/2014/main" id="{B57693CD-D487-C467-41E1-96BDB25CB5B4}"/>
              </a:ext>
            </a:extLst>
          </p:cNvPr>
          <p:cNvSpPr>
            <a:spLocks/>
          </p:cNvSpPr>
          <p:nvPr/>
        </p:nvSpPr>
        <p:spPr bwMode="auto">
          <a:xfrm>
            <a:off x="2420938" y="3659188"/>
            <a:ext cx="1268412" cy="844550"/>
          </a:xfrm>
          <a:custGeom>
            <a:avLst/>
            <a:gdLst>
              <a:gd name="T0" fmla="*/ 0 w 799"/>
              <a:gd name="T1" fmla="*/ 0 h 460"/>
              <a:gd name="T2" fmla="*/ 2147483646 w 799"/>
              <a:gd name="T3" fmla="*/ 2147483646 h 460"/>
              <a:gd name="T4" fmla="*/ 2147483646 w 799"/>
              <a:gd name="T5" fmla="*/ 2147483646 h 460"/>
              <a:gd name="T6" fmla="*/ 0 60000 65536"/>
              <a:gd name="T7" fmla="*/ 0 60000 65536"/>
              <a:gd name="T8" fmla="*/ 0 60000 65536"/>
              <a:gd name="T9" fmla="*/ 0 w 799"/>
              <a:gd name="T10" fmla="*/ 0 h 460"/>
              <a:gd name="T11" fmla="*/ 799 w 799"/>
              <a:gd name="T12" fmla="*/ 460 h 460"/>
            </a:gdLst>
            <a:ahLst/>
            <a:cxnLst>
              <a:cxn ang="T6">
                <a:pos x="T0" y="T1"/>
              </a:cxn>
              <a:cxn ang="T7">
                <a:pos x="T2" y="T3"/>
              </a:cxn>
              <a:cxn ang="T8">
                <a:pos x="T4" y="T5"/>
              </a:cxn>
            </a:cxnLst>
            <a:rect l="T9" t="T10" r="T11" b="T12"/>
            <a:pathLst>
              <a:path w="799" h="460">
                <a:moveTo>
                  <a:pt x="0" y="0"/>
                </a:moveTo>
                <a:cubicBezTo>
                  <a:pt x="127" y="22"/>
                  <a:pt x="254" y="44"/>
                  <a:pt x="387" y="121"/>
                </a:cubicBezTo>
                <a:cubicBezTo>
                  <a:pt x="520" y="198"/>
                  <a:pt x="659" y="329"/>
                  <a:pt x="799" y="460"/>
                </a:cubicBezTo>
              </a:path>
            </a:pathLst>
          </a:custGeom>
          <a:noFill/>
          <a:ln w="254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2" name="Line 18">
            <a:extLst>
              <a:ext uri="{FF2B5EF4-FFF2-40B4-BE49-F238E27FC236}">
                <a16:creationId xmlns:a16="http://schemas.microsoft.com/office/drawing/2014/main" id="{0995DBF5-7E32-CA43-A593-4375F3C68B2C}"/>
              </a:ext>
            </a:extLst>
          </p:cNvPr>
          <p:cNvSpPr>
            <a:spLocks noChangeShapeType="1"/>
          </p:cNvSpPr>
          <p:nvPr/>
        </p:nvSpPr>
        <p:spPr bwMode="auto">
          <a:xfrm flipV="1">
            <a:off x="1768475" y="5157788"/>
            <a:ext cx="0" cy="538162"/>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63" name="Line 19">
            <a:extLst>
              <a:ext uri="{FF2B5EF4-FFF2-40B4-BE49-F238E27FC236}">
                <a16:creationId xmlns:a16="http://schemas.microsoft.com/office/drawing/2014/main" id="{BC11C1AE-81DF-F218-CDEA-7811D6F6D2ED}"/>
              </a:ext>
            </a:extLst>
          </p:cNvPr>
          <p:cNvSpPr>
            <a:spLocks noChangeShapeType="1"/>
          </p:cNvSpPr>
          <p:nvPr/>
        </p:nvSpPr>
        <p:spPr bwMode="auto">
          <a:xfrm flipH="1" flipV="1">
            <a:off x="2728913" y="5157788"/>
            <a:ext cx="14287" cy="862012"/>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05" name="Text Box 21">
            <a:extLst>
              <a:ext uri="{FF2B5EF4-FFF2-40B4-BE49-F238E27FC236}">
                <a16:creationId xmlns:a16="http://schemas.microsoft.com/office/drawing/2014/main" id="{21D590AF-A018-AF1E-C1A9-299A241CB97D}"/>
              </a:ext>
            </a:extLst>
          </p:cNvPr>
          <p:cNvSpPr txBox="1">
            <a:spLocks noChangeArrowheads="1"/>
          </p:cNvSpPr>
          <p:nvPr/>
        </p:nvSpPr>
        <p:spPr bwMode="auto">
          <a:xfrm>
            <a:off x="461963" y="5657850"/>
            <a:ext cx="2217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ACKed</a:t>
            </a:r>
          </a:p>
        </p:txBody>
      </p:sp>
      <p:sp>
        <p:nvSpPr>
          <p:cNvPr id="938006" name="Text Box 22">
            <a:extLst>
              <a:ext uri="{FF2B5EF4-FFF2-40B4-BE49-F238E27FC236}">
                <a16:creationId xmlns:a16="http://schemas.microsoft.com/office/drawing/2014/main" id="{99960E80-04F8-1AC7-67F6-ED4B2AA93CAD}"/>
              </a:ext>
            </a:extLst>
          </p:cNvPr>
          <p:cNvSpPr txBox="1">
            <a:spLocks noChangeArrowheads="1"/>
          </p:cNvSpPr>
          <p:nvPr/>
        </p:nvSpPr>
        <p:spPr bwMode="auto">
          <a:xfrm>
            <a:off x="1828800" y="6019800"/>
            <a:ext cx="1890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sent</a:t>
            </a:r>
          </a:p>
        </p:txBody>
      </p:sp>
      <p:sp>
        <p:nvSpPr>
          <p:cNvPr id="78866" name="Text Box 23">
            <a:extLst>
              <a:ext uri="{FF2B5EF4-FFF2-40B4-BE49-F238E27FC236}">
                <a16:creationId xmlns:a16="http://schemas.microsoft.com/office/drawing/2014/main" id="{91657256-7902-8D20-5894-026EC61D1A42}"/>
              </a:ext>
            </a:extLst>
          </p:cNvPr>
          <p:cNvSpPr txBox="1">
            <a:spLocks noChangeArrowheads="1"/>
          </p:cNvSpPr>
          <p:nvPr/>
        </p:nvSpPr>
        <p:spPr bwMode="auto">
          <a:xfrm>
            <a:off x="461963" y="3813175"/>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TCP</a:t>
            </a:r>
          </a:p>
        </p:txBody>
      </p:sp>
      <p:sp>
        <p:nvSpPr>
          <p:cNvPr id="78867" name="Rectangle 25">
            <a:extLst>
              <a:ext uri="{FF2B5EF4-FFF2-40B4-BE49-F238E27FC236}">
                <a16:creationId xmlns:a16="http://schemas.microsoft.com/office/drawing/2014/main" id="{756ECA79-1F8C-2AA3-6A60-A53BCD312875}"/>
              </a:ext>
            </a:extLst>
          </p:cNvPr>
          <p:cNvSpPr>
            <a:spLocks noChangeArrowheads="1"/>
          </p:cNvSpPr>
          <p:nvPr/>
        </p:nvSpPr>
        <p:spPr bwMode="auto">
          <a:xfrm>
            <a:off x="5072063" y="4478338"/>
            <a:ext cx="614362" cy="460375"/>
          </a:xfrm>
          <a:prstGeom prst="rect">
            <a:avLst/>
          </a:prstGeom>
          <a:solidFill>
            <a:srgbClr val="CC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68" name="Rectangle 26">
            <a:extLst>
              <a:ext uri="{FF2B5EF4-FFF2-40B4-BE49-F238E27FC236}">
                <a16:creationId xmlns:a16="http://schemas.microsoft.com/office/drawing/2014/main" id="{486504ED-118D-96F2-B0F0-45B5CC4219F6}"/>
              </a:ext>
            </a:extLst>
          </p:cNvPr>
          <p:cNvSpPr>
            <a:spLocks noChangeArrowheads="1"/>
          </p:cNvSpPr>
          <p:nvPr/>
        </p:nvSpPr>
        <p:spPr bwMode="auto">
          <a:xfrm>
            <a:off x="5686425" y="4478338"/>
            <a:ext cx="1304925" cy="460375"/>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69" name="Rectangle 27">
            <a:extLst>
              <a:ext uri="{FF2B5EF4-FFF2-40B4-BE49-F238E27FC236}">
                <a16:creationId xmlns:a16="http://schemas.microsoft.com/office/drawing/2014/main" id="{059E3252-16AD-0584-5682-8300816A34E8}"/>
              </a:ext>
            </a:extLst>
          </p:cNvPr>
          <p:cNvSpPr>
            <a:spLocks noChangeArrowheads="1"/>
          </p:cNvSpPr>
          <p:nvPr/>
        </p:nvSpPr>
        <p:spPr bwMode="auto">
          <a:xfrm>
            <a:off x="6953250" y="4478338"/>
            <a:ext cx="346075" cy="460375"/>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70" name="Rectangle 28">
            <a:extLst>
              <a:ext uri="{FF2B5EF4-FFF2-40B4-BE49-F238E27FC236}">
                <a16:creationId xmlns:a16="http://schemas.microsoft.com/office/drawing/2014/main" id="{CF93F6B9-8697-94ED-7E47-092E0C807AFC}"/>
              </a:ext>
            </a:extLst>
          </p:cNvPr>
          <p:cNvSpPr>
            <a:spLocks noChangeArrowheads="1"/>
          </p:cNvSpPr>
          <p:nvPr/>
        </p:nvSpPr>
        <p:spPr bwMode="auto">
          <a:xfrm>
            <a:off x="7643813" y="4479925"/>
            <a:ext cx="614362" cy="460375"/>
          </a:xfrm>
          <a:prstGeom prst="rect">
            <a:avLst/>
          </a:prstGeom>
          <a:noFill/>
          <a:ln w="9525">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71" name="Text Box 29">
            <a:extLst>
              <a:ext uri="{FF2B5EF4-FFF2-40B4-BE49-F238E27FC236}">
                <a16:creationId xmlns:a16="http://schemas.microsoft.com/office/drawing/2014/main" id="{10B4971F-9B79-09E7-D925-929816D63BE3}"/>
              </a:ext>
            </a:extLst>
          </p:cNvPr>
          <p:cNvSpPr txBox="1">
            <a:spLocks noChangeArrowheads="1"/>
          </p:cNvSpPr>
          <p:nvPr/>
        </p:nvSpPr>
        <p:spPr bwMode="auto">
          <a:xfrm>
            <a:off x="4725988" y="3851275"/>
            <a:ext cx="6937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TCP</a:t>
            </a:r>
          </a:p>
        </p:txBody>
      </p:sp>
      <p:sp>
        <p:nvSpPr>
          <p:cNvPr id="78872" name="Freeform 30">
            <a:extLst>
              <a:ext uri="{FF2B5EF4-FFF2-40B4-BE49-F238E27FC236}">
                <a16:creationId xmlns:a16="http://schemas.microsoft.com/office/drawing/2014/main" id="{E7143739-2504-E129-6089-411C15938EB9}"/>
              </a:ext>
            </a:extLst>
          </p:cNvPr>
          <p:cNvSpPr>
            <a:spLocks/>
          </p:cNvSpPr>
          <p:nvPr/>
        </p:nvSpPr>
        <p:spPr bwMode="auto">
          <a:xfrm>
            <a:off x="5646738" y="3582988"/>
            <a:ext cx="1382712" cy="882650"/>
          </a:xfrm>
          <a:custGeom>
            <a:avLst/>
            <a:gdLst>
              <a:gd name="T0" fmla="*/ 0 w 871"/>
              <a:gd name="T1" fmla="*/ 2147483646 h 556"/>
              <a:gd name="T2" fmla="*/ 2147483646 w 871"/>
              <a:gd name="T3" fmla="*/ 2147483646 h 556"/>
              <a:gd name="T4" fmla="*/ 2147483646 w 871"/>
              <a:gd name="T5" fmla="*/ 0 h 556"/>
              <a:gd name="T6" fmla="*/ 0 60000 65536"/>
              <a:gd name="T7" fmla="*/ 0 60000 65536"/>
              <a:gd name="T8" fmla="*/ 0 60000 65536"/>
              <a:gd name="T9" fmla="*/ 0 w 871"/>
              <a:gd name="T10" fmla="*/ 0 h 556"/>
              <a:gd name="T11" fmla="*/ 871 w 871"/>
              <a:gd name="T12" fmla="*/ 556 h 556"/>
            </a:gdLst>
            <a:ahLst/>
            <a:cxnLst>
              <a:cxn ang="T6">
                <a:pos x="T0" y="T1"/>
              </a:cxn>
              <a:cxn ang="T7">
                <a:pos x="T2" y="T3"/>
              </a:cxn>
              <a:cxn ang="T8">
                <a:pos x="T4" y="T5"/>
              </a:cxn>
            </a:cxnLst>
            <a:rect l="T9" t="T10" r="T11" b="T12"/>
            <a:pathLst>
              <a:path w="871" h="556">
                <a:moveTo>
                  <a:pt x="0" y="556"/>
                </a:moveTo>
                <a:cubicBezTo>
                  <a:pt x="278" y="421"/>
                  <a:pt x="556" y="286"/>
                  <a:pt x="701" y="193"/>
                </a:cubicBezTo>
                <a:cubicBezTo>
                  <a:pt x="846" y="100"/>
                  <a:pt x="858" y="50"/>
                  <a:pt x="871" y="0"/>
                </a:cubicBezTo>
              </a:path>
            </a:pathLst>
          </a:custGeom>
          <a:noFill/>
          <a:ln w="25400">
            <a:solidFill>
              <a:schemeClr val="tx1"/>
            </a:solidFill>
            <a:round/>
            <a:headEnd/>
            <a:tailEnd type="triangle" w="lg" len="lg"/>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78873" name="Line 31">
            <a:extLst>
              <a:ext uri="{FF2B5EF4-FFF2-40B4-BE49-F238E27FC236}">
                <a16:creationId xmlns:a16="http://schemas.microsoft.com/office/drawing/2014/main" id="{7CDB43F9-3F40-CA2D-6186-657B77431239}"/>
              </a:ext>
            </a:extLst>
          </p:cNvPr>
          <p:cNvSpPr>
            <a:spLocks noChangeShapeType="1"/>
          </p:cNvSpPr>
          <p:nvPr/>
        </p:nvSpPr>
        <p:spPr bwMode="auto">
          <a:xfrm flipV="1">
            <a:off x="6953250" y="4965700"/>
            <a:ext cx="0" cy="538163"/>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16" name="Text Box 32">
            <a:extLst>
              <a:ext uri="{FF2B5EF4-FFF2-40B4-BE49-F238E27FC236}">
                <a16:creationId xmlns:a16="http://schemas.microsoft.com/office/drawing/2014/main" id="{09F9DC25-8CB6-3FCF-9FBA-048AF2EE4806}"/>
              </a:ext>
            </a:extLst>
          </p:cNvPr>
          <p:cNvSpPr txBox="1">
            <a:spLocks noChangeArrowheads="1"/>
          </p:cNvSpPr>
          <p:nvPr/>
        </p:nvSpPr>
        <p:spPr bwMode="auto">
          <a:xfrm>
            <a:off x="4840288" y="5502275"/>
            <a:ext cx="2498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Next byte expected</a:t>
            </a:r>
          </a:p>
        </p:txBody>
      </p:sp>
      <p:sp>
        <p:nvSpPr>
          <p:cNvPr id="938017" name="Text Box 33">
            <a:extLst>
              <a:ext uri="{FF2B5EF4-FFF2-40B4-BE49-F238E27FC236}">
                <a16:creationId xmlns:a16="http://schemas.microsoft.com/office/drawing/2014/main" id="{AE471070-32AA-8C59-F34D-6DEFBC9386BF}"/>
              </a:ext>
            </a:extLst>
          </p:cNvPr>
          <p:cNvSpPr txBox="1">
            <a:spLocks noChangeArrowheads="1"/>
          </p:cNvSpPr>
          <p:nvPr/>
        </p:nvSpPr>
        <p:spPr bwMode="auto">
          <a:xfrm>
            <a:off x="1230313" y="3967163"/>
            <a:ext cx="21986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written</a:t>
            </a:r>
          </a:p>
        </p:txBody>
      </p:sp>
      <p:sp>
        <p:nvSpPr>
          <p:cNvPr id="938018" name="Text Box 34">
            <a:extLst>
              <a:ext uri="{FF2B5EF4-FFF2-40B4-BE49-F238E27FC236}">
                <a16:creationId xmlns:a16="http://schemas.microsoft.com/office/drawing/2014/main" id="{E72C3658-A7EB-F5CE-43D4-B95048EEE1A1}"/>
              </a:ext>
            </a:extLst>
          </p:cNvPr>
          <p:cNvSpPr txBox="1">
            <a:spLocks noChangeArrowheads="1"/>
          </p:cNvSpPr>
          <p:nvPr/>
        </p:nvSpPr>
        <p:spPr bwMode="auto">
          <a:xfrm>
            <a:off x="6453188" y="3954463"/>
            <a:ext cx="1905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read</a:t>
            </a:r>
          </a:p>
        </p:txBody>
      </p:sp>
      <p:sp>
        <p:nvSpPr>
          <p:cNvPr id="78877" name="Rectangle 36">
            <a:extLst>
              <a:ext uri="{FF2B5EF4-FFF2-40B4-BE49-F238E27FC236}">
                <a16:creationId xmlns:a16="http://schemas.microsoft.com/office/drawing/2014/main" id="{87684095-7D3B-F5F9-5B80-41FBE7806E17}"/>
              </a:ext>
            </a:extLst>
          </p:cNvPr>
          <p:cNvSpPr>
            <a:spLocks noChangeArrowheads="1"/>
          </p:cNvSpPr>
          <p:nvPr/>
        </p:nvSpPr>
        <p:spPr bwMode="auto">
          <a:xfrm>
            <a:off x="7299325" y="4465638"/>
            <a:ext cx="346075" cy="460375"/>
          </a:xfrm>
          <a:prstGeom prst="rect">
            <a:avLst/>
          </a:prstGeom>
          <a:solidFill>
            <a:srgbClr val="99CC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78" name="Line 37">
            <a:extLst>
              <a:ext uri="{FF2B5EF4-FFF2-40B4-BE49-F238E27FC236}">
                <a16:creationId xmlns:a16="http://schemas.microsoft.com/office/drawing/2014/main" id="{0DA42B65-18CC-B084-E869-74C2125D8E4F}"/>
              </a:ext>
            </a:extLst>
          </p:cNvPr>
          <p:cNvSpPr>
            <a:spLocks noChangeShapeType="1"/>
          </p:cNvSpPr>
          <p:nvPr/>
        </p:nvSpPr>
        <p:spPr bwMode="auto">
          <a:xfrm flipV="1">
            <a:off x="7620000" y="5003800"/>
            <a:ext cx="4763" cy="939800"/>
          </a:xfrm>
          <a:prstGeom prst="line">
            <a:avLst/>
          </a:prstGeom>
          <a:noFill/>
          <a:ln w="1905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endParaRPr>
          </a:p>
        </p:txBody>
      </p:sp>
      <p:sp>
        <p:nvSpPr>
          <p:cNvPr id="938022" name="Text Box 38">
            <a:extLst>
              <a:ext uri="{FF2B5EF4-FFF2-40B4-BE49-F238E27FC236}">
                <a16:creationId xmlns:a16="http://schemas.microsoft.com/office/drawing/2014/main" id="{EBE3D246-AC5D-AF9F-1A4F-9AC9668054E3}"/>
              </a:ext>
            </a:extLst>
          </p:cNvPr>
          <p:cNvSpPr txBox="1">
            <a:spLocks noChangeArrowheads="1"/>
          </p:cNvSpPr>
          <p:nvPr/>
        </p:nvSpPr>
        <p:spPr bwMode="auto">
          <a:xfrm>
            <a:off x="5762625" y="5943600"/>
            <a:ext cx="23987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Helvetica" pitchFamily="2" charset="0"/>
                <a:ea typeface="ＭＳ Ｐゴシック" panose="020B0600070205080204" pitchFamily="34" charset="-128"/>
                <a:cs typeface="+mn-cs"/>
              </a:rPr>
              <a:t>Last byte received</a:t>
            </a:r>
          </a:p>
        </p:txBody>
      </p:sp>
      <p:sp>
        <p:nvSpPr>
          <p:cNvPr id="78880" name="Rectangle 12">
            <a:extLst>
              <a:ext uri="{FF2B5EF4-FFF2-40B4-BE49-F238E27FC236}">
                <a16:creationId xmlns:a16="http://schemas.microsoft.com/office/drawing/2014/main" id="{83556882-C960-E322-37EE-FC46D9ED0FE0}"/>
              </a:ext>
            </a:extLst>
          </p:cNvPr>
          <p:cNvSpPr>
            <a:spLocks noChangeArrowheads="1"/>
          </p:cNvSpPr>
          <p:nvPr/>
        </p:nvSpPr>
        <p:spPr bwMode="auto">
          <a:xfrm>
            <a:off x="1768475" y="4581525"/>
            <a:ext cx="958850" cy="460375"/>
          </a:xfrm>
          <a:prstGeom prst="rect">
            <a:avLst/>
          </a:prstGeom>
          <a:solidFill>
            <a:srgbClr val="99CCFF"/>
          </a:solidFill>
          <a:ln w="317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Courier New" panose="02070309020205020404" pitchFamily="49" charset="0"/>
              <a:ea typeface="ＭＳ Ｐゴシック" panose="020B0600070205080204" pitchFamily="34" charset="-128"/>
              <a:cs typeface="+mn-cs"/>
            </a:endParaRPr>
          </a:p>
        </p:txBody>
      </p:sp>
      <p:sp>
        <p:nvSpPr>
          <p:cNvPr id="78881" name="TextBox 1">
            <a:extLst>
              <a:ext uri="{FF2B5EF4-FFF2-40B4-BE49-F238E27FC236}">
                <a16:creationId xmlns:a16="http://schemas.microsoft.com/office/drawing/2014/main" id="{DDA5667A-A8A9-6144-B04B-ECBE96834B35}"/>
              </a:ext>
            </a:extLst>
          </p:cNvPr>
          <p:cNvSpPr txBox="1">
            <a:spLocks noChangeArrowheads="1"/>
          </p:cNvSpPr>
          <p:nvPr/>
        </p:nvSpPr>
        <p:spPr bwMode="auto">
          <a:xfrm>
            <a:off x="1704975" y="4283075"/>
            <a:ext cx="1108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rgbClr val="800000"/>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Courier New" panose="02070309020205020404" pitchFamily="49" charset="0"/>
                <a:ea typeface="ＭＳ Ｐゴシック" panose="020B0600070205080204" pitchFamily="34" charset="-128"/>
                <a:cs typeface="+mn-cs"/>
              </a:rPr>
              <a:t>Window</a:t>
            </a:r>
          </a:p>
        </p:txBody>
      </p:sp>
    </p:spTree>
  </p:cSld>
  <p:clrMapOvr>
    <a:masterClrMapping/>
  </p:clrMapOvr>
  <p:transition spd="slow"/>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14262</TotalTime>
  <Words>5770</Words>
  <Application>Microsoft Macintosh PowerPoint</Application>
  <PresentationFormat>On-screen Show (4:3)</PresentationFormat>
  <Paragraphs>1412</Paragraphs>
  <Slides>133</Slides>
  <Notes>26</Notes>
  <HiddenSlides>8</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2</vt:i4>
      </vt:variant>
      <vt:variant>
        <vt:lpstr>Slide Titles</vt:lpstr>
      </vt:variant>
      <vt:variant>
        <vt:i4>133</vt:i4>
      </vt:variant>
    </vt:vector>
  </HeadingPairs>
  <TitlesOfParts>
    <vt:vector size="150" baseType="lpstr">
      <vt:lpstr>ＭＳ Ｐゴシック</vt:lpstr>
      <vt:lpstr>Arial</vt:lpstr>
      <vt:lpstr>Calibri</vt:lpstr>
      <vt:lpstr>Comic Sans MS</vt:lpstr>
      <vt:lpstr>Courier New</vt:lpstr>
      <vt:lpstr>Euclid Circular</vt:lpstr>
      <vt:lpstr>Helvetica</vt:lpstr>
      <vt:lpstr>Lucida Bright</vt:lpstr>
      <vt:lpstr>Times New Roman</vt:lpstr>
      <vt:lpstr>ZapfDingbats</vt:lpstr>
      <vt:lpstr>3_Office Theme</vt:lpstr>
      <vt:lpstr>4_Office Theme</vt:lpstr>
      <vt:lpstr>2_Office Theme</vt:lpstr>
      <vt:lpstr>6_Office Theme</vt:lpstr>
      <vt:lpstr>7_Office Theme</vt:lpstr>
      <vt:lpstr>Picture</vt:lpstr>
      <vt:lpstr>Equation</vt:lpstr>
      <vt:lpstr>PowerPoint Presentation</vt:lpstr>
      <vt:lpstr>TCP Acknowledgments</vt:lpstr>
      <vt:lpstr>PowerPoint Presentation</vt:lpstr>
      <vt:lpstr>PowerPoint Presentation</vt:lpstr>
      <vt:lpstr>PowerPoint Presentation</vt:lpstr>
      <vt:lpstr>Reliable Delivery on a Lossy Channel With Bit Errors</vt:lpstr>
      <vt:lpstr>Challenges of Reliable Data Transfer</vt:lpstr>
      <vt:lpstr>Retransmission hints</vt:lpstr>
      <vt:lpstr>TCP Support for Reliable Delivery</vt:lpstr>
      <vt:lpstr>TCP Acknowledgments</vt:lpstr>
      <vt:lpstr>Automatic Repeat reQuest (ARQ)</vt:lpstr>
      <vt:lpstr>Automatic Repeat reQuest (ARQ)</vt:lpstr>
      <vt:lpstr>Reliable Delivery on a Lossy Channel With Bit Errors</vt:lpstr>
      <vt:lpstr>PowerPoint Presentation</vt:lpstr>
      <vt:lpstr>PowerPoint Presentation</vt:lpstr>
      <vt:lpstr>PowerPoint Presentation</vt:lpstr>
      <vt:lpstr>Processing of incoming packets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Reasons for Retransmission</vt:lpstr>
      <vt:lpstr>How Long Should Sender Wait?</vt:lpstr>
      <vt:lpstr>How Long Should Sender Wait?</vt:lpstr>
      <vt:lpstr>How Long Should Sender Wait?</vt:lpstr>
      <vt:lpstr>PowerPoint Presentation</vt:lpstr>
      <vt:lpstr>PowerPoint Presentation</vt:lpstr>
      <vt:lpstr>PowerPoint Presentation</vt:lpstr>
      <vt:lpstr>PowerPoint Presentation</vt:lpstr>
      <vt:lpstr>Reliable Delivery on a Lossy Channel With Bit Errors</vt:lpstr>
      <vt:lpstr>Motivation for Sliding Window</vt:lpstr>
      <vt:lpstr>PowerPoint Presentation</vt:lpstr>
      <vt:lpstr>PowerPoint Presentation</vt:lpstr>
      <vt:lpstr>PowerPoint Presentation</vt:lpstr>
      <vt:lpstr>PowerPoint Presentation</vt:lpstr>
      <vt:lpstr>PowerPoint Presentation</vt:lpstr>
      <vt:lpstr>stop-and-wait operation</vt:lpstr>
      <vt:lpstr>Performance – an implementation of stop-and-wait</vt:lpstr>
      <vt:lpstr>stop-and-wait operation</vt:lpstr>
      <vt:lpstr>stop-and-wait operation</vt:lpstr>
      <vt:lpstr>stop-and-wait operation</vt:lpstr>
      <vt:lpstr>A problem in rdt3.0</vt:lpstr>
      <vt:lpstr>Pipelined/Sliding-window protocols</vt:lpstr>
      <vt:lpstr>Pipelining: increased utilization</vt:lpstr>
      <vt:lpstr>Some Pipelining Protocols</vt:lpstr>
      <vt:lpstr>Go-Back-N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Flow Control: TCP Sliding Window</vt:lpstr>
      <vt:lpstr>PowerPoint Presentation</vt:lpstr>
      <vt:lpstr>Sliding Window: Implementation</vt:lpstr>
      <vt:lpstr>Sliding Window: Implementation</vt:lpstr>
      <vt:lpstr>Receiver Buffering: Flow control</vt:lpstr>
      <vt:lpstr>PowerPoint Presentation</vt:lpstr>
      <vt:lpstr>PowerPoint Presentation</vt:lpstr>
      <vt:lpstr>PowerPoint Presentation</vt:lpstr>
      <vt:lpstr>PowerPoint Presentation</vt:lpstr>
      <vt:lpstr>PowerPoint Presentation</vt:lpstr>
      <vt:lpstr>A few points of discussions on TCP flow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945</cp:revision>
  <dcterms:created xsi:type="dcterms:W3CDTF">2019-01-28T20:09:31Z</dcterms:created>
  <dcterms:modified xsi:type="dcterms:W3CDTF">2026-03-30T17:51:38Z</dcterms:modified>
</cp:coreProperties>
</file>