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  <p:sldMasterId id="2147483803" r:id="rId2"/>
    <p:sldMasterId id="2147483818" r:id="rId3"/>
  </p:sldMasterIdLst>
  <p:notesMasterIdLst>
    <p:notesMasterId r:id="rId87"/>
  </p:notesMasterIdLst>
  <p:sldIdLst>
    <p:sldId id="1689" r:id="rId4"/>
    <p:sldId id="1613" r:id="rId5"/>
    <p:sldId id="1715" r:id="rId6"/>
    <p:sldId id="1619" r:id="rId7"/>
    <p:sldId id="1693" r:id="rId8"/>
    <p:sldId id="1625" r:id="rId9"/>
    <p:sldId id="1626" r:id="rId10"/>
    <p:sldId id="1627" r:id="rId11"/>
    <p:sldId id="1717" r:id="rId12"/>
    <p:sldId id="1718" r:id="rId13"/>
    <p:sldId id="1719" r:id="rId14"/>
    <p:sldId id="1720" r:id="rId15"/>
    <p:sldId id="1721" r:id="rId16"/>
    <p:sldId id="1722" r:id="rId17"/>
    <p:sldId id="1701" r:id="rId18"/>
    <p:sldId id="1644" r:id="rId19"/>
    <p:sldId id="1671" r:id="rId20"/>
    <p:sldId id="1702" r:id="rId21"/>
    <p:sldId id="1703" r:id="rId22"/>
    <p:sldId id="1672" r:id="rId23"/>
    <p:sldId id="1642" r:id="rId24"/>
    <p:sldId id="1637" r:id="rId25"/>
    <p:sldId id="1647" r:id="rId26"/>
    <p:sldId id="1648" r:id="rId27"/>
    <p:sldId id="1673" r:id="rId28"/>
    <p:sldId id="1674" r:id="rId29"/>
    <p:sldId id="1675" r:id="rId30"/>
    <p:sldId id="1676" r:id="rId31"/>
    <p:sldId id="1736" r:id="rId32"/>
    <p:sldId id="1677" r:id="rId33"/>
    <p:sldId id="1704" r:id="rId34"/>
    <p:sldId id="1646" r:id="rId35"/>
    <p:sldId id="1649" r:id="rId36"/>
    <p:sldId id="1650" r:id="rId37"/>
    <p:sldId id="1651" r:id="rId38"/>
    <p:sldId id="1652" r:id="rId39"/>
    <p:sldId id="1653" r:id="rId40"/>
    <p:sldId id="1705" r:id="rId41"/>
    <p:sldId id="1706" r:id="rId42"/>
    <p:sldId id="1707" r:id="rId43"/>
    <p:sldId id="1708" r:id="rId44"/>
    <p:sldId id="1709" r:id="rId45"/>
    <p:sldId id="1710" r:id="rId46"/>
    <p:sldId id="1711" r:id="rId47"/>
    <p:sldId id="1712" r:id="rId48"/>
    <p:sldId id="1654" r:id="rId49"/>
    <p:sldId id="1640" r:id="rId50"/>
    <p:sldId id="1713" r:id="rId51"/>
    <p:sldId id="1680" r:id="rId52"/>
    <p:sldId id="1564" r:id="rId53"/>
    <p:sldId id="311" r:id="rId54"/>
    <p:sldId id="1645" r:id="rId55"/>
    <p:sldId id="1639" r:id="rId56"/>
    <p:sldId id="1558" r:id="rId57"/>
    <p:sldId id="1559" r:id="rId58"/>
    <p:sldId id="1643" r:id="rId59"/>
    <p:sldId id="1587" r:id="rId60"/>
    <p:sldId id="1588" r:id="rId61"/>
    <p:sldId id="1589" r:id="rId62"/>
    <p:sldId id="1590" r:id="rId63"/>
    <p:sldId id="1562" r:id="rId64"/>
    <p:sldId id="1724" r:id="rId65"/>
    <p:sldId id="1725" r:id="rId66"/>
    <p:sldId id="1726" r:id="rId67"/>
    <p:sldId id="1727" r:id="rId68"/>
    <p:sldId id="1728" r:id="rId69"/>
    <p:sldId id="1729" r:id="rId70"/>
    <p:sldId id="1730" r:id="rId71"/>
    <p:sldId id="1591" r:id="rId72"/>
    <p:sldId id="1731" r:id="rId73"/>
    <p:sldId id="1732" r:id="rId74"/>
    <p:sldId id="1733" r:id="rId75"/>
    <p:sldId id="1734" r:id="rId76"/>
    <p:sldId id="1735" r:id="rId77"/>
    <p:sldId id="1638" r:id="rId78"/>
    <p:sldId id="1565" r:id="rId79"/>
    <p:sldId id="1592" r:id="rId80"/>
    <p:sldId id="1593" r:id="rId81"/>
    <p:sldId id="1594" r:id="rId82"/>
    <p:sldId id="1566" r:id="rId83"/>
    <p:sldId id="1595" r:id="rId84"/>
    <p:sldId id="1567" r:id="rId85"/>
    <p:sldId id="1695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77551"/>
  </p:normalViewPr>
  <p:slideViewPr>
    <p:cSldViewPr snapToGrid="0" snapToObjects="1" showGuides="1">
      <p:cViewPr varScale="1">
        <p:scale>
          <a:sx n="93" d="100"/>
          <a:sy n="93" d="100"/>
        </p:scale>
        <p:origin x="44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4/1/26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17F7969-8B61-0CA7-039B-F7FE4C73C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C4617-481B-E34D-8B57-F098767387B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A7613A8D-3D84-8578-2EFF-E75B9E174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3FC46B9-2067-C56C-3164-2A28F913E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D2BC6DF1-7238-96AC-A72D-B23672344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63248-57DE-5C48-9D37-6F7B8AB8957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7A8DC0-49B8-6C31-DF87-FDB0FB0CD3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A48713A-4AF5-013C-8A91-4DBD5921B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41924879-E3C9-D870-E18E-67D2E4879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E0554-0AB7-4942-A1F9-E403833AA97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F7B05F96-94BB-9591-3722-CD877CF9F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0948FD9-0A7F-F34E-D56D-DEC618570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A56F4731-EFE9-B6E6-50FF-3F6C41BEB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5ED33-7A78-7849-88A4-5470F05E561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C49EDC5-61C5-A4B6-600C-88846AE12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E869B60-68AD-F1E9-6DC6-A0A63C3D3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2F520D57-D12B-4B03-EE2B-EF07E83D9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C5BF8-2791-5345-A496-15567B9A791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6C2E55F-7EFC-60BA-3D27-9667FD660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9383F25-005A-CF38-14F3-F7D36240B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36F4815-7D42-E7EF-6FC4-535E9B825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996D13-46F8-EB40-B298-B37A0C738A9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7FD2848-17BB-0E98-31B7-FDE0F51EE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C299A81-9E16-1A55-AEEA-82D798FC8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>
                <a:effectLst/>
              </a:rPr>
              <a:t>When Nagle's algorithm and delayed acknowledgment (delayed ACK) are used together, they can create a "deadlock" scenario, leading to delays and reduced throughput, especially for applications requiring immediate data transmission.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CA67-5ABF-B441-9F5E-B32457E6BEA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40C80CA5-029D-319C-A633-5F6C20C46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D938E-7D9D-1CE2-65C5-5C640B023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Answer (2) 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This simplistic implementation of </a:t>
            </a:r>
            <a:r>
              <a:rPr lang="en-US" dirty="0" err="1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Karn's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algorithm can lead to problems as well. Consider what happens when TCP sends a segment after a sharp increase in delay. Using the prior round-trip time estimate, TCP computes a timeout and retransmits a segment. If TCP ignores the round-trip time of all retransmitted packets, the round trip estimate will never be updated, and TCP will continue retransmitting every segment, never adjusting to the increased delay.</a:t>
            </a:r>
          </a:p>
          <a:p>
            <a:pPr>
              <a:defRPr/>
            </a:pP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[Ref] https://</a:t>
            </a:r>
            <a:r>
              <a:rPr lang="en-US" dirty="0" err="1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en.wikipedia.org</a:t>
            </a:r>
            <a:r>
              <a:rPr lang="en-US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/wiki/Karn%27s_algorithm</a:t>
            </a:r>
            <a:endParaRPr lang="en-US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5D08EAAE-9F8C-0D45-844A-F1F0415D0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9BBBC-8CAB-D445-B314-608FC3BBDCA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4F2F8-D00E-9026-0377-326AC9A8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BF6D-F5FE-D944-8DDE-29ECAD772D8E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38BBC-4F9C-FA2F-8C83-A338157F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9597-B331-4EB1-8EBF-045CB64A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F380-DAA1-A141-8A94-D52BF029F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5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3EF1-0FE7-C67A-0947-D3B7BE82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D9A1-5C4E-A845-B493-669A27E94705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3C00-691A-3EAB-8E31-637CD28A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A4A9-F74C-633A-BA19-EFFDAA78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F4E2-2127-E348-95BE-99C841E51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C3A5-9085-83AA-7325-C9FC2417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AB8F-BA80-6844-AFF7-9CD49A719718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15651-4B57-27EB-F7C4-2E32E649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8A0EC-18EC-2CEF-B889-97AD0EEE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47F1-F700-4647-9EEE-39F769EB2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51E4E-707E-3722-A5A2-2AFEFE77A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006E-D809-3243-8069-E3D0F5B32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61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BE6A4-9A69-E748-D37A-FA7E70B8B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7CA1-B8C3-0542-BBFD-8B6A4E40C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3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00D4D-8C24-C33D-ED5A-9A59B473E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0F03E-950B-1F4B-A3F1-C43089668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2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C8D7-0FB7-410F-0EEC-0721868F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1D74-FB2F-4048-9E9A-C8C0516E9F4F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E0803-E532-9A7D-5B95-0399517B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EBAF5-65BB-0290-98AE-C3F8A0D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6DC6-2B26-7D4E-BD61-1190653B0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6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FB78E-3D15-F9D4-6B43-702D7D01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081C-219A-A74E-8096-3E2C56546585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98B89-A9AD-A850-4DC2-110ECE16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BCA62-AF1E-5719-02C0-83F3186F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DDB5-77E5-534A-9E7A-A60B379F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00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4D9E3-B8D0-7AC3-F9D0-7337B46A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FA64-A639-DA4A-BFF5-DB6AE66153BE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FBDC-A346-3DD6-0BD2-B099AEE4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2B65-9EB3-99A5-D396-B5C0EAFC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3443-796C-E148-A36F-BB6B90594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48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1588DB-5F1D-0AA6-58B2-16C0EFE6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7CBF-B506-C045-A550-BF5CD671FF40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DEBE4C-409F-CC61-2985-9DA8941E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B28FC4-7F20-4D20-E5C6-F3D9D890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A145-D809-284F-8796-90B4E10FF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35B21F-FF9D-2F4C-49E4-B1E095C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0427-BD59-6C4E-866C-C51E129470B3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187434-9391-5E0C-18BF-829D25D0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5A3703-7CC4-6E5B-B623-14C4545D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C4E1-58FB-5547-847A-36B06D634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76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0B6E-612B-7902-2DC3-4D0FFED6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A931-589A-584A-AB0E-49C06C92111C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80BB9-F08E-811B-6D51-577EB1BC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8537-B104-3719-A406-7E2CC696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07BC-7028-A449-8F37-4CF55FFE1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36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E14310-9F9C-2A0D-989A-B9540ED8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BDC9-28DF-AC49-A257-52F7B30E3581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2133FA-C5C0-148D-A50B-088F62C3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79D6D-37AB-7B6D-44F9-A354AF1D2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6FAF-609B-0F4F-99A6-1180E4D01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00AAE8-20C5-1E83-0B54-3300C945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27B-FFDC-2F43-8594-E7E0F2C2411A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D28FFA-27FD-17DD-D076-C7054D16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FFC0F-311C-6227-6A33-F2051CF0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7995-3B73-9E4E-8C97-548DB1B58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5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232C15-C753-FA04-4955-8366DF7C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36EF-2A2C-4B49-B50E-2F41AE20532C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C87A7A-47F5-83EE-13D5-FF1041B5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94F225-E84F-0CE9-6C9F-DED169D8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CE31-A327-9849-951F-7C36BE11B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79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AB0C5C-3D71-A5B3-3FFD-21C9FFBD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0DAA-530C-324E-ACD8-C62C2CB19DBC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36C7F4-B69F-A1B0-B631-A4F66D9D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DEC979-3D33-1B96-092E-58F7AC0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4A6A-6451-0D43-B693-562DB0202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34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7687-453C-B969-DB30-C38B1D55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E2CA-DEC3-AF4C-896B-BBEA27FB128C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6FCB-0ADC-862B-3081-74A3B4F9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4F62-C0DD-70BC-F577-BDA7C36F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1E4D-F584-EF4E-9FE9-4C51BB71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03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DB49-8F43-20BE-CD36-FE57FA98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2CE1-3FED-F346-B5F8-983A8DA27862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7205-52C2-8B14-483A-3FFC8798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84C5-FF12-E256-270C-329E7317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1C0D-6E47-B54F-ACB8-7695D93E2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8632E-DE09-65C3-97CF-ED1CF750D8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2864-B64E-8346-9A9D-5C9F555E6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48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05AFA-4FFD-5078-2C71-69BD20D81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1041-7CE2-9044-85C7-741FE528F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81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72367-173F-4F9A-E079-360599BF9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BE25-080E-7541-B130-B6036AD2D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0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8F29-DCA7-F26F-199C-67F1BFA2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BB80-9310-C341-8164-CB3E38442384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3D524-D971-BBC9-4D34-D6AB3BBB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425A-E8B3-68DE-7F6A-8AC5DE92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F980-6624-5040-BFE2-4969F9BBA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7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795A0-E7F9-D7FF-3B71-8F7E7C21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5FAC-E4EC-CE40-81BA-B694E937DA2E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3FDA-685E-D782-B802-DC04D184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B71C-62D4-23F7-F9CA-6DDE490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17B8-61DA-474A-ADA2-FFE1935D4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3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76714-6FA9-7A05-BA52-2C01D2F9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1ECE-681D-444A-8099-41B52AAA7A34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647F-BC9A-2435-2652-5BD9B0DD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DC2B-4DDB-4B75-0130-001CEDDD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463A-828F-C743-AF3A-D5ACCDDA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983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DF331-8B1C-9CE0-D7C3-A5722BC3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8734-39F9-DB47-B5ED-D7C1EABC492D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3A5E-4915-5330-3F46-EB574B32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5BD5-C0CD-209B-AED0-99F16541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4A6B-4BAF-8B4D-80CB-7C8C8F6D1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458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EF974C-483F-CC9A-EE80-B20E6B3B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ABF2-2620-DB46-BBCF-9520C1A37953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1487ED-2828-905A-1C55-FA1726CC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7281FD-A49B-658B-367F-7F5A4ADA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8061-8BAB-9048-9234-F27AA047E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009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BD652A-45AC-097B-76D3-5C37790C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79B0-4111-E749-88D2-1F8A12FC5D7F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233A82-B18F-094E-BA84-62444500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753D8C-7818-5D4A-43FF-26DC9D43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6C9F-27EB-EA48-9B21-52633153E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239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28148B-662E-EE68-FE8E-315C24F2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C6B0-8E0A-B74B-B0CA-345826F06897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ACAA7E-A6D0-A366-4671-33A0F917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937995-DADF-7368-B262-DC636DB0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F6D7-860D-4848-AA98-57DA54701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182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361D94-6158-5212-B79B-77185AD2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8FB2-7C5D-1345-BA79-6478658A7166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3D9819-DFC0-C337-C41C-0A22C7A7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360E7A-65E8-4877-E95C-A1F3A7CF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C772-800C-D241-B638-4FB047C6C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29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489989-204F-6C85-26AA-D42ED2CA5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61EE-BFF3-B946-9D3E-DCCAD68C42A1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A1B250-6484-D04A-863E-803C94B7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2DB0C9-77C7-B21A-9705-D2CFEC24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AEB5-F7F7-104F-98E3-D08DFF9F1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74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21ED4C-2639-EB74-9EEB-1307D74F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8DB2-B422-B747-B33F-29AA56E45DB0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06A349-48F9-CB4D-3CBC-9411D56A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334B5C-EDE9-51AB-B55D-CD7575E6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6EA4-1AF6-CF4B-9082-4AA300AC89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44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EB33-6B03-7CBD-E2FB-53E7ABF7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0C28-6759-9247-AF7F-2D9DEFFB1ECE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D5251-230F-4500-C64A-4953CA45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C7F2E-6B5F-F27E-8903-952C5A6A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287E-6772-CE49-9622-51FB3F286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6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3002-8395-77F3-BD55-3C9C7E6E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98B4-CF90-D24C-AB49-A36465C44A05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931D5-121D-AAF9-A934-E07090A3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C590-D964-C1AC-CBCB-CCF3E46E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8BA9-34E3-F34D-960B-2C65C7C41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9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84BCA9-D27C-5FF3-1F2A-FC26F454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74F1-B6B0-A24E-A183-931595E0C08F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38B890-32A4-878F-0EC7-44A610AB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ABB5A6-B2F1-738C-B4B6-F6DE075A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AFE5-1863-4A47-BFB9-1AEB3850E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6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1EEDB-6715-2647-C4DA-A6A0D7752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67B1-CA1B-9748-91F5-B0B70CD22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556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BE869-7ACE-E144-E9A6-DF17BA30B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8201-EA85-0340-9BB9-18A28E7A1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381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069C5-C8F1-2507-F740-01356F246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3EF0-0497-EF45-8DC4-5DDAFB728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B6A6E8-60DE-3F99-D346-27AB14F0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EBBB-3247-5846-B78D-8C2AAAB37C9F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7107E6-FA73-2572-42F2-89AB4034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7A867C-FEAB-0B80-D17A-6F25CEB1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37AD-3F6F-7E4E-AE53-7DB77E9EF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4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C5D077-4A12-665D-F306-96687261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F5D7-6364-F345-815A-8B6DDEA3A1E7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6A27CD-4F80-16E8-2BF0-5324BC55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98A9C-0130-7E84-9AE1-87E6FE0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CB13-6741-034F-BD1D-4DC6D0210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4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712842-A547-19CE-8E4D-C3E60493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893A6-F051-B448-B2D3-AA7E8F4ECA8F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985C91-2A54-1ED5-5CD5-E894E8CB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8D335-681C-5CEF-31B3-6BABA3D1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DFA6-A276-9E4F-AAB3-93D2B8357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AFE888-1C88-06DA-DC47-FC7B02C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B1B6-563A-3240-B638-DEDFE85B2CE0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A5713-D327-CDD6-5055-E769F388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3A0638-A32A-42EB-EEE5-4960FE7F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D19C-05EE-B74A-8F17-39BE5BE9D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4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117085-25E3-F7A2-20E5-9B895EBE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6A5D-6075-6746-870E-AAB151FD76C9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20056D-8FD1-902C-BD10-602514BD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56E264-D57A-2FBE-5C19-BD285BA9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A1AA-EF9D-BA47-8F98-29CA24E2D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5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794AA9-63FE-C164-2D45-841C1705B1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F17462-EB23-C03F-BFE0-FE109E9BB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128F-3DCD-23C8-A359-25C35D9F1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6998E0-F433-6043-9C68-BB5FC14D9668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3B65-73B5-E978-1A58-FEE00E46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 Layer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80BD-84C7-8EF6-BE55-9FC7F18E2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F90BCB-570A-044E-A5A7-AA4FCBB0C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>
            <a:extLst>
              <a:ext uri="{FF2B5EF4-FFF2-40B4-BE49-F238E27FC236}">
                <a16:creationId xmlns:a16="http://schemas.microsoft.com/office/drawing/2014/main" id="{002194EC-6A60-9103-30FD-6F4AA5BC62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035" name="Text Placeholder 2">
            <a:extLst>
              <a:ext uri="{FF2B5EF4-FFF2-40B4-BE49-F238E27FC236}">
                <a16:creationId xmlns:a16="http://schemas.microsoft.com/office/drawing/2014/main" id="{ED68F56A-BE03-E521-BAC7-5456E065B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66456-2F93-21BC-1067-D8B3589E2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00BFCF-209B-1149-B054-D3475E781CA0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17747-A807-4C1F-1587-A1E3F1BE2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E6E8C-3345-24D8-49B0-A06E75750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E6A37D-1EED-9E46-AB7C-2FCFDF009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3EB66AE3-FB8E-04CB-8D2E-805413E5C1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F3C3AF10-2AFD-9227-32A8-E57613F26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A46BC-F218-E03A-F6B0-9B7FF1A6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E350D8-72DF-6040-990F-2BADAE65324F}" type="datetime1">
              <a:rPr lang="en-US" altLang="en-US"/>
              <a:pPr>
                <a:defRPr/>
              </a:pPr>
              <a:t>4/1/26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7E9-88B5-90C7-8A5B-F33E3B765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9535-E592-275E-EFD9-4CAB74FDC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9EC56-18E4-2541-84C6-33F5A0729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>
            <a:extLst>
              <a:ext uri="{FF2B5EF4-FFF2-40B4-BE49-F238E27FC236}">
                <a16:creationId xmlns:a16="http://schemas.microsoft.com/office/drawing/2014/main" id="{B06311E7-4200-6AAD-CAD6-4C691ABA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7E545-4340-7E23-A74D-493A3A0B2F20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C95D2-A4FD-70E7-7E2E-758CCFEC09FF}"/>
              </a:ext>
            </a:extLst>
          </p:cNvPr>
          <p:cNvSpPr txBox="1"/>
          <p:nvPr/>
        </p:nvSpPr>
        <p:spPr>
          <a:xfrm>
            <a:off x="0" y="4437063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72708" name="TextBox 4">
            <a:extLst>
              <a:ext uri="{FF2B5EF4-FFF2-40B4-BE49-F238E27FC236}">
                <a16:creationId xmlns:a16="http://schemas.microsoft.com/office/drawing/2014/main" id="{C8A623A2-5274-9287-7951-593AA973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418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M-W 2:00-3:15pm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2117</a:t>
            </a: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2D1C555F-CE3C-C200-F189-FB641366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474913"/>
            <a:ext cx="16446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BBA05-8DA2-734A-24B8-2251E13A62E8}"/>
              </a:ext>
            </a:extLst>
          </p:cNvPr>
          <p:cNvSpPr txBox="1"/>
          <p:nvPr/>
        </p:nvSpPr>
        <p:spPr>
          <a:xfrm>
            <a:off x="2736850" y="2066925"/>
            <a:ext cx="38877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E371A-74EF-E428-E7C2-7C48CB95335A}"/>
              </a:ext>
            </a:extLst>
          </p:cNvPr>
          <p:cNvSpPr txBox="1"/>
          <p:nvPr/>
        </p:nvSpPr>
        <p:spPr>
          <a:xfrm>
            <a:off x="0" y="3227388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Transport Layer Protocols: ARQ, Flow-control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5)</a:t>
            </a:r>
          </a:p>
        </p:txBody>
      </p:sp>
      <p:sp>
        <p:nvSpPr>
          <p:cNvPr id="72712" name="Slide Number Placeholder 1">
            <a:extLst>
              <a:ext uri="{FF2B5EF4-FFF2-40B4-BE49-F238E27FC236}">
                <a16:creationId xmlns:a16="http://schemas.microsoft.com/office/drawing/2014/main" id="{156E5D81-3C65-3484-7D5D-525E7233A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9E028E-49D9-FD44-9220-9D2005FADD7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713" name="TextBox 1">
            <a:extLst>
              <a:ext uri="{FF2B5EF4-FFF2-40B4-BE49-F238E27FC236}">
                <a16:creationId xmlns:a16="http://schemas.microsoft.com/office/drawing/2014/main" id="{00635507-17C4-AECD-E548-6E471BA5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April 1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>
            <a:extLst>
              <a:ext uri="{FF2B5EF4-FFF2-40B4-BE49-F238E27FC236}">
                <a16:creationId xmlns:a16="http://schemas.microsoft.com/office/drawing/2014/main" id="{A75BF61E-CE9F-8ECF-6058-28150F804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803CF-6F76-2C4C-A0CC-84445A62BDE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A9214D-6791-8322-C5A1-477472F7D8B9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311113-9799-320B-4DD2-D102F7B3E892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08A86D-625E-3E8B-8992-C25862784DAC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A3B5B0-38E9-CA86-402D-BB2EE67F4CCD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136975-4793-9CBB-B3DA-AF6A82B45DA5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2B2A72-A4CB-29A6-F54D-DCC79C37CEFC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E18C85-9BEB-4107-9359-EDE983318E8D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E8D334-A941-9838-11C6-9093C25217C6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36874" name="TextBox 16">
            <a:extLst>
              <a:ext uri="{FF2B5EF4-FFF2-40B4-BE49-F238E27FC236}">
                <a16:creationId xmlns:a16="http://schemas.microsoft.com/office/drawing/2014/main" id="{129791FB-EE0C-661D-D213-5DC02367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B7377F-F674-D9C4-00B7-44E060C6A08F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976438"/>
            <a:ext cx="3238500" cy="1214437"/>
            <a:chOff x="397740" y="408815"/>
            <a:chExt cx="3238259" cy="12151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3DE0B2-4535-8590-2C54-D607C1349C4C}"/>
                </a:ext>
              </a:extLst>
            </p:cNvPr>
            <p:cNvSpPr/>
            <p:nvPr/>
          </p:nvSpPr>
          <p:spPr>
            <a:xfrm>
              <a:off x="424726" y="855164"/>
              <a:ext cx="3116030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6" name="TextBox 19">
              <a:extLst>
                <a:ext uri="{FF2B5EF4-FFF2-40B4-BE49-F238E27FC236}">
                  <a16:creationId xmlns:a16="http://schemas.microsoft.com/office/drawing/2014/main" id="{E635BFCA-C927-0AC2-0199-45BFB042F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B83681-123E-6C44-C589-F40C469548A4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940050"/>
            <a:ext cx="882650" cy="1049338"/>
            <a:chOff x="299467" y="1393535"/>
            <a:chExt cx="883315" cy="105020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AA3D88-CE60-1927-C03D-1EDCF90094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84" name="TextBox 22">
              <a:extLst>
                <a:ext uri="{FF2B5EF4-FFF2-40B4-BE49-F238E27FC236}">
                  <a16:creationId xmlns:a16="http://schemas.microsoft.com/office/drawing/2014/main" id="{06BE45FF-7369-E5C1-4E24-77B27223D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1B13CE-B8E8-E51A-0C54-8E2D72C13D0A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813C5AB-440B-2193-89C9-325F581AE6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82" name="TextBox 31">
              <a:extLst>
                <a:ext uri="{FF2B5EF4-FFF2-40B4-BE49-F238E27FC236}">
                  <a16:creationId xmlns:a16="http://schemas.microsoft.com/office/drawing/2014/main" id="{AA269550-7C84-65EF-E4C1-60BDBFE1C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BD5BE4-5163-8D32-8A16-37D6E35ACA71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5959F95-6DF1-7483-E04A-0FA2266F41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80" name="TextBox 34">
              <a:extLst>
                <a:ext uri="{FF2B5EF4-FFF2-40B4-BE49-F238E27FC236}">
                  <a16:creationId xmlns:a16="http://schemas.microsoft.com/office/drawing/2014/main" id="{0C5A8104-CEA4-B297-0CC5-41E421102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>
            <a:extLst>
              <a:ext uri="{FF2B5EF4-FFF2-40B4-BE49-F238E27FC236}">
                <a16:creationId xmlns:a16="http://schemas.microsoft.com/office/drawing/2014/main" id="{F0A30693-8040-478E-4290-593C8CB63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0B872-8FED-914F-B013-601AE5D0FDF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54BFA06-7E8B-C439-B3D4-1591C08652F0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91A70C-C5BD-6421-D27C-BDC022A3C0F1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BB9C5C-2B26-60C1-FE62-FBF74C3908FA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221F8CE-CDEA-66D1-3FCD-D5658EDE22A2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E11C0F1-AE26-85B2-26B0-4BDFE12D7D6B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066F61-0E82-7A12-EBE6-79158F0F4404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54B1367-EB28-0030-29B6-02C64A545E27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9E6717-EADF-EEA0-7D83-D99FFD2DEC9B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37898" name="TextBox 16">
            <a:extLst>
              <a:ext uri="{FF2B5EF4-FFF2-40B4-BE49-F238E27FC236}">
                <a16:creationId xmlns:a16="http://schemas.microsoft.com/office/drawing/2014/main" id="{D802D9B3-4826-5F5F-592F-6B4D880AA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7899" name="Group 17">
            <a:extLst>
              <a:ext uri="{FF2B5EF4-FFF2-40B4-BE49-F238E27FC236}">
                <a16:creationId xmlns:a16="http://schemas.microsoft.com/office/drawing/2014/main" id="{4E4FF282-CB68-F814-E7C4-C7E1655AD692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976438"/>
            <a:ext cx="3238500" cy="1214437"/>
            <a:chOff x="397740" y="408815"/>
            <a:chExt cx="3238259" cy="12151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D5297-626D-B80C-BDC8-07EEC4FD153A}"/>
                </a:ext>
              </a:extLst>
            </p:cNvPr>
            <p:cNvSpPr/>
            <p:nvPr/>
          </p:nvSpPr>
          <p:spPr>
            <a:xfrm>
              <a:off x="424726" y="855164"/>
              <a:ext cx="3116030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13" name="TextBox 19">
              <a:extLst>
                <a:ext uri="{FF2B5EF4-FFF2-40B4-BE49-F238E27FC236}">
                  <a16:creationId xmlns:a16="http://schemas.microsoft.com/office/drawing/2014/main" id="{08DA3A92-7884-2835-DFB3-1E0578CE8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37900" name="Group 20">
            <a:extLst>
              <a:ext uri="{FF2B5EF4-FFF2-40B4-BE49-F238E27FC236}">
                <a16:creationId xmlns:a16="http://schemas.microsoft.com/office/drawing/2014/main" id="{6B99E079-5113-DE90-19A8-B2F98C6835F8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940050"/>
            <a:ext cx="882650" cy="1049338"/>
            <a:chOff x="299467" y="1393535"/>
            <a:chExt cx="883315" cy="105020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9B6B00E-A9EC-7F7F-983E-9F6B4256D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11" name="TextBox 22">
              <a:extLst>
                <a:ext uri="{FF2B5EF4-FFF2-40B4-BE49-F238E27FC236}">
                  <a16:creationId xmlns:a16="http://schemas.microsoft.com/office/drawing/2014/main" id="{696F6E45-AE9E-C88B-C619-1A131D793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7901" name="Group 29">
            <a:extLst>
              <a:ext uri="{FF2B5EF4-FFF2-40B4-BE49-F238E27FC236}">
                <a16:creationId xmlns:a16="http://schemas.microsoft.com/office/drawing/2014/main" id="{1BFBF6C0-EDF5-E853-7113-6FF35B01E5E0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8A904BA-A0B5-7A88-540D-9A6FBE634C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09" name="TextBox 31">
              <a:extLst>
                <a:ext uri="{FF2B5EF4-FFF2-40B4-BE49-F238E27FC236}">
                  <a16:creationId xmlns:a16="http://schemas.microsoft.com/office/drawing/2014/main" id="{58D949F0-D6F1-CB3E-84FE-DC5627D59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7902" name="Group 32">
            <a:extLst>
              <a:ext uri="{FF2B5EF4-FFF2-40B4-BE49-F238E27FC236}">
                <a16:creationId xmlns:a16="http://schemas.microsoft.com/office/drawing/2014/main" id="{5A8DD597-D7AF-A7FA-E6FD-EE581AE24BAE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64EAAE-100A-A561-D33F-FE3744D073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07" name="TextBox 34">
              <a:extLst>
                <a:ext uri="{FF2B5EF4-FFF2-40B4-BE49-F238E27FC236}">
                  <a16:creationId xmlns:a16="http://schemas.microsoft.com/office/drawing/2014/main" id="{125EC59C-3067-07D1-37A7-E96FBA7EF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7903" name="Group 23">
            <a:extLst>
              <a:ext uri="{FF2B5EF4-FFF2-40B4-BE49-F238E27FC236}">
                <a16:creationId xmlns:a16="http://schemas.microsoft.com/office/drawing/2014/main" id="{B88EF3AA-2CD2-F281-2F22-160486F066F6}"/>
              </a:ext>
            </a:extLst>
          </p:cNvPr>
          <p:cNvGrpSpPr>
            <a:grpSpLocks/>
          </p:cNvGrpSpPr>
          <p:nvPr/>
        </p:nvGrpSpPr>
        <p:grpSpPr bwMode="auto">
          <a:xfrm>
            <a:off x="862013" y="2928938"/>
            <a:ext cx="687387" cy="1400175"/>
            <a:chOff x="878320" y="1393534"/>
            <a:chExt cx="687117" cy="1399815"/>
          </a:xfrm>
        </p:grpSpPr>
        <p:sp>
          <p:nvSpPr>
            <p:cNvPr id="37904" name="TextBox 24">
              <a:extLst>
                <a:ext uri="{FF2B5EF4-FFF2-40B4-BE49-F238E27FC236}">
                  <a16:creationId xmlns:a16="http://schemas.microsoft.com/office/drawing/2014/main" id="{676A75B9-EF36-A006-B1A7-5C8926A94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320" y="2393239"/>
              <a:ext cx="687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ACK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183ECDD-380E-87B4-7A80-C89BFCC5AE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6174" y="1393534"/>
              <a:ext cx="0" cy="1036370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id="{BF3D1BF6-5B04-30F0-3501-ABF5BDD0E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DCC8B-2862-F840-BC6D-1F22FA50433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24B5818-7088-4788-930C-1673D059EAEF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ED284A-D03A-DCBB-C991-5E213BC5E443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F2C7B8-35DD-002C-85C7-0D5F4F7B46FF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814962-1DDA-AEAA-9D5B-45EB12DABF5C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684175-7533-DFE5-F338-0E4010AB8E70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ED0452-3DB3-48C1-F5F4-D2198089E1CC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59F9A8-5EE4-70DE-F466-4CAEC349A473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F4C3B4-F9FF-B25B-4989-356C91E3754E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6826FB03-60E7-C4DE-C26E-C8E90612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8923" name="Group 17">
            <a:extLst>
              <a:ext uri="{FF2B5EF4-FFF2-40B4-BE49-F238E27FC236}">
                <a16:creationId xmlns:a16="http://schemas.microsoft.com/office/drawing/2014/main" id="{976334CA-E92A-E6DB-BD63-8A7D8D995021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976438"/>
            <a:ext cx="3238500" cy="1214437"/>
            <a:chOff x="397740" y="408815"/>
            <a:chExt cx="3238259" cy="12151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91BDD7-B849-7365-5717-02A7AC931E66}"/>
                </a:ext>
              </a:extLst>
            </p:cNvPr>
            <p:cNvSpPr/>
            <p:nvPr/>
          </p:nvSpPr>
          <p:spPr>
            <a:xfrm>
              <a:off x="424726" y="855164"/>
              <a:ext cx="3116030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33" name="TextBox 19">
              <a:extLst>
                <a:ext uri="{FF2B5EF4-FFF2-40B4-BE49-F238E27FC236}">
                  <a16:creationId xmlns:a16="http://schemas.microsoft.com/office/drawing/2014/main" id="{F3CECF33-2CEC-E05D-7735-B889E077C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38924" name="Group 29">
            <a:extLst>
              <a:ext uri="{FF2B5EF4-FFF2-40B4-BE49-F238E27FC236}">
                <a16:creationId xmlns:a16="http://schemas.microsoft.com/office/drawing/2014/main" id="{9678FF14-7F1F-236F-38E1-2F6E49C809A0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087F278-A75A-7F98-568E-7893F486E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31" name="TextBox 31">
              <a:extLst>
                <a:ext uri="{FF2B5EF4-FFF2-40B4-BE49-F238E27FC236}">
                  <a16:creationId xmlns:a16="http://schemas.microsoft.com/office/drawing/2014/main" id="{80079C8F-4C73-F393-E37A-720E27ADE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8925" name="Group 32">
            <a:extLst>
              <a:ext uri="{FF2B5EF4-FFF2-40B4-BE49-F238E27FC236}">
                <a16:creationId xmlns:a16="http://schemas.microsoft.com/office/drawing/2014/main" id="{206AF197-E9BF-D350-3620-4079A95EAD91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A2A1900-7F2D-A20E-7EE2-7F313FCB6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9" name="TextBox 34">
              <a:extLst>
                <a:ext uri="{FF2B5EF4-FFF2-40B4-BE49-F238E27FC236}">
                  <a16:creationId xmlns:a16="http://schemas.microsoft.com/office/drawing/2014/main" id="{1570CE4A-038D-9B3F-7B4C-043C44A9F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sp>
        <p:nvSpPr>
          <p:cNvPr id="38926" name="TextBox 27">
            <a:extLst>
              <a:ext uri="{FF2B5EF4-FFF2-40B4-BE49-F238E27FC236}">
                <a16:creationId xmlns:a16="http://schemas.microsoft.com/office/drawing/2014/main" id="{886B948E-21E2-F0E6-AA1E-8C6A38D2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368800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Packet 1 is delivered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8927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E3E9E4DD-CA34-5AB4-8B6E-8B853884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69B57F97-0EAF-F5AD-DF61-60010302D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566B1-9021-7D4E-8BDD-BBA6B666592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56A51C-DE98-C4C6-FD14-69AD5F6EF57F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852FD5-0227-318B-C115-8732F50D04AD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176A5A7-B2A7-6AF5-102B-66A1A730BDDF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C04598-5C27-6E68-1DFD-8DF66BEE8679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D191AB-9195-626D-89EF-50EF108379E2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56C344-1238-7F0B-EA9D-33C2D337876D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3EA16E-1B7D-5C8B-F56D-754EE4EC66E7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2934865-4520-B10F-0DB9-584C25DB5EA3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39946" name="TextBox 16">
            <a:extLst>
              <a:ext uri="{FF2B5EF4-FFF2-40B4-BE49-F238E27FC236}">
                <a16:creationId xmlns:a16="http://schemas.microsoft.com/office/drawing/2014/main" id="{4E18095A-2255-17EB-219C-A3B00A43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47" name="TextBox 27">
            <a:extLst>
              <a:ext uri="{FF2B5EF4-FFF2-40B4-BE49-F238E27FC236}">
                <a16:creationId xmlns:a16="http://schemas.microsoft.com/office/drawing/2014/main" id="{746FF2C4-ED73-67CA-7FDE-B03B5F3A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368800"/>
            <a:ext cx="688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Packet 1 is delivered. Slide the window.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35BAD8-4B1C-184C-F2ED-4DC652F65E0D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2EDD0B-78DC-D481-7FB5-B05DEAD18B17}"/>
                </a:ext>
              </a:extLst>
            </p:cNvPr>
            <p:cNvSpPr/>
            <p:nvPr/>
          </p:nvSpPr>
          <p:spPr>
            <a:xfrm>
              <a:off x="424726" y="855164"/>
              <a:ext cx="3116030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57" name="TextBox 24">
              <a:extLst>
                <a:ext uri="{FF2B5EF4-FFF2-40B4-BE49-F238E27FC236}">
                  <a16:creationId xmlns:a16="http://schemas.microsoft.com/office/drawing/2014/main" id="{3D220FB9-DAA4-D0CE-534C-2D397E079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39949" name="Group 29">
            <a:extLst>
              <a:ext uri="{FF2B5EF4-FFF2-40B4-BE49-F238E27FC236}">
                <a16:creationId xmlns:a16="http://schemas.microsoft.com/office/drawing/2014/main" id="{8FF4D92C-A1E4-BF9D-30FE-AE0FB4D51C6E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C0CD14-2F2B-B4F3-DE22-7C97929299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5" name="TextBox 31">
              <a:extLst>
                <a:ext uri="{FF2B5EF4-FFF2-40B4-BE49-F238E27FC236}">
                  <a16:creationId xmlns:a16="http://schemas.microsoft.com/office/drawing/2014/main" id="{4BDE8AE5-1BE4-FFDF-52FF-34AD16C81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39950" name="Group 32">
            <a:extLst>
              <a:ext uri="{FF2B5EF4-FFF2-40B4-BE49-F238E27FC236}">
                <a16:creationId xmlns:a16="http://schemas.microsoft.com/office/drawing/2014/main" id="{0777B365-4F89-AA98-259D-65D34B1834BA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BCE0F9-2334-B8B8-7846-CED4453B4E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3" name="TextBox 34">
              <a:extLst>
                <a:ext uri="{FF2B5EF4-FFF2-40B4-BE49-F238E27FC236}">
                  <a16:creationId xmlns:a16="http://schemas.microsoft.com/office/drawing/2014/main" id="{7F30F82E-C53F-CD9A-E04B-04AA0B39A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39951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CF35B605-FCF0-FA49-1C9E-2CC5CE7B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023 L 0.10989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>
            <a:extLst>
              <a:ext uri="{FF2B5EF4-FFF2-40B4-BE49-F238E27FC236}">
                <a16:creationId xmlns:a16="http://schemas.microsoft.com/office/drawing/2014/main" id="{C7EEF37A-E539-6ED4-6FD5-74B06FDC4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8D542F-4233-0D46-B4FC-7054A598989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14EB96-60BC-3E53-A034-F3FC1B26EA9F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9B61FE0-83BC-E14F-C7A0-3DA2C84298E8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65C56E9-0319-8FF1-05E2-13D7149B4BA7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EE0A51-4293-B939-D698-697D602E9568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064FBC-F990-BF80-116B-EF5BF2AE2AA0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E91E4C-8365-BB6D-F14A-B64CCC6BED15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153FF0-A4B2-9A74-24B4-502F4B777CA6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73521B-1372-BBDD-C5A7-FD0C3846A176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40970" name="TextBox 16">
            <a:extLst>
              <a:ext uri="{FF2B5EF4-FFF2-40B4-BE49-F238E27FC236}">
                <a16:creationId xmlns:a16="http://schemas.microsoft.com/office/drawing/2014/main" id="{47DA4C93-02B4-47CA-44F9-252C8F3C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1" name="TextBox 27">
            <a:extLst>
              <a:ext uri="{FF2B5EF4-FFF2-40B4-BE49-F238E27FC236}">
                <a16:creationId xmlns:a16="http://schemas.microsoft.com/office/drawing/2014/main" id="{6497E873-728F-79B1-EF05-FBCB5236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368800"/>
            <a:ext cx="688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Packet 1 is delivered. Slide the window.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0972" name="Group 22">
            <a:extLst>
              <a:ext uri="{FF2B5EF4-FFF2-40B4-BE49-F238E27FC236}">
                <a16:creationId xmlns:a16="http://schemas.microsoft.com/office/drawing/2014/main" id="{BD053990-FDC6-3A2D-2214-008401B4E4EA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7DBDD3-4D4F-A212-2398-CAC3458F90D7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4" name="TextBox 24">
              <a:extLst>
                <a:ext uri="{FF2B5EF4-FFF2-40B4-BE49-F238E27FC236}">
                  <a16:creationId xmlns:a16="http://schemas.microsoft.com/office/drawing/2014/main" id="{517F0B91-EF2C-A769-F68A-31DDE727B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40973" name="Group 29">
            <a:extLst>
              <a:ext uri="{FF2B5EF4-FFF2-40B4-BE49-F238E27FC236}">
                <a16:creationId xmlns:a16="http://schemas.microsoft.com/office/drawing/2014/main" id="{6E744085-FE78-A57E-CB66-261BA9547F54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3F532FB-4047-513D-0295-C5F35C83B1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82" name="TextBox 31">
              <a:extLst>
                <a:ext uri="{FF2B5EF4-FFF2-40B4-BE49-F238E27FC236}">
                  <a16:creationId xmlns:a16="http://schemas.microsoft.com/office/drawing/2014/main" id="{ADCA070C-7DA0-DDE7-398A-3D41DB943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0974" name="Group 32">
            <a:extLst>
              <a:ext uri="{FF2B5EF4-FFF2-40B4-BE49-F238E27FC236}">
                <a16:creationId xmlns:a16="http://schemas.microsoft.com/office/drawing/2014/main" id="{0E72B995-89E4-0831-8B03-ADFA3FF525D2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75BE59F-CCC0-3AEC-ACD2-8E70B352A5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80" name="TextBox 34">
              <a:extLst>
                <a:ext uri="{FF2B5EF4-FFF2-40B4-BE49-F238E27FC236}">
                  <a16:creationId xmlns:a16="http://schemas.microsoft.com/office/drawing/2014/main" id="{91C29428-3BEB-28BB-C237-FF9C7352B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0975" name="Group 25">
            <a:extLst>
              <a:ext uri="{FF2B5EF4-FFF2-40B4-BE49-F238E27FC236}">
                <a16:creationId xmlns:a16="http://schemas.microsoft.com/office/drawing/2014/main" id="{1518E78A-3124-784D-AF70-97087008837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DAC5A68-15A7-D016-A0AB-EF9CB4A09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8" name="TextBox 28">
              <a:extLst>
                <a:ext uri="{FF2B5EF4-FFF2-40B4-BE49-F238E27FC236}">
                  <a16:creationId xmlns:a16="http://schemas.microsoft.com/office/drawing/2014/main" id="{7B51231D-0EC3-09AB-ED83-5A9996CED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40976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AF8D701C-CA7F-B3CD-E561-3E51A956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1">
            <a:extLst>
              <a:ext uri="{FF2B5EF4-FFF2-40B4-BE49-F238E27FC236}">
                <a16:creationId xmlns:a16="http://schemas.microsoft.com/office/drawing/2014/main" id="{C1295215-9FF7-0DD4-00EE-A6039DF35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10869-5083-2741-B839-1BB97318185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Text Box 4">
            <a:extLst>
              <a:ext uri="{FF2B5EF4-FFF2-40B4-BE49-F238E27FC236}">
                <a16:creationId xmlns:a16="http://schemas.microsoft.com/office/drawing/2014/main" id="{F34B7834-F599-9FC9-E17A-8A7FE5E1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63" y="5464175"/>
            <a:ext cx="13271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41987" name="Line 5">
            <a:extLst>
              <a:ext uri="{FF2B5EF4-FFF2-40B4-BE49-F238E27FC236}">
                <a16:creationId xmlns:a16="http://schemas.microsoft.com/office/drawing/2014/main" id="{5DF8D58E-7826-D96E-F3ED-A0575E58F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8" name="Line 7">
            <a:extLst>
              <a:ext uri="{FF2B5EF4-FFF2-40B4-BE49-F238E27FC236}">
                <a16:creationId xmlns:a16="http://schemas.microsoft.com/office/drawing/2014/main" id="{AB84CDFB-2181-941F-FEB1-F3CB177C529A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11563" y="31400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237" name="Line 10">
            <a:extLst>
              <a:ext uri="{FF2B5EF4-FFF2-40B4-BE49-F238E27FC236}">
                <a16:creationId xmlns:a16="http://schemas.microsoft.com/office/drawing/2014/main" id="{A6CC00BC-70F7-1B37-E865-073955EE3080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613150" y="3906838"/>
            <a:ext cx="2590800" cy="523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90" name="Text Box 15">
            <a:extLst>
              <a:ext uri="{FF2B5EF4-FFF2-40B4-BE49-F238E27FC236}">
                <a16:creationId xmlns:a16="http://schemas.microsoft.com/office/drawing/2014/main" id="{CED3E2A3-6B6D-DA4D-72C3-F8B280CA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01750"/>
            <a:ext cx="177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41991" name="Text Box 16">
            <a:extLst>
              <a:ext uri="{FF2B5EF4-FFF2-40B4-BE49-F238E27FC236}">
                <a16:creationId xmlns:a16="http://schemas.microsoft.com/office/drawing/2014/main" id="{A4640E27-2E19-5C18-0963-CFDB4B958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1301750"/>
            <a:ext cx="21034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41992" name="Line 17">
            <a:extLst>
              <a:ext uri="{FF2B5EF4-FFF2-40B4-BE49-F238E27FC236}">
                <a16:creationId xmlns:a16="http://schemas.microsoft.com/office/drawing/2014/main" id="{2E47B50C-AC57-758B-93C9-671265220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3" y="2159000"/>
            <a:ext cx="0" cy="3375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93" name="Line 18">
            <a:extLst>
              <a:ext uri="{FF2B5EF4-FFF2-40B4-BE49-F238E27FC236}">
                <a16:creationId xmlns:a16="http://schemas.microsoft.com/office/drawing/2014/main" id="{B6358A61-2C2E-B798-728F-F8CD092A1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66170E26-D1E5-77D0-8726-7867BFB08102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86163" y="334962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9AD7DD96-722B-A08F-011C-1D800E48E0A4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8863" y="35702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96" name="TextBox 31">
            <a:extLst>
              <a:ext uri="{FF2B5EF4-FFF2-40B4-BE49-F238E27FC236}">
                <a16:creationId xmlns:a16="http://schemas.microsoft.com/office/drawing/2014/main" id="{55E279A6-0EA6-13A9-35ED-18EE8A11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1EC6BB59-45D0-71AD-82E3-FC2F79CB96CB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03625" y="49164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0FD66953-7129-D0CF-548F-419256FBC989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584575" y="4116388"/>
            <a:ext cx="2590800" cy="523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4DFC5E08-D2D5-C356-8034-FD165963BFF0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4100" y="51466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1">
            <a:extLst>
              <a:ext uri="{FF2B5EF4-FFF2-40B4-BE49-F238E27FC236}">
                <a16:creationId xmlns:a16="http://schemas.microsoft.com/office/drawing/2014/main" id="{BAEE3C74-3754-A183-704D-4556DD447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AC96A4-C9E8-844D-B00B-439202E0722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8566E3D-4489-3C80-06C0-2CDC1A7A524E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F8F38D-0AC1-8746-F7B2-4D9E4DF57E94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726781-3FCE-82CE-F453-4322EC13A121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70EE7F-AA4F-CEB5-DAEC-89B492D31157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6F37C2-5F7E-FB45-6FF3-A0548419B40D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59B831-7034-715A-878B-7854EA13B537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19E11F-772B-66DC-55D5-8C4CB392173D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B86A71-FD60-D17D-02D2-8961604E3E25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43018" name="TextBox 16">
            <a:extLst>
              <a:ext uri="{FF2B5EF4-FFF2-40B4-BE49-F238E27FC236}">
                <a16:creationId xmlns:a16="http://schemas.microsoft.com/office/drawing/2014/main" id="{D32754B2-49BF-92F8-D1D5-5E5F6624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9" name="TextBox 27">
            <a:extLst>
              <a:ext uri="{FF2B5EF4-FFF2-40B4-BE49-F238E27FC236}">
                <a16:creationId xmlns:a16="http://schemas.microsoft.com/office/drawing/2014/main" id="{813A9273-D076-FFDC-51C3-D1B9C079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368800"/>
            <a:ext cx="688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Packet 1 is delivered. Slide the window.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3020" name="Group 22">
            <a:extLst>
              <a:ext uri="{FF2B5EF4-FFF2-40B4-BE49-F238E27FC236}">
                <a16:creationId xmlns:a16="http://schemas.microsoft.com/office/drawing/2014/main" id="{12CCF301-254C-4DCA-ED81-1CDF09C692F7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557465-F05A-77CA-533F-E6753F61B958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32" name="TextBox 24">
              <a:extLst>
                <a:ext uri="{FF2B5EF4-FFF2-40B4-BE49-F238E27FC236}">
                  <a16:creationId xmlns:a16="http://schemas.microsoft.com/office/drawing/2014/main" id="{4ECBF8DD-214F-F719-E181-A64020B35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43021" name="Group 29">
            <a:extLst>
              <a:ext uri="{FF2B5EF4-FFF2-40B4-BE49-F238E27FC236}">
                <a16:creationId xmlns:a16="http://schemas.microsoft.com/office/drawing/2014/main" id="{BCFB96C8-777B-4C3E-C0F1-DA413D28443A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01BFA84-691A-1982-D18F-0534DB3C77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30" name="TextBox 31">
              <a:extLst>
                <a:ext uri="{FF2B5EF4-FFF2-40B4-BE49-F238E27FC236}">
                  <a16:creationId xmlns:a16="http://schemas.microsoft.com/office/drawing/2014/main" id="{802369AB-BC05-7995-7726-CF16F0D42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3022" name="Group 32">
            <a:extLst>
              <a:ext uri="{FF2B5EF4-FFF2-40B4-BE49-F238E27FC236}">
                <a16:creationId xmlns:a16="http://schemas.microsoft.com/office/drawing/2014/main" id="{73818F9D-E968-E9DD-CDF4-231FEAF3EB3A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7963F1-18B7-41C5-9D24-63016DF1D7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28" name="TextBox 34">
              <a:extLst>
                <a:ext uri="{FF2B5EF4-FFF2-40B4-BE49-F238E27FC236}">
                  <a16:creationId xmlns:a16="http://schemas.microsoft.com/office/drawing/2014/main" id="{BCF9046E-988C-67EE-C2A1-F97346CFF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3023" name="Group 25">
            <a:extLst>
              <a:ext uri="{FF2B5EF4-FFF2-40B4-BE49-F238E27FC236}">
                <a16:creationId xmlns:a16="http://schemas.microsoft.com/office/drawing/2014/main" id="{41B79BC4-2C99-BD35-ECA5-F07A226BD899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6CF3FEC-8704-A198-7DBA-86A87336B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026" name="TextBox 28">
              <a:extLst>
                <a:ext uri="{FF2B5EF4-FFF2-40B4-BE49-F238E27FC236}">
                  <a16:creationId xmlns:a16="http://schemas.microsoft.com/office/drawing/2014/main" id="{AA00FCD6-D074-9537-7B1E-42D1D2597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43024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566F2445-9932-999B-B4BE-7811C4F7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">
            <a:extLst>
              <a:ext uri="{FF2B5EF4-FFF2-40B4-BE49-F238E27FC236}">
                <a16:creationId xmlns:a16="http://schemas.microsoft.com/office/drawing/2014/main" id="{BD0937E1-E601-B360-E697-CF103187A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12CF0-24B3-994E-AFBB-B7D1EEC0EBF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EB6E51-B699-E916-828B-BACB3EC4989F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C6CDEF-5B44-139E-F88B-42E9015667FB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D4BF9C-ACCE-BD0F-9338-EA512395F59F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0026E3-1076-6BA7-96DB-F70E2362A261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6AAE8E-6E36-20F4-C6EB-B0A8DA0FA421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51EDD4-6ACB-1D02-A6A3-53E01B1B8D52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18AB1A-09CE-A1E1-3244-9DADFF7F4A91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096D65-D183-6F4A-D041-B86032ACAE1E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44042" name="TextBox 16">
            <a:extLst>
              <a:ext uri="{FF2B5EF4-FFF2-40B4-BE49-F238E27FC236}">
                <a16:creationId xmlns:a16="http://schemas.microsoft.com/office/drawing/2014/main" id="{9DD4ABE9-E815-CF3F-FCC8-9FBEA660D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43" name="TextBox 27">
            <a:extLst>
              <a:ext uri="{FF2B5EF4-FFF2-40B4-BE49-F238E27FC236}">
                <a16:creationId xmlns:a16="http://schemas.microsoft.com/office/drawing/2014/main" id="{D6BBC522-EAD9-6112-F979-C5139668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987425"/>
            <a:ext cx="8677275" cy="5222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Should we advance the window in the following scenario?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4044" name="Group 22">
            <a:extLst>
              <a:ext uri="{FF2B5EF4-FFF2-40B4-BE49-F238E27FC236}">
                <a16:creationId xmlns:a16="http://schemas.microsoft.com/office/drawing/2014/main" id="{066016EF-DD89-7F9E-7137-C1C6C33400F0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1EA48F-618B-D573-E0F2-50C7CDC5BD87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60" name="TextBox 24">
              <a:extLst>
                <a:ext uri="{FF2B5EF4-FFF2-40B4-BE49-F238E27FC236}">
                  <a16:creationId xmlns:a16="http://schemas.microsoft.com/office/drawing/2014/main" id="{28512B58-4B76-123E-288F-AF5573249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44045" name="Group 29">
            <a:extLst>
              <a:ext uri="{FF2B5EF4-FFF2-40B4-BE49-F238E27FC236}">
                <a16:creationId xmlns:a16="http://schemas.microsoft.com/office/drawing/2014/main" id="{3D0B3139-0E91-995D-E510-DA3FF729E12F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0041D5B-67B9-EC1B-1E8A-3F9B6E057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58" name="TextBox 31">
              <a:extLst>
                <a:ext uri="{FF2B5EF4-FFF2-40B4-BE49-F238E27FC236}">
                  <a16:creationId xmlns:a16="http://schemas.microsoft.com/office/drawing/2014/main" id="{E45E0B83-7B37-49D3-0638-881EC8FDD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4046" name="Group 32">
            <a:extLst>
              <a:ext uri="{FF2B5EF4-FFF2-40B4-BE49-F238E27FC236}">
                <a16:creationId xmlns:a16="http://schemas.microsoft.com/office/drawing/2014/main" id="{FFFAF9BF-4857-88D8-9629-5D9DF330431B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1ABBFE2-B355-6744-71D2-D29165D2B8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56" name="TextBox 34">
              <a:extLst>
                <a:ext uri="{FF2B5EF4-FFF2-40B4-BE49-F238E27FC236}">
                  <a16:creationId xmlns:a16="http://schemas.microsoft.com/office/drawing/2014/main" id="{9E73F1C2-80A1-463E-51F1-F2669B8F4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4047" name="Group 25">
            <a:extLst>
              <a:ext uri="{FF2B5EF4-FFF2-40B4-BE49-F238E27FC236}">
                <a16:creationId xmlns:a16="http://schemas.microsoft.com/office/drawing/2014/main" id="{31643B42-35DD-3C46-1CE8-8BFACAE9AFB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8B7D257-5EAA-BCF7-2B0E-9F50B3BD69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54" name="TextBox 28">
              <a:extLst>
                <a:ext uri="{FF2B5EF4-FFF2-40B4-BE49-F238E27FC236}">
                  <a16:creationId xmlns:a16="http://schemas.microsoft.com/office/drawing/2014/main" id="{0B5D56DC-6BF9-1219-399B-96DB5C523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44048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70B2CED4-EB12-01DB-598F-D8DDE80D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60A87183-7C62-4E94-93AA-F1EC927E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2646363" y="2130425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50" name="Group 37">
            <a:extLst>
              <a:ext uri="{FF2B5EF4-FFF2-40B4-BE49-F238E27FC236}">
                <a16:creationId xmlns:a16="http://schemas.microsoft.com/office/drawing/2014/main" id="{694D1F27-FE43-FE56-89D3-32259B7AD9C4}"/>
              </a:ext>
            </a:extLst>
          </p:cNvPr>
          <p:cNvGrpSpPr>
            <a:grpSpLocks/>
          </p:cNvGrpSpPr>
          <p:nvPr/>
        </p:nvGrpSpPr>
        <p:grpSpPr bwMode="auto">
          <a:xfrm>
            <a:off x="2941638" y="2930525"/>
            <a:ext cx="687387" cy="1398588"/>
            <a:chOff x="878320" y="1393534"/>
            <a:chExt cx="687117" cy="1399815"/>
          </a:xfrm>
        </p:grpSpPr>
        <p:sp>
          <p:nvSpPr>
            <p:cNvPr id="44051" name="TextBox 38">
              <a:extLst>
                <a:ext uri="{FF2B5EF4-FFF2-40B4-BE49-F238E27FC236}">
                  <a16:creationId xmlns:a16="http://schemas.microsoft.com/office/drawing/2014/main" id="{971EA0CB-94CE-1D20-1217-9988B94F2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320" y="2393239"/>
              <a:ext cx="687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FC950D8-5D93-80DF-0B26-E46C76C945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6174" y="1393534"/>
              <a:ext cx="0" cy="103754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>
            <a:extLst>
              <a:ext uri="{FF2B5EF4-FFF2-40B4-BE49-F238E27FC236}">
                <a16:creationId xmlns:a16="http://schemas.microsoft.com/office/drawing/2014/main" id="{7F342C20-2126-C46E-E148-11CD8AE53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78AD1-0CA0-8240-B9C3-480CDD9A921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Text Box 4">
            <a:extLst>
              <a:ext uri="{FF2B5EF4-FFF2-40B4-BE49-F238E27FC236}">
                <a16:creationId xmlns:a16="http://schemas.microsoft.com/office/drawing/2014/main" id="{764C0BDF-3CAB-9608-8414-CAD30176E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63" y="5464175"/>
            <a:ext cx="13271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45059" name="Line 5">
            <a:extLst>
              <a:ext uri="{FF2B5EF4-FFF2-40B4-BE49-F238E27FC236}">
                <a16:creationId xmlns:a16="http://schemas.microsoft.com/office/drawing/2014/main" id="{04C6423D-4511-4FBF-2F10-78D960DF2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0" name="Line 7">
            <a:extLst>
              <a:ext uri="{FF2B5EF4-FFF2-40B4-BE49-F238E27FC236}">
                <a16:creationId xmlns:a16="http://schemas.microsoft.com/office/drawing/2014/main" id="{C38B669E-D188-72C1-1272-6C50C076177C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11563" y="31400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1" name="Text Box 15">
            <a:extLst>
              <a:ext uri="{FF2B5EF4-FFF2-40B4-BE49-F238E27FC236}">
                <a16:creationId xmlns:a16="http://schemas.microsoft.com/office/drawing/2014/main" id="{88A2EAFF-F189-3B11-363B-1057967C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01750"/>
            <a:ext cx="177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45062" name="Text Box 16">
            <a:extLst>
              <a:ext uri="{FF2B5EF4-FFF2-40B4-BE49-F238E27FC236}">
                <a16:creationId xmlns:a16="http://schemas.microsoft.com/office/drawing/2014/main" id="{D2B36A6D-6BCB-503F-A542-07AB18F1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1301750"/>
            <a:ext cx="21034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45063" name="Line 17">
            <a:extLst>
              <a:ext uri="{FF2B5EF4-FFF2-40B4-BE49-F238E27FC236}">
                <a16:creationId xmlns:a16="http://schemas.microsoft.com/office/drawing/2014/main" id="{9E46A34E-BBE8-94ED-5CE9-CC2F7BF8A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3" y="2159000"/>
            <a:ext cx="0" cy="3375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8">
            <a:extLst>
              <a:ext uri="{FF2B5EF4-FFF2-40B4-BE49-F238E27FC236}">
                <a16:creationId xmlns:a16="http://schemas.microsoft.com/office/drawing/2014/main" id="{38AFD315-ADD5-CCA8-0C46-C9965D186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5057F76A-F7DE-CBED-EE82-B052CBFA7EE0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86163" y="334962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80E0C673-DC61-D351-1390-A5874563CD61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8863" y="35702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7" name="TextBox 31">
            <a:extLst>
              <a:ext uri="{FF2B5EF4-FFF2-40B4-BE49-F238E27FC236}">
                <a16:creationId xmlns:a16="http://schemas.microsoft.com/office/drawing/2014/main" id="{4BC79638-62DB-3F2E-F7A8-2D1A725C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3C2F6C6-4CEB-8393-CF93-B9A7D4CA726A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584575" y="4116388"/>
            <a:ext cx="2590800" cy="523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025E2E1E-D804-35B2-2C66-0A02B4A88908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4100" y="51466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>
            <a:extLst>
              <a:ext uri="{FF2B5EF4-FFF2-40B4-BE49-F238E27FC236}">
                <a16:creationId xmlns:a16="http://schemas.microsoft.com/office/drawing/2014/main" id="{B7732EB1-56D6-F432-C9DA-EF571F6C3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3D920-7435-9848-9F72-3E17399E8B3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B3CA06-8583-A65B-26D6-778175B7F132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73F422-6BAF-0532-359A-25429AA5029E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4B7D724-E3C8-54F6-0327-0DC9C37D365D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6CEBA2-90E7-97F7-708E-513DF51CDAD9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8F3E0C-8925-9581-D90E-BE46947A252B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56586F-F394-DE3B-D884-C5F64F2FD10C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C5F0E7-DFAC-0358-42D9-879595097D88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4A9772E-3323-76F7-7AD3-D654DD22BE53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46090" name="TextBox 16">
            <a:extLst>
              <a:ext uri="{FF2B5EF4-FFF2-40B4-BE49-F238E27FC236}">
                <a16:creationId xmlns:a16="http://schemas.microsoft.com/office/drawing/2014/main" id="{FF6D4F86-AD5D-A535-B10B-95AC3B31D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91" name="TextBox 27">
            <a:extLst>
              <a:ext uri="{FF2B5EF4-FFF2-40B4-BE49-F238E27FC236}">
                <a16:creationId xmlns:a16="http://schemas.microsoft.com/office/drawing/2014/main" id="{385ECFD6-89D1-C782-A95A-5231B6D70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987425"/>
            <a:ext cx="8677275" cy="5222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Should we advance the window in the following scenario?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092" name="Group 22">
            <a:extLst>
              <a:ext uri="{FF2B5EF4-FFF2-40B4-BE49-F238E27FC236}">
                <a16:creationId xmlns:a16="http://schemas.microsoft.com/office/drawing/2014/main" id="{0C64CB57-23FB-F4B8-3685-E5A58D173F42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3A2FA2-0CB4-5E46-A722-12AD2B513E35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08" name="TextBox 24">
              <a:extLst>
                <a:ext uri="{FF2B5EF4-FFF2-40B4-BE49-F238E27FC236}">
                  <a16:creationId xmlns:a16="http://schemas.microsoft.com/office/drawing/2014/main" id="{25DF62FF-B1B8-B4BC-A5AD-D2E956C89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46093" name="Group 29">
            <a:extLst>
              <a:ext uri="{FF2B5EF4-FFF2-40B4-BE49-F238E27FC236}">
                <a16:creationId xmlns:a16="http://schemas.microsoft.com/office/drawing/2014/main" id="{7501C2DB-1EAE-D34B-065A-ED44815809E1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E0A082D-4BCC-2EB4-4AFE-CADFF40D2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06" name="TextBox 31">
              <a:extLst>
                <a:ext uri="{FF2B5EF4-FFF2-40B4-BE49-F238E27FC236}">
                  <a16:creationId xmlns:a16="http://schemas.microsoft.com/office/drawing/2014/main" id="{1C11E904-CF78-A650-A1BF-316B7177A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6094" name="Group 32">
            <a:extLst>
              <a:ext uri="{FF2B5EF4-FFF2-40B4-BE49-F238E27FC236}">
                <a16:creationId xmlns:a16="http://schemas.microsoft.com/office/drawing/2014/main" id="{27774B73-E642-0527-389A-22458BA81C44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52D1C65-A790-4F3B-705C-B26CB6070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04" name="TextBox 34">
              <a:extLst>
                <a:ext uri="{FF2B5EF4-FFF2-40B4-BE49-F238E27FC236}">
                  <a16:creationId xmlns:a16="http://schemas.microsoft.com/office/drawing/2014/main" id="{4199A055-402E-F6FE-05FE-83D8B789C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6095" name="Group 25">
            <a:extLst>
              <a:ext uri="{FF2B5EF4-FFF2-40B4-BE49-F238E27FC236}">
                <a16:creationId xmlns:a16="http://schemas.microsoft.com/office/drawing/2014/main" id="{32C3CEC3-C250-6C14-EE67-5F5168BDCF2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5C6AA03-71AE-2BD2-634C-F9F4D33229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02" name="TextBox 28">
              <a:extLst>
                <a:ext uri="{FF2B5EF4-FFF2-40B4-BE49-F238E27FC236}">
                  <a16:creationId xmlns:a16="http://schemas.microsoft.com/office/drawing/2014/main" id="{FF692A3C-81E6-993F-8058-348350DDC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46096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57897874-C8A2-280D-689D-79426D5E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F28FE22D-7734-A88F-58B9-5BCB36B8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2646363" y="2130425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8" name="Group 37">
            <a:extLst>
              <a:ext uri="{FF2B5EF4-FFF2-40B4-BE49-F238E27FC236}">
                <a16:creationId xmlns:a16="http://schemas.microsoft.com/office/drawing/2014/main" id="{E0F71437-330D-BDFB-0577-297B9C04358D}"/>
              </a:ext>
            </a:extLst>
          </p:cNvPr>
          <p:cNvGrpSpPr>
            <a:grpSpLocks/>
          </p:cNvGrpSpPr>
          <p:nvPr/>
        </p:nvGrpSpPr>
        <p:grpSpPr bwMode="auto">
          <a:xfrm>
            <a:off x="2941638" y="2930525"/>
            <a:ext cx="687387" cy="1398588"/>
            <a:chOff x="878320" y="1393534"/>
            <a:chExt cx="687117" cy="1399815"/>
          </a:xfrm>
        </p:grpSpPr>
        <p:sp>
          <p:nvSpPr>
            <p:cNvPr id="46099" name="TextBox 38">
              <a:extLst>
                <a:ext uri="{FF2B5EF4-FFF2-40B4-BE49-F238E27FC236}">
                  <a16:creationId xmlns:a16="http://schemas.microsoft.com/office/drawing/2014/main" id="{2F37978A-9E3F-72CB-98F2-99C53068C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320" y="2393239"/>
              <a:ext cx="687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C740E21-1508-FDD1-73E6-249188FA4F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6174" y="1393534"/>
              <a:ext cx="0" cy="103754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1">
            <a:extLst>
              <a:ext uri="{FF2B5EF4-FFF2-40B4-BE49-F238E27FC236}">
                <a16:creationId xmlns:a16="http://schemas.microsoft.com/office/drawing/2014/main" id="{CC87BA85-F225-D263-3458-752D1B928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5F6D78-0CBA-9240-A497-D82C2E2E2C3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5474" name="Picture 1">
            <a:extLst>
              <a:ext uri="{FF2B5EF4-FFF2-40B4-BE49-F238E27FC236}">
                <a16:creationId xmlns:a16="http://schemas.microsoft.com/office/drawing/2014/main" id="{9A59D885-7D08-1E75-382C-D3E1EFF4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781175"/>
            <a:ext cx="467677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1">
            <a:extLst>
              <a:ext uri="{FF2B5EF4-FFF2-40B4-BE49-F238E27FC236}">
                <a16:creationId xmlns:a16="http://schemas.microsoft.com/office/drawing/2014/main" id="{A34B5BB6-0CB0-0990-6654-B5552BF0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270000"/>
            <a:ext cx="4273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2">
            <a:extLst>
              <a:ext uri="{FF2B5EF4-FFF2-40B4-BE49-F238E27FC236}">
                <a16:creationId xmlns:a16="http://schemas.microsoft.com/office/drawing/2014/main" id="{8C1987DC-0D65-F805-05B3-D0B717F0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46288"/>
            <a:ext cx="1670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2">
            <a:extLst>
              <a:ext uri="{FF2B5EF4-FFF2-40B4-BE49-F238E27FC236}">
                <a16:creationId xmlns:a16="http://schemas.microsoft.com/office/drawing/2014/main" id="{B8D8CFC0-D882-3C77-0E4B-83DFFB75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Revisiting “delay X bandwidth”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0CB66E-E980-EA1C-D33B-3BE9DD9EE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87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Consider two-way delay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or round-trip delay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1">
            <a:extLst>
              <a:ext uri="{FF2B5EF4-FFF2-40B4-BE49-F238E27FC236}">
                <a16:creationId xmlns:a16="http://schemas.microsoft.com/office/drawing/2014/main" id="{68C77C34-F35B-8494-D8F0-1994D434A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99E053-72B8-044D-91FA-DFF128FB2DC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DB46F70-FBDD-A5D7-234B-CFD705D1DC2D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9811BE-7DF4-4996-2996-5379F38F6465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33D0BE-293F-41E4-B3BB-787AAB67D2D2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3217E6-6A9F-F309-1B4E-112A6BD1B66F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7A2AC9-F711-A660-D07D-0A266FF0E583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39BD7-6A35-20DA-323E-E35FF595EBB3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BB8B1B-9FB5-4778-5AD0-4E2CA22E7BD4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33186CB-25B4-34E5-0463-CC5BA7E16251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47114" name="TextBox 16">
            <a:extLst>
              <a:ext uri="{FF2B5EF4-FFF2-40B4-BE49-F238E27FC236}">
                <a16:creationId xmlns:a16="http://schemas.microsoft.com/office/drawing/2014/main" id="{0406D181-69A1-D1C8-E06C-333361B4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15" name="TextBox 27">
            <a:extLst>
              <a:ext uri="{FF2B5EF4-FFF2-40B4-BE49-F238E27FC236}">
                <a16:creationId xmlns:a16="http://schemas.microsoft.com/office/drawing/2014/main" id="{83F21625-39FD-5211-4A37-6DAC4A27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987425"/>
            <a:ext cx="8677275" cy="5222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Should we advance the window in the following scenario?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16" name="Group 22">
            <a:extLst>
              <a:ext uri="{FF2B5EF4-FFF2-40B4-BE49-F238E27FC236}">
                <a16:creationId xmlns:a16="http://schemas.microsoft.com/office/drawing/2014/main" id="{A5F74108-BCA2-C288-801C-5A34818FBBA2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4006850" cy="1214437"/>
            <a:chOff x="397740" y="408815"/>
            <a:chExt cx="4006358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874157-A6D4-11CB-B097-FE422057A094}"/>
                </a:ext>
              </a:extLst>
            </p:cNvPr>
            <p:cNvSpPr/>
            <p:nvPr/>
          </p:nvSpPr>
          <p:spPr>
            <a:xfrm>
              <a:off x="424724" y="855164"/>
              <a:ext cx="3979374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33" name="TextBox 24">
              <a:extLst>
                <a:ext uri="{FF2B5EF4-FFF2-40B4-BE49-F238E27FC236}">
                  <a16:creationId xmlns:a16="http://schemas.microsoft.com/office/drawing/2014/main" id="{5D7BE702-A7B0-5D4F-A258-112C3297E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102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47117" name="Group 29">
            <a:extLst>
              <a:ext uri="{FF2B5EF4-FFF2-40B4-BE49-F238E27FC236}">
                <a16:creationId xmlns:a16="http://schemas.microsoft.com/office/drawing/2014/main" id="{014C196C-7F21-F6E4-6628-9A00ACA99FF7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38DBE2-6961-69F8-66A4-1B3EF0FF0F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31" name="TextBox 31">
              <a:extLst>
                <a:ext uri="{FF2B5EF4-FFF2-40B4-BE49-F238E27FC236}">
                  <a16:creationId xmlns:a16="http://schemas.microsoft.com/office/drawing/2014/main" id="{D5702FEC-F12B-62A7-B53D-F9EF3F326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7118" name="Group 32">
            <a:extLst>
              <a:ext uri="{FF2B5EF4-FFF2-40B4-BE49-F238E27FC236}">
                <a16:creationId xmlns:a16="http://schemas.microsoft.com/office/drawing/2014/main" id="{4799EE5B-D021-A6FC-C483-2612FA9B3BA6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4D48B00-5209-B0C3-1055-E44D3A3208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29" name="TextBox 34">
              <a:extLst>
                <a:ext uri="{FF2B5EF4-FFF2-40B4-BE49-F238E27FC236}">
                  <a16:creationId xmlns:a16="http://schemas.microsoft.com/office/drawing/2014/main" id="{DC5CED40-A59D-FBF7-677E-6E8374260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7119" name="Group 25">
            <a:extLst>
              <a:ext uri="{FF2B5EF4-FFF2-40B4-BE49-F238E27FC236}">
                <a16:creationId xmlns:a16="http://schemas.microsoft.com/office/drawing/2014/main" id="{4831963D-C2A1-CD8C-2611-1F19D6C5C94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BED5C63-A66B-2129-D44C-3805CB9BE9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127" name="TextBox 28">
              <a:extLst>
                <a:ext uri="{FF2B5EF4-FFF2-40B4-BE49-F238E27FC236}">
                  <a16:creationId xmlns:a16="http://schemas.microsoft.com/office/drawing/2014/main" id="{76E7F65C-36A4-3573-8777-53C24ED6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47120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620B54A5-E575-E7DC-E068-CBC57D6A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5BDFBFB5-17C2-1050-F964-1ACFA69D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2646363" y="2130425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2" name="Group 37">
            <a:extLst>
              <a:ext uri="{FF2B5EF4-FFF2-40B4-BE49-F238E27FC236}">
                <a16:creationId xmlns:a16="http://schemas.microsoft.com/office/drawing/2014/main" id="{EA5E29E4-CFD8-42ED-5696-D89FB1937C63}"/>
              </a:ext>
            </a:extLst>
          </p:cNvPr>
          <p:cNvGrpSpPr>
            <a:grpSpLocks/>
          </p:cNvGrpSpPr>
          <p:nvPr/>
        </p:nvGrpSpPr>
        <p:grpSpPr bwMode="auto">
          <a:xfrm>
            <a:off x="2941638" y="2930525"/>
            <a:ext cx="687387" cy="1398588"/>
            <a:chOff x="878320" y="1393534"/>
            <a:chExt cx="687117" cy="1399815"/>
          </a:xfrm>
        </p:grpSpPr>
        <p:sp>
          <p:nvSpPr>
            <p:cNvPr id="47124" name="TextBox 38">
              <a:extLst>
                <a:ext uri="{FF2B5EF4-FFF2-40B4-BE49-F238E27FC236}">
                  <a16:creationId xmlns:a16="http://schemas.microsoft.com/office/drawing/2014/main" id="{73C653FF-6E6A-A21B-8A31-F62CC40CD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320" y="2393239"/>
              <a:ext cx="6871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7EA4A0E-89E1-7FCD-255A-CDEC62CC9B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6174" y="1393534"/>
              <a:ext cx="0" cy="1037547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D60D84-BAC7-808E-2B7B-F35EA65B2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067300"/>
            <a:ext cx="7185025" cy="5238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Note that the window size is not changed!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>
            <a:extLst>
              <a:ext uri="{FF2B5EF4-FFF2-40B4-BE49-F238E27FC236}">
                <a16:creationId xmlns:a16="http://schemas.microsoft.com/office/drawing/2014/main" id="{F39279F1-2675-6571-6D14-6C9908AE0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30FC8-A04E-6749-ABDB-7D050F70115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6008A5-44F5-A40D-FFFB-65B0186BE775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9C2438-0DA5-310C-122D-365B32074587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FA6F9F-95C9-B8EB-C7A7-E6467E1EA658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CF844D-F41A-D605-BCBC-B66F47648C15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F25FD41-A59F-5FB7-D932-DD8FA4252E64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0E8510-BC51-F49C-2746-48B45CB8ED4D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96197D-6BEE-0607-0F2C-C77FE58182E5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B7FA75-5098-B2CA-1A1D-34CAAFE6A42F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48138" name="TextBox 16">
            <a:extLst>
              <a:ext uri="{FF2B5EF4-FFF2-40B4-BE49-F238E27FC236}">
                <a16:creationId xmlns:a16="http://schemas.microsoft.com/office/drawing/2014/main" id="{D6E5FF8E-3C2E-6057-2864-1010CED4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8139" name="Group 17">
            <a:extLst>
              <a:ext uri="{FF2B5EF4-FFF2-40B4-BE49-F238E27FC236}">
                <a16:creationId xmlns:a16="http://schemas.microsoft.com/office/drawing/2014/main" id="{E83630BB-3ED1-DE16-20B0-5BE6D19D9E49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976438"/>
            <a:ext cx="3238500" cy="1214437"/>
            <a:chOff x="397740" y="408815"/>
            <a:chExt cx="3238259" cy="12151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2C3843-2C2D-6426-0417-D4FC450499FF}"/>
                </a:ext>
              </a:extLst>
            </p:cNvPr>
            <p:cNvSpPr/>
            <p:nvPr/>
          </p:nvSpPr>
          <p:spPr>
            <a:xfrm>
              <a:off x="424726" y="855164"/>
              <a:ext cx="3116030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51" name="TextBox 19">
              <a:extLst>
                <a:ext uri="{FF2B5EF4-FFF2-40B4-BE49-F238E27FC236}">
                  <a16:creationId xmlns:a16="http://schemas.microsoft.com/office/drawing/2014/main" id="{0CF937CF-8858-DA52-179F-C7F23E5CC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48140" name="Group 20">
            <a:extLst>
              <a:ext uri="{FF2B5EF4-FFF2-40B4-BE49-F238E27FC236}">
                <a16:creationId xmlns:a16="http://schemas.microsoft.com/office/drawing/2014/main" id="{A8108211-17BE-F4C0-8712-369082A13C33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940050"/>
            <a:ext cx="882650" cy="1049338"/>
            <a:chOff x="299467" y="1393535"/>
            <a:chExt cx="883315" cy="105020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F130BCA-364E-5C94-88DD-E7AD5AA6E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49" name="TextBox 22">
              <a:extLst>
                <a:ext uri="{FF2B5EF4-FFF2-40B4-BE49-F238E27FC236}">
                  <a16:creationId xmlns:a16="http://schemas.microsoft.com/office/drawing/2014/main" id="{979085DB-E522-5AFE-7A6B-55996E352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8141" name="Group 29">
            <a:extLst>
              <a:ext uri="{FF2B5EF4-FFF2-40B4-BE49-F238E27FC236}">
                <a16:creationId xmlns:a16="http://schemas.microsoft.com/office/drawing/2014/main" id="{0FDE1BA1-C1AA-2178-B041-A87D5DC6F2CA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AEFD75C-B7D3-9C82-4AF5-0B4E9E4CF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47" name="TextBox 31">
              <a:extLst>
                <a:ext uri="{FF2B5EF4-FFF2-40B4-BE49-F238E27FC236}">
                  <a16:creationId xmlns:a16="http://schemas.microsoft.com/office/drawing/2014/main" id="{38C9B1B4-888E-729E-CAF8-4981658FC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48142" name="Group 32">
            <a:extLst>
              <a:ext uri="{FF2B5EF4-FFF2-40B4-BE49-F238E27FC236}">
                <a16:creationId xmlns:a16="http://schemas.microsoft.com/office/drawing/2014/main" id="{47A49427-D775-0621-DC5C-5B1BFAFD0B5C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4DAD82A-F092-2976-FB66-2E0DB12856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145" name="TextBox 34">
              <a:extLst>
                <a:ext uri="{FF2B5EF4-FFF2-40B4-BE49-F238E27FC236}">
                  <a16:creationId xmlns:a16="http://schemas.microsoft.com/office/drawing/2014/main" id="{7C3E9FD1-FFB2-535A-9BB5-8205262DF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sp>
        <p:nvSpPr>
          <p:cNvPr id="48143" name="TextBox 23">
            <a:extLst>
              <a:ext uri="{FF2B5EF4-FFF2-40B4-BE49-F238E27FC236}">
                <a16:creationId xmlns:a16="http://schemas.microsoft.com/office/drawing/2014/main" id="{0C4E3F74-5B57-28C9-EC1E-3AD8D353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4635500"/>
            <a:ext cx="7537450" cy="9540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Can you make sliding window behave like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stop-and-wait?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1">
            <a:extLst>
              <a:ext uri="{FF2B5EF4-FFF2-40B4-BE49-F238E27FC236}">
                <a16:creationId xmlns:a16="http://schemas.microsoft.com/office/drawing/2014/main" id="{58FF4662-90BF-78E7-87FD-3758297D2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DB71F3-AF15-D145-A239-C87074AAC97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54" name="Rectangle 4">
            <a:extLst>
              <a:ext uri="{FF2B5EF4-FFF2-40B4-BE49-F238E27FC236}">
                <a16:creationId xmlns:a16="http://schemas.microsoft.com/office/drawing/2014/main" id="{7EA54B1B-8E2A-1541-B24C-3932641F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235426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 Protocol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(dealing packet loss)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>
            <a:extLst>
              <a:ext uri="{FF2B5EF4-FFF2-40B4-BE49-F238E27FC236}">
                <a16:creationId xmlns:a16="http://schemas.microsoft.com/office/drawing/2014/main" id="{D5078902-2CAB-2380-BA19-8F49D71A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872A6A-CE16-C447-822F-F11F4E79DEB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7A206C5-B6B0-DB29-54E1-33B963C19AEC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5AACE0-EEC9-55C2-CE29-DD7773D6B775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06874B-7E45-45AE-F88D-4EB0AB73510E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0F04AA-11F4-B055-BB89-8C5441A0BDF1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9AB17C-A1E5-BF0A-9BAA-741D6B16E489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F4C1EF-A39D-6013-FF6B-73801D41C770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786AAE-BBD5-EB2D-E1BC-8193007FD324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F14D2A-EB8D-5F57-28AE-2FE8C8802C30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50186" name="TextBox 16">
            <a:extLst>
              <a:ext uri="{FF2B5EF4-FFF2-40B4-BE49-F238E27FC236}">
                <a16:creationId xmlns:a16="http://schemas.microsoft.com/office/drawing/2014/main" id="{CFE9429A-A69B-9B2F-F209-5D0CE298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0187" name="Group 22">
            <a:extLst>
              <a:ext uri="{FF2B5EF4-FFF2-40B4-BE49-F238E27FC236}">
                <a16:creationId xmlns:a16="http://schemas.microsoft.com/office/drawing/2014/main" id="{5DA584E2-AFE7-BA92-F878-9312DC2E6789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4D5D08-C136-E950-18C5-35481CBB1DD5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00" name="TextBox 24">
              <a:extLst>
                <a:ext uri="{FF2B5EF4-FFF2-40B4-BE49-F238E27FC236}">
                  <a16:creationId xmlns:a16="http://schemas.microsoft.com/office/drawing/2014/main" id="{D8D3BEE0-99C1-B6FC-9B87-4C1176165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50188" name="Group 29">
            <a:extLst>
              <a:ext uri="{FF2B5EF4-FFF2-40B4-BE49-F238E27FC236}">
                <a16:creationId xmlns:a16="http://schemas.microsoft.com/office/drawing/2014/main" id="{9BB8E3AC-FC5E-89F0-6770-7B92F8EA17B4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FB97A44-DFF4-65E3-980B-EEA287FCF8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198" name="TextBox 31">
              <a:extLst>
                <a:ext uri="{FF2B5EF4-FFF2-40B4-BE49-F238E27FC236}">
                  <a16:creationId xmlns:a16="http://schemas.microsoft.com/office/drawing/2014/main" id="{C012A86E-F005-7F26-51C8-65A07A885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50189" name="Group 32">
            <a:extLst>
              <a:ext uri="{FF2B5EF4-FFF2-40B4-BE49-F238E27FC236}">
                <a16:creationId xmlns:a16="http://schemas.microsoft.com/office/drawing/2014/main" id="{DA3E978D-C3A7-721F-7CC5-848F14DE13E3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D99E250-363B-5708-F9D3-20300E542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196" name="TextBox 34">
              <a:extLst>
                <a:ext uri="{FF2B5EF4-FFF2-40B4-BE49-F238E27FC236}">
                  <a16:creationId xmlns:a16="http://schemas.microsoft.com/office/drawing/2014/main" id="{4C32C639-C3DC-AB70-7E9B-B7D66DB5E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50190" name="Group 25">
            <a:extLst>
              <a:ext uri="{FF2B5EF4-FFF2-40B4-BE49-F238E27FC236}">
                <a16:creationId xmlns:a16="http://schemas.microsoft.com/office/drawing/2014/main" id="{551DB469-572B-83B1-917C-9764EF404177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0D44D0-B1AE-0262-3E50-90364180CA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194" name="TextBox 28">
              <a:extLst>
                <a:ext uri="{FF2B5EF4-FFF2-40B4-BE49-F238E27FC236}">
                  <a16:creationId xmlns:a16="http://schemas.microsoft.com/office/drawing/2014/main" id="{E2C51B00-F134-5391-0DA5-BCE620570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253954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76C3A5AF-5289-C278-2BC2-1147E4A5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6"/>
          <a:stretch>
            <a:fillRect/>
          </a:stretch>
        </p:blipFill>
        <p:spPr bwMode="auto">
          <a:xfrm>
            <a:off x="1717675" y="2381250"/>
            <a:ext cx="6508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45A38B32-2C38-584F-3E95-81A3AF04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1">
            <a:extLst>
              <a:ext uri="{FF2B5EF4-FFF2-40B4-BE49-F238E27FC236}">
                <a16:creationId xmlns:a16="http://schemas.microsoft.com/office/drawing/2014/main" id="{970B2EB9-5A56-73DE-F059-CDCB115FC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7C67F-0A1C-704C-AF98-0F221342F4D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EF2F88-184C-F744-2369-147BA07F8274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A2DA37-BF03-BCA4-3A47-F198D674115B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2CBC3-D4DA-E26A-ADFE-BAE407F8453E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F5FDE5-C75B-DD89-CAE6-7686FF924E67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C5D5256-73BD-19E6-4C46-61A7996A9638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BAACD1-340F-4770-2058-8F3F3364DE67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36B9EB-E455-BB0C-F331-55DE24AE08D9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11E174-7B77-B44A-FBB5-569E9A37ACAF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51210" name="TextBox 16">
            <a:extLst>
              <a:ext uri="{FF2B5EF4-FFF2-40B4-BE49-F238E27FC236}">
                <a16:creationId xmlns:a16="http://schemas.microsoft.com/office/drawing/2014/main" id="{6B4DDDF9-48B1-8761-F7CF-05552B16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1211" name="Group 22">
            <a:extLst>
              <a:ext uri="{FF2B5EF4-FFF2-40B4-BE49-F238E27FC236}">
                <a16:creationId xmlns:a16="http://schemas.microsoft.com/office/drawing/2014/main" id="{9B572CE3-CF99-4D7E-306B-E8B12BEA9EE8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CEC520E-284C-2103-D975-E8E6B1AA2EA0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34" name="TextBox 24">
              <a:extLst>
                <a:ext uri="{FF2B5EF4-FFF2-40B4-BE49-F238E27FC236}">
                  <a16:creationId xmlns:a16="http://schemas.microsoft.com/office/drawing/2014/main" id="{6651E2E9-4879-7B41-DA90-BBF370BA7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51212" name="Group 29">
            <a:extLst>
              <a:ext uri="{FF2B5EF4-FFF2-40B4-BE49-F238E27FC236}">
                <a16:creationId xmlns:a16="http://schemas.microsoft.com/office/drawing/2014/main" id="{DD4A009A-A4E8-4FF2-BF59-C648233B89D4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2B694EA-78E3-24A4-DD60-D0ECF90CF1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32" name="TextBox 31">
              <a:extLst>
                <a:ext uri="{FF2B5EF4-FFF2-40B4-BE49-F238E27FC236}">
                  <a16:creationId xmlns:a16="http://schemas.microsoft.com/office/drawing/2014/main" id="{F5A64595-871A-388E-F6CE-BA1A4CB01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51213" name="Group 32">
            <a:extLst>
              <a:ext uri="{FF2B5EF4-FFF2-40B4-BE49-F238E27FC236}">
                <a16:creationId xmlns:a16="http://schemas.microsoft.com/office/drawing/2014/main" id="{0E345927-9332-1714-13BA-6F93FF246B38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8823943-B050-A567-CFA2-4879392F6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30" name="TextBox 34">
              <a:extLst>
                <a:ext uri="{FF2B5EF4-FFF2-40B4-BE49-F238E27FC236}">
                  <a16:creationId xmlns:a16="http://schemas.microsoft.com/office/drawing/2014/main" id="{F20FDE9F-004F-6877-F4E9-CD4DC12AD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51214" name="Group 25">
            <a:extLst>
              <a:ext uri="{FF2B5EF4-FFF2-40B4-BE49-F238E27FC236}">
                <a16:creationId xmlns:a16="http://schemas.microsoft.com/office/drawing/2014/main" id="{C9F10653-74AA-A669-F62A-2DF6564EF4C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593567C-CF93-A11E-E5B1-F5ED63AF2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28" name="TextBox 28">
              <a:extLst>
                <a:ext uri="{FF2B5EF4-FFF2-40B4-BE49-F238E27FC236}">
                  <a16:creationId xmlns:a16="http://schemas.microsoft.com/office/drawing/2014/main" id="{E8551EA6-2626-20E4-208A-F9851D4FB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51215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E112EEE6-D08F-7C20-1931-7FE3D802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6"/>
          <a:stretch>
            <a:fillRect/>
          </a:stretch>
        </p:blipFill>
        <p:spPr bwMode="auto">
          <a:xfrm>
            <a:off x="1717675" y="2381250"/>
            <a:ext cx="6508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D2EB7442-1FB7-4B34-AEC5-C9A6FE3C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7" name="TextBox 27">
            <a:extLst>
              <a:ext uri="{FF2B5EF4-FFF2-40B4-BE49-F238E27FC236}">
                <a16:creationId xmlns:a16="http://schemas.microsoft.com/office/drawing/2014/main" id="{3B7481D5-A3AC-50B7-AB53-6654E9A2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8575"/>
            <a:ext cx="883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(1) ARQ strategy 1: Retransmit all un-ACKed packets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1A8AFC-3481-E182-B826-EB1080859237}"/>
              </a:ext>
            </a:extLst>
          </p:cNvPr>
          <p:cNvGrpSpPr>
            <a:grpSpLocks/>
          </p:cNvGrpSpPr>
          <p:nvPr/>
        </p:nvGrpSpPr>
        <p:grpSpPr bwMode="auto">
          <a:xfrm>
            <a:off x="2690813" y="2916238"/>
            <a:ext cx="1141412" cy="1420812"/>
            <a:chOff x="251484" y="1022879"/>
            <a:chExt cx="1142564" cy="142085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35FFEC9-0C38-FF5E-62EF-EFEBEAD27DA0}"/>
                </a:ext>
              </a:extLst>
            </p:cNvPr>
            <p:cNvCxnSpPr>
              <a:cxnSpLocks/>
            </p:cNvCxnSpPr>
            <p:nvPr/>
          </p:nvCxnSpPr>
          <p:spPr>
            <a:xfrm>
              <a:off x="693254" y="1022879"/>
              <a:ext cx="0" cy="1111286"/>
            </a:xfrm>
            <a:prstGeom prst="straightConnector1">
              <a:avLst/>
            </a:prstGeom>
            <a:ln w="34925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26" name="TextBox 38">
              <a:extLst>
                <a:ext uri="{FF2B5EF4-FFF2-40B4-BE49-F238E27FC236}">
                  <a16:creationId xmlns:a16="http://schemas.microsoft.com/office/drawing/2014/main" id="{58743551-B188-A078-B992-02E30BD94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84" y="2043627"/>
              <a:ext cx="11425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Re-tx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AAB710-4007-BF7D-2E44-B1F279A92F9D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2916238"/>
            <a:ext cx="1143000" cy="1420812"/>
            <a:chOff x="251484" y="1022879"/>
            <a:chExt cx="1142564" cy="1420858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9E46579-1489-B8FA-9467-ED7610D2BF5D}"/>
                </a:ext>
              </a:extLst>
            </p:cNvPr>
            <p:cNvCxnSpPr>
              <a:cxnSpLocks/>
            </p:cNvCxnSpPr>
            <p:nvPr/>
          </p:nvCxnSpPr>
          <p:spPr>
            <a:xfrm>
              <a:off x="692641" y="1022879"/>
              <a:ext cx="0" cy="1111286"/>
            </a:xfrm>
            <a:prstGeom prst="straightConnector1">
              <a:avLst/>
            </a:prstGeom>
            <a:ln w="34925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24" name="TextBox 41">
              <a:extLst>
                <a:ext uri="{FF2B5EF4-FFF2-40B4-BE49-F238E27FC236}">
                  <a16:creationId xmlns:a16="http://schemas.microsoft.com/office/drawing/2014/main" id="{991297BC-B8B3-C69A-893D-495300639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84" y="2043627"/>
              <a:ext cx="11425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Re-tx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EF9627-6C98-9F12-7697-60130AEDA055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2930525"/>
            <a:ext cx="1143000" cy="1420813"/>
            <a:chOff x="251484" y="1022879"/>
            <a:chExt cx="1142564" cy="1420858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AF48F6D-BE1C-24CF-4CB5-188C9BF2BA26}"/>
                </a:ext>
              </a:extLst>
            </p:cNvPr>
            <p:cNvCxnSpPr>
              <a:cxnSpLocks/>
            </p:cNvCxnSpPr>
            <p:nvPr/>
          </p:nvCxnSpPr>
          <p:spPr>
            <a:xfrm>
              <a:off x="692641" y="1022879"/>
              <a:ext cx="0" cy="1111285"/>
            </a:xfrm>
            <a:prstGeom prst="straightConnector1">
              <a:avLst/>
            </a:prstGeom>
            <a:ln w="34925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22" name="TextBox 44">
              <a:extLst>
                <a:ext uri="{FF2B5EF4-FFF2-40B4-BE49-F238E27FC236}">
                  <a16:creationId xmlns:a16="http://schemas.microsoft.com/office/drawing/2014/main" id="{E0DB4C51-A765-EE62-4947-2FC73516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84" y="2043627"/>
              <a:ext cx="11425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Re-tx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1">
            <a:extLst>
              <a:ext uri="{FF2B5EF4-FFF2-40B4-BE49-F238E27FC236}">
                <a16:creationId xmlns:a16="http://schemas.microsoft.com/office/drawing/2014/main" id="{0606D01F-FB92-325F-040E-7C1DC8137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35F34-7C20-714E-B2F9-1B476A05272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Text Box 4">
            <a:extLst>
              <a:ext uri="{FF2B5EF4-FFF2-40B4-BE49-F238E27FC236}">
                <a16:creationId xmlns:a16="http://schemas.microsoft.com/office/drawing/2014/main" id="{99A10A29-8547-9ACF-E779-E022FED8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63" y="5464175"/>
            <a:ext cx="13271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52227" name="Line 5">
            <a:extLst>
              <a:ext uri="{FF2B5EF4-FFF2-40B4-BE49-F238E27FC236}">
                <a16:creationId xmlns:a16="http://schemas.microsoft.com/office/drawing/2014/main" id="{2D67ADE7-7B78-5FFB-7743-057FD4EAE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8" name="Line 7">
            <a:extLst>
              <a:ext uri="{FF2B5EF4-FFF2-40B4-BE49-F238E27FC236}">
                <a16:creationId xmlns:a16="http://schemas.microsoft.com/office/drawing/2014/main" id="{108D1BBB-1F5E-B58A-A2E7-B213D8213253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11563" y="31400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9" name="Line 10">
            <a:extLst>
              <a:ext uri="{FF2B5EF4-FFF2-40B4-BE49-F238E27FC236}">
                <a16:creationId xmlns:a16="http://schemas.microsoft.com/office/drawing/2014/main" id="{5CD7DBA1-4B8A-710A-4F8F-C600632C241F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4722813" y="3821113"/>
            <a:ext cx="1457325" cy="2952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F5E9EE-BB26-B43E-EF31-99842AF999E3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2136775"/>
            <a:ext cx="2151063" cy="3349625"/>
            <a:chOff x="1647248" y="2136775"/>
            <a:chExt cx="2151063" cy="3349625"/>
          </a:xfrm>
        </p:grpSpPr>
        <p:cxnSp>
          <p:nvCxnSpPr>
            <p:cNvPr id="52250" name="AutoShape 12">
              <a:extLst>
                <a:ext uri="{FF2B5EF4-FFF2-40B4-BE49-F238E27FC236}">
                  <a16:creationId xmlns:a16="http://schemas.microsoft.com/office/drawing/2014/main" id="{A32AB5D3-1992-FA5F-DB29-00DDB91E6D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1924844" y="3809206"/>
              <a:ext cx="3349625" cy="4763"/>
            </a:xfrm>
            <a:prstGeom prst="bentConnector5">
              <a:avLst>
                <a:gd name="adj1" fmla="val 22833"/>
                <a:gd name="adj2" fmla="val -6800005"/>
                <a:gd name="adj3" fmla="val 73866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51" name="Text Box 13">
              <a:extLst>
                <a:ext uri="{FF2B5EF4-FFF2-40B4-BE49-F238E27FC236}">
                  <a16:creationId xmlns:a16="http://schemas.microsoft.com/office/drawing/2014/main" id="{0AF0F2A2-6CAB-6B9F-AC7C-53B8B20DF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248" y="3497262"/>
              <a:ext cx="2151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Timeout</a:t>
              </a:r>
            </a:p>
          </p:txBody>
        </p:sp>
      </p:grpSp>
      <p:sp>
        <p:nvSpPr>
          <p:cNvPr id="52231" name="Text Box 15">
            <a:extLst>
              <a:ext uri="{FF2B5EF4-FFF2-40B4-BE49-F238E27FC236}">
                <a16:creationId xmlns:a16="http://schemas.microsoft.com/office/drawing/2014/main" id="{8E704B21-7AC3-C044-F883-F3441B76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01750"/>
            <a:ext cx="177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2232" name="Text Box 16">
            <a:extLst>
              <a:ext uri="{FF2B5EF4-FFF2-40B4-BE49-F238E27FC236}">
                <a16:creationId xmlns:a16="http://schemas.microsoft.com/office/drawing/2014/main" id="{3D97769F-732E-7FE1-396F-8D75E4D83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1301750"/>
            <a:ext cx="21034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52233" name="Line 17">
            <a:extLst>
              <a:ext uri="{FF2B5EF4-FFF2-40B4-BE49-F238E27FC236}">
                <a16:creationId xmlns:a16="http://schemas.microsoft.com/office/drawing/2014/main" id="{AE1C5DB4-B97F-3F91-BA57-380CD13D4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3" y="2159000"/>
            <a:ext cx="0" cy="3375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34" name="Line 18">
            <a:extLst>
              <a:ext uri="{FF2B5EF4-FFF2-40B4-BE49-F238E27FC236}">
                <a16:creationId xmlns:a16="http://schemas.microsoft.com/office/drawing/2014/main" id="{B3E62C18-8068-F0D4-C664-3F6346E01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35" name="Line 7">
            <a:extLst>
              <a:ext uri="{FF2B5EF4-FFF2-40B4-BE49-F238E27FC236}">
                <a16:creationId xmlns:a16="http://schemas.microsoft.com/office/drawing/2014/main" id="{FC2A9FEF-C93D-C4F8-7F95-7D26100B90C3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86163" y="334962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36" name="Line 7">
            <a:extLst>
              <a:ext uri="{FF2B5EF4-FFF2-40B4-BE49-F238E27FC236}">
                <a16:creationId xmlns:a16="http://schemas.microsoft.com/office/drawing/2014/main" id="{2E2FC636-C851-6971-CB44-E1DDF2C5DC25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8863" y="35702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37" name="TextBox 31">
            <a:extLst>
              <a:ext uri="{FF2B5EF4-FFF2-40B4-BE49-F238E27FC236}">
                <a16:creationId xmlns:a16="http://schemas.microsoft.com/office/drawing/2014/main" id="{2879099F-3348-926C-A75A-13767779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38" name="TextBox 1">
            <a:extLst>
              <a:ext uri="{FF2B5EF4-FFF2-40B4-BE49-F238E27FC236}">
                <a16:creationId xmlns:a16="http://schemas.microsoft.com/office/drawing/2014/main" id="{45D82972-9856-FBDD-AF53-EA42E9B0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4041775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52239" name="TextBox 2">
            <a:extLst>
              <a:ext uri="{FF2B5EF4-FFF2-40B4-BE49-F238E27FC236}">
                <a16:creationId xmlns:a16="http://schemas.microsoft.com/office/drawing/2014/main" id="{B8B4DC4D-1CCB-755F-35CF-A2311D78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763838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52240" name="TextBox 21">
            <a:extLst>
              <a:ext uri="{FF2B5EF4-FFF2-40B4-BE49-F238E27FC236}">
                <a16:creationId xmlns:a16="http://schemas.microsoft.com/office/drawing/2014/main" id="{876CBF68-DCAC-D9B0-FEC9-39C1C74C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3049588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52241" name="TextBox 22">
            <a:extLst>
              <a:ext uri="{FF2B5EF4-FFF2-40B4-BE49-F238E27FC236}">
                <a16:creationId xmlns:a16="http://schemas.microsoft.com/office/drawing/2014/main" id="{C9FA3017-A2C5-6982-2B64-27D40BA7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306763"/>
            <a:ext cx="338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FE34BF-259A-25A2-C36B-B965A2772167}"/>
              </a:ext>
            </a:extLst>
          </p:cNvPr>
          <p:cNvGrpSpPr>
            <a:grpSpLocks/>
          </p:cNvGrpSpPr>
          <p:nvPr/>
        </p:nvGrpSpPr>
        <p:grpSpPr bwMode="auto">
          <a:xfrm>
            <a:off x="3530600" y="4483100"/>
            <a:ext cx="2609850" cy="1101725"/>
            <a:chOff x="1936933" y="5042226"/>
            <a:chExt cx="2609850" cy="1101910"/>
          </a:xfrm>
        </p:grpSpPr>
        <p:sp>
          <p:nvSpPr>
            <p:cNvPr id="52244" name="Line 7">
              <a:extLst>
                <a:ext uri="{FF2B5EF4-FFF2-40B4-BE49-F238E27FC236}">
                  <a16:creationId xmlns:a16="http://schemas.microsoft.com/office/drawing/2014/main" id="{711A914F-5D5F-968A-BC16-1A32987A7B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582">
              <a:off x="1962333" y="5418648"/>
              <a:ext cx="2584450" cy="295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45" name="Line 7">
              <a:extLst>
                <a:ext uri="{FF2B5EF4-FFF2-40B4-BE49-F238E27FC236}">
                  <a16:creationId xmlns:a16="http://schemas.microsoft.com/office/drawing/2014/main" id="{A76779D5-FCCD-727A-D088-99DFA03515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582">
              <a:off x="1936933" y="5628198"/>
              <a:ext cx="2584450" cy="295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46" name="Line 7">
              <a:extLst>
                <a:ext uri="{FF2B5EF4-FFF2-40B4-BE49-F238E27FC236}">
                  <a16:creationId xmlns:a16="http://schemas.microsoft.com/office/drawing/2014/main" id="{FB017E18-E058-960C-F6E0-79AB35434D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582">
              <a:off x="1949633" y="5848861"/>
              <a:ext cx="2584450" cy="295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47" name="TextBox 26">
              <a:extLst>
                <a:ext uri="{FF2B5EF4-FFF2-40B4-BE49-F238E27FC236}">
                  <a16:creationId xmlns:a16="http://schemas.microsoft.com/office/drawing/2014/main" id="{8FFDDD6C-F226-4313-C187-94D4AE03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724" y="5042226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52248" name="TextBox 27">
              <a:extLst>
                <a:ext uri="{FF2B5EF4-FFF2-40B4-BE49-F238E27FC236}">
                  <a16:creationId xmlns:a16="http://schemas.microsoft.com/office/drawing/2014/main" id="{F7AA7A6F-4BE9-12B1-AD33-7AB8A79AA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216" y="5328636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52249" name="TextBox 28">
              <a:extLst>
                <a:ext uri="{FF2B5EF4-FFF2-40B4-BE49-F238E27FC236}">
                  <a16:creationId xmlns:a16="http://schemas.microsoft.com/office/drawing/2014/main" id="{24DC9182-6407-B51B-9D1B-AE1B665E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419" y="5584943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19C3BC7-E849-5A90-DB7A-000A6A2226A5}"/>
              </a:ext>
            </a:extLst>
          </p:cNvPr>
          <p:cNvSpPr/>
          <p:nvPr/>
        </p:nvSpPr>
        <p:spPr>
          <a:xfrm>
            <a:off x="-14288" y="581025"/>
            <a:ext cx="9144001" cy="69691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Go-back-N (Sender side)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C91DF-04FE-F7EF-071C-A714A5B5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99" y="5722005"/>
            <a:ext cx="803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-webkit-standard"/>
              </a:rPr>
              <a:t>Why sender retransmitted all packet in a window?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7C9527-1A7B-A00F-F10E-EB69A959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" y="6276002"/>
            <a:ext cx="2720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-webkit-standard"/>
              </a:rPr>
              <a:t>(1) Bursty losses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79EFA-DBE5-7613-F893-BCE9A5628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18" y="6266322"/>
            <a:ext cx="8804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accent3">
                    <a:lumMod val="50000"/>
                  </a:schemeClr>
                </a:solidFill>
                <a:latin typeface="-webkit-standard"/>
              </a:rPr>
              <a:t>(2) Assumes receiver discarded out-of-order packets.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1">
            <a:extLst>
              <a:ext uri="{FF2B5EF4-FFF2-40B4-BE49-F238E27FC236}">
                <a16:creationId xmlns:a16="http://schemas.microsoft.com/office/drawing/2014/main" id="{CA49EEAD-6784-6CF8-52E6-93E9629F2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781C3-CAF2-5A4C-8D4A-6C450E9B101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C2B72D5-0996-C0C2-90F1-C808AECF6A63}"/>
              </a:ext>
            </a:extLst>
          </p:cNvPr>
          <p:cNvSpPr/>
          <p:nvPr/>
        </p:nvSpPr>
        <p:spPr>
          <a:xfrm>
            <a:off x="622300" y="2584450"/>
            <a:ext cx="958850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3CFB31-B28D-4895-2DBD-B6C5F29C3B63}"/>
              </a:ext>
            </a:extLst>
          </p:cNvPr>
          <p:cNvSpPr/>
          <p:nvPr/>
        </p:nvSpPr>
        <p:spPr>
          <a:xfrm>
            <a:off x="16097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0A7D517-55AC-EB47-6E05-DF433F920E37}"/>
              </a:ext>
            </a:extLst>
          </p:cNvPr>
          <p:cNvSpPr/>
          <p:nvPr/>
        </p:nvSpPr>
        <p:spPr>
          <a:xfrm>
            <a:off x="25971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1482F2-77CC-6B4C-9EDB-A396A40F975D}"/>
              </a:ext>
            </a:extLst>
          </p:cNvPr>
          <p:cNvSpPr/>
          <p:nvPr/>
        </p:nvSpPr>
        <p:spPr>
          <a:xfrm>
            <a:off x="35845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F98180-F7F6-A1E1-3F1A-C19C4FFA4F54}"/>
              </a:ext>
            </a:extLst>
          </p:cNvPr>
          <p:cNvSpPr/>
          <p:nvPr/>
        </p:nvSpPr>
        <p:spPr>
          <a:xfrm>
            <a:off x="457200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Pkt:5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DA228D-5192-4DB3-E77B-52D8422E8AA8}"/>
              </a:ext>
            </a:extLst>
          </p:cNvPr>
          <p:cNvSpPr/>
          <p:nvPr/>
        </p:nvSpPr>
        <p:spPr>
          <a:xfrm>
            <a:off x="555942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FD69EB-8E25-BA32-EB0D-9CBF202859A2}"/>
              </a:ext>
            </a:extLst>
          </p:cNvPr>
          <p:cNvSpPr/>
          <p:nvPr/>
        </p:nvSpPr>
        <p:spPr>
          <a:xfrm>
            <a:off x="6546850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2CFCD4-8C94-C631-695F-A6FC29FDB3E1}"/>
              </a:ext>
            </a:extLst>
          </p:cNvPr>
          <p:cNvSpPr/>
          <p:nvPr/>
        </p:nvSpPr>
        <p:spPr>
          <a:xfrm>
            <a:off x="7534275" y="2584450"/>
            <a:ext cx="960438" cy="346075"/>
          </a:xfrm>
          <a:prstGeom prst="round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Pkt:8</a:t>
            </a:r>
          </a:p>
        </p:txBody>
      </p:sp>
      <p:sp>
        <p:nvSpPr>
          <p:cNvPr id="53258" name="TextBox 16">
            <a:extLst>
              <a:ext uri="{FF2B5EF4-FFF2-40B4-BE49-F238E27FC236}">
                <a16:creationId xmlns:a16="http://schemas.microsoft.com/office/drawing/2014/main" id="{80F3A7CB-2807-B9D6-8EE4-D4416822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259" name="Group 22">
            <a:extLst>
              <a:ext uri="{FF2B5EF4-FFF2-40B4-BE49-F238E27FC236}">
                <a16:creationId xmlns:a16="http://schemas.microsoft.com/office/drawing/2014/main" id="{E5DB2B1B-0F04-A223-51EF-D87AD24529EB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976438"/>
            <a:ext cx="3238500" cy="1214437"/>
            <a:chOff x="397740" y="408815"/>
            <a:chExt cx="3238259" cy="1215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E1A050-63BE-E4C1-9960-7C62B9F56711}"/>
                </a:ext>
              </a:extLst>
            </p:cNvPr>
            <p:cNvSpPr/>
            <p:nvPr/>
          </p:nvSpPr>
          <p:spPr>
            <a:xfrm>
              <a:off x="424725" y="855164"/>
              <a:ext cx="3116031" cy="768801"/>
            </a:xfrm>
            <a:prstGeom prst="rect">
              <a:avLst/>
            </a:prstGeom>
            <a:noFill/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77" name="TextBox 24">
              <a:extLst>
                <a:ext uri="{FF2B5EF4-FFF2-40B4-BE49-F238E27FC236}">
                  <a16:creationId xmlns:a16="http://schemas.microsoft.com/office/drawing/2014/main" id="{3975C4CE-EB1C-08C1-5E5C-D1F28EEB5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40" y="408815"/>
              <a:ext cx="3238259" cy="46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Window = # pkt in flight</a:t>
              </a:r>
            </a:p>
          </p:txBody>
        </p:sp>
      </p:grpSp>
      <p:grpSp>
        <p:nvGrpSpPr>
          <p:cNvPr id="53260" name="Group 29">
            <a:extLst>
              <a:ext uri="{FF2B5EF4-FFF2-40B4-BE49-F238E27FC236}">
                <a16:creationId xmlns:a16="http://schemas.microsoft.com/office/drawing/2014/main" id="{F370E5BE-6067-83D5-80A1-E9423768566D}"/>
              </a:ext>
            </a:extLst>
          </p:cNvPr>
          <p:cNvGrpSpPr>
            <a:grpSpLocks/>
          </p:cNvGrpSpPr>
          <p:nvPr/>
        </p:nvGrpSpPr>
        <p:grpSpPr bwMode="auto">
          <a:xfrm>
            <a:off x="1401763" y="2916238"/>
            <a:ext cx="884237" cy="1050925"/>
            <a:chOff x="299467" y="1393535"/>
            <a:chExt cx="883315" cy="105020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2E9B8FC-A5C8-A70E-D209-1C549E808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756" y="1393535"/>
              <a:ext cx="0" cy="740852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5" name="TextBox 31">
              <a:extLst>
                <a:ext uri="{FF2B5EF4-FFF2-40B4-BE49-F238E27FC236}">
                  <a16:creationId xmlns:a16="http://schemas.microsoft.com/office/drawing/2014/main" id="{AEC5EBF8-0B9E-DD09-0C7B-294753B90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53261" name="Group 32">
            <a:extLst>
              <a:ext uri="{FF2B5EF4-FFF2-40B4-BE49-F238E27FC236}">
                <a16:creationId xmlns:a16="http://schemas.microsoft.com/office/drawing/2014/main" id="{92B19D7C-CA43-5B7B-0135-8DC4937CE1CB}"/>
              </a:ext>
            </a:extLst>
          </p:cNvPr>
          <p:cNvGrpSpPr>
            <a:grpSpLocks/>
          </p:cNvGrpSpPr>
          <p:nvPr/>
        </p:nvGrpSpPr>
        <p:grpSpPr bwMode="auto">
          <a:xfrm>
            <a:off x="2344738" y="2930525"/>
            <a:ext cx="882650" cy="1049338"/>
            <a:chOff x="299467" y="1393535"/>
            <a:chExt cx="883315" cy="105020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701874-8BDA-7246-EF22-E2FEE8513F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197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3" name="TextBox 34">
              <a:extLst>
                <a:ext uri="{FF2B5EF4-FFF2-40B4-BE49-F238E27FC236}">
                  <a16:creationId xmlns:a16="http://schemas.microsoft.com/office/drawing/2014/main" id="{5DC72D21-EA79-44DC-B317-DCBDFBB10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grpSp>
        <p:nvGrpSpPr>
          <p:cNvPr id="53262" name="Group 25">
            <a:extLst>
              <a:ext uri="{FF2B5EF4-FFF2-40B4-BE49-F238E27FC236}">
                <a16:creationId xmlns:a16="http://schemas.microsoft.com/office/drawing/2014/main" id="{789AFC1C-5F0E-43AE-D9F2-DD391D7666E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917825"/>
            <a:ext cx="882650" cy="1050925"/>
            <a:chOff x="299467" y="1393535"/>
            <a:chExt cx="883315" cy="105020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1F373CE-6524-AFA9-E5E2-E52E71F87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64" y="1393535"/>
              <a:ext cx="0" cy="74085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71" name="TextBox 28">
              <a:extLst>
                <a:ext uri="{FF2B5EF4-FFF2-40B4-BE49-F238E27FC236}">
                  <a16:creationId xmlns:a16="http://schemas.microsoft.com/office/drawing/2014/main" id="{818CD625-9C2C-0296-74BC-BEB7E0ACA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67" y="2043627"/>
              <a:ext cx="8833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Sent</a:t>
              </a:r>
            </a:p>
          </p:txBody>
        </p:sp>
      </p:grpSp>
      <p:pic>
        <p:nvPicPr>
          <p:cNvPr id="53263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957557B3-467B-0A50-EE07-92AE4A17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6"/>
          <a:stretch>
            <a:fillRect/>
          </a:stretch>
        </p:blipFill>
        <p:spPr bwMode="auto">
          <a:xfrm>
            <a:off x="1717675" y="2381250"/>
            <a:ext cx="6508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2" descr="Download Red Cross Mark Transparent HQ PNG Image | FreePNGImg">
            <a:extLst>
              <a:ext uri="{FF2B5EF4-FFF2-40B4-BE49-F238E27FC236}">
                <a16:creationId xmlns:a16="http://schemas.microsoft.com/office/drawing/2014/main" id="{3194752A-32E5-39EF-8C98-25DAB37A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9"/>
          <a:stretch>
            <a:fillRect/>
          </a:stretch>
        </p:blipFill>
        <p:spPr bwMode="auto">
          <a:xfrm>
            <a:off x="563563" y="2184400"/>
            <a:ext cx="89535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TextBox 27">
            <a:extLst>
              <a:ext uri="{FF2B5EF4-FFF2-40B4-BE49-F238E27FC236}">
                <a16:creationId xmlns:a16="http://schemas.microsoft.com/office/drawing/2014/main" id="{5A1FEDE8-5FE5-147B-7C3D-716B1116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8575"/>
            <a:ext cx="883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(2) ARQ strategy 2: Retransmit only the lost packet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266" name="Group 39">
            <a:extLst>
              <a:ext uri="{FF2B5EF4-FFF2-40B4-BE49-F238E27FC236}">
                <a16:creationId xmlns:a16="http://schemas.microsoft.com/office/drawing/2014/main" id="{3A90B587-463E-4702-35E3-883BFDD33478}"/>
              </a:ext>
            </a:extLst>
          </p:cNvPr>
          <p:cNvGrpSpPr>
            <a:grpSpLocks/>
          </p:cNvGrpSpPr>
          <p:nvPr/>
        </p:nvGrpSpPr>
        <p:grpSpPr bwMode="auto">
          <a:xfrm>
            <a:off x="1736725" y="2916238"/>
            <a:ext cx="1143000" cy="1420812"/>
            <a:chOff x="251484" y="1022879"/>
            <a:chExt cx="1142564" cy="1420858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F22618B-0F23-B37F-BDD4-5C0CD822797C}"/>
                </a:ext>
              </a:extLst>
            </p:cNvPr>
            <p:cNvCxnSpPr>
              <a:cxnSpLocks/>
            </p:cNvCxnSpPr>
            <p:nvPr/>
          </p:nvCxnSpPr>
          <p:spPr>
            <a:xfrm>
              <a:off x="692641" y="1022879"/>
              <a:ext cx="0" cy="1111286"/>
            </a:xfrm>
            <a:prstGeom prst="straightConnector1">
              <a:avLst/>
            </a:prstGeom>
            <a:ln w="34925">
              <a:solidFill>
                <a:srgbClr val="7030A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69" name="TextBox 41">
              <a:extLst>
                <a:ext uri="{FF2B5EF4-FFF2-40B4-BE49-F238E27FC236}">
                  <a16:creationId xmlns:a16="http://schemas.microsoft.com/office/drawing/2014/main" id="{6619284F-F64B-FE69-E9C9-262B3CECE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84" y="2043627"/>
              <a:ext cx="11425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Re-tx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217F250-7961-36DD-13B5-8FF79D6D71A4}"/>
              </a:ext>
            </a:extLst>
          </p:cNvPr>
          <p:cNvSpPr/>
          <p:nvPr/>
        </p:nvSpPr>
        <p:spPr>
          <a:xfrm>
            <a:off x="0" y="5697538"/>
            <a:ext cx="9144000" cy="6985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Selective retransmit (Sender side)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">
            <a:extLst>
              <a:ext uri="{FF2B5EF4-FFF2-40B4-BE49-F238E27FC236}">
                <a16:creationId xmlns:a16="http://schemas.microsoft.com/office/drawing/2014/main" id="{8DD4A6F5-952F-CFF5-2798-3A024F46D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E066E-42FF-EA49-8D58-D63A9D3AB1D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Text Box 4">
            <a:extLst>
              <a:ext uri="{FF2B5EF4-FFF2-40B4-BE49-F238E27FC236}">
                <a16:creationId xmlns:a16="http://schemas.microsoft.com/office/drawing/2014/main" id="{F5D9D34B-073E-E4C1-D0CF-CFCA3286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63" y="5464175"/>
            <a:ext cx="13271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54275" name="Line 5">
            <a:extLst>
              <a:ext uri="{FF2B5EF4-FFF2-40B4-BE49-F238E27FC236}">
                <a16:creationId xmlns:a16="http://schemas.microsoft.com/office/drawing/2014/main" id="{E9C49A58-BDB7-B97C-44E4-235494BF3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6" name="Line 7">
            <a:extLst>
              <a:ext uri="{FF2B5EF4-FFF2-40B4-BE49-F238E27FC236}">
                <a16:creationId xmlns:a16="http://schemas.microsoft.com/office/drawing/2014/main" id="{D369575B-F4A3-03B9-3D6A-0B4F05BAC7F4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11563" y="31400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7" name="Line 10">
            <a:extLst>
              <a:ext uri="{FF2B5EF4-FFF2-40B4-BE49-F238E27FC236}">
                <a16:creationId xmlns:a16="http://schemas.microsoft.com/office/drawing/2014/main" id="{F8678561-21B5-1D5D-C4BE-900CB07B10E2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4722813" y="3998913"/>
            <a:ext cx="1457325" cy="2952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0D24F6-CFA0-22FD-F086-7BA11BA250FC}"/>
              </a:ext>
            </a:extLst>
          </p:cNvPr>
          <p:cNvGrpSpPr>
            <a:grpSpLocks/>
          </p:cNvGrpSpPr>
          <p:nvPr/>
        </p:nvGrpSpPr>
        <p:grpSpPr bwMode="auto">
          <a:xfrm>
            <a:off x="1647825" y="2136775"/>
            <a:ext cx="2151063" cy="4030663"/>
            <a:chOff x="1647248" y="2136775"/>
            <a:chExt cx="2151063" cy="3349625"/>
          </a:xfrm>
        </p:grpSpPr>
        <p:cxnSp>
          <p:nvCxnSpPr>
            <p:cNvPr id="54301" name="AutoShape 12">
              <a:extLst>
                <a:ext uri="{FF2B5EF4-FFF2-40B4-BE49-F238E27FC236}">
                  <a16:creationId xmlns:a16="http://schemas.microsoft.com/office/drawing/2014/main" id="{5745BF96-772B-AA23-ECBC-74CF1004B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1924844" y="3809206"/>
              <a:ext cx="3349625" cy="4763"/>
            </a:xfrm>
            <a:prstGeom prst="bentConnector5">
              <a:avLst>
                <a:gd name="adj1" fmla="val 22833"/>
                <a:gd name="adj2" fmla="val -6800005"/>
                <a:gd name="adj3" fmla="val 73866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2" name="Text Box 13">
              <a:extLst>
                <a:ext uri="{FF2B5EF4-FFF2-40B4-BE49-F238E27FC236}">
                  <a16:creationId xmlns:a16="http://schemas.microsoft.com/office/drawing/2014/main" id="{72588453-2FEC-BE02-484A-4A406984C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248" y="3497262"/>
              <a:ext cx="2151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Timeout</a:t>
              </a:r>
            </a:p>
          </p:txBody>
        </p:sp>
      </p:grpSp>
      <p:sp>
        <p:nvSpPr>
          <p:cNvPr id="54279" name="Text Box 15">
            <a:extLst>
              <a:ext uri="{FF2B5EF4-FFF2-40B4-BE49-F238E27FC236}">
                <a16:creationId xmlns:a16="http://schemas.microsoft.com/office/drawing/2014/main" id="{5FD1B040-E2CD-7FEC-9A88-E2406F81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01750"/>
            <a:ext cx="177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4280" name="Text Box 16">
            <a:extLst>
              <a:ext uri="{FF2B5EF4-FFF2-40B4-BE49-F238E27FC236}">
                <a16:creationId xmlns:a16="http://schemas.microsoft.com/office/drawing/2014/main" id="{3847E812-B2B5-A150-96E0-B48E27F3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1301750"/>
            <a:ext cx="21034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54281" name="Line 17">
            <a:extLst>
              <a:ext uri="{FF2B5EF4-FFF2-40B4-BE49-F238E27FC236}">
                <a16:creationId xmlns:a16="http://schemas.microsoft.com/office/drawing/2014/main" id="{44971BCF-AB99-D464-E3AF-41B1EC9D1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3" y="2159000"/>
            <a:ext cx="0" cy="3375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82" name="Line 18">
            <a:extLst>
              <a:ext uri="{FF2B5EF4-FFF2-40B4-BE49-F238E27FC236}">
                <a16:creationId xmlns:a16="http://schemas.microsoft.com/office/drawing/2014/main" id="{10C176DA-2AF0-FE6F-F6D9-1A1C7392B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038" y="2159000"/>
            <a:ext cx="0" cy="4008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83" name="Line 7">
            <a:extLst>
              <a:ext uri="{FF2B5EF4-FFF2-40B4-BE49-F238E27FC236}">
                <a16:creationId xmlns:a16="http://schemas.microsoft.com/office/drawing/2014/main" id="{FF258F59-E289-86A0-A7A7-303E82C47D21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86163" y="334962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84" name="Line 7">
            <a:extLst>
              <a:ext uri="{FF2B5EF4-FFF2-40B4-BE49-F238E27FC236}">
                <a16:creationId xmlns:a16="http://schemas.microsoft.com/office/drawing/2014/main" id="{8DD6EDAE-2C02-F510-D91C-99C294AF4D9F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8863" y="35702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85" name="TextBox 31">
            <a:extLst>
              <a:ext uri="{FF2B5EF4-FFF2-40B4-BE49-F238E27FC236}">
                <a16:creationId xmlns:a16="http://schemas.microsoft.com/office/drawing/2014/main" id="{536AFDBF-01FF-8697-5240-C8D0E3B5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A series of packets to be sent reliably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86" name="TextBox 1">
            <a:extLst>
              <a:ext uri="{FF2B5EF4-FFF2-40B4-BE49-F238E27FC236}">
                <a16:creationId xmlns:a16="http://schemas.microsoft.com/office/drawing/2014/main" id="{9AD6DB21-0955-3A49-8841-A362ADB2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4219575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54287" name="TextBox 2">
            <a:extLst>
              <a:ext uri="{FF2B5EF4-FFF2-40B4-BE49-F238E27FC236}">
                <a16:creationId xmlns:a16="http://schemas.microsoft.com/office/drawing/2014/main" id="{A19C9852-71A3-91D5-AD15-BDB4E5821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763838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54288" name="TextBox 21">
            <a:extLst>
              <a:ext uri="{FF2B5EF4-FFF2-40B4-BE49-F238E27FC236}">
                <a16:creationId xmlns:a16="http://schemas.microsoft.com/office/drawing/2014/main" id="{E4EFD5C3-9836-F2DF-3C4F-B7666441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3049588"/>
            <a:ext cx="338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54289" name="TextBox 22">
            <a:extLst>
              <a:ext uri="{FF2B5EF4-FFF2-40B4-BE49-F238E27FC236}">
                <a16:creationId xmlns:a16="http://schemas.microsoft.com/office/drawing/2014/main" id="{408CC695-2203-A788-76C8-300715872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306763"/>
            <a:ext cx="338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CD6D0-B4C8-E769-FBD7-C555629D9BE8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4483100"/>
            <a:ext cx="2597150" cy="1398588"/>
            <a:chOff x="1949633" y="5042226"/>
            <a:chExt cx="2597150" cy="1398552"/>
          </a:xfrm>
        </p:grpSpPr>
        <p:sp>
          <p:nvSpPr>
            <p:cNvPr id="54295" name="Line 7">
              <a:extLst>
                <a:ext uri="{FF2B5EF4-FFF2-40B4-BE49-F238E27FC236}">
                  <a16:creationId xmlns:a16="http://schemas.microsoft.com/office/drawing/2014/main" id="{9753E0C0-C01E-4D76-8B9B-7B8B0BCDB3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582">
              <a:off x="1962333" y="5418648"/>
              <a:ext cx="2584450" cy="295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296" name="Line 7">
              <a:extLst>
                <a:ext uri="{FF2B5EF4-FFF2-40B4-BE49-F238E27FC236}">
                  <a16:creationId xmlns:a16="http://schemas.microsoft.com/office/drawing/2014/main" id="{E59080DA-420C-2202-D9E3-E82DC1DF97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582">
              <a:off x="1951483" y="6145503"/>
              <a:ext cx="2584450" cy="295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297" name="Line 7">
              <a:extLst>
                <a:ext uri="{FF2B5EF4-FFF2-40B4-BE49-F238E27FC236}">
                  <a16:creationId xmlns:a16="http://schemas.microsoft.com/office/drawing/2014/main" id="{29CC2DE1-E5FF-D7ED-E3FE-D635E59977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88582">
              <a:off x="1949633" y="5848861"/>
              <a:ext cx="2584450" cy="2952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298" name="TextBox 26">
              <a:extLst>
                <a:ext uri="{FF2B5EF4-FFF2-40B4-BE49-F238E27FC236}">
                  <a16:creationId xmlns:a16="http://schemas.microsoft.com/office/drawing/2014/main" id="{185DCD91-15FB-FAE7-485D-DC79B0FEC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724" y="5042226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4</a:t>
              </a:r>
            </a:p>
          </p:txBody>
        </p:sp>
        <p:sp>
          <p:nvSpPr>
            <p:cNvPr id="54299" name="TextBox 27">
              <a:extLst>
                <a:ext uri="{FF2B5EF4-FFF2-40B4-BE49-F238E27FC236}">
                  <a16:creationId xmlns:a16="http://schemas.microsoft.com/office/drawing/2014/main" id="{BEEE88E1-76FD-70BB-148A-F89485A51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766" y="5845941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54300" name="TextBox 28">
              <a:extLst>
                <a:ext uri="{FF2B5EF4-FFF2-40B4-BE49-F238E27FC236}">
                  <a16:creationId xmlns:a16="http://schemas.microsoft.com/office/drawing/2014/main" id="{69F2C465-6180-846A-2D29-500C2D96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393" y="5563270"/>
              <a:ext cx="3385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5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4D4ABC-FEAA-015F-6B39-CF059139714B}"/>
              </a:ext>
            </a:extLst>
          </p:cNvPr>
          <p:cNvSpPr/>
          <p:nvPr/>
        </p:nvSpPr>
        <p:spPr>
          <a:xfrm>
            <a:off x="-14288" y="581025"/>
            <a:ext cx="9144001" cy="69691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Selective retransmit</a:t>
            </a: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37517062-5BEE-A069-F571-73424C58AB66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581400" y="3900488"/>
            <a:ext cx="2590800" cy="523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D7EDA963-5E83-DFF4-2B1C-3BB5B19B965E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1843088" y="6132513"/>
            <a:ext cx="2590800" cy="523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6F013825-8B53-C3B1-10D0-3BB749BA8AA9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571875" y="4318000"/>
            <a:ext cx="2590800" cy="523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1">
            <a:extLst>
              <a:ext uri="{FF2B5EF4-FFF2-40B4-BE49-F238E27FC236}">
                <a16:creationId xmlns:a16="http://schemas.microsoft.com/office/drawing/2014/main" id="{BA7C20B1-8E50-0636-5EE6-E3AC8314B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CC9C0-40D9-CB42-A653-545CF04C92E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5298" name="Picture 2">
            <a:extLst>
              <a:ext uri="{FF2B5EF4-FFF2-40B4-BE49-F238E27FC236}">
                <a16:creationId xmlns:a16="http://schemas.microsoft.com/office/drawing/2014/main" id="{2ADAF82D-06D8-78EA-54CF-F355C63A1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777875"/>
            <a:ext cx="705485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E417BA45-8A0D-30D3-EEB6-2831F5F5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Lost Packet/ACK</a:t>
            </a:r>
          </a:p>
        </p:txBody>
      </p:sp>
      <p:sp>
        <p:nvSpPr>
          <p:cNvPr id="55300" name="TextBox 1">
            <a:extLst>
              <a:ext uri="{FF2B5EF4-FFF2-40B4-BE49-F238E27FC236}">
                <a16:creationId xmlns:a16="http://schemas.microsoft.com/office/drawing/2014/main" id="{EA761D48-F5B2-8C43-302C-1AAADFE22AC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5519" y="4191794"/>
            <a:ext cx="1262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Timeout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CC033A-8D28-ECFD-99F8-2C01E30FA20E}"/>
              </a:ext>
            </a:extLst>
          </p:cNvPr>
          <p:cNvCxnSpPr>
            <a:cxnSpLocks/>
          </p:cNvCxnSpPr>
          <p:nvPr/>
        </p:nvCxnSpPr>
        <p:spPr>
          <a:xfrm>
            <a:off x="477838" y="5118100"/>
            <a:ext cx="1766887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46358-42DD-FE78-C90C-F4F85008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27995-3B73-9E4E-8C97-548DB1B5851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7A610-E4D1-80DE-D9B3-029B90668F6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Which ARQ strategy does modern TCP implement?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C41097-37F9-F872-0324-B6AB6ACA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58" y="1661381"/>
            <a:ext cx="80332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TCP does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not strictly implement either pure Go-Back-N (GBN) or pure Selective Repeat (SR)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-webkit-standar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-webkit-standard"/>
              </a:rPr>
              <a:t>—it is a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hybrid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-webkit-standard"/>
              </a:rPr>
              <a:t>, but in modern implementations it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-webkit-standard"/>
              </a:rPr>
              <a:t>behaves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much closer to Selective Repeat ARQ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-webkit-standard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41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4">
            <a:extLst>
              <a:ext uri="{FF2B5EF4-FFF2-40B4-BE49-F238E27FC236}">
                <a16:creationId xmlns:a16="http://schemas.microsoft.com/office/drawing/2014/main" id="{151F0B59-4834-E7C7-0573-0B9627AC6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Transport Layer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2" name="Slide Number Placeholder 5">
            <a:extLst>
              <a:ext uri="{FF2B5EF4-FFF2-40B4-BE49-F238E27FC236}">
                <a16:creationId xmlns:a16="http://schemas.microsoft.com/office/drawing/2014/main" id="{4A3FE4EB-B402-7953-DA67-358EFE572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3-</a:t>
            </a:r>
            <a:fld id="{289C3B2E-0A08-BA47-86C7-D94574DF6E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169B545C-442A-66B8-F05D-979518D1C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stop-and-wait operation</a:t>
            </a:r>
          </a:p>
        </p:txBody>
      </p:sp>
      <p:sp>
        <p:nvSpPr>
          <p:cNvPr id="107524" name="Line 3">
            <a:extLst>
              <a:ext uri="{FF2B5EF4-FFF2-40B4-BE49-F238E27FC236}">
                <a16:creationId xmlns:a16="http://schemas.microsoft.com/office/drawing/2014/main" id="{E3F47356-72B2-2454-B26B-BAC93F574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5" name="Text Box 4">
            <a:extLst>
              <a:ext uri="{FF2B5EF4-FFF2-40B4-BE49-F238E27FC236}">
                <a16:creationId xmlns:a16="http://schemas.microsoft.com/office/drawing/2014/main" id="{45A4A8C1-BE06-7CB1-7E19-24F935A1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packet bit transmitted, t = 0</a:t>
            </a:r>
          </a:p>
        </p:txBody>
      </p:sp>
      <p:sp>
        <p:nvSpPr>
          <p:cNvPr id="107526" name="Line 5">
            <a:extLst>
              <a:ext uri="{FF2B5EF4-FFF2-40B4-BE49-F238E27FC236}">
                <a16:creationId xmlns:a16="http://schemas.microsoft.com/office/drawing/2014/main" id="{08C855D0-7014-448D-C491-D35B67BD2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7" name="Line 6">
            <a:extLst>
              <a:ext uri="{FF2B5EF4-FFF2-40B4-BE49-F238E27FC236}">
                <a16:creationId xmlns:a16="http://schemas.microsoft.com/office/drawing/2014/main" id="{CB066B78-A25D-0B38-C86A-0905F48DA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8" name="Text Box 7">
            <a:extLst>
              <a:ext uri="{FF2B5EF4-FFF2-40B4-BE49-F238E27FC236}">
                <a16:creationId xmlns:a16="http://schemas.microsoft.com/office/drawing/2014/main" id="{837D3270-BDA6-0DF2-021A-89F6E23A7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29" name="Text Box 8">
            <a:extLst>
              <a:ext uri="{FF2B5EF4-FFF2-40B4-BE49-F238E27FC236}">
                <a16:creationId xmlns:a16="http://schemas.microsoft.com/office/drawing/2014/main" id="{9A7C85A8-E8B5-ABFF-027B-7EF9C6A9F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0" name="Line 9">
            <a:extLst>
              <a:ext uri="{FF2B5EF4-FFF2-40B4-BE49-F238E27FC236}">
                <a16:creationId xmlns:a16="http://schemas.microsoft.com/office/drawing/2014/main" id="{EC67E8CB-7C89-F3D3-CA39-E20E107F8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1" name="Line 10">
            <a:extLst>
              <a:ext uri="{FF2B5EF4-FFF2-40B4-BE49-F238E27FC236}">
                <a16:creationId xmlns:a16="http://schemas.microsoft.com/office/drawing/2014/main" id="{D21554D5-911D-0AC8-5342-65C0540CC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2" name="Line 11">
            <a:extLst>
              <a:ext uri="{FF2B5EF4-FFF2-40B4-BE49-F238E27FC236}">
                <a16:creationId xmlns:a16="http://schemas.microsoft.com/office/drawing/2014/main" id="{C0AAF1ED-EFD4-B9D4-444A-1451A0ABF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3" name="Freeform 12">
            <a:extLst>
              <a:ext uri="{FF2B5EF4-FFF2-40B4-BE49-F238E27FC236}">
                <a16:creationId xmlns:a16="http://schemas.microsoft.com/office/drawing/2014/main" id="{7A6BF5E0-F204-17E3-DE97-DC82F7CD3CC6}"/>
              </a:ext>
            </a:extLst>
          </p:cNvPr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4" name="Line 13">
            <a:extLst>
              <a:ext uri="{FF2B5EF4-FFF2-40B4-BE49-F238E27FC236}">
                <a16:creationId xmlns:a16="http://schemas.microsoft.com/office/drawing/2014/main" id="{F0951D9E-9453-BD67-4956-95437B2BD6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5" name="Line 14">
            <a:extLst>
              <a:ext uri="{FF2B5EF4-FFF2-40B4-BE49-F238E27FC236}">
                <a16:creationId xmlns:a16="http://schemas.microsoft.com/office/drawing/2014/main" id="{369674A2-3E29-C39A-85AC-B7F9FCD5B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6" name="Line 15">
            <a:extLst>
              <a:ext uri="{FF2B5EF4-FFF2-40B4-BE49-F238E27FC236}">
                <a16:creationId xmlns:a16="http://schemas.microsoft.com/office/drawing/2014/main" id="{BBD3F9B7-EC16-AED4-C506-ED42F4BB47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7" name="Text Box 16">
            <a:extLst>
              <a:ext uri="{FF2B5EF4-FFF2-40B4-BE49-F238E27FC236}">
                <a16:creationId xmlns:a16="http://schemas.microsoft.com/office/drawing/2014/main" id="{5929A0EC-73A8-8AB0-1BCC-8660F0DB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RTT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8" name="Line 17">
            <a:extLst>
              <a:ext uri="{FF2B5EF4-FFF2-40B4-BE49-F238E27FC236}">
                <a16:creationId xmlns:a16="http://schemas.microsoft.com/office/drawing/2014/main" id="{160327F1-C36A-055E-E34D-1ADB33528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39" name="Line 18">
            <a:extLst>
              <a:ext uri="{FF2B5EF4-FFF2-40B4-BE49-F238E27FC236}">
                <a16:creationId xmlns:a16="http://schemas.microsoft.com/office/drawing/2014/main" id="{BAB29FAD-60EB-C30B-8E84-DD5910FB8E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0" name="Text Box 19">
            <a:extLst>
              <a:ext uri="{FF2B5EF4-FFF2-40B4-BE49-F238E27FC236}">
                <a16:creationId xmlns:a16="http://schemas.microsoft.com/office/drawing/2014/main" id="{6E674699-48E6-005B-2721-A452028E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packet bit transmitted,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 = L / 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1" name="Line 20">
            <a:extLst>
              <a:ext uri="{FF2B5EF4-FFF2-40B4-BE49-F238E27FC236}">
                <a16:creationId xmlns:a16="http://schemas.microsoft.com/office/drawing/2014/main" id="{54076A7C-0585-DCB5-2526-FD5767A167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2" name="Text Box 21">
            <a:extLst>
              <a:ext uri="{FF2B5EF4-FFF2-40B4-BE49-F238E27FC236}">
                <a16:creationId xmlns:a16="http://schemas.microsoft.com/office/drawing/2014/main" id="{512EF868-9BE3-CDF2-7C20-124F442B9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packet bit arrives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3" name="Line 22">
            <a:extLst>
              <a:ext uri="{FF2B5EF4-FFF2-40B4-BE49-F238E27FC236}">
                <a16:creationId xmlns:a16="http://schemas.microsoft.com/office/drawing/2014/main" id="{6E46FD40-BAC7-4045-6062-AFFABBFF9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4" name="Text Box 23">
            <a:extLst>
              <a:ext uri="{FF2B5EF4-FFF2-40B4-BE49-F238E27FC236}">
                <a16:creationId xmlns:a16="http://schemas.microsoft.com/office/drawing/2014/main" id="{9B6F937A-F67C-4AFF-21DB-788CA845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packet bit arrives, send ACK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5" name="Text Box 24">
            <a:extLst>
              <a:ext uri="{FF2B5EF4-FFF2-40B4-BE49-F238E27FC236}">
                <a16:creationId xmlns:a16="http://schemas.microsoft.com/office/drawing/2014/main" id="{2635766C-B250-98D9-3567-D95C5534B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 arrives, send next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packet,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 = RTT + L / 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6" name="Freeform 25">
            <a:extLst>
              <a:ext uri="{FF2B5EF4-FFF2-40B4-BE49-F238E27FC236}">
                <a16:creationId xmlns:a16="http://schemas.microsoft.com/office/drawing/2014/main" id="{401FC8FE-9687-C7CC-617F-3447FFF73062}"/>
              </a:ext>
            </a:extLst>
          </p:cNvPr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6 w 1845"/>
              <a:gd name="T3" fmla="*/ 2147483646 h 592"/>
              <a:gd name="T4" fmla="*/ 2147483646 w 1845"/>
              <a:gd name="T5" fmla="*/ 2147483646 h 592"/>
              <a:gd name="T6" fmla="*/ 0 w 1845"/>
              <a:gd name="T7" fmla="*/ 2147483646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7547" name="Group 26">
            <a:extLst>
              <a:ext uri="{FF2B5EF4-FFF2-40B4-BE49-F238E27FC236}">
                <a16:creationId xmlns:a16="http://schemas.microsoft.com/office/drawing/2014/main" id="{8FE283C7-312A-EBA5-A8DB-7EBE94961A6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107553" name="Line 27">
              <a:extLst>
                <a:ext uri="{FF2B5EF4-FFF2-40B4-BE49-F238E27FC236}">
                  <a16:creationId xmlns:a16="http://schemas.microsoft.com/office/drawing/2014/main" id="{F1AF3D27-7A83-6334-458D-4446A3E1E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9" cy="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54" name="Line 28">
              <a:extLst>
                <a:ext uri="{FF2B5EF4-FFF2-40B4-BE49-F238E27FC236}">
                  <a16:creationId xmlns:a16="http://schemas.microsoft.com/office/drawing/2014/main" id="{DB72C84A-8A8C-D4DD-6654-54AF48AA4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4" y="13737"/>
              <a:ext cx="1176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7548" name="Line 29">
            <a:extLst>
              <a:ext uri="{FF2B5EF4-FFF2-40B4-BE49-F238E27FC236}">
                <a16:creationId xmlns:a16="http://schemas.microsoft.com/office/drawing/2014/main" id="{F8BA4D5E-42EA-AADF-E41C-B6BBF643C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7549" name="Line 30">
            <a:extLst>
              <a:ext uri="{FF2B5EF4-FFF2-40B4-BE49-F238E27FC236}">
                <a16:creationId xmlns:a16="http://schemas.microsoft.com/office/drawing/2014/main" id="{D7A88A76-1EF3-F1AB-957A-40C52A547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07550" name="Object 31">
            <a:extLst>
              <a:ext uri="{FF2B5EF4-FFF2-40B4-BE49-F238E27FC236}">
                <a16:creationId xmlns:a16="http://schemas.microsoft.com/office/drawing/2014/main" id="{FDA2AE54-FD8B-1171-7496-25D8E0C1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9563100" imgH="1498600" progId="Word.Picture.8">
                  <p:embed/>
                </p:oleObj>
              </mc:Choice>
              <mc:Fallback>
                <p:oleObj name="Picture" r:id="rId2" imgW="9563100" imgH="1498600" progId="Word.Picture.8">
                  <p:embed/>
                  <p:pic>
                    <p:nvPicPr>
                      <p:cNvPr id="107550" name="Object 31">
                        <a:extLst>
                          <a:ext uri="{FF2B5EF4-FFF2-40B4-BE49-F238E27FC236}">
                            <a16:creationId xmlns:a16="http://schemas.microsoft.com/office/drawing/2014/main" id="{FDA2AE54-FD8B-1171-7496-25D8E0C1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51" name="TextBox 1">
            <a:extLst>
              <a:ext uri="{FF2B5EF4-FFF2-40B4-BE49-F238E27FC236}">
                <a16:creationId xmlns:a16="http://schemas.microsoft.com/office/drawing/2014/main" id="{41A8B865-4EEE-D6BE-C68B-D20654D2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6429375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Network bandwidth = R bits-per-sec</a:t>
            </a:r>
          </a:p>
        </p:txBody>
      </p:sp>
      <p:sp>
        <p:nvSpPr>
          <p:cNvPr id="107552" name="TextBox 34">
            <a:extLst>
              <a:ext uri="{FF2B5EF4-FFF2-40B4-BE49-F238E27FC236}">
                <a16:creationId xmlns:a16="http://schemas.microsoft.com/office/drawing/2014/main" id="{9863BCA8-E688-B8F7-4BA4-82AC3C09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6110288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Packet size = L bits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1">
            <a:extLst>
              <a:ext uri="{FF2B5EF4-FFF2-40B4-BE49-F238E27FC236}">
                <a16:creationId xmlns:a16="http://schemas.microsoft.com/office/drawing/2014/main" id="{32867663-E61B-3E09-0952-945383191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8E33C-EA97-164D-97C3-92674CCA63C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B19D09F-21E7-AA79-011A-B3AEB6BC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F53C8B-6480-BA47-FF51-6F18D02DD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11338"/>
            <a:ext cx="88709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Cumulative ACK: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ACK the largest in-sequence packet received.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What will be ACK sequence if the receive sequence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is: 5, 7, 8, 6 ?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1">
            <a:extLst>
              <a:ext uri="{FF2B5EF4-FFF2-40B4-BE49-F238E27FC236}">
                <a16:creationId xmlns:a16="http://schemas.microsoft.com/office/drawing/2014/main" id="{A8849FB8-9C53-84E6-717F-0189FB3E9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AEADD-67B6-FC44-A7B9-7550B29C743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53499031-D73B-8E1E-CEF4-EFCBA3ED8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3AFACC9-8DED-C6F0-6A5A-CE11DFB8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11338"/>
            <a:ext cx="88709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Cumulative ACK: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ACK the largest in-sequence packet received.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What will be ACK sequence if the receive sequence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is: 5, 7, 8, 6 ?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ACK: 6, 6, 6, 9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">
            <a:extLst>
              <a:ext uri="{FF2B5EF4-FFF2-40B4-BE49-F238E27FC236}">
                <a16:creationId xmlns:a16="http://schemas.microsoft.com/office/drawing/2014/main" id="{C4F6330D-0FC3-9B0E-FF73-D8F4D56D9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9CC53-0E9F-D345-8991-D0192F8055E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687538-1EBC-0B94-0EDB-045497B8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1A0458-DFE9-471C-BBB1-B6D12E96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686F95-E498-FD1E-F9E7-A5163ADE50FA}"/>
              </a:ext>
            </a:extLst>
          </p:cNvPr>
          <p:cNvCxnSpPr>
            <a:cxnSpLocks/>
          </p:cNvCxnSpPr>
          <p:nvPr/>
        </p:nvCxnSpPr>
        <p:spPr>
          <a:xfrm>
            <a:off x="26511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6ECF3E-55A9-DB7F-C48C-71F24470CCDD}"/>
              </a:ext>
            </a:extLst>
          </p:cNvPr>
          <p:cNvCxnSpPr>
            <a:cxnSpLocks/>
          </p:cNvCxnSpPr>
          <p:nvPr/>
        </p:nvCxnSpPr>
        <p:spPr>
          <a:xfrm>
            <a:off x="58007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537966-3366-9579-BC5A-BCC6155D6078}"/>
              </a:ext>
            </a:extLst>
          </p:cNvPr>
          <p:cNvCxnSpPr>
            <a:cxnSpLocks/>
          </p:cNvCxnSpPr>
          <p:nvPr/>
        </p:nvCxnSpPr>
        <p:spPr>
          <a:xfrm>
            <a:off x="265112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5FC617-04BD-019E-40A6-5B96317637D5}"/>
              </a:ext>
            </a:extLst>
          </p:cNvPr>
          <p:cNvCxnSpPr>
            <a:cxnSpLocks/>
          </p:cNvCxnSpPr>
          <p:nvPr/>
        </p:nvCxnSpPr>
        <p:spPr>
          <a:xfrm>
            <a:off x="265112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DE1AB2-0A48-071C-D1EA-C12F4A08E096}"/>
              </a:ext>
            </a:extLst>
          </p:cNvPr>
          <p:cNvCxnSpPr>
            <a:cxnSpLocks/>
          </p:cNvCxnSpPr>
          <p:nvPr/>
        </p:nvCxnSpPr>
        <p:spPr>
          <a:xfrm>
            <a:off x="2660650" y="3435350"/>
            <a:ext cx="3149600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65B556-CEF8-29F4-7BED-421D7D126782}"/>
              </a:ext>
            </a:extLst>
          </p:cNvPr>
          <p:cNvCxnSpPr>
            <a:cxnSpLocks/>
          </p:cNvCxnSpPr>
          <p:nvPr/>
        </p:nvCxnSpPr>
        <p:spPr>
          <a:xfrm>
            <a:off x="2660650" y="4449763"/>
            <a:ext cx="3149600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8" name="TextBox 23">
            <a:extLst>
              <a:ext uri="{FF2B5EF4-FFF2-40B4-BE49-F238E27FC236}">
                <a16:creationId xmlns:a16="http://schemas.microsoft.com/office/drawing/2014/main" id="{B054829C-CFCA-228C-CD28-B396A519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784475"/>
            <a:ext cx="398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58379" name="TextBox 1">
            <a:extLst>
              <a:ext uri="{FF2B5EF4-FFF2-40B4-BE49-F238E27FC236}">
                <a16:creationId xmlns:a16="http://schemas.microsoft.com/office/drawing/2014/main" id="{F3CC32EF-E2C9-8F02-03FE-80DF41FD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8380" name="TextBox 4">
            <a:extLst>
              <a:ext uri="{FF2B5EF4-FFF2-40B4-BE49-F238E27FC236}">
                <a16:creationId xmlns:a16="http://schemas.microsoft.com/office/drawing/2014/main" id="{E5104664-D3CE-01CB-6AEA-35207510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1">
            <a:extLst>
              <a:ext uri="{FF2B5EF4-FFF2-40B4-BE49-F238E27FC236}">
                <a16:creationId xmlns:a16="http://schemas.microsoft.com/office/drawing/2014/main" id="{B8793726-1395-9494-91B0-2F5CF5B0F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B14B2-1951-3147-9C66-A2A3405AE14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3FD470-894F-1B0A-1C42-23C7589E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A27C0C-FBC1-BABB-6F61-C51F2B538454}"/>
              </a:ext>
            </a:extLst>
          </p:cNvPr>
          <p:cNvCxnSpPr>
            <a:cxnSpLocks/>
          </p:cNvCxnSpPr>
          <p:nvPr/>
        </p:nvCxnSpPr>
        <p:spPr>
          <a:xfrm>
            <a:off x="26511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552C77-28AD-4DDF-91B7-7E8BA4E9B245}"/>
              </a:ext>
            </a:extLst>
          </p:cNvPr>
          <p:cNvCxnSpPr>
            <a:cxnSpLocks/>
          </p:cNvCxnSpPr>
          <p:nvPr/>
        </p:nvCxnSpPr>
        <p:spPr>
          <a:xfrm>
            <a:off x="58007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E25AE8-7064-E031-0D35-7B239145867D}"/>
              </a:ext>
            </a:extLst>
          </p:cNvPr>
          <p:cNvCxnSpPr>
            <a:cxnSpLocks/>
          </p:cNvCxnSpPr>
          <p:nvPr/>
        </p:nvCxnSpPr>
        <p:spPr>
          <a:xfrm>
            <a:off x="265112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925407-E9B2-9CAE-A4B6-6F1D8E379FC9}"/>
              </a:ext>
            </a:extLst>
          </p:cNvPr>
          <p:cNvCxnSpPr>
            <a:cxnSpLocks/>
          </p:cNvCxnSpPr>
          <p:nvPr/>
        </p:nvCxnSpPr>
        <p:spPr>
          <a:xfrm>
            <a:off x="265112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111F53-2427-AB47-C7AE-4FB1A03ADE3D}"/>
              </a:ext>
            </a:extLst>
          </p:cNvPr>
          <p:cNvCxnSpPr>
            <a:cxnSpLocks/>
          </p:cNvCxnSpPr>
          <p:nvPr/>
        </p:nvCxnSpPr>
        <p:spPr>
          <a:xfrm>
            <a:off x="2660650" y="3435350"/>
            <a:ext cx="3149600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FAA8F8-2AC7-C030-8641-2162E81B63FF}"/>
              </a:ext>
            </a:extLst>
          </p:cNvPr>
          <p:cNvCxnSpPr>
            <a:cxnSpLocks/>
          </p:cNvCxnSpPr>
          <p:nvPr/>
        </p:nvCxnSpPr>
        <p:spPr>
          <a:xfrm>
            <a:off x="2660650" y="4449763"/>
            <a:ext cx="3149600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2" name="TextBox 23">
            <a:extLst>
              <a:ext uri="{FF2B5EF4-FFF2-40B4-BE49-F238E27FC236}">
                <a16:creationId xmlns:a16="http://schemas.microsoft.com/office/drawing/2014/main" id="{0C3E073F-3091-CFFE-248C-1DD96886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784475"/>
            <a:ext cx="398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668A1458-E84E-79D8-A2C6-D62DB75816B8}"/>
              </a:ext>
            </a:extLst>
          </p:cNvPr>
          <p:cNvGraphicFramePr>
            <a:graphicFrameLocks noGrp="1"/>
          </p:cNvGraphicFramePr>
          <p:nvPr/>
        </p:nvGraphicFramePr>
        <p:xfrm>
          <a:off x="65088" y="1123950"/>
          <a:ext cx="2471737" cy="1341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234118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53D1F3A-584F-2373-80C1-6B0AB3B57818}"/>
              </a:ext>
            </a:extLst>
          </p:cNvPr>
          <p:cNvGraphicFramePr>
            <a:graphicFrameLocks noGrp="1"/>
          </p:cNvGraphicFramePr>
          <p:nvPr/>
        </p:nvGraphicFramePr>
        <p:xfrm>
          <a:off x="53975" y="3986213"/>
          <a:ext cx="2471738" cy="134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234268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DDD9776-722B-6DB9-9E9D-423ECE2D705D}"/>
              </a:ext>
            </a:extLst>
          </p:cNvPr>
          <p:cNvGraphicFramePr>
            <a:graphicFrameLocks noGrp="1"/>
          </p:cNvGraphicFramePr>
          <p:nvPr/>
        </p:nvGraphicFramePr>
        <p:xfrm>
          <a:off x="52388" y="5413375"/>
          <a:ext cx="2471737" cy="1341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234388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AA6049B-B3EF-4E90-8700-A11A2F3F9F13}"/>
              </a:ext>
            </a:extLst>
          </p:cNvPr>
          <p:cNvGraphicFramePr>
            <a:graphicFrameLocks noGrp="1"/>
          </p:cNvGraphicFramePr>
          <p:nvPr/>
        </p:nvGraphicFramePr>
        <p:xfrm>
          <a:off x="52388" y="2535238"/>
          <a:ext cx="2471737" cy="134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4E0AE6E-A96C-4B3C-C3E0-1643E22034D4}"/>
              </a:ext>
            </a:extLst>
          </p:cNvPr>
          <p:cNvSpPr txBox="1"/>
          <p:nvPr/>
        </p:nvSpPr>
        <p:spPr>
          <a:xfrm>
            <a:off x="3859213" y="20097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234118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5787E-BA7C-0BD4-9407-81B9A8B23DE3}"/>
              </a:ext>
            </a:extLst>
          </p:cNvPr>
          <p:cNvSpPr txBox="1"/>
          <p:nvPr/>
        </p:nvSpPr>
        <p:spPr>
          <a:xfrm>
            <a:off x="3228975" y="284162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D52AE0-B672-169D-CFD5-FAB933CA74C3}"/>
              </a:ext>
            </a:extLst>
          </p:cNvPr>
          <p:cNvSpPr txBox="1"/>
          <p:nvPr/>
        </p:nvSpPr>
        <p:spPr>
          <a:xfrm>
            <a:off x="3711575" y="3492500"/>
            <a:ext cx="9636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A0E88-535D-ECF9-934F-EA44B14BBA18}"/>
              </a:ext>
            </a:extLst>
          </p:cNvPr>
          <p:cNvSpPr txBox="1"/>
          <p:nvPr/>
        </p:nvSpPr>
        <p:spPr>
          <a:xfrm>
            <a:off x="3752850" y="44862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234388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475" name="TextBox 20">
            <a:extLst>
              <a:ext uri="{FF2B5EF4-FFF2-40B4-BE49-F238E27FC236}">
                <a16:creationId xmlns:a16="http://schemas.microsoft.com/office/drawing/2014/main" id="{363F96E9-6053-E81A-135D-7B9C749F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9476" name="TextBox 21">
            <a:extLst>
              <a:ext uri="{FF2B5EF4-FFF2-40B4-BE49-F238E27FC236}">
                <a16:creationId xmlns:a16="http://schemas.microsoft.com/office/drawing/2014/main" id="{88442FBD-C990-4D86-5AE0-033EF9D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31F8B0-A43E-FFC6-C079-24BF9D77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">
            <a:extLst>
              <a:ext uri="{FF2B5EF4-FFF2-40B4-BE49-F238E27FC236}">
                <a16:creationId xmlns:a16="http://schemas.microsoft.com/office/drawing/2014/main" id="{D8CDCCC5-8B8B-0E6C-6BB1-3B96232EC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03846-C36A-264A-AE10-E1716C72B5C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118508-985D-4339-DD1A-B2CFC3D5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879F62-4C08-EDC7-D365-F376DE1BD206}"/>
              </a:ext>
            </a:extLst>
          </p:cNvPr>
          <p:cNvCxnSpPr>
            <a:cxnSpLocks/>
          </p:cNvCxnSpPr>
          <p:nvPr/>
        </p:nvCxnSpPr>
        <p:spPr>
          <a:xfrm>
            <a:off x="26511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98E7BE-930E-4ADA-516C-0055C40729A0}"/>
              </a:ext>
            </a:extLst>
          </p:cNvPr>
          <p:cNvCxnSpPr>
            <a:cxnSpLocks/>
          </p:cNvCxnSpPr>
          <p:nvPr/>
        </p:nvCxnSpPr>
        <p:spPr>
          <a:xfrm>
            <a:off x="58007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5F27D7-D9CA-7B8B-240A-62C7255280F1}"/>
              </a:ext>
            </a:extLst>
          </p:cNvPr>
          <p:cNvCxnSpPr>
            <a:cxnSpLocks/>
          </p:cNvCxnSpPr>
          <p:nvPr/>
        </p:nvCxnSpPr>
        <p:spPr>
          <a:xfrm>
            <a:off x="265112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87EF5A-0267-A15B-7F31-699E360C5EAD}"/>
              </a:ext>
            </a:extLst>
          </p:cNvPr>
          <p:cNvCxnSpPr>
            <a:cxnSpLocks/>
          </p:cNvCxnSpPr>
          <p:nvPr/>
        </p:nvCxnSpPr>
        <p:spPr>
          <a:xfrm>
            <a:off x="265112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770465-33B6-113A-FDE7-D97AF8E17965}"/>
              </a:ext>
            </a:extLst>
          </p:cNvPr>
          <p:cNvCxnSpPr>
            <a:cxnSpLocks/>
          </p:cNvCxnSpPr>
          <p:nvPr/>
        </p:nvCxnSpPr>
        <p:spPr>
          <a:xfrm>
            <a:off x="2660650" y="3435350"/>
            <a:ext cx="3149600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06945F-F4DF-2234-14F9-EF233FD7B715}"/>
              </a:ext>
            </a:extLst>
          </p:cNvPr>
          <p:cNvCxnSpPr>
            <a:cxnSpLocks/>
          </p:cNvCxnSpPr>
          <p:nvPr/>
        </p:nvCxnSpPr>
        <p:spPr>
          <a:xfrm>
            <a:off x="2660650" y="4449763"/>
            <a:ext cx="3149600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6" name="TextBox 23">
            <a:extLst>
              <a:ext uri="{FF2B5EF4-FFF2-40B4-BE49-F238E27FC236}">
                <a16:creationId xmlns:a16="http://schemas.microsoft.com/office/drawing/2014/main" id="{CC19A8E3-094F-F690-46B3-E5B5904A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784475"/>
            <a:ext cx="398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0086B8C7-5875-1EE1-6453-99456BF48C9F}"/>
              </a:ext>
            </a:extLst>
          </p:cNvPr>
          <p:cNvGraphicFramePr>
            <a:graphicFrameLocks noGrp="1"/>
          </p:cNvGraphicFramePr>
          <p:nvPr/>
        </p:nvGraphicFramePr>
        <p:xfrm>
          <a:off x="65088" y="1123950"/>
          <a:ext cx="2471737" cy="1341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234118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9833E37-F40E-2738-A0AE-958CCE57691D}"/>
              </a:ext>
            </a:extLst>
          </p:cNvPr>
          <p:cNvGraphicFramePr>
            <a:graphicFrameLocks noGrp="1"/>
          </p:cNvGraphicFramePr>
          <p:nvPr/>
        </p:nvGraphicFramePr>
        <p:xfrm>
          <a:off x="53975" y="3986213"/>
          <a:ext cx="2471738" cy="134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234268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557B24D-58AA-7EBE-D8B8-F92BEFA80659}"/>
              </a:ext>
            </a:extLst>
          </p:cNvPr>
          <p:cNvGraphicFramePr>
            <a:graphicFrameLocks noGrp="1"/>
          </p:cNvGraphicFramePr>
          <p:nvPr/>
        </p:nvGraphicFramePr>
        <p:xfrm>
          <a:off x="52388" y="5413375"/>
          <a:ext cx="2471737" cy="1341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234388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9665C14-AC8F-4B99-DCF3-051B98BD5243}"/>
              </a:ext>
            </a:extLst>
          </p:cNvPr>
          <p:cNvGraphicFramePr>
            <a:graphicFrameLocks noGrp="1"/>
          </p:cNvGraphicFramePr>
          <p:nvPr/>
        </p:nvGraphicFramePr>
        <p:xfrm>
          <a:off x="52388" y="2535238"/>
          <a:ext cx="2471737" cy="134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Left Bracket 4">
            <a:extLst>
              <a:ext uri="{FF2B5EF4-FFF2-40B4-BE49-F238E27FC236}">
                <a16:creationId xmlns:a16="http://schemas.microsoft.com/office/drawing/2014/main" id="{4E08E7C6-372D-19A2-6485-41D2C14F8000}"/>
              </a:ext>
            </a:extLst>
          </p:cNvPr>
          <p:cNvSpPr/>
          <p:nvPr/>
        </p:nvSpPr>
        <p:spPr>
          <a:xfrm>
            <a:off x="2382838" y="2430463"/>
            <a:ext cx="249237" cy="2509837"/>
          </a:xfrm>
          <a:prstGeom prst="leftBracket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96" name="TextBox 8">
            <a:extLst>
              <a:ext uri="{FF2B5EF4-FFF2-40B4-BE49-F238E27FC236}">
                <a16:creationId xmlns:a16="http://schemas.microsoft.com/office/drawing/2014/main" id="{3D92DACF-B851-48A3-A9E0-847CD808E22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315244" y="3536156"/>
            <a:ext cx="1689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Timeout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F80A00-788F-3534-43B1-799281FE8EBE}"/>
              </a:ext>
            </a:extLst>
          </p:cNvPr>
          <p:cNvCxnSpPr>
            <a:cxnSpLocks/>
          </p:cNvCxnSpPr>
          <p:nvPr/>
        </p:nvCxnSpPr>
        <p:spPr>
          <a:xfrm>
            <a:off x="2690813" y="4940300"/>
            <a:ext cx="3148012" cy="107632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60649EC-33C9-7B2A-B95D-21030949225C}"/>
              </a:ext>
            </a:extLst>
          </p:cNvPr>
          <p:cNvSpPr txBox="1"/>
          <p:nvPr/>
        </p:nvSpPr>
        <p:spPr>
          <a:xfrm>
            <a:off x="3859213" y="20097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234118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E78E8-1D79-2427-CC1D-BFD31DD044D6}"/>
              </a:ext>
            </a:extLst>
          </p:cNvPr>
          <p:cNvSpPr txBox="1"/>
          <p:nvPr/>
        </p:nvSpPr>
        <p:spPr>
          <a:xfrm>
            <a:off x="3228975" y="284162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D94BB-2C33-8089-0294-51D33A43DBC7}"/>
              </a:ext>
            </a:extLst>
          </p:cNvPr>
          <p:cNvSpPr txBox="1"/>
          <p:nvPr/>
        </p:nvSpPr>
        <p:spPr>
          <a:xfrm>
            <a:off x="3711575" y="3492500"/>
            <a:ext cx="9636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F1E77-6A24-2651-BD7D-AC3F3519EB94}"/>
              </a:ext>
            </a:extLst>
          </p:cNvPr>
          <p:cNvSpPr txBox="1"/>
          <p:nvPr/>
        </p:nvSpPr>
        <p:spPr>
          <a:xfrm>
            <a:off x="3752850" y="44862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234388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502" name="TextBox 16">
            <a:extLst>
              <a:ext uri="{FF2B5EF4-FFF2-40B4-BE49-F238E27FC236}">
                <a16:creationId xmlns:a16="http://schemas.microsoft.com/office/drawing/2014/main" id="{88578CB9-A0DD-64B3-6C24-383C0AA5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60503" name="TextBox 17">
            <a:extLst>
              <a:ext uri="{FF2B5EF4-FFF2-40B4-BE49-F238E27FC236}">
                <a16:creationId xmlns:a16="http://schemas.microsoft.com/office/drawing/2014/main" id="{E0C05790-F845-203B-A467-A65B236D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E52829D-139B-08AE-2E93-528EBB58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1">
            <a:extLst>
              <a:ext uri="{FF2B5EF4-FFF2-40B4-BE49-F238E27FC236}">
                <a16:creationId xmlns:a16="http://schemas.microsoft.com/office/drawing/2014/main" id="{29161877-966B-FE93-E263-1C0732B49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F77E5-0715-B04E-B43D-F6527737FB1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3EBBE-E79B-1F7D-3E5F-E281F2796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6D6B8E-BBA0-042C-C472-1006B1F29489}"/>
              </a:ext>
            </a:extLst>
          </p:cNvPr>
          <p:cNvCxnSpPr>
            <a:cxnSpLocks/>
          </p:cNvCxnSpPr>
          <p:nvPr/>
        </p:nvCxnSpPr>
        <p:spPr>
          <a:xfrm>
            <a:off x="26511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ED1AE9-E9E5-2C0B-C446-732A0257EC99}"/>
              </a:ext>
            </a:extLst>
          </p:cNvPr>
          <p:cNvCxnSpPr>
            <a:cxnSpLocks/>
          </p:cNvCxnSpPr>
          <p:nvPr/>
        </p:nvCxnSpPr>
        <p:spPr>
          <a:xfrm>
            <a:off x="58007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A7E6A7-5802-4DB7-530B-DCFE2166A9BE}"/>
              </a:ext>
            </a:extLst>
          </p:cNvPr>
          <p:cNvCxnSpPr>
            <a:cxnSpLocks/>
          </p:cNvCxnSpPr>
          <p:nvPr/>
        </p:nvCxnSpPr>
        <p:spPr>
          <a:xfrm>
            <a:off x="265112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4C2F04-23EF-2A6D-679C-3BD239D2F78C}"/>
              </a:ext>
            </a:extLst>
          </p:cNvPr>
          <p:cNvCxnSpPr>
            <a:cxnSpLocks/>
          </p:cNvCxnSpPr>
          <p:nvPr/>
        </p:nvCxnSpPr>
        <p:spPr>
          <a:xfrm>
            <a:off x="265112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6D3296-D8FF-A092-B38F-D3646E34E743}"/>
              </a:ext>
            </a:extLst>
          </p:cNvPr>
          <p:cNvCxnSpPr>
            <a:cxnSpLocks/>
          </p:cNvCxnSpPr>
          <p:nvPr/>
        </p:nvCxnSpPr>
        <p:spPr>
          <a:xfrm>
            <a:off x="2660650" y="3435350"/>
            <a:ext cx="3149600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EAD9D7-FEB8-3957-A7B7-E0EA3B6E622A}"/>
              </a:ext>
            </a:extLst>
          </p:cNvPr>
          <p:cNvCxnSpPr>
            <a:cxnSpLocks/>
          </p:cNvCxnSpPr>
          <p:nvPr/>
        </p:nvCxnSpPr>
        <p:spPr>
          <a:xfrm>
            <a:off x="2660650" y="4449763"/>
            <a:ext cx="3149600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0" name="TextBox 23">
            <a:extLst>
              <a:ext uri="{FF2B5EF4-FFF2-40B4-BE49-F238E27FC236}">
                <a16:creationId xmlns:a16="http://schemas.microsoft.com/office/drawing/2014/main" id="{00F21941-370E-0D6C-C3F6-DA679568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784475"/>
            <a:ext cx="398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8AA0C238-9F66-2B88-9F5D-7F1BB21A205D}"/>
              </a:ext>
            </a:extLst>
          </p:cNvPr>
          <p:cNvGraphicFramePr>
            <a:graphicFrameLocks noGrp="1"/>
          </p:cNvGraphicFramePr>
          <p:nvPr/>
        </p:nvGraphicFramePr>
        <p:xfrm>
          <a:off x="65088" y="1123950"/>
          <a:ext cx="2471737" cy="1341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234118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60CCFE9-E11B-EFE1-9BBE-866E1CD9E3C6}"/>
              </a:ext>
            </a:extLst>
          </p:cNvPr>
          <p:cNvGraphicFramePr>
            <a:graphicFrameLocks noGrp="1"/>
          </p:cNvGraphicFramePr>
          <p:nvPr/>
        </p:nvGraphicFramePr>
        <p:xfrm>
          <a:off x="53975" y="3986213"/>
          <a:ext cx="2471738" cy="134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234268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CEE6BE-028F-630B-D8C2-B8818DB34E2A}"/>
              </a:ext>
            </a:extLst>
          </p:cNvPr>
          <p:cNvGraphicFramePr>
            <a:graphicFrameLocks noGrp="1"/>
          </p:cNvGraphicFramePr>
          <p:nvPr/>
        </p:nvGraphicFramePr>
        <p:xfrm>
          <a:off x="52388" y="5413375"/>
          <a:ext cx="2471737" cy="1341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60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234388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60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E2F5D11-2699-518D-C0CE-4A5A49CF7F78}"/>
              </a:ext>
            </a:extLst>
          </p:cNvPr>
          <p:cNvGraphicFramePr>
            <a:graphicFrameLocks noGrp="1"/>
          </p:cNvGraphicFramePr>
          <p:nvPr/>
        </p:nvGraphicFramePr>
        <p:xfrm>
          <a:off x="52388" y="2535238"/>
          <a:ext cx="2471737" cy="1341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9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flag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bytes</a:t>
                      </a:r>
                    </a:p>
                  </a:txBody>
                  <a:tcPr marL="91433" marR="91433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333F94-E11B-BFDE-D354-8F2C41A12CC7}"/>
              </a:ext>
            </a:extLst>
          </p:cNvPr>
          <p:cNvCxnSpPr>
            <a:cxnSpLocks/>
          </p:cNvCxnSpPr>
          <p:nvPr/>
        </p:nvCxnSpPr>
        <p:spPr>
          <a:xfrm>
            <a:off x="2690813" y="4940300"/>
            <a:ext cx="3148012" cy="107632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D9B4AC-07EC-D8EB-9630-1C2E21A89F76}"/>
              </a:ext>
            </a:extLst>
          </p:cNvPr>
          <p:cNvSpPr/>
          <p:nvPr/>
        </p:nvSpPr>
        <p:spPr>
          <a:xfrm>
            <a:off x="39688" y="2405063"/>
            <a:ext cx="2689225" cy="1446212"/>
          </a:xfrm>
          <a:prstGeom prst="roundRect">
            <a:avLst>
              <a:gd name="adj" fmla="val 6128"/>
            </a:avLst>
          </a:prstGeom>
          <a:noFill/>
          <a:ln w="603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942C4-E66F-53DD-033E-131FD5BCBEE8}"/>
              </a:ext>
            </a:extLst>
          </p:cNvPr>
          <p:cNvSpPr txBox="1"/>
          <p:nvPr/>
        </p:nvSpPr>
        <p:spPr>
          <a:xfrm>
            <a:off x="3859213" y="20097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234118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3C9BC-67DB-A783-DB08-2EACA180BAD6}"/>
              </a:ext>
            </a:extLst>
          </p:cNvPr>
          <p:cNvSpPr txBox="1"/>
          <p:nvPr/>
        </p:nvSpPr>
        <p:spPr>
          <a:xfrm>
            <a:off x="3228975" y="284162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D8FFC-1AFF-E7D6-32CD-63C2206A9CE1}"/>
              </a:ext>
            </a:extLst>
          </p:cNvPr>
          <p:cNvSpPr txBox="1"/>
          <p:nvPr/>
        </p:nvSpPr>
        <p:spPr>
          <a:xfrm>
            <a:off x="3711575" y="3492500"/>
            <a:ext cx="9636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C8FBD-A9F9-1321-08F6-0AB7CF338694}"/>
              </a:ext>
            </a:extLst>
          </p:cNvPr>
          <p:cNvSpPr txBox="1"/>
          <p:nvPr/>
        </p:nvSpPr>
        <p:spPr>
          <a:xfrm>
            <a:off x="3752850" y="44862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234388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746D0-8948-2FF2-9CA5-B47604390010}"/>
              </a:ext>
            </a:extLst>
          </p:cNvPr>
          <p:cNvSpPr txBox="1"/>
          <p:nvPr/>
        </p:nvSpPr>
        <p:spPr>
          <a:xfrm>
            <a:off x="3343275" y="5410200"/>
            <a:ext cx="963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526" name="TextBox 16">
            <a:extLst>
              <a:ext uri="{FF2B5EF4-FFF2-40B4-BE49-F238E27FC236}">
                <a16:creationId xmlns:a16="http://schemas.microsoft.com/office/drawing/2014/main" id="{F592FF7B-BE70-9A7A-41F4-6ECC5A77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61527" name="TextBox 17">
            <a:extLst>
              <a:ext uri="{FF2B5EF4-FFF2-40B4-BE49-F238E27FC236}">
                <a16:creationId xmlns:a16="http://schemas.microsoft.com/office/drawing/2014/main" id="{DE8D5111-24AC-F5B8-6F7F-736ADCA7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FF6132F-7C79-659F-7268-5E3F7727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1">
            <a:extLst>
              <a:ext uri="{FF2B5EF4-FFF2-40B4-BE49-F238E27FC236}">
                <a16:creationId xmlns:a16="http://schemas.microsoft.com/office/drawing/2014/main" id="{68077306-4992-4D50-C6CF-ACAA03389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31427-C6F0-EB4E-B2EB-EC98CB6D8E9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C5607-DA59-226B-6E56-9072C9B4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61FF47-4DB9-3802-A9F4-366BB1D1C91E}"/>
              </a:ext>
            </a:extLst>
          </p:cNvPr>
          <p:cNvCxnSpPr>
            <a:cxnSpLocks/>
          </p:cNvCxnSpPr>
          <p:nvPr/>
        </p:nvCxnSpPr>
        <p:spPr>
          <a:xfrm>
            <a:off x="26511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30E5C0-2DA6-7C9B-1CEE-7713F620A466}"/>
              </a:ext>
            </a:extLst>
          </p:cNvPr>
          <p:cNvCxnSpPr>
            <a:cxnSpLocks/>
          </p:cNvCxnSpPr>
          <p:nvPr/>
        </p:nvCxnSpPr>
        <p:spPr>
          <a:xfrm>
            <a:off x="580072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141EA4-55D7-0510-6A04-97E3080B5A1A}"/>
              </a:ext>
            </a:extLst>
          </p:cNvPr>
          <p:cNvCxnSpPr>
            <a:cxnSpLocks/>
          </p:cNvCxnSpPr>
          <p:nvPr/>
        </p:nvCxnSpPr>
        <p:spPr>
          <a:xfrm>
            <a:off x="265112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F7BBE5-7DA0-2854-222C-DD3B0614FEAF}"/>
              </a:ext>
            </a:extLst>
          </p:cNvPr>
          <p:cNvCxnSpPr>
            <a:cxnSpLocks/>
          </p:cNvCxnSpPr>
          <p:nvPr/>
        </p:nvCxnSpPr>
        <p:spPr>
          <a:xfrm>
            <a:off x="265112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7D736E-13F9-E571-5286-BAC2B26503E0}"/>
              </a:ext>
            </a:extLst>
          </p:cNvPr>
          <p:cNvCxnSpPr>
            <a:cxnSpLocks/>
          </p:cNvCxnSpPr>
          <p:nvPr/>
        </p:nvCxnSpPr>
        <p:spPr>
          <a:xfrm>
            <a:off x="2660650" y="3435350"/>
            <a:ext cx="3149600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D3B5A9-DFE3-5DD6-CA25-13483C1734AB}"/>
              </a:ext>
            </a:extLst>
          </p:cNvPr>
          <p:cNvCxnSpPr>
            <a:cxnSpLocks/>
          </p:cNvCxnSpPr>
          <p:nvPr/>
        </p:nvCxnSpPr>
        <p:spPr>
          <a:xfrm>
            <a:off x="2660650" y="4449763"/>
            <a:ext cx="3149600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74" name="TextBox 23">
            <a:extLst>
              <a:ext uri="{FF2B5EF4-FFF2-40B4-BE49-F238E27FC236}">
                <a16:creationId xmlns:a16="http://schemas.microsoft.com/office/drawing/2014/main" id="{B34B20FF-7403-8D1B-D5B6-DF09E8A0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784475"/>
            <a:ext cx="398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458C5B97-555D-CA33-5E0F-56F811A0AAE5}"/>
              </a:ext>
            </a:extLst>
          </p:cNvPr>
          <p:cNvGraphicFramePr>
            <a:graphicFrameLocks noGrp="1"/>
          </p:cNvGraphicFramePr>
          <p:nvPr/>
        </p:nvGraphicFramePr>
        <p:xfrm>
          <a:off x="5878513" y="2614613"/>
          <a:ext cx="2471737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234118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A14D4E-9244-A01C-2F88-221FF7EF5AA0}"/>
              </a:ext>
            </a:extLst>
          </p:cNvPr>
          <p:cNvCxnSpPr>
            <a:cxnSpLocks/>
          </p:cNvCxnSpPr>
          <p:nvPr/>
        </p:nvCxnSpPr>
        <p:spPr>
          <a:xfrm>
            <a:off x="2690813" y="4940300"/>
            <a:ext cx="3148012" cy="107632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3A72F8-E2CF-E024-47F0-0570105C5122}"/>
              </a:ext>
            </a:extLst>
          </p:cNvPr>
          <p:cNvGraphicFramePr>
            <a:graphicFrameLocks noGrp="1"/>
          </p:cNvGraphicFramePr>
          <p:nvPr/>
        </p:nvGraphicFramePr>
        <p:xfrm>
          <a:off x="5878513" y="4114800"/>
          <a:ext cx="2471737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234268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63B011-9A6D-8903-C2BA-EB693662DB13}"/>
              </a:ext>
            </a:extLst>
          </p:cNvPr>
          <p:cNvGraphicFramePr>
            <a:graphicFrameLocks noGrp="1"/>
          </p:cNvGraphicFramePr>
          <p:nvPr/>
        </p:nvGraphicFramePr>
        <p:xfrm>
          <a:off x="5868988" y="5078413"/>
          <a:ext cx="2471737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234388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8FC7C85-2F80-2BA8-F0E9-E4FCFA9BA48A}"/>
              </a:ext>
            </a:extLst>
          </p:cNvPr>
          <p:cNvGraphicFramePr>
            <a:graphicFrameLocks noGrp="1"/>
          </p:cNvGraphicFramePr>
          <p:nvPr/>
        </p:nvGraphicFramePr>
        <p:xfrm>
          <a:off x="5878513" y="5859463"/>
          <a:ext cx="2471737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97A26EB-E513-8426-6F4A-477324802871}"/>
              </a:ext>
            </a:extLst>
          </p:cNvPr>
          <p:cNvSpPr txBox="1"/>
          <p:nvPr/>
        </p:nvSpPr>
        <p:spPr>
          <a:xfrm>
            <a:off x="3859213" y="20097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234118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99DD2-C5C6-25C9-4994-D738C12FF472}"/>
              </a:ext>
            </a:extLst>
          </p:cNvPr>
          <p:cNvSpPr txBox="1"/>
          <p:nvPr/>
        </p:nvSpPr>
        <p:spPr>
          <a:xfrm>
            <a:off x="3228975" y="284162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B4620-2284-559F-F711-18BF6C7B60CB}"/>
              </a:ext>
            </a:extLst>
          </p:cNvPr>
          <p:cNvSpPr txBox="1"/>
          <p:nvPr/>
        </p:nvSpPr>
        <p:spPr>
          <a:xfrm>
            <a:off x="3711575" y="3492500"/>
            <a:ext cx="9636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A47B6-0522-1B38-D05F-BCBCC0096939}"/>
              </a:ext>
            </a:extLst>
          </p:cNvPr>
          <p:cNvSpPr txBox="1"/>
          <p:nvPr/>
        </p:nvSpPr>
        <p:spPr>
          <a:xfrm>
            <a:off x="3752850" y="4486275"/>
            <a:ext cx="965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234388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DFD9B8-C9EF-C274-DD64-5D5AE82782E1}"/>
              </a:ext>
            </a:extLst>
          </p:cNvPr>
          <p:cNvSpPr txBox="1"/>
          <p:nvPr/>
        </p:nvSpPr>
        <p:spPr>
          <a:xfrm>
            <a:off x="3343275" y="5410200"/>
            <a:ext cx="963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525" name="TextBox 18">
            <a:extLst>
              <a:ext uri="{FF2B5EF4-FFF2-40B4-BE49-F238E27FC236}">
                <a16:creationId xmlns:a16="http://schemas.microsoft.com/office/drawing/2014/main" id="{7ABD87CD-5841-EAF1-1B4A-83174ABD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62526" name="TextBox 19">
            <a:extLst>
              <a:ext uri="{FF2B5EF4-FFF2-40B4-BE49-F238E27FC236}">
                <a16:creationId xmlns:a16="http://schemas.microsoft.com/office/drawing/2014/main" id="{ADE09645-DBDB-D431-E9E8-B2043E63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620C9BD-4F12-84BC-5739-56448042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B2A25A-B1B3-263F-08C1-D4E49AAA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3890EE-5444-CDBA-E9DD-F4A002092EEB}"/>
              </a:ext>
            </a:extLst>
          </p:cNvPr>
          <p:cNvCxnSpPr>
            <a:cxnSpLocks/>
          </p:cNvCxnSpPr>
          <p:nvPr/>
        </p:nvCxnSpPr>
        <p:spPr>
          <a:xfrm>
            <a:off x="15557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37F885-4FCA-08FF-40E4-5404189B63BB}"/>
              </a:ext>
            </a:extLst>
          </p:cNvPr>
          <p:cNvCxnSpPr>
            <a:cxnSpLocks/>
          </p:cNvCxnSpPr>
          <p:nvPr/>
        </p:nvCxnSpPr>
        <p:spPr>
          <a:xfrm>
            <a:off x="330517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85BD6C-7AA8-09E8-5D97-91B7D0EA101E}"/>
              </a:ext>
            </a:extLst>
          </p:cNvPr>
          <p:cNvCxnSpPr>
            <a:cxnSpLocks/>
          </p:cNvCxnSpPr>
          <p:nvPr/>
        </p:nvCxnSpPr>
        <p:spPr>
          <a:xfrm>
            <a:off x="15557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97AF45-0B90-0781-355F-AB77A123E36F}"/>
              </a:ext>
            </a:extLst>
          </p:cNvPr>
          <p:cNvCxnSpPr>
            <a:cxnSpLocks/>
          </p:cNvCxnSpPr>
          <p:nvPr/>
        </p:nvCxnSpPr>
        <p:spPr>
          <a:xfrm>
            <a:off x="15557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098F77-0B67-9BA8-3CB5-238EBF4688AD}"/>
              </a:ext>
            </a:extLst>
          </p:cNvPr>
          <p:cNvCxnSpPr>
            <a:cxnSpLocks/>
          </p:cNvCxnSpPr>
          <p:nvPr/>
        </p:nvCxnSpPr>
        <p:spPr>
          <a:xfrm>
            <a:off x="165100" y="3435350"/>
            <a:ext cx="3148013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B16918-AB7D-879C-1E38-10E37BC3E26A}"/>
              </a:ext>
            </a:extLst>
          </p:cNvPr>
          <p:cNvCxnSpPr>
            <a:cxnSpLocks/>
          </p:cNvCxnSpPr>
          <p:nvPr/>
        </p:nvCxnSpPr>
        <p:spPr>
          <a:xfrm>
            <a:off x="165100" y="4449763"/>
            <a:ext cx="3148013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97" name="TextBox 23">
            <a:extLst>
              <a:ext uri="{FF2B5EF4-FFF2-40B4-BE49-F238E27FC236}">
                <a16:creationId xmlns:a16="http://schemas.microsoft.com/office/drawing/2014/main" id="{C0573371-8726-0FD7-F502-885B050E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784475"/>
            <a:ext cx="40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9BCDB131-DBB3-F890-C680-556165172B90}"/>
              </a:ext>
            </a:extLst>
          </p:cNvPr>
          <p:cNvGraphicFramePr>
            <a:graphicFrameLocks noGrp="1"/>
          </p:cNvGraphicFramePr>
          <p:nvPr/>
        </p:nvGraphicFramePr>
        <p:xfrm>
          <a:off x="3381375" y="26146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234118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7A1880-4B8B-25BE-1821-D112EF7B85EB}"/>
              </a:ext>
            </a:extLst>
          </p:cNvPr>
          <p:cNvCxnSpPr>
            <a:cxnSpLocks/>
          </p:cNvCxnSpPr>
          <p:nvPr/>
        </p:nvCxnSpPr>
        <p:spPr>
          <a:xfrm>
            <a:off x="193675" y="4940300"/>
            <a:ext cx="3149600" cy="107632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BD68E5-AF3B-ABC5-D355-B001E666C8B4}"/>
              </a:ext>
            </a:extLst>
          </p:cNvPr>
          <p:cNvGraphicFramePr>
            <a:graphicFrameLocks noGrp="1"/>
          </p:cNvGraphicFramePr>
          <p:nvPr/>
        </p:nvGraphicFramePr>
        <p:xfrm>
          <a:off x="3381375" y="4114800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234268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DBD561D-BD5C-1E32-9389-5E8EB6143C42}"/>
              </a:ext>
            </a:extLst>
          </p:cNvPr>
          <p:cNvGraphicFramePr>
            <a:graphicFrameLocks noGrp="1"/>
          </p:cNvGraphicFramePr>
          <p:nvPr/>
        </p:nvGraphicFramePr>
        <p:xfrm>
          <a:off x="3371850" y="50784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234388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0641472-F982-851A-5A8E-540EB76C2F92}"/>
              </a:ext>
            </a:extLst>
          </p:cNvPr>
          <p:cNvGraphicFramePr>
            <a:graphicFrameLocks noGrp="1"/>
          </p:cNvGraphicFramePr>
          <p:nvPr/>
        </p:nvGraphicFramePr>
        <p:xfrm>
          <a:off x="3381375" y="585946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543" name="TextBox 4">
            <a:extLst>
              <a:ext uri="{FF2B5EF4-FFF2-40B4-BE49-F238E27FC236}">
                <a16:creationId xmlns:a16="http://schemas.microsoft.com/office/drawing/2014/main" id="{5C9E8948-00A4-B227-96D9-8BC0FA78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17780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ACKs</a:t>
            </a:r>
          </a:p>
        </p:txBody>
      </p:sp>
      <p:graphicFrame>
        <p:nvGraphicFramePr>
          <p:cNvPr id="14" name="Table 27">
            <a:extLst>
              <a:ext uri="{FF2B5EF4-FFF2-40B4-BE49-F238E27FC236}">
                <a16:creationId xmlns:a16="http://schemas.microsoft.com/office/drawing/2014/main" id="{6812A756-9AF0-5C78-2710-D1CD2B247C29}"/>
              </a:ext>
            </a:extLst>
          </p:cNvPr>
          <p:cNvGraphicFramePr>
            <a:graphicFrameLocks noGrp="1"/>
          </p:cNvGraphicFramePr>
          <p:nvPr/>
        </p:nvGraphicFramePr>
        <p:xfrm>
          <a:off x="6492875" y="26146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468A3D5-7BAE-93ED-A951-848D3B629CA1}"/>
              </a:ext>
            </a:extLst>
          </p:cNvPr>
          <p:cNvGraphicFramePr>
            <a:graphicFrameLocks noGrp="1"/>
          </p:cNvGraphicFramePr>
          <p:nvPr/>
        </p:nvGraphicFramePr>
        <p:xfrm>
          <a:off x="6492875" y="4114800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40B6393-8236-8C7B-C063-A817EE5EA0FF}"/>
              </a:ext>
            </a:extLst>
          </p:cNvPr>
          <p:cNvGraphicFramePr>
            <a:graphicFrameLocks noGrp="1"/>
          </p:cNvGraphicFramePr>
          <p:nvPr/>
        </p:nvGraphicFramePr>
        <p:xfrm>
          <a:off x="6483350" y="50784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F16B0DE-6AE1-A6D1-AE95-E941F57A7927}"/>
              </a:ext>
            </a:extLst>
          </p:cNvPr>
          <p:cNvGraphicFramePr>
            <a:graphicFrameLocks noGrp="1"/>
          </p:cNvGraphicFramePr>
          <p:nvPr/>
        </p:nvGraphicFramePr>
        <p:xfrm>
          <a:off x="6492875" y="585946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BEFC02-7113-9825-405E-6CF7024A63E0}"/>
              </a:ext>
            </a:extLst>
          </p:cNvPr>
          <p:cNvSpPr txBox="1"/>
          <p:nvPr/>
        </p:nvSpPr>
        <p:spPr>
          <a:xfrm>
            <a:off x="1284288" y="2009775"/>
            <a:ext cx="9636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234118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F09A9-C65B-4A4F-007E-D8DF918F0931}"/>
              </a:ext>
            </a:extLst>
          </p:cNvPr>
          <p:cNvSpPr txBox="1"/>
          <p:nvPr/>
        </p:nvSpPr>
        <p:spPr>
          <a:xfrm>
            <a:off x="654050" y="2841625"/>
            <a:ext cx="963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2DC14-AFF4-453B-D6E3-4174670C1911}"/>
              </a:ext>
            </a:extLst>
          </p:cNvPr>
          <p:cNvSpPr txBox="1"/>
          <p:nvPr/>
        </p:nvSpPr>
        <p:spPr>
          <a:xfrm>
            <a:off x="1136650" y="3492500"/>
            <a:ext cx="9636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6A156-2CB1-169D-4EE6-47E0C63F1C32}"/>
              </a:ext>
            </a:extLst>
          </p:cNvPr>
          <p:cNvSpPr txBox="1"/>
          <p:nvPr/>
        </p:nvSpPr>
        <p:spPr>
          <a:xfrm>
            <a:off x="1177925" y="4486275"/>
            <a:ext cx="963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234388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42B3B-962B-670C-1F0E-C1F22BE15571}"/>
              </a:ext>
            </a:extLst>
          </p:cNvPr>
          <p:cNvSpPr txBox="1"/>
          <p:nvPr/>
        </p:nvSpPr>
        <p:spPr>
          <a:xfrm>
            <a:off x="846138" y="5410200"/>
            <a:ext cx="9636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593" name="TextBox 22">
            <a:extLst>
              <a:ext uri="{FF2B5EF4-FFF2-40B4-BE49-F238E27FC236}">
                <a16:creationId xmlns:a16="http://schemas.microsoft.com/office/drawing/2014/main" id="{EF28053E-8173-EC5D-2709-A6E8CE26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63594" name="TextBox 23">
            <a:extLst>
              <a:ext uri="{FF2B5EF4-FFF2-40B4-BE49-F238E27FC236}">
                <a16:creationId xmlns:a16="http://schemas.microsoft.com/office/drawing/2014/main" id="{57EBFD96-9450-D591-4759-C9980D3C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54A6CB7-0A81-5FE0-D881-39A64C0F0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1">
            <a:extLst>
              <a:ext uri="{FF2B5EF4-FFF2-40B4-BE49-F238E27FC236}">
                <a16:creationId xmlns:a16="http://schemas.microsoft.com/office/drawing/2014/main" id="{D649D1FB-7BA8-088B-4A24-602263738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5B495-C61D-3E46-92FE-91A0FAED563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B3902-A06D-E553-24F3-09D004886AEC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5" name="TextBox 3">
            <a:extLst>
              <a:ext uri="{FF2B5EF4-FFF2-40B4-BE49-F238E27FC236}">
                <a16:creationId xmlns:a16="http://schemas.microsoft.com/office/drawing/2014/main" id="{425F8565-DD94-6E84-CA77-0E16B5129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37B20-886D-78AA-F6DF-E22D1B095264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7" name="TextBox 5">
            <a:extLst>
              <a:ext uri="{FF2B5EF4-FFF2-40B4-BE49-F238E27FC236}">
                <a16:creationId xmlns:a16="http://schemas.microsoft.com/office/drawing/2014/main" id="{CC092DEF-D863-CA8A-F5F0-8C3E2DCD9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4F0E6-CE82-091A-CA0B-8DD1F747E39F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9" name="TextBox 7">
            <a:extLst>
              <a:ext uri="{FF2B5EF4-FFF2-40B4-BE49-F238E27FC236}">
                <a16:creationId xmlns:a16="http://schemas.microsoft.com/office/drawing/2014/main" id="{ADC22F87-0DC3-8D86-A7FE-0F733C49E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55BCC-B879-6A19-4A99-8DB9FD64690B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21" name="TextBox 9">
            <a:extLst>
              <a:ext uri="{FF2B5EF4-FFF2-40B4-BE49-F238E27FC236}">
                <a16:creationId xmlns:a16="http://schemas.microsoft.com/office/drawing/2014/main" id="{293D4196-B3E2-90F7-32FB-2176F538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4522" name="TextBox 10">
            <a:extLst>
              <a:ext uri="{FF2B5EF4-FFF2-40B4-BE49-F238E27FC236}">
                <a16:creationId xmlns:a16="http://schemas.microsoft.com/office/drawing/2014/main" id="{30E42E1F-098F-69DF-F937-CB785556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4523" name="TextBox 11">
            <a:extLst>
              <a:ext uri="{FF2B5EF4-FFF2-40B4-BE49-F238E27FC236}">
                <a16:creationId xmlns:a16="http://schemas.microsoft.com/office/drawing/2014/main" id="{32E72DCD-2F8C-1116-81D9-A61B5097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64524" name="TextBox 12">
            <a:extLst>
              <a:ext uri="{FF2B5EF4-FFF2-40B4-BE49-F238E27FC236}">
                <a16:creationId xmlns:a16="http://schemas.microsoft.com/office/drawing/2014/main" id="{78539714-4F22-9271-F53A-1D37808A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64525" name="TextBox 13">
            <a:extLst>
              <a:ext uri="{FF2B5EF4-FFF2-40B4-BE49-F238E27FC236}">
                <a16:creationId xmlns:a16="http://schemas.microsoft.com/office/drawing/2014/main" id="{4D7EDA6B-F326-BC9B-7184-DB5060B67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4526" name="TextBox 14">
            <a:extLst>
              <a:ext uri="{FF2B5EF4-FFF2-40B4-BE49-F238E27FC236}">
                <a16:creationId xmlns:a16="http://schemas.microsoft.com/office/drawing/2014/main" id="{839C04E1-42B3-0DA5-3A77-A62A57C8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64527" name="TextBox 15">
            <a:extLst>
              <a:ext uri="{FF2B5EF4-FFF2-40B4-BE49-F238E27FC236}">
                <a16:creationId xmlns:a16="http://schemas.microsoft.com/office/drawing/2014/main" id="{5DE78C1F-FE90-1246-0E2F-60FCDEF64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DABA1D5-4A8F-3D0F-D539-21624BFE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AF1134-93C6-69F5-F3EC-CFADF82750F5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1">
            <a:extLst>
              <a:ext uri="{FF2B5EF4-FFF2-40B4-BE49-F238E27FC236}">
                <a16:creationId xmlns:a16="http://schemas.microsoft.com/office/drawing/2014/main" id="{41F543D4-4A52-60BD-D2A7-3E3E5C33F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6CF2B-3084-944D-AE3C-87AD7A35BEE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DEB35-EE53-7856-9A6E-9FAC3A4CCD6F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39" name="TextBox 3">
            <a:extLst>
              <a:ext uri="{FF2B5EF4-FFF2-40B4-BE49-F238E27FC236}">
                <a16:creationId xmlns:a16="http://schemas.microsoft.com/office/drawing/2014/main" id="{81581510-9639-29D1-A832-E03DD75CF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31C4C-F35C-87A5-8C42-AF8DC39136A7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41" name="TextBox 5">
            <a:extLst>
              <a:ext uri="{FF2B5EF4-FFF2-40B4-BE49-F238E27FC236}">
                <a16:creationId xmlns:a16="http://schemas.microsoft.com/office/drawing/2014/main" id="{D8D20AE0-8126-5EEE-5B42-BC31D14E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D9405-22FE-4293-1D9A-AB61F2500769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43" name="TextBox 7">
            <a:extLst>
              <a:ext uri="{FF2B5EF4-FFF2-40B4-BE49-F238E27FC236}">
                <a16:creationId xmlns:a16="http://schemas.microsoft.com/office/drawing/2014/main" id="{84FE7A3A-EF24-E7DB-4385-BC67067D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66AE84-F714-F684-BDF2-BD65B755291B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45" name="TextBox 9">
            <a:extLst>
              <a:ext uri="{FF2B5EF4-FFF2-40B4-BE49-F238E27FC236}">
                <a16:creationId xmlns:a16="http://schemas.microsoft.com/office/drawing/2014/main" id="{214C4EE6-B895-2702-0F2C-DD337DD0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5546" name="TextBox 10">
            <a:extLst>
              <a:ext uri="{FF2B5EF4-FFF2-40B4-BE49-F238E27FC236}">
                <a16:creationId xmlns:a16="http://schemas.microsoft.com/office/drawing/2014/main" id="{174898FB-42BD-0601-9D55-AE9EAD52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5547" name="TextBox 11">
            <a:extLst>
              <a:ext uri="{FF2B5EF4-FFF2-40B4-BE49-F238E27FC236}">
                <a16:creationId xmlns:a16="http://schemas.microsoft.com/office/drawing/2014/main" id="{3CF8A44D-E6B6-73D8-9ADE-8CF5F52E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65548" name="TextBox 12">
            <a:extLst>
              <a:ext uri="{FF2B5EF4-FFF2-40B4-BE49-F238E27FC236}">
                <a16:creationId xmlns:a16="http://schemas.microsoft.com/office/drawing/2014/main" id="{79B9F221-F543-2F4E-36A6-7D260701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65549" name="TextBox 13">
            <a:extLst>
              <a:ext uri="{FF2B5EF4-FFF2-40B4-BE49-F238E27FC236}">
                <a16:creationId xmlns:a16="http://schemas.microsoft.com/office/drawing/2014/main" id="{EED68A68-8304-1795-A8F8-9B1EF1A93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5550" name="TextBox 14">
            <a:extLst>
              <a:ext uri="{FF2B5EF4-FFF2-40B4-BE49-F238E27FC236}">
                <a16:creationId xmlns:a16="http://schemas.microsoft.com/office/drawing/2014/main" id="{8964E456-BDBE-C156-A350-78D1517E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65551" name="TextBox 15">
            <a:extLst>
              <a:ext uri="{FF2B5EF4-FFF2-40B4-BE49-F238E27FC236}">
                <a16:creationId xmlns:a16="http://schemas.microsoft.com/office/drawing/2014/main" id="{D21A541C-06BE-F349-BF3C-FD48739D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47DE75E7-FC62-AA5B-843B-3BEB8EC4B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765387-3E5E-4F49-59DE-AEB194F57BDF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0B79D4-2E18-592C-3A4E-D202447590E2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55" name="TextBox 17">
            <a:extLst>
              <a:ext uri="{FF2B5EF4-FFF2-40B4-BE49-F238E27FC236}">
                <a16:creationId xmlns:a16="http://schemas.microsoft.com/office/drawing/2014/main" id="{69C61CD8-1F9C-FEEB-D549-C65B88E7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65556" name="TextBox 18">
            <a:extLst>
              <a:ext uri="{FF2B5EF4-FFF2-40B4-BE49-F238E27FC236}">
                <a16:creationId xmlns:a16="http://schemas.microsoft.com/office/drawing/2014/main" id="{22CE1271-E00A-BC45-4256-208345907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4">
            <a:extLst>
              <a:ext uri="{FF2B5EF4-FFF2-40B4-BE49-F238E27FC236}">
                <a16:creationId xmlns:a16="http://schemas.microsoft.com/office/drawing/2014/main" id="{0224DB97-9734-F718-87E4-5B64820DE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Transport Layer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18" name="Slide Number Placeholder 5">
            <a:extLst>
              <a:ext uri="{FF2B5EF4-FFF2-40B4-BE49-F238E27FC236}">
                <a16:creationId xmlns:a16="http://schemas.microsoft.com/office/drawing/2014/main" id="{657B22FB-CF25-DBC1-353E-31A28C3AD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3-</a:t>
            </a:r>
            <a:fld id="{246E671B-EF4F-D442-B19C-E9BA0191A7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B07F4D76-0900-F571-7A38-43F503570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stop-and-wait operation</a:t>
            </a:r>
          </a:p>
        </p:txBody>
      </p:sp>
      <p:sp>
        <p:nvSpPr>
          <p:cNvPr id="111620" name="Line 3">
            <a:extLst>
              <a:ext uri="{FF2B5EF4-FFF2-40B4-BE49-F238E27FC236}">
                <a16:creationId xmlns:a16="http://schemas.microsoft.com/office/drawing/2014/main" id="{7418D2D3-7CE6-BD14-BA6C-62B4E2C89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1" name="Text Box 4">
            <a:extLst>
              <a:ext uri="{FF2B5EF4-FFF2-40B4-BE49-F238E27FC236}">
                <a16:creationId xmlns:a16="http://schemas.microsoft.com/office/drawing/2014/main" id="{2632873E-3538-BD92-02F9-19E02C08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packet bit transmitted, t = 0</a:t>
            </a:r>
          </a:p>
        </p:txBody>
      </p:sp>
      <p:sp>
        <p:nvSpPr>
          <p:cNvPr id="111622" name="Line 5">
            <a:extLst>
              <a:ext uri="{FF2B5EF4-FFF2-40B4-BE49-F238E27FC236}">
                <a16:creationId xmlns:a16="http://schemas.microsoft.com/office/drawing/2014/main" id="{15789738-7133-4FE3-3940-9BB1F8FDE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3" name="Line 6">
            <a:extLst>
              <a:ext uri="{FF2B5EF4-FFF2-40B4-BE49-F238E27FC236}">
                <a16:creationId xmlns:a16="http://schemas.microsoft.com/office/drawing/2014/main" id="{9E0D4B7D-4233-0708-EAE4-1BC1CD8D6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4" name="Text Box 7">
            <a:extLst>
              <a:ext uri="{FF2B5EF4-FFF2-40B4-BE49-F238E27FC236}">
                <a16:creationId xmlns:a16="http://schemas.microsoft.com/office/drawing/2014/main" id="{69CCB7B9-64D0-DEA2-8C73-2DD15D47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5" name="Text Box 8">
            <a:extLst>
              <a:ext uri="{FF2B5EF4-FFF2-40B4-BE49-F238E27FC236}">
                <a16:creationId xmlns:a16="http://schemas.microsoft.com/office/drawing/2014/main" id="{E3B99785-9D9D-82F5-E80E-C63BACFF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6" name="Line 9">
            <a:extLst>
              <a:ext uri="{FF2B5EF4-FFF2-40B4-BE49-F238E27FC236}">
                <a16:creationId xmlns:a16="http://schemas.microsoft.com/office/drawing/2014/main" id="{A6BF77E7-2229-599B-4749-05507188D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7" name="Line 10">
            <a:extLst>
              <a:ext uri="{FF2B5EF4-FFF2-40B4-BE49-F238E27FC236}">
                <a16:creationId xmlns:a16="http://schemas.microsoft.com/office/drawing/2014/main" id="{061FC4C4-3E12-D851-15F6-69B51BC17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8" name="Line 11">
            <a:extLst>
              <a:ext uri="{FF2B5EF4-FFF2-40B4-BE49-F238E27FC236}">
                <a16:creationId xmlns:a16="http://schemas.microsoft.com/office/drawing/2014/main" id="{1F9D21DA-497A-A273-4578-A56D55C17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29" name="Freeform 12">
            <a:extLst>
              <a:ext uri="{FF2B5EF4-FFF2-40B4-BE49-F238E27FC236}">
                <a16:creationId xmlns:a16="http://schemas.microsoft.com/office/drawing/2014/main" id="{EB983720-8F34-6189-2EFF-183FB190597C}"/>
              </a:ext>
            </a:extLst>
          </p:cNvPr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0" name="Line 13">
            <a:extLst>
              <a:ext uri="{FF2B5EF4-FFF2-40B4-BE49-F238E27FC236}">
                <a16:creationId xmlns:a16="http://schemas.microsoft.com/office/drawing/2014/main" id="{DBFEFBA3-8999-F637-F44C-F542DE5BF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1" name="Line 14">
            <a:extLst>
              <a:ext uri="{FF2B5EF4-FFF2-40B4-BE49-F238E27FC236}">
                <a16:creationId xmlns:a16="http://schemas.microsoft.com/office/drawing/2014/main" id="{C1B791E3-7F39-162D-CE2A-F0A5AE35BE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2" name="Line 15">
            <a:extLst>
              <a:ext uri="{FF2B5EF4-FFF2-40B4-BE49-F238E27FC236}">
                <a16:creationId xmlns:a16="http://schemas.microsoft.com/office/drawing/2014/main" id="{4813196A-473F-AAF0-2CEC-EADE04617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3" name="Text Box 16">
            <a:extLst>
              <a:ext uri="{FF2B5EF4-FFF2-40B4-BE49-F238E27FC236}">
                <a16:creationId xmlns:a16="http://schemas.microsoft.com/office/drawing/2014/main" id="{2DEC2FB3-02C2-5EF8-F212-3171D4CE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RTT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4" name="Line 17">
            <a:extLst>
              <a:ext uri="{FF2B5EF4-FFF2-40B4-BE49-F238E27FC236}">
                <a16:creationId xmlns:a16="http://schemas.microsoft.com/office/drawing/2014/main" id="{1DC9173E-AC21-179C-BFBA-3A1AB949E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5" name="Line 18">
            <a:extLst>
              <a:ext uri="{FF2B5EF4-FFF2-40B4-BE49-F238E27FC236}">
                <a16:creationId xmlns:a16="http://schemas.microsoft.com/office/drawing/2014/main" id="{36435EB8-0A70-0EE5-32B1-C239105E0D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6" name="Text Box 19">
            <a:extLst>
              <a:ext uri="{FF2B5EF4-FFF2-40B4-BE49-F238E27FC236}">
                <a16:creationId xmlns:a16="http://schemas.microsoft.com/office/drawing/2014/main" id="{EF9038BC-B0FD-0539-D85B-06556298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packet bit transmitted,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 = L / 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7" name="Line 20">
            <a:extLst>
              <a:ext uri="{FF2B5EF4-FFF2-40B4-BE49-F238E27FC236}">
                <a16:creationId xmlns:a16="http://schemas.microsoft.com/office/drawing/2014/main" id="{4687CBB1-CE73-0CB8-323A-6DF7491AFB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8" name="Text Box 21">
            <a:extLst>
              <a:ext uri="{FF2B5EF4-FFF2-40B4-BE49-F238E27FC236}">
                <a16:creationId xmlns:a16="http://schemas.microsoft.com/office/drawing/2014/main" id="{5A62A9B0-52B6-B425-B625-6FB22D14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packet bit arrives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39" name="Line 22">
            <a:extLst>
              <a:ext uri="{FF2B5EF4-FFF2-40B4-BE49-F238E27FC236}">
                <a16:creationId xmlns:a16="http://schemas.microsoft.com/office/drawing/2014/main" id="{2E83F38C-2A5D-2D32-CF15-E01C242F5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40" name="Text Box 23">
            <a:extLst>
              <a:ext uri="{FF2B5EF4-FFF2-40B4-BE49-F238E27FC236}">
                <a16:creationId xmlns:a16="http://schemas.microsoft.com/office/drawing/2014/main" id="{A3105F3D-98C8-F267-8341-25C38D946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packet bit arrives, send ACK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41" name="Text Box 24">
            <a:extLst>
              <a:ext uri="{FF2B5EF4-FFF2-40B4-BE49-F238E27FC236}">
                <a16:creationId xmlns:a16="http://schemas.microsoft.com/office/drawing/2014/main" id="{BC0DBB0F-5D59-086A-F911-8140511D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 arrives, send next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packet,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 = RTT + L / 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42" name="Freeform 25">
            <a:extLst>
              <a:ext uri="{FF2B5EF4-FFF2-40B4-BE49-F238E27FC236}">
                <a16:creationId xmlns:a16="http://schemas.microsoft.com/office/drawing/2014/main" id="{E1C3B1FD-0806-D673-315E-B81EDDE7A2F2}"/>
              </a:ext>
            </a:extLst>
          </p:cNvPr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6 w 1845"/>
              <a:gd name="T3" fmla="*/ 2147483646 h 592"/>
              <a:gd name="T4" fmla="*/ 2147483646 w 1845"/>
              <a:gd name="T5" fmla="*/ 2147483646 h 592"/>
              <a:gd name="T6" fmla="*/ 0 w 1845"/>
              <a:gd name="T7" fmla="*/ 2147483646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1643" name="Group 26">
            <a:extLst>
              <a:ext uri="{FF2B5EF4-FFF2-40B4-BE49-F238E27FC236}">
                <a16:creationId xmlns:a16="http://schemas.microsoft.com/office/drawing/2014/main" id="{A50C3A4F-2993-1301-5F8F-AE043CFD6EF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111653" name="Line 27">
              <a:extLst>
                <a:ext uri="{FF2B5EF4-FFF2-40B4-BE49-F238E27FC236}">
                  <a16:creationId xmlns:a16="http://schemas.microsoft.com/office/drawing/2014/main" id="{27D12D15-D94F-10CE-3802-4F0029F74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9" cy="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654" name="Line 28">
              <a:extLst>
                <a:ext uri="{FF2B5EF4-FFF2-40B4-BE49-F238E27FC236}">
                  <a16:creationId xmlns:a16="http://schemas.microsoft.com/office/drawing/2014/main" id="{32529EC1-DE99-0050-4AE8-8463882D1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4" y="13737"/>
              <a:ext cx="1176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1644" name="Line 29">
            <a:extLst>
              <a:ext uri="{FF2B5EF4-FFF2-40B4-BE49-F238E27FC236}">
                <a16:creationId xmlns:a16="http://schemas.microsoft.com/office/drawing/2014/main" id="{055116AF-A333-6311-5FE4-133EDBFC8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45" name="Line 30">
            <a:extLst>
              <a:ext uri="{FF2B5EF4-FFF2-40B4-BE49-F238E27FC236}">
                <a16:creationId xmlns:a16="http://schemas.microsoft.com/office/drawing/2014/main" id="{9E5D1CE1-D33D-3A6F-8A99-298BAFD83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11646" name="Object 31">
            <a:extLst>
              <a:ext uri="{FF2B5EF4-FFF2-40B4-BE49-F238E27FC236}">
                <a16:creationId xmlns:a16="http://schemas.microsoft.com/office/drawing/2014/main" id="{994E6060-F5C2-67C2-C9F1-3AAA4C3B7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9563100" imgH="1498600" progId="Word.Picture.8">
                  <p:embed/>
                </p:oleObj>
              </mc:Choice>
              <mc:Fallback>
                <p:oleObj name="Picture" r:id="rId2" imgW="9563100" imgH="1498600" progId="Word.Picture.8">
                  <p:embed/>
                  <p:pic>
                    <p:nvPicPr>
                      <p:cNvPr id="111646" name="Object 31">
                        <a:extLst>
                          <a:ext uri="{FF2B5EF4-FFF2-40B4-BE49-F238E27FC236}">
                            <a16:creationId xmlns:a16="http://schemas.microsoft.com/office/drawing/2014/main" id="{994E6060-F5C2-67C2-C9F1-3AAA4C3B7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7" name="TextBox 1">
            <a:extLst>
              <a:ext uri="{FF2B5EF4-FFF2-40B4-BE49-F238E27FC236}">
                <a16:creationId xmlns:a16="http://schemas.microsoft.com/office/drawing/2014/main" id="{3D574D14-0E38-AC9C-D4AD-4DB608008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6429375"/>
            <a:ext cx="541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Network bandwidth = R bits-per-sec</a:t>
            </a:r>
          </a:p>
        </p:txBody>
      </p:sp>
      <p:sp>
        <p:nvSpPr>
          <p:cNvPr id="111648" name="TextBox 34">
            <a:extLst>
              <a:ext uri="{FF2B5EF4-FFF2-40B4-BE49-F238E27FC236}">
                <a16:creationId xmlns:a16="http://schemas.microsoft.com/office/drawing/2014/main" id="{483A4F60-D7E6-A6C7-4DD9-8C690BC9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6110288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Packet size = L bits</a:t>
            </a:r>
          </a:p>
        </p:txBody>
      </p:sp>
      <p:sp>
        <p:nvSpPr>
          <p:cNvPr id="111649" name="TextBox 2">
            <a:extLst>
              <a:ext uri="{FF2B5EF4-FFF2-40B4-BE49-F238E27FC236}">
                <a16:creationId xmlns:a16="http://schemas.microsoft.com/office/drawing/2014/main" id="{BEB2C0B5-9A89-F106-0DDF-F3643160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2732088"/>
            <a:ext cx="2697163" cy="7080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1kB packet per 30.008 msec</a:t>
            </a:r>
          </a:p>
        </p:txBody>
      </p:sp>
      <p:sp>
        <p:nvSpPr>
          <p:cNvPr id="111650" name="Right Brace 3">
            <a:extLst>
              <a:ext uri="{FF2B5EF4-FFF2-40B4-BE49-F238E27FC236}">
                <a16:creationId xmlns:a16="http://schemas.microsoft.com/office/drawing/2014/main" id="{6D816494-0C5E-F06E-A9D8-2883B52DEC39}"/>
              </a:ext>
            </a:extLst>
          </p:cNvPr>
          <p:cNvSpPr>
            <a:spLocks/>
          </p:cNvSpPr>
          <p:nvPr/>
        </p:nvSpPr>
        <p:spPr bwMode="auto">
          <a:xfrm>
            <a:off x="5413375" y="1987550"/>
            <a:ext cx="357188" cy="2101850"/>
          </a:xfrm>
          <a:prstGeom prst="rightBrace">
            <a:avLst>
              <a:gd name="adj1" fmla="val 8336"/>
              <a:gd name="adj2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651" name="TextBox 37">
            <a:extLst>
              <a:ext uri="{FF2B5EF4-FFF2-40B4-BE49-F238E27FC236}">
                <a16:creationId xmlns:a16="http://schemas.microsoft.com/office/drawing/2014/main" id="{887D1174-0E7C-FE01-03B6-133C1B40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538538"/>
            <a:ext cx="2697163" cy="101441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~33KB/sec throughput over a 1GBPS link!!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13FD40-4F0D-ACBA-B7E7-4F1F9D05EA0A}"/>
              </a:ext>
            </a:extLst>
          </p:cNvPr>
          <p:cNvSpPr txBox="1"/>
          <p:nvPr/>
        </p:nvSpPr>
        <p:spPr>
          <a:xfrm>
            <a:off x="0" y="4775200"/>
            <a:ext cx="9144000" cy="1816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Network protocol limits the full utilization of physical resources.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Transport-layer vs Link-layer capacity gap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1">
            <a:extLst>
              <a:ext uri="{FF2B5EF4-FFF2-40B4-BE49-F238E27FC236}">
                <a16:creationId xmlns:a16="http://schemas.microsoft.com/office/drawing/2014/main" id="{D18A7E58-F416-025F-2099-DA46DC070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0536F-CE2A-164E-B7CB-E3E38EEDF7F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59532-0EE0-6967-E209-726F239D4F08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63" name="TextBox 3">
            <a:extLst>
              <a:ext uri="{FF2B5EF4-FFF2-40B4-BE49-F238E27FC236}">
                <a16:creationId xmlns:a16="http://schemas.microsoft.com/office/drawing/2014/main" id="{C2820539-AD92-4437-E01A-231B6E87B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F3610-16A9-5502-A9A6-3A9C472AE263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65" name="TextBox 5">
            <a:extLst>
              <a:ext uri="{FF2B5EF4-FFF2-40B4-BE49-F238E27FC236}">
                <a16:creationId xmlns:a16="http://schemas.microsoft.com/office/drawing/2014/main" id="{A6C43BED-887D-05C3-424B-FCF7AEE1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FA457-2852-7993-B299-4F7D23A6E905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67" name="TextBox 7">
            <a:extLst>
              <a:ext uri="{FF2B5EF4-FFF2-40B4-BE49-F238E27FC236}">
                <a16:creationId xmlns:a16="http://schemas.microsoft.com/office/drawing/2014/main" id="{C6F40E92-B226-721F-D884-92E69D71F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22C68-D813-8300-5E57-1B2F6F680D51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69" name="TextBox 9">
            <a:extLst>
              <a:ext uri="{FF2B5EF4-FFF2-40B4-BE49-F238E27FC236}">
                <a16:creationId xmlns:a16="http://schemas.microsoft.com/office/drawing/2014/main" id="{43D1FA34-51D2-0D3F-AEE0-5B36BE10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6570" name="TextBox 10">
            <a:extLst>
              <a:ext uri="{FF2B5EF4-FFF2-40B4-BE49-F238E27FC236}">
                <a16:creationId xmlns:a16="http://schemas.microsoft.com/office/drawing/2014/main" id="{EDB9D3AF-99A2-C4FB-1BF2-4CEF30023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6571" name="TextBox 11">
            <a:extLst>
              <a:ext uri="{FF2B5EF4-FFF2-40B4-BE49-F238E27FC236}">
                <a16:creationId xmlns:a16="http://schemas.microsoft.com/office/drawing/2014/main" id="{E1B7D183-CDCC-B913-747C-6BCD8BCD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66572" name="TextBox 12">
            <a:extLst>
              <a:ext uri="{FF2B5EF4-FFF2-40B4-BE49-F238E27FC236}">
                <a16:creationId xmlns:a16="http://schemas.microsoft.com/office/drawing/2014/main" id="{824BD875-577F-90E6-2C63-FFDA3AC70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66573" name="TextBox 13">
            <a:extLst>
              <a:ext uri="{FF2B5EF4-FFF2-40B4-BE49-F238E27FC236}">
                <a16:creationId xmlns:a16="http://schemas.microsoft.com/office/drawing/2014/main" id="{E4F39437-FF80-9132-FACD-EB53CB1C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6574" name="TextBox 14">
            <a:extLst>
              <a:ext uri="{FF2B5EF4-FFF2-40B4-BE49-F238E27FC236}">
                <a16:creationId xmlns:a16="http://schemas.microsoft.com/office/drawing/2014/main" id="{2848F4D2-B451-F1CD-E3DF-AF390948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66575" name="TextBox 15">
            <a:extLst>
              <a:ext uri="{FF2B5EF4-FFF2-40B4-BE49-F238E27FC236}">
                <a16:creationId xmlns:a16="http://schemas.microsoft.com/office/drawing/2014/main" id="{BE3CA245-C876-3267-72C6-F912C583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D16BD4BE-FE82-9950-880A-167414682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3462CB-20A3-300D-1830-713FEF84CA34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3E73FC-CBB7-FCF6-DF24-8C1BE1CEAAEC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79" name="TextBox 17">
            <a:extLst>
              <a:ext uri="{FF2B5EF4-FFF2-40B4-BE49-F238E27FC236}">
                <a16:creationId xmlns:a16="http://schemas.microsoft.com/office/drawing/2014/main" id="{5318D7C8-E0E3-FF11-E8D3-113F584A4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66580" name="TextBox 18">
            <a:extLst>
              <a:ext uri="{FF2B5EF4-FFF2-40B4-BE49-F238E27FC236}">
                <a16:creationId xmlns:a16="http://schemas.microsoft.com/office/drawing/2014/main" id="{3A39536C-4DBA-E38A-B74C-28AE1038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790AA5-6EAC-782A-9798-CA442D56A0DA}"/>
              </a:ext>
            </a:extLst>
          </p:cNvPr>
          <p:cNvCxnSpPr>
            <a:cxnSpLocks/>
          </p:cNvCxnSpPr>
          <p:nvPr/>
        </p:nvCxnSpPr>
        <p:spPr>
          <a:xfrm flipV="1">
            <a:off x="2843213" y="4965700"/>
            <a:ext cx="0" cy="84455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CF9CC63-ADFB-B861-C483-A97B09C7B805}"/>
              </a:ext>
            </a:extLst>
          </p:cNvPr>
          <p:cNvSpPr txBox="1"/>
          <p:nvPr/>
        </p:nvSpPr>
        <p:spPr>
          <a:xfrm>
            <a:off x="2290763" y="5795963"/>
            <a:ext cx="1108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1">
            <a:extLst>
              <a:ext uri="{FF2B5EF4-FFF2-40B4-BE49-F238E27FC236}">
                <a16:creationId xmlns:a16="http://schemas.microsoft.com/office/drawing/2014/main" id="{D8B2139E-52DB-8597-B38A-FBB80A616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DA833-D669-6745-B0F2-FC8DFBD7247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69DE9B-F9D9-E92D-535B-6F5ACBFC183F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87" name="TextBox 3">
            <a:extLst>
              <a:ext uri="{FF2B5EF4-FFF2-40B4-BE49-F238E27FC236}">
                <a16:creationId xmlns:a16="http://schemas.microsoft.com/office/drawing/2014/main" id="{CF9CDDC8-6522-F963-39E4-E65B07E2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FF6B-A032-5FDB-C20B-F320EDC537EB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89" name="TextBox 5">
            <a:extLst>
              <a:ext uri="{FF2B5EF4-FFF2-40B4-BE49-F238E27FC236}">
                <a16:creationId xmlns:a16="http://schemas.microsoft.com/office/drawing/2014/main" id="{3AC77BDE-39F5-D910-727C-7E83800C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552F8-6A00-2FD5-283E-D3D5D37E6466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1" name="TextBox 7">
            <a:extLst>
              <a:ext uri="{FF2B5EF4-FFF2-40B4-BE49-F238E27FC236}">
                <a16:creationId xmlns:a16="http://schemas.microsoft.com/office/drawing/2014/main" id="{7E61D3D7-6C83-5979-0EC1-1547BC1E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636F7-969D-FC3D-88C9-E0306CAF1CCD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93" name="TextBox 9">
            <a:extLst>
              <a:ext uri="{FF2B5EF4-FFF2-40B4-BE49-F238E27FC236}">
                <a16:creationId xmlns:a16="http://schemas.microsoft.com/office/drawing/2014/main" id="{EFF8EEA9-1ED7-E32F-1A23-199A3DEC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7594" name="TextBox 10">
            <a:extLst>
              <a:ext uri="{FF2B5EF4-FFF2-40B4-BE49-F238E27FC236}">
                <a16:creationId xmlns:a16="http://schemas.microsoft.com/office/drawing/2014/main" id="{1B3EBD21-6E9E-704C-A4B2-F7EC43EE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7595" name="TextBox 11">
            <a:extLst>
              <a:ext uri="{FF2B5EF4-FFF2-40B4-BE49-F238E27FC236}">
                <a16:creationId xmlns:a16="http://schemas.microsoft.com/office/drawing/2014/main" id="{2F04F21C-44B8-0C96-E8B3-4055D5DE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67596" name="TextBox 12">
            <a:extLst>
              <a:ext uri="{FF2B5EF4-FFF2-40B4-BE49-F238E27FC236}">
                <a16:creationId xmlns:a16="http://schemas.microsoft.com/office/drawing/2014/main" id="{3AEE5786-2B55-C916-358D-6459CE62B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67597" name="TextBox 13">
            <a:extLst>
              <a:ext uri="{FF2B5EF4-FFF2-40B4-BE49-F238E27FC236}">
                <a16:creationId xmlns:a16="http://schemas.microsoft.com/office/drawing/2014/main" id="{544BC46E-C07B-3E54-68EF-0FE75087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7598" name="TextBox 14">
            <a:extLst>
              <a:ext uri="{FF2B5EF4-FFF2-40B4-BE49-F238E27FC236}">
                <a16:creationId xmlns:a16="http://schemas.microsoft.com/office/drawing/2014/main" id="{C907B855-49C4-CE03-C766-FDA90199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67599" name="TextBox 15">
            <a:extLst>
              <a:ext uri="{FF2B5EF4-FFF2-40B4-BE49-F238E27FC236}">
                <a16:creationId xmlns:a16="http://schemas.microsoft.com/office/drawing/2014/main" id="{F6F1E0AB-8F10-4F88-4C83-0B4FD89F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381BFE5-5BF0-00D6-B469-D403ADFF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8DA303-5DDD-B31D-D64C-030718EA1727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2F8B8F-1FED-2C35-274B-9279A681A84D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03" name="TextBox 17">
            <a:extLst>
              <a:ext uri="{FF2B5EF4-FFF2-40B4-BE49-F238E27FC236}">
                <a16:creationId xmlns:a16="http://schemas.microsoft.com/office/drawing/2014/main" id="{9D3FCC09-3D86-098D-9AAE-9A4E43AA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67604" name="TextBox 18">
            <a:extLst>
              <a:ext uri="{FF2B5EF4-FFF2-40B4-BE49-F238E27FC236}">
                <a16:creationId xmlns:a16="http://schemas.microsoft.com/office/drawing/2014/main" id="{5A89AA25-A015-B6E2-C68E-194783343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22B9B6-D8AD-1E53-0C0F-5CEA1B6DF5CF}"/>
              </a:ext>
            </a:extLst>
          </p:cNvPr>
          <p:cNvCxnSpPr>
            <a:cxnSpLocks/>
          </p:cNvCxnSpPr>
          <p:nvPr/>
        </p:nvCxnSpPr>
        <p:spPr>
          <a:xfrm flipV="1">
            <a:off x="2843213" y="4965700"/>
            <a:ext cx="0" cy="84455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AD7A6A-C93D-4E81-D220-6929B07C6E8D}"/>
              </a:ext>
            </a:extLst>
          </p:cNvPr>
          <p:cNvSpPr txBox="1"/>
          <p:nvPr/>
        </p:nvSpPr>
        <p:spPr>
          <a:xfrm>
            <a:off x="2290763" y="5795963"/>
            <a:ext cx="1108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B08E90-F06F-7F64-5366-B0E0FBA9F648}"/>
              </a:ext>
            </a:extLst>
          </p:cNvPr>
          <p:cNvSpPr/>
          <p:nvPr/>
        </p:nvSpPr>
        <p:spPr>
          <a:xfrm>
            <a:off x="3927475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08" name="TextBox 21">
            <a:extLst>
              <a:ext uri="{FF2B5EF4-FFF2-40B4-BE49-F238E27FC236}">
                <a16:creationId xmlns:a16="http://schemas.microsoft.com/office/drawing/2014/main" id="{C1E303AD-0173-0C4D-22EA-A12D91E6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67609" name="TextBox 22">
            <a:extLst>
              <a:ext uri="{FF2B5EF4-FFF2-40B4-BE49-F238E27FC236}">
                <a16:creationId xmlns:a16="http://schemas.microsoft.com/office/drawing/2014/main" id="{222EDCC6-F79D-A186-3E41-DD8BC64E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4827588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>
            <a:extLst>
              <a:ext uri="{FF2B5EF4-FFF2-40B4-BE49-F238E27FC236}">
                <a16:creationId xmlns:a16="http://schemas.microsoft.com/office/drawing/2014/main" id="{AD7CD5F7-559D-A0F3-A97F-CD57F81C6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C16FB-5817-2A41-B7C9-5DF50E1AF60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746B7F-A7C4-3F41-12DC-E4C6741905F8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11" name="TextBox 3">
            <a:extLst>
              <a:ext uri="{FF2B5EF4-FFF2-40B4-BE49-F238E27FC236}">
                <a16:creationId xmlns:a16="http://schemas.microsoft.com/office/drawing/2014/main" id="{3E153248-2425-A966-A358-0B676C9B8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A2E05-F0F8-8D4B-E640-B4BE67CCDE55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13" name="TextBox 5">
            <a:extLst>
              <a:ext uri="{FF2B5EF4-FFF2-40B4-BE49-F238E27FC236}">
                <a16:creationId xmlns:a16="http://schemas.microsoft.com/office/drawing/2014/main" id="{DDFE4A68-F8EA-E20E-3B4F-2BD9A9087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40123-03F2-9F31-3770-FFFF3DB4E832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15" name="TextBox 7">
            <a:extLst>
              <a:ext uri="{FF2B5EF4-FFF2-40B4-BE49-F238E27FC236}">
                <a16:creationId xmlns:a16="http://schemas.microsoft.com/office/drawing/2014/main" id="{59050EAF-9862-0687-9348-6E5E573CB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405C39-E4AA-BBD9-DE58-33F3897C2348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17" name="TextBox 9">
            <a:extLst>
              <a:ext uri="{FF2B5EF4-FFF2-40B4-BE49-F238E27FC236}">
                <a16:creationId xmlns:a16="http://schemas.microsoft.com/office/drawing/2014/main" id="{38325F16-4A91-7F8C-C743-1F39906F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8618" name="TextBox 10">
            <a:extLst>
              <a:ext uri="{FF2B5EF4-FFF2-40B4-BE49-F238E27FC236}">
                <a16:creationId xmlns:a16="http://schemas.microsoft.com/office/drawing/2014/main" id="{3E375FFF-A722-4FA8-5996-DEC06873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8619" name="TextBox 11">
            <a:extLst>
              <a:ext uri="{FF2B5EF4-FFF2-40B4-BE49-F238E27FC236}">
                <a16:creationId xmlns:a16="http://schemas.microsoft.com/office/drawing/2014/main" id="{A64E5C0B-589D-3C36-F7C4-7A01989E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68620" name="TextBox 12">
            <a:extLst>
              <a:ext uri="{FF2B5EF4-FFF2-40B4-BE49-F238E27FC236}">
                <a16:creationId xmlns:a16="http://schemas.microsoft.com/office/drawing/2014/main" id="{5AA7E717-8199-BF1C-AD79-4D2D968CE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68621" name="TextBox 13">
            <a:extLst>
              <a:ext uri="{FF2B5EF4-FFF2-40B4-BE49-F238E27FC236}">
                <a16:creationId xmlns:a16="http://schemas.microsoft.com/office/drawing/2014/main" id="{37DC3CF7-AF14-23EC-3BED-3D158458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8622" name="TextBox 14">
            <a:extLst>
              <a:ext uri="{FF2B5EF4-FFF2-40B4-BE49-F238E27FC236}">
                <a16:creationId xmlns:a16="http://schemas.microsoft.com/office/drawing/2014/main" id="{9946DDB5-F6B4-46BD-265D-6250103D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68623" name="TextBox 15">
            <a:extLst>
              <a:ext uri="{FF2B5EF4-FFF2-40B4-BE49-F238E27FC236}">
                <a16:creationId xmlns:a16="http://schemas.microsoft.com/office/drawing/2014/main" id="{59EF9837-EA59-CCE9-37F0-7974163BD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15438507-1928-0519-7B9D-64F3A986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8BE162-E080-C6E4-D411-B8A16E837330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FA6D13-98D9-BF2F-8C9C-088690C0B17D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27" name="TextBox 17">
            <a:extLst>
              <a:ext uri="{FF2B5EF4-FFF2-40B4-BE49-F238E27FC236}">
                <a16:creationId xmlns:a16="http://schemas.microsoft.com/office/drawing/2014/main" id="{394E0918-E372-8B8E-FEB3-1BC98818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68628" name="TextBox 18">
            <a:extLst>
              <a:ext uri="{FF2B5EF4-FFF2-40B4-BE49-F238E27FC236}">
                <a16:creationId xmlns:a16="http://schemas.microsoft.com/office/drawing/2014/main" id="{0FB3BBCA-B68A-95FA-DE92-F26F96CB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A76E1D-3FBE-8B57-10C7-0800F5CE899A}"/>
              </a:ext>
            </a:extLst>
          </p:cNvPr>
          <p:cNvCxnSpPr>
            <a:cxnSpLocks/>
          </p:cNvCxnSpPr>
          <p:nvPr/>
        </p:nvCxnSpPr>
        <p:spPr>
          <a:xfrm flipV="1">
            <a:off x="2843213" y="4965700"/>
            <a:ext cx="0" cy="84455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4F30A7-3F7E-3439-74EE-407AB427ED45}"/>
              </a:ext>
            </a:extLst>
          </p:cNvPr>
          <p:cNvSpPr txBox="1"/>
          <p:nvPr/>
        </p:nvSpPr>
        <p:spPr>
          <a:xfrm>
            <a:off x="2290763" y="5795963"/>
            <a:ext cx="1108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A16A06-F290-793A-FE2B-61D45165A3F7}"/>
              </a:ext>
            </a:extLst>
          </p:cNvPr>
          <p:cNvSpPr/>
          <p:nvPr/>
        </p:nvSpPr>
        <p:spPr>
          <a:xfrm>
            <a:off x="3927475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32" name="TextBox 21">
            <a:extLst>
              <a:ext uri="{FF2B5EF4-FFF2-40B4-BE49-F238E27FC236}">
                <a16:creationId xmlns:a16="http://schemas.microsoft.com/office/drawing/2014/main" id="{0E313609-44C9-7A82-3505-857E2987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68633" name="TextBox 22">
            <a:extLst>
              <a:ext uri="{FF2B5EF4-FFF2-40B4-BE49-F238E27FC236}">
                <a16:creationId xmlns:a16="http://schemas.microsoft.com/office/drawing/2014/main" id="{230B462D-B377-0B15-695F-7AEE325C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4827588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9B40AB-620C-D5C1-38C0-F7149A155F80}"/>
              </a:ext>
            </a:extLst>
          </p:cNvPr>
          <p:cNvSpPr/>
          <p:nvPr/>
        </p:nvSpPr>
        <p:spPr>
          <a:xfrm>
            <a:off x="613251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635" name="TextBox 25">
            <a:extLst>
              <a:ext uri="{FF2B5EF4-FFF2-40B4-BE49-F238E27FC236}">
                <a16:creationId xmlns:a16="http://schemas.microsoft.com/office/drawing/2014/main" id="{70C0AF87-DD1B-AA29-958D-0DF4E853C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8636" name="TextBox 26">
            <a:extLst>
              <a:ext uri="{FF2B5EF4-FFF2-40B4-BE49-F238E27FC236}">
                <a16:creationId xmlns:a16="http://schemas.microsoft.com/office/drawing/2014/main" id="{DBAE91A3-9D99-CCE5-EDAA-7E359083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1">
            <a:extLst>
              <a:ext uri="{FF2B5EF4-FFF2-40B4-BE49-F238E27FC236}">
                <a16:creationId xmlns:a16="http://schemas.microsoft.com/office/drawing/2014/main" id="{D8181435-FDE8-A205-962A-4842A83C0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7A265-82EC-5C4B-80C8-0EA7B1FC0E2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AF34C-88C9-335B-260E-6FE713536243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35" name="TextBox 3">
            <a:extLst>
              <a:ext uri="{FF2B5EF4-FFF2-40B4-BE49-F238E27FC236}">
                <a16:creationId xmlns:a16="http://schemas.microsoft.com/office/drawing/2014/main" id="{6EA513B4-6411-AA81-CF49-D509C55E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3AEDD-3F18-E9FA-2F24-E432876A0514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37" name="TextBox 5">
            <a:extLst>
              <a:ext uri="{FF2B5EF4-FFF2-40B4-BE49-F238E27FC236}">
                <a16:creationId xmlns:a16="http://schemas.microsoft.com/office/drawing/2014/main" id="{2611C69C-97C5-FB30-12A9-C61BACC2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3BC3E-BDDA-DCBE-D367-48E77600E12D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39" name="TextBox 7">
            <a:extLst>
              <a:ext uri="{FF2B5EF4-FFF2-40B4-BE49-F238E27FC236}">
                <a16:creationId xmlns:a16="http://schemas.microsoft.com/office/drawing/2014/main" id="{5BB4503F-950E-DAF5-EE38-4BF2DF73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E0F66-FD68-A428-8C5F-BF42ED4BEB1E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41" name="TextBox 9">
            <a:extLst>
              <a:ext uri="{FF2B5EF4-FFF2-40B4-BE49-F238E27FC236}">
                <a16:creationId xmlns:a16="http://schemas.microsoft.com/office/drawing/2014/main" id="{CB4EC1C6-2517-5A87-B5C1-F92E50AB7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9642" name="TextBox 10">
            <a:extLst>
              <a:ext uri="{FF2B5EF4-FFF2-40B4-BE49-F238E27FC236}">
                <a16:creationId xmlns:a16="http://schemas.microsoft.com/office/drawing/2014/main" id="{61C7479E-1239-7F6A-6CB3-6476B259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9643" name="TextBox 11">
            <a:extLst>
              <a:ext uri="{FF2B5EF4-FFF2-40B4-BE49-F238E27FC236}">
                <a16:creationId xmlns:a16="http://schemas.microsoft.com/office/drawing/2014/main" id="{FAD453B2-7A58-7473-1581-62B393A7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69644" name="TextBox 12">
            <a:extLst>
              <a:ext uri="{FF2B5EF4-FFF2-40B4-BE49-F238E27FC236}">
                <a16:creationId xmlns:a16="http://schemas.microsoft.com/office/drawing/2014/main" id="{890B19A9-E2E8-B483-AE30-A451AAF7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69645" name="TextBox 13">
            <a:extLst>
              <a:ext uri="{FF2B5EF4-FFF2-40B4-BE49-F238E27FC236}">
                <a16:creationId xmlns:a16="http://schemas.microsoft.com/office/drawing/2014/main" id="{7183F9A4-BC4C-E005-E5BA-012FE886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69646" name="TextBox 14">
            <a:extLst>
              <a:ext uri="{FF2B5EF4-FFF2-40B4-BE49-F238E27FC236}">
                <a16:creationId xmlns:a16="http://schemas.microsoft.com/office/drawing/2014/main" id="{C2CEFBDA-BA32-37D1-1BD9-E09CE07B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69647" name="TextBox 15">
            <a:extLst>
              <a:ext uri="{FF2B5EF4-FFF2-40B4-BE49-F238E27FC236}">
                <a16:creationId xmlns:a16="http://schemas.microsoft.com/office/drawing/2014/main" id="{FF54553F-C128-7D27-045E-1D5880B7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A14FCD6-0047-C259-C8E9-6497E3C49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E81E80-86B0-4C84-7167-2440F1146750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486332-A295-1BE2-029C-F902EB6658FB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51" name="TextBox 17">
            <a:extLst>
              <a:ext uri="{FF2B5EF4-FFF2-40B4-BE49-F238E27FC236}">
                <a16:creationId xmlns:a16="http://schemas.microsoft.com/office/drawing/2014/main" id="{88BCC982-62E7-7FCD-734D-52409BAEF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69652" name="TextBox 18">
            <a:extLst>
              <a:ext uri="{FF2B5EF4-FFF2-40B4-BE49-F238E27FC236}">
                <a16:creationId xmlns:a16="http://schemas.microsoft.com/office/drawing/2014/main" id="{84983332-99DC-622A-4F79-67837D24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1C2BDA-1F18-4643-7121-9683467E7742}"/>
              </a:ext>
            </a:extLst>
          </p:cNvPr>
          <p:cNvCxnSpPr>
            <a:cxnSpLocks/>
          </p:cNvCxnSpPr>
          <p:nvPr/>
        </p:nvCxnSpPr>
        <p:spPr>
          <a:xfrm flipV="1">
            <a:off x="2854325" y="5205413"/>
            <a:ext cx="0" cy="84455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1C60845-E688-F246-DB0B-340219BC701E}"/>
              </a:ext>
            </a:extLst>
          </p:cNvPr>
          <p:cNvSpPr/>
          <p:nvPr/>
        </p:nvSpPr>
        <p:spPr>
          <a:xfrm>
            <a:off x="3927475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55" name="TextBox 21">
            <a:extLst>
              <a:ext uri="{FF2B5EF4-FFF2-40B4-BE49-F238E27FC236}">
                <a16:creationId xmlns:a16="http://schemas.microsoft.com/office/drawing/2014/main" id="{A1E6603F-2DDE-B5BA-A050-3237E187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69656" name="TextBox 22">
            <a:extLst>
              <a:ext uri="{FF2B5EF4-FFF2-40B4-BE49-F238E27FC236}">
                <a16:creationId xmlns:a16="http://schemas.microsoft.com/office/drawing/2014/main" id="{C5FE0F07-0B5B-E59A-2D69-EDC97ED5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4827588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1C310D-9B18-C099-6011-65AA3417FA55}"/>
              </a:ext>
            </a:extLst>
          </p:cNvPr>
          <p:cNvSpPr/>
          <p:nvPr/>
        </p:nvSpPr>
        <p:spPr>
          <a:xfrm>
            <a:off x="613251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58" name="TextBox 25">
            <a:extLst>
              <a:ext uri="{FF2B5EF4-FFF2-40B4-BE49-F238E27FC236}">
                <a16:creationId xmlns:a16="http://schemas.microsoft.com/office/drawing/2014/main" id="{8C478D20-11E9-03D2-C091-55990133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69659" name="TextBox 26">
            <a:extLst>
              <a:ext uri="{FF2B5EF4-FFF2-40B4-BE49-F238E27FC236}">
                <a16:creationId xmlns:a16="http://schemas.microsoft.com/office/drawing/2014/main" id="{F1E0A922-C5D0-7C9A-F986-41C9A065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2A25A4-C8C1-C0A6-7D5F-7847E15E12CA}"/>
              </a:ext>
            </a:extLst>
          </p:cNvPr>
          <p:cNvSpPr/>
          <p:nvPr/>
        </p:nvSpPr>
        <p:spPr>
          <a:xfrm>
            <a:off x="2854325" y="4222750"/>
            <a:ext cx="1008063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61" name="TextBox 30">
            <a:extLst>
              <a:ext uri="{FF2B5EF4-FFF2-40B4-BE49-F238E27FC236}">
                <a16:creationId xmlns:a16="http://schemas.microsoft.com/office/drawing/2014/main" id="{5EBD2583-A15E-B274-DDDF-3DDD9F566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69662" name="TextBox 31">
            <a:extLst>
              <a:ext uri="{FF2B5EF4-FFF2-40B4-BE49-F238E27FC236}">
                <a16:creationId xmlns:a16="http://schemas.microsoft.com/office/drawing/2014/main" id="{9168207B-DFD5-BB3F-6B2C-BAFE8B71A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481647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1">
            <a:extLst>
              <a:ext uri="{FF2B5EF4-FFF2-40B4-BE49-F238E27FC236}">
                <a16:creationId xmlns:a16="http://schemas.microsoft.com/office/drawing/2014/main" id="{9218DE04-9407-BCFC-7741-EE791C5B5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01AD0-6543-3A48-9702-AC9A95FA6DF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179B2-0F87-F4FE-A083-F1D69C6F2676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59" name="TextBox 3">
            <a:extLst>
              <a:ext uri="{FF2B5EF4-FFF2-40B4-BE49-F238E27FC236}">
                <a16:creationId xmlns:a16="http://schemas.microsoft.com/office/drawing/2014/main" id="{F36611C3-9B53-3FEA-72AB-359B5477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60798-B96D-FC64-B360-7790B104B2A0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61" name="TextBox 5">
            <a:extLst>
              <a:ext uri="{FF2B5EF4-FFF2-40B4-BE49-F238E27FC236}">
                <a16:creationId xmlns:a16="http://schemas.microsoft.com/office/drawing/2014/main" id="{CE5DE6DC-4261-8BA9-39B7-F4FD7C259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75219-EAB5-B47F-3511-9DB5F8BDE94E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63" name="TextBox 7">
            <a:extLst>
              <a:ext uri="{FF2B5EF4-FFF2-40B4-BE49-F238E27FC236}">
                <a16:creationId xmlns:a16="http://schemas.microsoft.com/office/drawing/2014/main" id="{F87D5015-66DD-1220-53F6-BF757907F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A0C213-379A-AE17-3EA5-529A7791931F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65" name="TextBox 9">
            <a:extLst>
              <a:ext uri="{FF2B5EF4-FFF2-40B4-BE49-F238E27FC236}">
                <a16:creationId xmlns:a16="http://schemas.microsoft.com/office/drawing/2014/main" id="{A4C7F482-2B07-CC23-DE94-98872D38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70666" name="TextBox 10">
            <a:extLst>
              <a:ext uri="{FF2B5EF4-FFF2-40B4-BE49-F238E27FC236}">
                <a16:creationId xmlns:a16="http://schemas.microsoft.com/office/drawing/2014/main" id="{AAB6BABA-04AC-C647-499E-60361D29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70667" name="TextBox 11">
            <a:extLst>
              <a:ext uri="{FF2B5EF4-FFF2-40B4-BE49-F238E27FC236}">
                <a16:creationId xmlns:a16="http://schemas.microsoft.com/office/drawing/2014/main" id="{99329512-C2BA-91CD-7DC6-2CCA5370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70668" name="TextBox 12">
            <a:extLst>
              <a:ext uri="{FF2B5EF4-FFF2-40B4-BE49-F238E27FC236}">
                <a16:creationId xmlns:a16="http://schemas.microsoft.com/office/drawing/2014/main" id="{5C2018D1-5247-B046-0B89-D445DF01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70669" name="TextBox 13">
            <a:extLst>
              <a:ext uri="{FF2B5EF4-FFF2-40B4-BE49-F238E27FC236}">
                <a16:creationId xmlns:a16="http://schemas.microsoft.com/office/drawing/2014/main" id="{94AFA6E6-EDC4-BA7D-A6C0-9255228D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70670" name="TextBox 14">
            <a:extLst>
              <a:ext uri="{FF2B5EF4-FFF2-40B4-BE49-F238E27FC236}">
                <a16:creationId xmlns:a16="http://schemas.microsoft.com/office/drawing/2014/main" id="{8AC3D463-96B2-8DB9-0BD7-5D99A21F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70671" name="TextBox 15">
            <a:extLst>
              <a:ext uri="{FF2B5EF4-FFF2-40B4-BE49-F238E27FC236}">
                <a16:creationId xmlns:a16="http://schemas.microsoft.com/office/drawing/2014/main" id="{4A91AE92-429E-66A9-6859-9E2883B28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C9D18925-1150-5DA7-9896-FA94448C5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CD25C9-3B45-7924-DC93-A7A94579A332}"/>
              </a:ext>
            </a:extLst>
          </p:cNvPr>
          <p:cNvSpPr/>
          <p:nvPr/>
        </p:nvSpPr>
        <p:spPr>
          <a:xfrm>
            <a:off x="136525" y="4114800"/>
            <a:ext cx="8851900" cy="7350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23937-07E7-4255-6B63-729384F236E2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75" name="TextBox 17">
            <a:extLst>
              <a:ext uri="{FF2B5EF4-FFF2-40B4-BE49-F238E27FC236}">
                <a16:creationId xmlns:a16="http://schemas.microsoft.com/office/drawing/2014/main" id="{AB95AF64-A5E8-7C6F-38EE-5A680A9BC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70676" name="TextBox 18">
            <a:extLst>
              <a:ext uri="{FF2B5EF4-FFF2-40B4-BE49-F238E27FC236}">
                <a16:creationId xmlns:a16="http://schemas.microsoft.com/office/drawing/2014/main" id="{8A15BF76-18A1-F81D-B562-77F97EC8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60D9F3-2939-5AD0-5600-62A276AB0C87}"/>
              </a:ext>
            </a:extLst>
          </p:cNvPr>
          <p:cNvCxnSpPr>
            <a:cxnSpLocks/>
          </p:cNvCxnSpPr>
          <p:nvPr/>
        </p:nvCxnSpPr>
        <p:spPr>
          <a:xfrm flipV="1">
            <a:off x="8343900" y="4979988"/>
            <a:ext cx="0" cy="846137"/>
          </a:xfrm>
          <a:prstGeom prst="straightConnector1">
            <a:avLst/>
          </a:prstGeom>
          <a:ln w="381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DCB0F4-7770-AC0F-5A92-9EFA5F3CF82E}"/>
              </a:ext>
            </a:extLst>
          </p:cNvPr>
          <p:cNvSpPr txBox="1"/>
          <p:nvPr/>
        </p:nvSpPr>
        <p:spPr>
          <a:xfrm>
            <a:off x="7791450" y="5811838"/>
            <a:ext cx="1108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234488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151D56-AA90-FD83-ED41-913A2180F639}"/>
              </a:ext>
            </a:extLst>
          </p:cNvPr>
          <p:cNvSpPr/>
          <p:nvPr/>
        </p:nvSpPr>
        <p:spPr>
          <a:xfrm>
            <a:off x="3927475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80" name="TextBox 21">
            <a:extLst>
              <a:ext uri="{FF2B5EF4-FFF2-40B4-BE49-F238E27FC236}">
                <a16:creationId xmlns:a16="http://schemas.microsoft.com/office/drawing/2014/main" id="{3E719694-A165-F852-0990-B0CD4D32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70681" name="TextBox 22">
            <a:extLst>
              <a:ext uri="{FF2B5EF4-FFF2-40B4-BE49-F238E27FC236}">
                <a16:creationId xmlns:a16="http://schemas.microsoft.com/office/drawing/2014/main" id="{35A80BED-4878-E7AB-8C42-9CC2D5B5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4827588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B364A2-EC50-02FB-6B57-2A764978C5E2}"/>
              </a:ext>
            </a:extLst>
          </p:cNvPr>
          <p:cNvSpPr/>
          <p:nvPr/>
        </p:nvSpPr>
        <p:spPr>
          <a:xfrm>
            <a:off x="613251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83" name="TextBox 25">
            <a:extLst>
              <a:ext uri="{FF2B5EF4-FFF2-40B4-BE49-F238E27FC236}">
                <a16:creationId xmlns:a16="http://schemas.microsoft.com/office/drawing/2014/main" id="{941D09C6-91D2-E4FD-3764-EBD194DD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70684" name="TextBox 26">
            <a:extLst>
              <a:ext uri="{FF2B5EF4-FFF2-40B4-BE49-F238E27FC236}">
                <a16:creationId xmlns:a16="http://schemas.microsoft.com/office/drawing/2014/main" id="{1D01B2A2-ECBA-E897-7003-B1D3996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619DA9-2AC5-CADB-CF19-2FF605DA890F}"/>
              </a:ext>
            </a:extLst>
          </p:cNvPr>
          <p:cNvSpPr/>
          <p:nvPr/>
        </p:nvSpPr>
        <p:spPr>
          <a:xfrm>
            <a:off x="2854325" y="4222750"/>
            <a:ext cx="1008063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86" name="TextBox 30">
            <a:extLst>
              <a:ext uri="{FF2B5EF4-FFF2-40B4-BE49-F238E27FC236}">
                <a16:creationId xmlns:a16="http://schemas.microsoft.com/office/drawing/2014/main" id="{728180CF-3A68-27BD-988D-F6F2074CA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0687" name="TextBox 31">
            <a:extLst>
              <a:ext uri="{FF2B5EF4-FFF2-40B4-BE49-F238E27FC236}">
                <a16:creationId xmlns:a16="http://schemas.microsoft.com/office/drawing/2014/main" id="{2C971510-1F34-27FC-C169-EEA4788CA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481647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1">
            <a:extLst>
              <a:ext uri="{FF2B5EF4-FFF2-40B4-BE49-F238E27FC236}">
                <a16:creationId xmlns:a16="http://schemas.microsoft.com/office/drawing/2014/main" id="{B01E812B-139C-8D60-EFD1-E72BED0C2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E6C50-7B15-1F44-93C2-B0762409061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4A42EA-553D-DEC5-0F91-BFEAAC9AF91D}"/>
              </a:ext>
            </a:extLst>
          </p:cNvPr>
          <p:cNvSpPr/>
          <p:nvPr/>
        </p:nvSpPr>
        <p:spPr>
          <a:xfrm>
            <a:off x="539750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3" name="TextBox 3">
            <a:extLst>
              <a:ext uri="{FF2B5EF4-FFF2-40B4-BE49-F238E27FC236}">
                <a16:creationId xmlns:a16="http://schemas.microsoft.com/office/drawing/2014/main" id="{ADC6D271-487B-945C-EDD3-8CD07DCC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EB8DB-0C59-4256-9D4E-9E59FCFA88D7}"/>
              </a:ext>
            </a:extLst>
          </p:cNvPr>
          <p:cNvSpPr/>
          <p:nvPr/>
        </p:nvSpPr>
        <p:spPr>
          <a:xfrm>
            <a:off x="2754313" y="1731963"/>
            <a:ext cx="1006475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5" name="TextBox 5">
            <a:extLst>
              <a:ext uri="{FF2B5EF4-FFF2-40B4-BE49-F238E27FC236}">
                <a16:creationId xmlns:a16="http://schemas.microsoft.com/office/drawing/2014/main" id="{2CDBC602-B979-54F6-6895-2618A680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2BBBE-9A1C-383F-A95A-9D7A82D8D95E}"/>
              </a:ext>
            </a:extLst>
          </p:cNvPr>
          <p:cNvSpPr/>
          <p:nvPr/>
        </p:nvSpPr>
        <p:spPr>
          <a:xfrm>
            <a:off x="3825875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7" name="TextBox 7">
            <a:extLst>
              <a:ext uri="{FF2B5EF4-FFF2-40B4-BE49-F238E27FC236}">
                <a16:creationId xmlns:a16="http://schemas.microsoft.com/office/drawing/2014/main" id="{84A357BB-DC7A-209B-269D-1E2DC921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7DDDD-6953-6B0D-B840-8981AFE40D0E}"/>
              </a:ext>
            </a:extLst>
          </p:cNvPr>
          <p:cNvSpPr/>
          <p:nvPr/>
        </p:nvSpPr>
        <p:spPr>
          <a:xfrm>
            <a:off x="6030913" y="1731963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89" name="TextBox 9">
            <a:extLst>
              <a:ext uri="{FF2B5EF4-FFF2-40B4-BE49-F238E27FC236}">
                <a16:creationId xmlns:a16="http://schemas.microsoft.com/office/drawing/2014/main" id="{BAD52064-522C-0398-FA21-FCD9B6D4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7954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71690" name="TextBox 10">
            <a:extLst>
              <a:ext uri="{FF2B5EF4-FFF2-40B4-BE49-F238E27FC236}">
                <a16:creationId xmlns:a16="http://schemas.microsoft.com/office/drawing/2014/main" id="{CCB226C5-EBF1-B5C7-5D41-39A07E26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314575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71691" name="TextBox 11">
            <a:extLst>
              <a:ext uri="{FF2B5EF4-FFF2-40B4-BE49-F238E27FC236}">
                <a16:creationId xmlns:a16="http://schemas.microsoft.com/office/drawing/2014/main" id="{75FE9DFE-2AAE-41A6-63F0-A757669C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2325688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71692" name="TextBox 12">
            <a:extLst>
              <a:ext uri="{FF2B5EF4-FFF2-40B4-BE49-F238E27FC236}">
                <a16:creationId xmlns:a16="http://schemas.microsoft.com/office/drawing/2014/main" id="{0A1F3EE4-8160-2442-F9F1-80BA6543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338388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71693" name="TextBox 13">
            <a:extLst>
              <a:ext uri="{FF2B5EF4-FFF2-40B4-BE49-F238E27FC236}">
                <a16:creationId xmlns:a16="http://schemas.microsoft.com/office/drawing/2014/main" id="{F7B61433-0591-A483-A2B7-62F44317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475" y="231457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71694" name="TextBox 14">
            <a:extLst>
              <a:ext uri="{FF2B5EF4-FFF2-40B4-BE49-F238E27FC236}">
                <a16:creationId xmlns:a16="http://schemas.microsoft.com/office/drawing/2014/main" id="{D6319773-5FBD-809C-DBB9-8647C8BA9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636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 buffer:</a:t>
            </a:r>
          </a:p>
        </p:txBody>
      </p:sp>
      <p:sp>
        <p:nvSpPr>
          <p:cNvPr id="71695" name="TextBox 15">
            <a:extLst>
              <a:ext uri="{FF2B5EF4-FFF2-40B4-BE49-F238E27FC236}">
                <a16:creationId xmlns:a16="http://schemas.microsoft.com/office/drawing/2014/main" id="{D8E3FF25-23D1-700F-13C7-236AC6E9F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4290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 buffer: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AF9D9A-8E49-09A0-1999-6F5D7E083BE5}"/>
              </a:ext>
            </a:extLst>
          </p:cNvPr>
          <p:cNvSpPr/>
          <p:nvPr/>
        </p:nvSpPr>
        <p:spPr>
          <a:xfrm>
            <a:off x="63976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97" name="TextBox 17">
            <a:extLst>
              <a:ext uri="{FF2B5EF4-FFF2-40B4-BE49-F238E27FC236}">
                <a16:creationId xmlns:a16="http://schemas.microsoft.com/office/drawing/2014/main" id="{C0920D6E-3A37-39B9-8CD5-F9C44031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234118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711816-459D-759B-C4F1-30244ABE84C9}"/>
              </a:ext>
            </a:extLst>
          </p:cNvPr>
          <p:cNvSpPr/>
          <p:nvPr/>
        </p:nvSpPr>
        <p:spPr>
          <a:xfrm>
            <a:off x="2854325" y="4222750"/>
            <a:ext cx="1008063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99" name="TextBox 19">
            <a:extLst>
              <a:ext uri="{FF2B5EF4-FFF2-40B4-BE49-F238E27FC236}">
                <a16:creationId xmlns:a16="http://schemas.microsoft.com/office/drawing/2014/main" id="{3ABB510A-8307-4753-484A-0D12625E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7005AD-FA8F-679F-340A-5F4FD61806B5}"/>
              </a:ext>
            </a:extLst>
          </p:cNvPr>
          <p:cNvSpPr/>
          <p:nvPr/>
        </p:nvSpPr>
        <p:spPr>
          <a:xfrm>
            <a:off x="3927475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01" name="TextBox 21">
            <a:extLst>
              <a:ext uri="{FF2B5EF4-FFF2-40B4-BE49-F238E27FC236}">
                <a16:creationId xmlns:a16="http://schemas.microsoft.com/office/drawing/2014/main" id="{E3DC3231-586A-058F-3FBB-EFEFFE33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234268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BF5514-79C7-02F0-3742-4786A7D8DFE5}"/>
              </a:ext>
            </a:extLst>
          </p:cNvPr>
          <p:cNvSpPr/>
          <p:nvPr/>
        </p:nvSpPr>
        <p:spPr>
          <a:xfrm>
            <a:off x="6132513" y="4222750"/>
            <a:ext cx="2159000" cy="527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03" name="TextBox 23">
            <a:extLst>
              <a:ext uri="{FF2B5EF4-FFF2-40B4-BE49-F238E27FC236}">
                <a16:creationId xmlns:a16="http://schemas.microsoft.com/office/drawing/2014/main" id="{F1D6A890-67B1-A9C8-9682-C7E0E654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2862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234388</a:t>
            </a:r>
          </a:p>
        </p:txBody>
      </p:sp>
      <p:sp>
        <p:nvSpPr>
          <p:cNvPr id="71704" name="TextBox 24">
            <a:extLst>
              <a:ext uri="{FF2B5EF4-FFF2-40B4-BE49-F238E27FC236}">
                <a16:creationId xmlns:a16="http://schemas.microsoft.com/office/drawing/2014/main" id="{2FE69027-150A-6703-50A2-608FE79C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71705" name="TextBox 25">
            <a:extLst>
              <a:ext uri="{FF2B5EF4-FFF2-40B4-BE49-F238E27FC236}">
                <a16:creationId xmlns:a16="http://schemas.microsoft.com/office/drawing/2014/main" id="{1603AB3E-AEAD-F67F-667A-8605180F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481647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50 bytes</a:t>
            </a:r>
          </a:p>
        </p:txBody>
      </p:sp>
      <p:sp>
        <p:nvSpPr>
          <p:cNvPr id="71706" name="TextBox 26">
            <a:extLst>
              <a:ext uri="{FF2B5EF4-FFF2-40B4-BE49-F238E27FC236}">
                <a16:creationId xmlns:a16="http://schemas.microsoft.com/office/drawing/2014/main" id="{BF91EAC5-820B-0F98-60AD-3691BC80A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4827588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120 bytes</a:t>
            </a:r>
          </a:p>
        </p:txBody>
      </p:sp>
      <p:sp>
        <p:nvSpPr>
          <p:cNvPr id="71707" name="TextBox 27">
            <a:extLst>
              <a:ext uri="{FF2B5EF4-FFF2-40B4-BE49-F238E27FC236}">
                <a16:creationId xmlns:a16="http://schemas.microsoft.com/office/drawing/2014/main" id="{20518314-DEED-8A9D-A14E-9569E9E6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805363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100 bytes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5118A9F-4207-AA24-A430-1AA01039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ED1494-8B24-8912-BD73-13D167B2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TCP Cumulative ACK strategy (receiver side)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E78360-5D27-D71B-C5ED-5A62C8C3E15A}"/>
              </a:ext>
            </a:extLst>
          </p:cNvPr>
          <p:cNvCxnSpPr>
            <a:cxnSpLocks/>
          </p:cNvCxnSpPr>
          <p:nvPr/>
        </p:nvCxnSpPr>
        <p:spPr>
          <a:xfrm>
            <a:off x="15557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B8E88F-BA49-C456-9411-C04B191F7C24}"/>
              </a:ext>
            </a:extLst>
          </p:cNvPr>
          <p:cNvCxnSpPr>
            <a:cxnSpLocks/>
          </p:cNvCxnSpPr>
          <p:nvPr/>
        </p:nvCxnSpPr>
        <p:spPr>
          <a:xfrm>
            <a:off x="3305175" y="1514475"/>
            <a:ext cx="0" cy="5024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F5374F-D941-749D-7E06-C49C46690491}"/>
              </a:ext>
            </a:extLst>
          </p:cNvPr>
          <p:cNvCxnSpPr>
            <a:cxnSpLocks/>
          </p:cNvCxnSpPr>
          <p:nvPr/>
        </p:nvCxnSpPr>
        <p:spPr>
          <a:xfrm>
            <a:off x="155575" y="1936750"/>
            <a:ext cx="3149600" cy="10763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8C0BC2-3B6B-AD48-CC24-133E25ED545F}"/>
              </a:ext>
            </a:extLst>
          </p:cNvPr>
          <p:cNvCxnSpPr>
            <a:cxnSpLocks/>
          </p:cNvCxnSpPr>
          <p:nvPr/>
        </p:nvCxnSpPr>
        <p:spPr>
          <a:xfrm>
            <a:off x="155575" y="2430463"/>
            <a:ext cx="1728788" cy="5905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BA237B-BD86-B1D4-46F8-3CE977ED5F00}"/>
              </a:ext>
            </a:extLst>
          </p:cNvPr>
          <p:cNvCxnSpPr>
            <a:cxnSpLocks/>
          </p:cNvCxnSpPr>
          <p:nvPr/>
        </p:nvCxnSpPr>
        <p:spPr>
          <a:xfrm>
            <a:off x="165100" y="3435350"/>
            <a:ext cx="3148013" cy="10747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180121-4D9E-6856-02A9-DFC376DB0712}"/>
              </a:ext>
            </a:extLst>
          </p:cNvPr>
          <p:cNvCxnSpPr>
            <a:cxnSpLocks/>
          </p:cNvCxnSpPr>
          <p:nvPr/>
        </p:nvCxnSpPr>
        <p:spPr>
          <a:xfrm>
            <a:off x="165100" y="4449763"/>
            <a:ext cx="3148013" cy="10747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13" name="TextBox 23">
            <a:extLst>
              <a:ext uri="{FF2B5EF4-FFF2-40B4-BE49-F238E27FC236}">
                <a16:creationId xmlns:a16="http://schemas.microsoft.com/office/drawing/2014/main" id="{7068E711-4F5C-30BE-4311-6A48DD267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784475"/>
            <a:ext cx="400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EFAE3378-D89E-D9B8-CD04-02CD79A81ED1}"/>
              </a:ext>
            </a:extLst>
          </p:cNvPr>
          <p:cNvGraphicFramePr>
            <a:graphicFrameLocks noGrp="1"/>
          </p:cNvGraphicFramePr>
          <p:nvPr/>
        </p:nvGraphicFramePr>
        <p:xfrm>
          <a:off x="3381375" y="26146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234118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17D84B-F682-D7E3-DC38-69A19A02BEB0}"/>
              </a:ext>
            </a:extLst>
          </p:cNvPr>
          <p:cNvCxnSpPr>
            <a:cxnSpLocks/>
          </p:cNvCxnSpPr>
          <p:nvPr/>
        </p:nvCxnSpPr>
        <p:spPr>
          <a:xfrm>
            <a:off x="193675" y="4940300"/>
            <a:ext cx="3149600" cy="107632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4B74F3-8171-9830-06DC-9A0DE5BABFDD}"/>
              </a:ext>
            </a:extLst>
          </p:cNvPr>
          <p:cNvGraphicFramePr>
            <a:graphicFrameLocks noGrp="1"/>
          </p:cNvGraphicFramePr>
          <p:nvPr/>
        </p:nvGraphicFramePr>
        <p:xfrm>
          <a:off x="3381375" y="4114800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234268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2C7370-5D11-F320-BCB7-E702EAF82CD8}"/>
              </a:ext>
            </a:extLst>
          </p:cNvPr>
          <p:cNvGraphicFramePr>
            <a:graphicFrameLocks noGrp="1"/>
          </p:cNvGraphicFramePr>
          <p:nvPr/>
        </p:nvGraphicFramePr>
        <p:xfrm>
          <a:off x="3371850" y="50784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234388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EF305B5-BF04-5A32-BA3A-800EF26EC920}"/>
              </a:ext>
            </a:extLst>
          </p:cNvPr>
          <p:cNvGraphicFramePr>
            <a:graphicFrameLocks noGrp="1"/>
          </p:cNvGraphicFramePr>
          <p:nvPr/>
        </p:nvGraphicFramePr>
        <p:xfrm>
          <a:off x="3381375" y="585946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Seq.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Data Len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bytes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759" name="TextBox 4">
            <a:extLst>
              <a:ext uri="{FF2B5EF4-FFF2-40B4-BE49-F238E27FC236}">
                <a16:creationId xmlns:a16="http://schemas.microsoft.com/office/drawing/2014/main" id="{6F500014-957A-A0B8-8A07-D967BA4E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17780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ACKs</a:t>
            </a:r>
          </a:p>
        </p:txBody>
      </p:sp>
      <p:graphicFrame>
        <p:nvGraphicFramePr>
          <p:cNvPr id="14" name="Table 27">
            <a:extLst>
              <a:ext uri="{FF2B5EF4-FFF2-40B4-BE49-F238E27FC236}">
                <a16:creationId xmlns:a16="http://schemas.microsoft.com/office/drawing/2014/main" id="{8A423551-0703-8A4E-C7CF-92D82A8BAB60}"/>
              </a:ext>
            </a:extLst>
          </p:cNvPr>
          <p:cNvGraphicFramePr>
            <a:graphicFrameLocks noGrp="1"/>
          </p:cNvGraphicFramePr>
          <p:nvPr/>
        </p:nvGraphicFramePr>
        <p:xfrm>
          <a:off x="6492875" y="26146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84B9319-3787-7524-7BF8-54CC53252526}"/>
              </a:ext>
            </a:extLst>
          </p:cNvPr>
          <p:cNvGraphicFramePr>
            <a:graphicFrameLocks noGrp="1"/>
          </p:cNvGraphicFramePr>
          <p:nvPr/>
        </p:nvGraphicFramePr>
        <p:xfrm>
          <a:off x="6492875" y="4114800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EE365E7-31FD-A7AC-FEA2-FBE9504215D9}"/>
              </a:ext>
            </a:extLst>
          </p:cNvPr>
          <p:cNvGraphicFramePr>
            <a:graphicFrameLocks noGrp="1"/>
          </p:cNvGraphicFramePr>
          <p:nvPr/>
        </p:nvGraphicFramePr>
        <p:xfrm>
          <a:off x="6483350" y="507841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234218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E906846-54CE-E052-813E-C6C949B5EB08}"/>
              </a:ext>
            </a:extLst>
          </p:cNvPr>
          <p:cNvGraphicFramePr>
            <a:graphicFrameLocks noGrp="1"/>
          </p:cNvGraphicFramePr>
          <p:nvPr/>
        </p:nvGraphicFramePr>
        <p:xfrm>
          <a:off x="6492875" y="5859463"/>
          <a:ext cx="2471738" cy="6700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r>
                        <a:rPr lang="en-US" sz="1600" b="0" dirty="0"/>
                        <a:t>ACK flag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r>
                        <a:rPr lang="en-US" sz="1600" dirty="0"/>
                        <a:t>ACK #</a:t>
                      </a:r>
                    </a:p>
                  </a:txBody>
                  <a:tcPr marL="91433" marR="91433" marT="45584" marB="45584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234488</a:t>
                      </a:r>
                      <a:endParaRPr lang="en-US" sz="1600" dirty="0"/>
                    </a:p>
                  </a:txBody>
                  <a:tcPr marL="91433" marR="91433" marT="45584" marB="45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97D58B-7943-05D7-14AA-B14829E76A11}"/>
              </a:ext>
            </a:extLst>
          </p:cNvPr>
          <p:cNvSpPr txBox="1"/>
          <p:nvPr/>
        </p:nvSpPr>
        <p:spPr>
          <a:xfrm>
            <a:off x="1284288" y="2009775"/>
            <a:ext cx="9636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234118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98DDF-2689-3F35-EE47-150E92E6E576}"/>
              </a:ext>
            </a:extLst>
          </p:cNvPr>
          <p:cNvSpPr txBox="1"/>
          <p:nvPr/>
        </p:nvSpPr>
        <p:spPr>
          <a:xfrm>
            <a:off x="654050" y="2841625"/>
            <a:ext cx="963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694BC1-8781-BCF7-FB25-32F5C01A295A}"/>
              </a:ext>
            </a:extLst>
          </p:cNvPr>
          <p:cNvSpPr txBox="1"/>
          <p:nvPr/>
        </p:nvSpPr>
        <p:spPr>
          <a:xfrm>
            <a:off x="1136650" y="3492500"/>
            <a:ext cx="963613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234268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66691-AAC8-3D6A-3EB1-0145D5D58EE1}"/>
              </a:ext>
            </a:extLst>
          </p:cNvPr>
          <p:cNvSpPr txBox="1"/>
          <p:nvPr/>
        </p:nvSpPr>
        <p:spPr>
          <a:xfrm>
            <a:off x="1177925" y="4486275"/>
            <a:ext cx="963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234388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061137-7C6F-365C-E742-9ED1D9EBE9CE}"/>
              </a:ext>
            </a:extLst>
          </p:cNvPr>
          <p:cNvSpPr txBox="1"/>
          <p:nvPr/>
        </p:nvSpPr>
        <p:spPr>
          <a:xfrm>
            <a:off x="846138" y="5410200"/>
            <a:ext cx="9636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234218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809" name="TextBox 22">
            <a:extLst>
              <a:ext uri="{FF2B5EF4-FFF2-40B4-BE49-F238E27FC236}">
                <a16:creationId xmlns:a16="http://schemas.microsoft.com/office/drawing/2014/main" id="{74EDABAA-40FE-151E-BCC8-1E8F0295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108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72810" name="TextBox 23">
            <a:extLst>
              <a:ext uri="{FF2B5EF4-FFF2-40B4-BE49-F238E27FC236}">
                <a16:creationId xmlns:a16="http://schemas.microsoft.com/office/drawing/2014/main" id="{BF857C0D-3820-887C-68A2-34669139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1101725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16256AE-741F-2297-F3A9-3E42116F3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63575"/>
            <a:ext cx="8870950" cy="735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(An example)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>
            <a:extLst>
              <a:ext uri="{FF2B5EF4-FFF2-40B4-BE49-F238E27FC236}">
                <a16:creationId xmlns:a16="http://schemas.microsoft.com/office/drawing/2014/main" id="{DEBC1C88-74B7-96DD-D703-504FCA2EB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131A0-3CC1-8642-AD73-10AF98E941F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730" name="Rectangle 4">
            <a:extLst>
              <a:ext uri="{FF2B5EF4-FFF2-40B4-BE49-F238E27FC236}">
                <a16:creationId xmlns:a16="http://schemas.microsoft.com/office/drawing/2014/main" id="{0C5A312B-ACBA-B01F-87DF-FEDFCC17F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Flow Control: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TCP Sliding Window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61B47-9974-E1E8-75CE-E845A4FC1E45}"/>
              </a:ext>
            </a:extLst>
          </p:cNvPr>
          <p:cNvSpPr txBox="1"/>
          <p:nvPr/>
        </p:nvSpPr>
        <p:spPr>
          <a:xfrm>
            <a:off x="0" y="4159250"/>
            <a:ext cx="9144000" cy="120015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Motivation: Maximum utilization of the resources without overwhelming the receiver.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1">
            <a:extLst>
              <a:ext uri="{FF2B5EF4-FFF2-40B4-BE49-F238E27FC236}">
                <a16:creationId xmlns:a16="http://schemas.microsoft.com/office/drawing/2014/main" id="{29AE2AE5-BAB7-6278-D82D-ABD439195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6D413-AE4C-D341-A24F-3CB01EADA9B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5778" name="Picture 18">
            <a:extLst>
              <a:ext uri="{FF2B5EF4-FFF2-40B4-BE49-F238E27FC236}">
                <a16:creationId xmlns:a16="http://schemas.microsoft.com/office/drawing/2014/main" id="{C1F62E2F-E046-CAE8-2ADE-084398635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3540" b="15706"/>
          <a:stretch>
            <a:fillRect/>
          </a:stretch>
        </p:blipFill>
        <p:spPr bwMode="auto">
          <a:xfrm>
            <a:off x="2413000" y="925513"/>
            <a:ext cx="4318000" cy="3810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5B2695E6-8D8E-6511-6ECA-781A1435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-34925"/>
            <a:ext cx="3911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DA690-3D90-619E-3D29-3F5AF4F8C2FE}"/>
              </a:ext>
            </a:extLst>
          </p:cNvPr>
          <p:cNvSpPr txBox="1"/>
          <p:nvPr/>
        </p:nvSpPr>
        <p:spPr>
          <a:xfrm>
            <a:off x="0" y="5521325"/>
            <a:ext cx="9144000" cy="12001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Receiver should have enough space to buffer/save the received data !!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07B709BE-FD40-4877-670F-C7C37678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Sliding Window: Implementation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EB18C646-03D3-379B-C2A2-2A8586F33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 a larger amount of data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 flight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for better channel utilization, but should not exceed receiver’s capacity.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50B10418-2F99-F2A0-23C5-53FC99C0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958D0-9A32-7640-9EC0-4E65E5295F9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Oval 4">
            <a:extLst>
              <a:ext uri="{FF2B5EF4-FFF2-40B4-BE49-F238E27FC236}">
                <a16:creationId xmlns:a16="http://schemas.microsoft.com/office/drawing/2014/main" id="{27887668-8D76-0BB6-998F-CAF94A90E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2BAE177D-8768-FCE4-2452-B7BED504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3044825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Sending process</a:t>
            </a:r>
          </a:p>
        </p:txBody>
      </p:sp>
      <p:sp>
        <p:nvSpPr>
          <p:cNvPr id="76806" name="Oval 6">
            <a:extLst>
              <a:ext uri="{FF2B5EF4-FFF2-40B4-BE49-F238E27FC236}">
                <a16:creationId xmlns:a16="http://schemas.microsoft.com/office/drawing/2014/main" id="{B4FC4DC1-5013-26D9-50C4-D06D91A5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B0554FFC-D14B-27BD-F3C2-A8FFA959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3044825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Receiving process</a:t>
            </a:r>
          </a:p>
        </p:txBody>
      </p:sp>
      <p:sp>
        <p:nvSpPr>
          <p:cNvPr id="76808" name="Line 8">
            <a:extLst>
              <a:ext uri="{FF2B5EF4-FFF2-40B4-BE49-F238E27FC236}">
                <a16:creationId xmlns:a16="http://schemas.microsoft.com/office/drawing/2014/main" id="{52F28CD1-C071-89B9-132C-AD934475F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0" y="38639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9" name="Line 9">
            <a:extLst>
              <a:ext uri="{FF2B5EF4-FFF2-40B4-BE49-F238E27FC236}">
                <a16:creationId xmlns:a16="http://schemas.microsoft.com/office/drawing/2014/main" id="{A346605F-FCEE-3CA9-0803-4DB6A5081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6488" y="38893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5F21B327-7132-EDDA-D941-39165EC40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581525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11" name="Rectangle 13">
            <a:extLst>
              <a:ext uri="{FF2B5EF4-FFF2-40B4-BE49-F238E27FC236}">
                <a16:creationId xmlns:a16="http://schemas.microsoft.com/office/drawing/2014/main" id="{B61B0DF9-2485-1ABC-A818-47E47A3C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581525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12" name="Rectangle 15">
            <a:extLst>
              <a:ext uri="{FF2B5EF4-FFF2-40B4-BE49-F238E27FC236}">
                <a16:creationId xmlns:a16="http://schemas.microsoft.com/office/drawing/2014/main" id="{286BB34A-A47F-FCBD-13E3-467F7B25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4583113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01" name="Freeform 17">
            <a:extLst>
              <a:ext uri="{FF2B5EF4-FFF2-40B4-BE49-F238E27FC236}">
                <a16:creationId xmlns:a16="http://schemas.microsoft.com/office/drawing/2014/main" id="{58D2DEBA-C963-8C7B-5239-7B7AF6264F14}"/>
              </a:ext>
            </a:extLst>
          </p:cNvPr>
          <p:cNvSpPr>
            <a:spLocks/>
          </p:cNvSpPr>
          <p:nvPr/>
        </p:nvSpPr>
        <p:spPr bwMode="auto">
          <a:xfrm>
            <a:off x="2420938" y="3659188"/>
            <a:ext cx="1268412" cy="844550"/>
          </a:xfrm>
          <a:custGeom>
            <a:avLst/>
            <a:gdLst>
              <a:gd name="T0" fmla="*/ 0 w 799"/>
              <a:gd name="T1" fmla="*/ 0 h 460"/>
              <a:gd name="T2" fmla="*/ 2147483646 w 799"/>
              <a:gd name="T3" fmla="*/ 2147483646 h 460"/>
              <a:gd name="T4" fmla="*/ 2147483646 w 799"/>
              <a:gd name="T5" fmla="*/ 2147483646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02" name="Line 18">
            <a:extLst>
              <a:ext uri="{FF2B5EF4-FFF2-40B4-BE49-F238E27FC236}">
                <a16:creationId xmlns:a16="http://schemas.microsoft.com/office/drawing/2014/main" id="{8D2B994F-EBC8-0330-0B04-006E7D8FA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8475" y="5157788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03" name="Line 19">
            <a:extLst>
              <a:ext uri="{FF2B5EF4-FFF2-40B4-BE49-F238E27FC236}">
                <a16:creationId xmlns:a16="http://schemas.microsoft.com/office/drawing/2014/main" id="{BD74DE57-4315-2A2D-E5C8-FF6660B2F1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28913" y="5157788"/>
            <a:ext cx="14287" cy="862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05" name="Text Box 21">
            <a:extLst>
              <a:ext uri="{FF2B5EF4-FFF2-40B4-BE49-F238E27FC236}">
                <a16:creationId xmlns:a16="http://schemas.microsoft.com/office/drawing/2014/main" id="{4462F3B1-4767-7A61-AE98-1CE0E321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5657850"/>
            <a:ext cx="221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ACKed</a:t>
            </a:r>
          </a:p>
        </p:txBody>
      </p:sp>
      <p:sp>
        <p:nvSpPr>
          <p:cNvPr id="938006" name="Text Box 22">
            <a:extLst>
              <a:ext uri="{FF2B5EF4-FFF2-40B4-BE49-F238E27FC236}">
                <a16:creationId xmlns:a16="http://schemas.microsoft.com/office/drawing/2014/main" id="{4F2DCF0C-80C8-6DDA-D73A-2E715885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189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sent</a:t>
            </a:r>
          </a:p>
        </p:txBody>
      </p:sp>
      <p:sp>
        <p:nvSpPr>
          <p:cNvPr id="76818" name="Text Box 23">
            <a:extLst>
              <a:ext uri="{FF2B5EF4-FFF2-40B4-BE49-F238E27FC236}">
                <a16:creationId xmlns:a16="http://schemas.microsoft.com/office/drawing/2014/main" id="{772E8727-20F7-6A1E-A980-75948ECF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81317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TCP</a:t>
            </a:r>
          </a:p>
        </p:txBody>
      </p:sp>
      <p:sp>
        <p:nvSpPr>
          <p:cNvPr id="76819" name="Rectangle 25">
            <a:extLst>
              <a:ext uri="{FF2B5EF4-FFF2-40B4-BE49-F238E27FC236}">
                <a16:creationId xmlns:a16="http://schemas.microsoft.com/office/drawing/2014/main" id="{1CB277C0-F1AE-CB11-293C-9B2389C91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478338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20" name="Rectangle 26">
            <a:extLst>
              <a:ext uri="{FF2B5EF4-FFF2-40B4-BE49-F238E27FC236}">
                <a16:creationId xmlns:a16="http://schemas.microsoft.com/office/drawing/2014/main" id="{392B3922-461B-6C6E-4EEE-B021208CD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478338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21" name="Rectangle 27">
            <a:extLst>
              <a:ext uri="{FF2B5EF4-FFF2-40B4-BE49-F238E27FC236}">
                <a16:creationId xmlns:a16="http://schemas.microsoft.com/office/drawing/2014/main" id="{51B65503-A567-E802-EF3C-DC5254CF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4478338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22" name="Rectangle 28">
            <a:extLst>
              <a:ext uri="{FF2B5EF4-FFF2-40B4-BE49-F238E27FC236}">
                <a16:creationId xmlns:a16="http://schemas.microsoft.com/office/drawing/2014/main" id="{1B3C6A8D-8613-1583-25BB-1D350583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4479925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23" name="Text Box 29">
            <a:extLst>
              <a:ext uri="{FF2B5EF4-FFF2-40B4-BE49-F238E27FC236}">
                <a16:creationId xmlns:a16="http://schemas.microsoft.com/office/drawing/2014/main" id="{4CE48E98-23FF-FC42-6C2D-4F369A51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385127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TCP</a:t>
            </a:r>
          </a:p>
        </p:txBody>
      </p:sp>
      <p:sp>
        <p:nvSpPr>
          <p:cNvPr id="938014" name="Freeform 30">
            <a:extLst>
              <a:ext uri="{FF2B5EF4-FFF2-40B4-BE49-F238E27FC236}">
                <a16:creationId xmlns:a16="http://schemas.microsoft.com/office/drawing/2014/main" id="{7FA1CBD2-C31A-3509-0CC3-51B99A5B0AC0}"/>
              </a:ext>
            </a:extLst>
          </p:cNvPr>
          <p:cNvSpPr>
            <a:spLocks/>
          </p:cNvSpPr>
          <p:nvPr/>
        </p:nvSpPr>
        <p:spPr bwMode="auto">
          <a:xfrm>
            <a:off x="5646738" y="3582988"/>
            <a:ext cx="1382712" cy="882650"/>
          </a:xfrm>
          <a:custGeom>
            <a:avLst/>
            <a:gdLst>
              <a:gd name="T0" fmla="*/ 0 w 871"/>
              <a:gd name="T1" fmla="*/ 2147483646 h 556"/>
              <a:gd name="T2" fmla="*/ 2147483646 w 871"/>
              <a:gd name="T3" fmla="*/ 2147483646 h 556"/>
              <a:gd name="T4" fmla="*/ 2147483646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15" name="Line 31">
            <a:extLst>
              <a:ext uri="{FF2B5EF4-FFF2-40B4-BE49-F238E27FC236}">
                <a16:creationId xmlns:a16="http://schemas.microsoft.com/office/drawing/2014/main" id="{AE95951F-6363-5860-64E3-131961578A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4965700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16" name="Text Box 32">
            <a:extLst>
              <a:ext uri="{FF2B5EF4-FFF2-40B4-BE49-F238E27FC236}">
                <a16:creationId xmlns:a16="http://schemas.microsoft.com/office/drawing/2014/main" id="{304A5661-F7B6-5673-4147-B4CC7F851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550227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Next byte expected</a:t>
            </a:r>
          </a:p>
        </p:txBody>
      </p:sp>
      <p:sp>
        <p:nvSpPr>
          <p:cNvPr id="938017" name="Text Box 33">
            <a:extLst>
              <a:ext uri="{FF2B5EF4-FFF2-40B4-BE49-F238E27FC236}">
                <a16:creationId xmlns:a16="http://schemas.microsoft.com/office/drawing/2014/main" id="{4583A9DF-5CDA-109A-491D-D6980CFE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3967163"/>
            <a:ext cx="219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written</a:t>
            </a:r>
          </a:p>
        </p:txBody>
      </p:sp>
      <p:sp>
        <p:nvSpPr>
          <p:cNvPr id="938018" name="Text Box 34">
            <a:extLst>
              <a:ext uri="{FF2B5EF4-FFF2-40B4-BE49-F238E27FC236}">
                <a16:creationId xmlns:a16="http://schemas.microsoft.com/office/drawing/2014/main" id="{A53FB764-5F87-AF9B-0849-342CC0F8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95446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read</a:t>
            </a:r>
          </a:p>
        </p:txBody>
      </p:sp>
      <p:sp>
        <p:nvSpPr>
          <p:cNvPr id="76829" name="Rectangle 36">
            <a:extLst>
              <a:ext uri="{FF2B5EF4-FFF2-40B4-BE49-F238E27FC236}">
                <a16:creationId xmlns:a16="http://schemas.microsoft.com/office/drawing/2014/main" id="{64E59D1D-2087-FD01-19DA-56535B76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4465638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21" name="Line 37">
            <a:extLst>
              <a:ext uri="{FF2B5EF4-FFF2-40B4-BE49-F238E27FC236}">
                <a16:creationId xmlns:a16="http://schemas.microsoft.com/office/drawing/2014/main" id="{B6977260-2255-4CA1-7976-40809DFD9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5003800"/>
            <a:ext cx="4763" cy="93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22" name="Text Box 38">
            <a:extLst>
              <a:ext uri="{FF2B5EF4-FFF2-40B4-BE49-F238E27FC236}">
                <a16:creationId xmlns:a16="http://schemas.microsoft.com/office/drawing/2014/main" id="{37023648-E9A8-F0F9-51EB-161F8CBC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5943600"/>
            <a:ext cx="239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received</a:t>
            </a:r>
          </a:p>
        </p:txBody>
      </p:sp>
      <p:sp>
        <p:nvSpPr>
          <p:cNvPr id="76832" name="Rectangle 12">
            <a:extLst>
              <a:ext uri="{FF2B5EF4-FFF2-40B4-BE49-F238E27FC236}">
                <a16:creationId xmlns:a16="http://schemas.microsoft.com/office/drawing/2014/main" id="{0DE3C09B-9A7B-302A-5FA4-08CE1482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4581525"/>
            <a:ext cx="95885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33" name="TextBox 1">
            <a:extLst>
              <a:ext uri="{FF2B5EF4-FFF2-40B4-BE49-F238E27FC236}">
                <a16:creationId xmlns:a16="http://schemas.microsoft.com/office/drawing/2014/main" id="{43C39F21-0D08-77B3-08DD-38447BCB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4283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05" grpId="0"/>
      <p:bldP spid="938006" grpId="0"/>
      <p:bldP spid="938016" grpId="0"/>
      <p:bldP spid="938017" grpId="0"/>
      <p:bldP spid="938018" grpId="0"/>
      <p:bldP spid="9380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4">
            <a:extLst>
              <a:ext uri="{FF2B5EF4-FFF2-40B4-BE49-F238E27FC236}">
                <a16:creationId xmlns:a16="http://schemas.microsoft.com/office/drawing/2014/main" id="{B3D67D87-7F5A-8360-6D26-B5471E9B3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Transport Layer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0" name="Slide Number Placeholder 5">
            <a:extLst>
              <a:ext uri="{FF2B5EF4-FFF2-40B4-BE49-F238E27FC236}">
                <a16:creationId xmlns:a16="http://schemas.microsoft.com/office/drawing/2014/main" id="{5B666FBB-498F-A7BA-A533-0B016D793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3-</a:t>
            </a:r>
            <a:fld id="{0BDF0776-A20E-4F4C-950A-1521FFE70C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9EAA5C1B-DB66-FD34-5D59-31DD4EAD2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Pipelining: increased utilization</a:t>
            </a:r>
          </a:p>
        </p:txBody>
      </p:sp>
      <p:sp>
        <p:nvSpPr>
          <p:cNvPr id="114692" name="Line 3">
            <a:extLst>
              <a:ext uri="{FF2B5EF4-FFF2-40B4-BE49-F238E27FC236}">
                <a16:creationId xmlns:a16="http://schemas.microsoft.com/office/drawing/2014/main" id="{1F1BF8FD-CA6D-0B7A-825A-CAACC0D4F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3" name="Text Box 4">
            <a:extLst>
              <a:ext uri="{FF2B5EF4-FFF2-40B4-BE49-F238E27FC236}">
                <a16:creationId xmlns:a16="http://schemas.microsoft.com/office/drawing/2014/main" id="{E0DF3C65-B725-F27E-0972-A5809F93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packet bit transmitted, t = 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4" name="Line 5">
            <a:extLst>
              <a:ext uri="{FF2B5EF4-FFF2-40B4-BE49-F238E27FC236}">
                <a16:creationId xmlns:a16="http://schemas.microsoft.com/office/drawing/2014/main" id="{6DA313FB-25CC-3DD3-7214-83A4B4930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5" name="Line 6">
            <a:extLst>
              <a:ext uri="{FF2B5EF4-FFF2-40B4-BE49-F238E27FC236}">
                <a16:creationId xmlns:a16="http://schemas.microsoft.com/office/drawing/2014/main" id="{1D34B0E9-EE26-BDD8-63BE-ED318972E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6" name="Text Box 7">
            <a:extLst>
              <a:ext uri="{FF2B5EF4-FFF2-40B4-BE49-F238E27FC236}">
                <a16:creationId xmlns:a16="http://schemas.microsoft.com/office/drawing/2014/main" id="{AB63C592-EF9D-C1BE-DD06-D0DD63B6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7" name="Text Box 8">
            <a:extLst>
              <a:ext uri="{FF2B5EF4-FFF2-40B4-BE49-F238E27FC236}">
                <a16:creationId xmlns:a16="http://schemas.microsoft.com/office/drawing/2014/main" id="{20F1E13A-74FC-F853-ECF0-5344AFCB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8" name="Line 9">
            <a:extLst>
              <a:ext uri="{FF2B5EF4-FFF2-40B4-BE49-F238E27FC236}">
                <a16:creationId xmlns:a16="http://schemas.microsoft.com/office/drawing/2014/main" id="{0CD91758-48D8-0ED4-DC34-D26DD553D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699" name="Line 10">
            <a:extLst>
              <a:ext uri="{FF2B5EF4-FFF2-40B4-BE49-F238E27FC236}">
                <a16:creationId xmlns:a16="http://schemas.microsoft.com/office/drawing/2014/main" id="{A813A1E9-7C93-F824-391B-46FEC15D0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0" name="Freeform 11">
            <a:extLst>
              <a:ext uri="{FF2B5EF4-FFF2-40B4-BE49-F238E27FC236}">
                <a16:creationId xmlns:a16="http://schemas.microsoft.com/office/drawing/2014/main" id="{3D518B01-7C52-EF49-DAE2-1F92FC89AC54}"/>
              </a:ext>
            </a:extLst>
          </p:cNvPr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1" name="Line 12">
            <a:extLst>
              <a:ext uri="{FF2B5EF4-FFF2-40B4-BE49-F238E27FC236}">
                <a16:creationId xmlns:a16="http://schemas.microsoft.com/office/drawing/2014/main" id="{DDAEF6DD-26C0-8D2E-1E17-6DB669E1C4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2" name="Line 13">
            <a:extLst>
              <a:ext uri="{FF2B5EF4-FFF2-40B4-BE49-F238E27FC236}">
                <a16:creationId xmlns:a16="http://schemas.microsoft.com/office/drawing/2014/main" id="{42204401-72DC-16EA-973D-0456AFBF3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3" name="Text Box 14">
            <a:extLst>
              <a:ext uri="{FF2B5EF4-FFF2-40B4-BE49-F238E27FC236}">
                <a16:creationId xmlns:a16="http://schemas.microsoft.com/office/drawing/2014/main" id="{F8E7565F-B54A-C267-B026-3D622FA38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RTT 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4" name="Line 15">
            <a:extLst>
              <a:ext uri="{FF2B5EF4-FFF2-40B4-BE49-F238E27FC236}">
                <a16:creationId xmlns:a16="http://schemas.microsoft.com/office/drawing/2014/main" id="{C7DC747E-EA54-2EB1-7A27-933C8D484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5" name="Line 16">
            <a:extLst>
              <a:ext uri="{FF2B5EF4-FFF2-40B4-BE49-F238E27FC236}">
                <a16:creationId xmlns:a16="http://schemas.microsoft.com/office/drawing/2014/main" id="{5697CACD-9428-0C7C-E149-0A60139AC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6" name="Text Box 17">
            <a:extLst>
              <a:ext uri="{FF2B5EF4-FFF2-40B4-BE49-F238E27FC236}">
                <a16:creationId xmlns:a16="http://schemas.microsoft.com/office/drawing/2014/main" id="{A87E05DB-431F-57FB-E679-940A28ED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bit transmitted, t = L / 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7" name="Line 18">
            <a:extLst>
              <a:ext uri="{FF2B5EF4-FFF2-40B4-BE49-F238E27FC236}">
                <a16:creationId xmlns:a16="http://schemas.microsoft.com/office/drawing/2014/main" id="{7EED3088-6BFA-793B-ECD2-6DA83B436A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8" name="Text Box 19">
            <a:extLst>
              <a:ext uri="{FF2B5EF4-FFF2-40B4-BE49-F238E27FC236}">
                <a16:creationId xmlns:a16="http://schemas.microsoft.com/office/drawing/2014/main" id="{23E00A81-739A-3BA3-89D0-67B2B897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packet bit arrives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09" name="Line 20">
            <a:extLst>
              <a:ext uri="{FF2B5EF4-FFF2-40B4-BE49-F238E27FC236}">
                <a16:creationId xmlns:a16="http://schemas.microsoft.com/office/drawing/2014/main" id="{32BFBB5C-78CC-9397-D25E-C4493AC25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10" name="Text Box 21">
            <a:extLst>
              <a:ext uri="{FF2B5EF4-FFF2-40B4-BE49-F238E27FC236}">
                <a16:creationId xmlns:a16="http://schemas.microsoft.com/office/drawing/2014/main" id="{14DDDC1A-E1EF-B7A4-B35D-68C83C06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packet bit arrives, send ACK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11" name="Text Box 22">
            <a:extLst>
              <a:ext uri="{FF2B5EF4-FFF2-40B4-BE49-F238E27FC236}">
                <a16:creationId xmlns:a16="http://schemas.microsoft.com/office/drawing/2014/main" id="{29E313B6-C953-B8CA-136D-98C576BB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 arrives, send next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packet, t = RTT + L / 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4712" name="Group 23">
            <a:extLst>
              <a:ext uri="{FF2B5EF4-FFF2-40B4-BE49-F238E27FC236}">
                <a16:creationId xmlns:a16="http://schemas.microsoft.com/office/drawing/2014/main" id="{6FF45333-587C-CF20-C844-617C8E16E84A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114741" name="Line 24">
              <a:extLst>
                <a:ext uri="{FF2B5EF4-FFF2-40B4-BE49-F238E27FC236}">
                  <a16:creationId xmlns:a16="http://schemas.microsoft.com/office/drawing/2014/main" id="{4D85CC31-F05A-733F-5B07-E415F01F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7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742" name="Freeform 25">
              <a:extLst>
                <a:ext uri="{FF2B5EF4-FFF2-40B4-BE49-F238E27FC236}">
                  <a16:creationId xmlns:a16="http://schemas.microsoft.com/office/drawing/2014/main" id="{3231C900-55E3-9946-CD71-5208653D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6" y="21438"/>
              <a:ext cx="3076" cy="988"/>
            </a:xfrm>
            <a:custGeom>
              <a:avLst/>
              <a:gdLst>
                <a:gd name="T0" fmla="*/ 0 w 1845"/>
                <a:gd name="T1" fmla="*/ 0 h 592"/>
                <a:gd name="T2" fmla="*/ 510318 w 1845"/>
                <a:gd name="T3" fmla="*/ 165625 h 592"/>
                <a:gd name="T4" fmla="*/ 302933 w 1845"/>
                <a:gd name="T5" fmla="*/ 165625 h 592"/>
                <a:gd name="T6" fmla="*/ 0 w 1845"/>
                <a:gd name="T7" fmla="*/ 6909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743" name="Group 26">
              <a:extLst>
                <a:ext uri="{FF2B5EF4-FFF2-40B4-BE49-F238E27FC236}">
                  <a16:creationId xmlns:a16="http://schemas.microsoft.com/office/drawing/2014/main" id="{284DC746-B61C-04EF-6C42-283C525A8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114746" name="Line 27">
                <a:extLst>
                  <a:ext uri="{FF2B5EF4-FFF2-40B4-BE49-F238E27FC236}">
                    <a16:creationId xmlns:a16="http://schemas.microsoft.com/office/drawing/2014/main" id="{C935E1B7-AC6D-20CC-8113-A6C559444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5" cy="5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747" name="Line 28">
                <a:extLst>
                  <a:ext uri="{FF2B5EF4-FFF2-40B4-BE49-F238E27FC236}">
                    <a16:creationId xmlns:a16="http://schemas.microsoft.com/office/drawing/2014/main" id="{23C00CFA-9C53-5FA9-EFC0-B1C1D5F3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6"/>
                <a:ext cx="1170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744" name="Line 29">
              <a:extLst>
                <a:ext uri="{FF2B5EF4-FFF2-40B4-BE49-F238E27FC236}">
                  <a16:creationId xmlns:a16="http://schemas.microsoft.com/office/drawing/2014/main" id="{43FE31CE-4007-6B4A-A796-12AB92CA4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8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745" name="Line 30">
              <a:extLst>
                <a:ext uri="{FF2B5EF4-FFF2-40B4-BE49-F238E27FC236}">
                  <a16:creationId xmlns:a16="http://schemas.microsoft.com/office/drawing/2014/main" id="{EACBB5B6-C3AF-9575-0277-2F221A95F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4" y="22049"/>
              <a:ext cx="1177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4713" name="Freeform 31">
            <a:extLst>
              <a:ext uri="{FF2B5EF4-FFF2-40B4-BE49-F238E27FC236}">
                <a16:creationId xmlns:a16="http://schemas.microsoft.com/office/drawing/2014/main" id="{CFB1E954-9EB1-5A4D-401D-DDB3F4569137}"/>
              </a:ext>
            </a:extLst>
          </p:cNvPr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14" name="Freeform 32">
            <a:extLst>
              <a:ext uri="{FF2B5EF4-FFF2-40B4-BE49-F238E27FC236}">
                <a16:creationId xmlns:a16="http://schemas.microsoft.com/office/drawing/2014/main" id="{524E19A1-2115-B5B1-CCC2-A649AEF10B08}"/>
              </a:ext>
            </a:extLst>
          </p:cNvPr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15" name="Line 33">
            <a:extLst>
              <a:ext uri="{FF2B5EF4-FFF2-40B4-BE49-F238E27FC236}">
                <a16:creationId xmlns:a16="http://schemas.microsoft.com/office/drawing/2014/main" id="{A5000E70-6D0B-99B4-5933-82E99CDF67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16" name="Line 34">
            <a:extLst>
              <a:ext uri="{FF2B5EF4-FFF2-40B4-BE49-F238E27FC236}">
                <a16:creationId xmlns:a16="http://schemas.microsoft.com/office/drawing/2014/main" id="{9CD667A1-A2C0-BBB7-6E68-9EC2DB20C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4717" name="Group 35">
            <a:extLst>
              <a:ext uri="{FF2B5EF4-FFF2-40B4-BE49-F238E27FC236}">
                <a16:creationId xmlns:a16="http://schemas.microsoft.com/office/drawing/2014/main" id="{B767280E-7441-0438-30AC-9546CB901004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114734" name="Line 36">
              <a:extLst>
                <a:ext uri="{FF2B5EF4-FFF2-40B4-BE49-F238E27FC236}">
                  <a16:creationId xmlns:a16="http://schemas.microsoft.com/office/drawing/2014/main" id="{24904C32-8320-BDED-28C1-009BB1C77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7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735" name="Freeform 37">
              <a:extLst>
                <a:ext uri="{FF2B5EF4-FFF2-40B4-BE49-F238E27FC236}">
                  <a16:creationId xmlns:a16="http://schemas.microsoft.com/office/drawing/2014/main" id="{DC499D8F-70A5-F999-AEDA-A530356F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6" y="21438"/>
              <a:ext cx="3076" cy="987"/>
            </a:xfrm>
            <a:custGeom>
              <a:avLst/>
              <a:gdLst>
                <a:gd name="T0" fmla="*/ 0 w 1845"/>
                <a:gd name="T1" fmla="*/ 0 h 592"/>
                <a:gd name="T2" fmla="*/ 510318 w 1845"/>
                <a:gd name="T3" fmla="*/ 163834 h 592"/>
                <a:gd name="T4" fmla="*/ 302933 w 1845"/>
                <a:gd name="T5" fmla="*/ 163834 h 592"/>
                <a:gd name="T6" fmla="*/ 0 w 1845"/>
                <a:gd name="T7" fmla="*/ 6836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736" name="Group 38">
              <a:extLst>
                <a:ext uri="{FF2B5EF4-FFF2-40B4-BE49-F238E27FC236}">
                  <a16:creationId xmlns:a16="http://schemas.microsoft.com/office/drawing/2014/main" id="{A5775793-5D7D-CE55-039B-B08CD6BC9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114739" name="Line 39">
                <a:extLst>
                  <a:ext uri="{FF2B5EF4-FFF2-40B4-BE49-F238E27FC236}">
                    <a16:creationId xmlns:a16="http://schemas.microsoft.com/office/drawing/2014/main" id="{C3AD543A-16BE-4A81-CE3B-92628D4EE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5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740" name="Line 40">
                <a:extLst>
                  <a:ext uri="{FF2B5EF4-FFF2-40B4-BE49-F238E27FC236}">
                    <a16:creationId xmlns:a16="http://schemas.microsoft.com/office/drawing/2014/main" id="{E683F979-8517-CAC6-B902-10584F7E0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8"/>
                <a:ext cx="117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737" name="Line 41">
              <a:extLst>
                <a:ext uri="{FF2B5EF4-FFF2-40B4-BE49-F238E27FC236}">
                  <a16:creationId xmlns:a16="http://schemas.microsoft.com/office/drawing/2014/main" id="{F0D1130F-C44B-842E-ABAD-1D2F706B3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8"/>
              <a:ext cx="688" cy="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738" name="Line 42">
              <a:extLst>
                <a:ext uri="{FF2B5EF4-FFF2-40B4-BE49-F238E27FC236}">
                  <a16:creationId xmlns:a16="http://schemas.microsoft.com/office/drawing/2014/main" id="{51DC2B81-E391-22E7-F00C-88351D468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4" y="22048"/>
              <a:ext cx="1177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718" name="Group 43">
            <a:extLst>
              <a:ext uri="{FF2B5EF4-FFF2-40B4-BE49-F238E27FC236}">
                <a16:creationId xmlns:a16="http://schemas.microsoft.com/office/drawing/2014/main" id="{A9F83007-0518-1752-4891-BB7AF4FB535C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114727" name="Line 44">
              <a:extLst>
                <a:ext uri="{FF2B5EF4-FFF2-40B4-BE49-F238E27FC236}">
                  <a16:creationId xmlns:a16="http://schemas.microsoft.com/office/drawing/2014/main" id="{79F9DE92-ECA5-D40B-58BA-1241A4D47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7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728" name="Freeform 45">
              <a:extLst>
                <a:ext uri="{FF2B5EF4-FFF2-40B4-BE49-F238E27FC236}">
                  <a16:creationId xmlns:a16="http://schemas.microsoft.com/office/drawing/2014/main" id="{5E2F2AF1-CBCF-2CBF-AA2D-84B0A732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6" y="21438"/>
              <a:ext cx="3076" cy="987"/>
            </a:xfrm>
            <a:custGeom>
              <a:avLst/>
              <a:gdLst>
                <a:gd name="T0" fmla="*/ 0 w 1845"/>
                <a:gd name="T1" fmla="*/ 0 h 592"/>
                <a:gd name="T2" fmla="*/ 510318 w 1845"/>
                <a:gd name="T3" fmla="*/ 163834 h 592"/>
                <a:gd name="T4" fmla="*/ 302933 w 1845"/>
                <a:gd name="T5" fmla="*/ 163834 h 592"/>
                <a:gd name="T6" fmla="*/ 0 w 1845"/>
                <a:gd name="T7" fmla="*/ 6836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729" name="Group 46">
              <a:extLst>
                <a:ext uri="{FF2B5EF4-FFF2-40B4-BE49-F238E27FC236}">
                  <a16:creationId xmlns:a16="http://schemas.microsoft.com/office/drawing/2014/main" id="{3964C5F5-DE2C-69F3-7CC0-0D87BF2EB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114732" name="Line 47">
                <a:extLst>
                  <a:ext uri="{FF2B5EF4-FFF2-40B4-BE49-F238E27FC236}">
                    <a16:creationId xmlns:a16="http://schemas.microsoft.com/office/drawing/2014/main" id="{B4DCD974-EBFC-E6B1-6912-9E8F95851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5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733" name="Line 48">
                <a:extLst>
                  <a:ext uri="{FF2B5EF4-FFF2-40B4-BE49-F238E27FC236}">
                    <a16:creationId xmlns:a16="http://schemas.microsoft.com/office/drawing/2014/main" id="{840C6F50-6E4C-2936-06B5-8BA09F049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8"/>
                <a:ext cx="1170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730" name="Line 49">
              <a:extLst>
                <a:ext uri="{FF2B5EF4-FFF2-40B4-BE49-F238E27FC236}">
                  <a16:creationId xmlns:a16="http://schemas.microsoft.com/office/drawing/2014/main" id="{F11FC1F6-7729-2BFC-4E4C-F218F462B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8"/>
              <a:ext cx="688" cy="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4731" name="Line 50">
              <a:extLst>
                <a:ext uri="{FF2B5EF4-FFF2-40B4-BE49-F238E27FC236}">
                  <a16:creationId xmlns:a16="http://schemas.microsoft.com/office/drawing/2014/main" id="{A386C182-9DA7-5740-E724-A0C6D0661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4" y="22048"/>
              <a:ext cx="1177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4719" name="Line 51">
            <a:extLst>
              <a:ext uri="{FF2B5EF4-FFF2-40B4-BE49-F238E27FC236}">
                <a16:creationId xmlns:a16="http://schemas.microsoft.com/office/drawing/2014/main" id="{20624DCD-A425-2308-D1D7-30F1D53177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20" name="Text Box 52">
            <a:extLst>
              <a:ext uri="{FF2B5EF4-FFF2-40B4-BE49-F238E27FC236}">
                <a16:creationId xmlns:a16="http://schemas.microsoft.com/office/drawing/2014/main" id="{B7DA95B7-37B0-D38A-E2BB-61B01D593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bit of 2</a:t>
            </a:r>
            <a:r>
              <a:rPr kumimoji="0" lang="en-US" alt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nd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packet arrives, send ACK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21" name="Line 53">
            <a:extLst>
              <a:ext uri="{FF2B5EF4-FFF2-40B4-BE49-F238E27FC236}">
                <a16:creationId xmlns:a16="http://schemas.microsoft.com/office/drawing/2014/main" id="{13DF8441-66F6-9B52-E2C0-9B9724603D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22" name="Line 54">
            <a:extLst>
              <a:ext uri="{FF2B5EF4-FFF2-40B4-BE49-F238E27FC236}">
                <a16:creationId xmlns:a16="http://schemas.microsoft.com/office/drawing/2014/main" id="{4B69C400-D42E-A85F-8063-FF0D205FF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723" name="Text Box 55">
            <a:extLst>
              <a:ext uri="{FF2B5EF4-FFF2-40B4-BE49-F238E27FC236}">
                <a16:creationId xmlns:a16="http://schemas.microsoft.com/office/drawing/2014/main" id="{F2D351D2-FD63-C295-B90E-8755675A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bit of 3</a:t>
            </a:r>
            <a:r>
              <a:rPr kumimoji="0" lang="en-US" alt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packet arrives, send ACK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114724" name="Object 56">
            <a:extLst>
              <a:ext uri="{FF2B5EF4-FFF2-40B4-BE49-F238E27FC236}">
                <a16:creationId xmlns:a16="http://schemas.microsoft.com/office/drawing/2014/main" id="{39B4AA4D-4E1F-4084-77CE-1391D047B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9563100" imgH="1498600" progId="Word.Picture.8">
                  <p:embed/>
                </p:oleObj>
              </mc:Choice>
              <mc:Fallback>
                <p:oleObj name="Picture" r:id="rId2" imgW="9563100" imgH="1498600" progId="Word.Picture.8">
                  <p:embed/>
                  <p:pic>
                    <p:nvPicPr>
                      <p:cNvPr id="114724" name="Object 56">
                        <a:extLst>
                          <a:ext uri="{FF2B5EF4-FFF2-40B4-BE49-F238E27FC236}">
                            <a16:creationId xmlns:a16="http://schemas.microsoft.com/office/drawing/2014/main" id="{39B4AA4D-4E1F-4084-77CE-1391D047B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13556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25" name="Text Box 57">
            <a:extLst>
              <a:ext uri="{FF2B5EF4-FFF2-40B4-BE49-F238E27FC236}">
                <a16:creationId xmlns:a16="http://schemas.microsoft.com/office/drawing/2014/main" id="{98169224-890E-B716-84B6-8A59298C6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4437063"/>
            <a:ext cx="2505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Increase utilization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rPr>
              <a:t>by a factor of 3!</a:t>
            </a:r>
          </a:p>
        </p:txBody>
      </p:sp>
      <p:sp>
        <p:nvSpPr>
          <p:cNvPr id="114726" name="Line 58">
            <a:extLst>
              <a:ext uri="{FF2B5EF4-FFF2-40B4-BE49-F238E27FC236}">
                <a16:creationId xmlns:a16="http://schemas.microsoft.com/office/drawing/2014/main" id="{F8D17EC6-17E4-DB05-1311-985C6B2826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7249739F-B0D0-FF6D-796C-6F079A4E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Sliding Window: Implementation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1CC056B2-F670-5008-746D-24B905C14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 a larger amount of data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 flight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Allow sender to get ahead of the receiver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though not too far ahead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9CB21E86-9E24-AB5C-DBA2-B873EB55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532C7-9CB2-D745-A9FA-C39DCBB22C7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2" name="Oval 4">
            <a:extLst>
              <a:ext uri="{FF2B5EF4-FFF2-40B4-BE49-F238E27FC236}">
                <a16:creationId xmlns:a16="http://schemas.microsoft.com/office/drawing/2014/main" id="{6F5A06AE-8BB5-EC83-11A9-ECCD06EEA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B4C86C5A-E738-CEF4-D62A-75033347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3044825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Sending process</a:t>
            </a:r>
          </a:p>
        </p:txBody>
      </p:sp>
      <p:sp>
        <p:nvSpPr>
          <p:cNvPr id="78854" name="Oval 6">
            <a:extLst>
              <a:ext uri="{FF2B5EF4-FFF2-40B4-BE49-F238E27FC236}">
                <a16:creationId xmlns:a16="http://schemas.microsoft.com/office/drawing/2014/main" id="{2FC70B9C-16C3-599D-EB78-9E47CCC56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2890838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A13DC0D6-9D60-E98A-B168-EBC20AF90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3044825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Receiving process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E07B687B-30D3-779D-03C3-1207D983C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0" y="38639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7" name="Line 9">
            <a:extLst>
              <a:ext uri="{FF2B5EF4-FFF2-40B4-BE49-F238E27FC236}">
                <a16:creationId xmlns:a16="http://schemas.microsoft.com/office/drawing/2014/main" id="{7EA74393-2EBA-5559-E0DA-3DF73C054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6488" y="3889375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8" name="Rectangle 10">
            <a:extLst>
              <a:ext uri="{FF2B5EF4-FFF2-40B4-BE49-F238E27FC236}">
                <a16:creationId xmlns:a16="http://schemas.microsoft.com/office/drawing/2014/main" id="{DE6FDBE8-FAE3-3006-45DD-3E0154F6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581525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9" name="Rectangle 13">
            <a:extLst>
              <a:ext uri="{FF2B5EF4-FFF2-40B4-BE49-F238E27FC236}">
                <a16:creationId xmlns:a16="http://schemas.microsoft.com/office/drawing/2014/main" id="{144FB934-E40B-603C-EC9A-CCF2F80CD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581525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Rectangle 15">
            <a:extLst>
              <a:ext uri="{FF2B5EF4-FFF2-40B4-BE49-F238E27FC236}">
                <a16:creationId xmlns:a16="http://schemas.microsoft.com/office/drawing/2014/main" id="{59EF2EF6-4E03-255A-0065-9F1BEA039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4583113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Freeform 17">
            <a:extLst>
              <a:ext uri="{FF2B5EF4-FFF2-40B4-BE49-F238E27FC236}">
                <a16:creationId xmlns:a16="http://schemas.microsoft.com/office/drawing/2014/main" id="{B57693CD-D487-C467-41E1-96BDB25CB5B4}"/>
              </a:ext>
            </a:extLst>
          </p:cNvPr>
          <p:cNvSpPr>
            <a:spLocks/>
          </p:cNvSpPr>
          <p:nvPr/>
        </p:nvSpPr>
        <p:spPr bwMode="auto">
          <a:xfrm>
            <a:off x="2420938" y="3659188"/>
            <a:ext cx="1268412" cy="844550"/>
          </a:xfrm>
          <a:custGeom>
            <a:avLst/>
            <a:gdLst>
              <a:gd name="T0" fmla="*/ 0 w 799"/>
              <a:gd name="T1" fmla="*/ 0 h 460"/>
              <a:gd name="T2" fmla="*/ 2147483646 w 799"/>
              <a:gd name="T3" fmla="*/ 2147483646 h 460"/>
              <a:gd name="T4" fmla="*/ 2147483646 w 799"/>
              <a:gd name="T5" fmla="*/ 2147483646 h 460"/>
              <a:gd name="T6" fmla="*/ 0 60000 65536"/>
              <a:gd name="T7" fmla="*/ 0 60000 65536"/>
              <a:gd name="T8" fmla="*/ 0 60000 65536"/>
              <a:gd name="T9" fmla="*/ 0 w 799"/>
              <a:gd name="T10" fmla="*/ 0 h 460"/>
              <a:gd name="T11" fmla="*/ 799 w 799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Line 18">
            <a:extLst>
              <a:ext uri="{FF2B5EF4-FFF2-40B4-BE49-F238E27FC236}">
                <a16:creationId xmlns:a16="http://schemas.microsoft.com/office/drawing/2014/main" id="{0995DBF5-7E32-CA43-A593-4375F3C68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8475" y="5157788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3" name="Line 19">
            <a:extLst>
              <a:ext uri="{FF2B5EF4-FFF2-40B4-BE49-F238E27FC236}">
                <a16:creationId xmlns:a16="http://schemas.microsoft.com/office/drawing/2014/main" id="{BC11C1AE-81DF-F218-CDEA-7811D6F6D2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28913" y="5157788"/>
            <a:ext cx="14287" cy="862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05" name="Text Box 21">
            <a:extLst>
              <a:ext uri="{FF2B5EF4-FFF2-40B4-BE49-F238E27FC236}">
                <a16:creationId xmlns:a16="http://schemas.microsoft.com/office/drawing/2014/main" id="{21D590AF-A018-AF1E-C1A9-299A241C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5657850"/>
            <a:ext cx="2217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ACKed</a:t>
            </a:r>
          </a:p>
        </p:txBody>
      </p:sp>
      <p:sp>
        <p:nvSpPr>
          <p:cNvPr id="938006" name="Text Box 22">
            <a:extLst>
              <a:ext uri="{FF2B5EF4-FFF2-40B4-BE49-F238E27FC236}">
                <a16:creationId xmlns:a16="http://schemas.microsoft.com/office/drawing/2014/main" id="{99960E80-04F8-1AC7-67F6-ED4B2AA9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189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sent</a:t>
            </a:r>
          </a:p>
        </p:txBody>
      </p:sp>
      <p:sp>
        <p:nvSpPr>
          <p:cNvPr id="78866" name="Text Box 23">
            <a:extLst>
              <a:ext uri="{FF2B5EF4-FFF2-40B4-BE49-F238E27FC236}">
                <a16:creationId xmlns:a16="http://schemas.microsoft.com/office/drawing/2014/main" id="{91657256-7902-8D20-5894-026EC61D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81317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TCP</a:t>
            </a:r>
          </a:p>
        </p:txBody>
      </p:sp>
      <p:sp>
        <p:nvSpPr>
          <p:cNvPr id="78867" name="Rectangle 25">
            <a:extLst>
              <a:ext uri="{FF2B5EF4-FFF2-40B4-BE49-F238E27FC236}">
                <a16:creationId xmlns:a16="http://schemas.microsoft.com/office/drawing/2014/main" id="{756ECA79-1F8C-2AA3-6A60-A53BCD31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478338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8" name="Rectangle 26">
            <a:extLst>
              <a:ext uri="{FF2B5EF4-FFF2-40B4-BE49-F238E27FC236}">
                <a16:creationId xmlns:a16="http://schemas.microsoft.com/office/drawing/2014/main" id="{486504ED-118D-96F2-B0F0-45B5CC42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478338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9" name="Rectangle 27">
            <a:extLst>
              <a:ext uri="{FF2B5EF4-FFF2-40B4-BE49-F238E27FC236}">
                <a16:creationId xmlns:a16="http://schemas.microsoft.com/office/drawing/2014/main" id="{059E3252-16AD-0584-5682-8300816A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4478338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70" name="Rectangle 28">
            <a:extLst>
              <a:ext uri="{FF2B5EF4-FFF2-40B4-BE49-F238E27FC236}">
                <a16:creationId xmlns:a16="http://schemas.microsoft.com/office/drawing/2014/main" id="{CF93F6B9-8697-94ED-7E47-092E0C807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4479925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71" name="Text Box 29">
            <a:extLst>
              <a:ext uri="{FF2B5EF4-FFF2-40B4-BE49-F238E27FC236}">
                <a16:creationId xmlns:a16="http://schemas.microsoft.com/office/drawing/2014/main" id="{10B4971F-9B79-09E7-D925-929816D6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385127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TCP</a:t>
            </a:r>
          </a:p>
        </p:txBody>
      </p:sp>
      <p:sp>
        <p:nvSpPr>
          <p:cNvPr id="78872" name="Freeform 30">
            <a:extLst>
              <a:ext uri="{FF2B5EF4-FFF2-40B4-BE49-F238E27FC236}">
                <a16:creationId xmlns:a16="http://schemas.microsoft.com/office/drawing/2014/main" id="{E7143739-2504-E129-6089-411C15938EB9}"/>
              </a:ext>
            </a:extLst>
          </p:cNvPr>
          <p:cNvSpPr>
            <a:spLocks/>
          </p:cNvSpPr>
          <p:nvPr/>
        </p:nvSpPr>
        <p:spPr bwMode="auto">
          <a:xfrm>
            <a:off x="5646738" y="3582988"/>
            <a:ext cx="1382712" cy="882650"/>
          </a:xfrm>
          <a:custGeom>
            <a:avLst/>
            <a:gdLst>
              <a:gd name="T0" fmla="*/ 0 w 871"/>
              <a:gd name="T1" fmla="*/ 2147483646 h 556"/>
              <a:gd name="T2" fmla="*/ 2147483646 w 871"/>
              <a:gd name="T3" fmla="*/ 2147483646 h 556"/>
              <a:gd name="T4" fmla="*/ 2147483646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73" name="Line 31">
            <a:extLst>
              <a:ext uri="{FF2B5EF4-FFF2-40B4-BE49-F238E27FC236}">
                <a16:creationId xmlns:a16="http://schemas.microsoft.com/office/drawing/2014/main" id="{7CDB43F9-3F40-CA2D-6186-657B77431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0" y="4965700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16" name="Text Box 32">
            <a:extLst>
              <a:ext uri="{FF2B5EF4-FFF2-40B4-BE49-F238E27FC236}">
                <a16:creationId xmlns:a16="http://schemas.microsoft.com/office/drawing/2014/main" id="{09F9DC25-8CB6-3FCF-9FBA-048AF2EE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5502275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Next byte expected</a:t>
            </a:r>
          </a:p>
        </p:txBody>
      </p:sp>
      <p:sp>
        <p:nvSpPr>
          <p:cNvPr id="938017" name="Text Box 33">
            <a:extLst>
              <a:ext uri="{FF2B5EF4-FFF2-40B4-BE49-F238E27FC236}">
                <a16:creationId xmlns:a16="http://schemas.microsoft.com/office/drawing/2014/main" id="{AE471070-32AA-8C59-F34D-6DEFBC93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3967163"/>
            <a:ext cx="219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written</a:t>
            </a:r>
          </a:p>
        </p:txBody>
      </p:sp>
      <p:sp>
        <p:nvSpPr>
          <p:cNvPr id="938018" name="Text Box 34">
            <a:extLst>
              <a:ext uri="{FF2B5EF4-FFF2-40B4-BE49-F238E27FC236}">
                <a16:creationId xmlns:a16="http://schemas.microsoft.com/office/drawing/2014/main" id="{E72C3658-A7EB-F5CE-43D4-B95048EE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95446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read</a:t>
            </a:r>
          </a:p>
        </p:txBody>
      </p:sp>
      <p:sp>
        <p:nvSpPr>
          <p:cNvPr id="78877" name="Rectangle 36">
            <a:extLst>
              <a:ext uri="{FF2B5EF4-FFF2-40B4-BE49-F238E27FC236}">
                <a16:creationId xmlns:a16="http://schemas.microsoft.com/office/drawing/2014/main" id="{87684095-7D3B-F5F9-5B80-41FBE7806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4465638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78" name="Line 37">
            <a:extLst>
              <a:ext uri="{FF2B5EF4-FFF2-40B4-BE49-F238E27FC236}">
                <a16:creationId xmlns:a16="http://schemas.microsoft.com/office/drawing/2014/main" id="{0DA42B65-18CC-B084-E869-74C2125D8E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5003800"/>
            <a:ext cx="4763" cy="93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8022" name="Text Box 38">
            <a:extLst>
              <a:ext uri="{FF2B5EF4-FFF2-40B4-BE49-F238E27FC236}">
                <a16:creationId xmlns:a16="http://schemas.microsoft.com/office/drawing/2014/main" id="{EBE3D246-AC5D-AF9F-1A4F-9AC96680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5943600"/>
            <a:ext cx="239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received</a:t>
            </a:r>
          </a:p>
        </p:txBody>
      </p:sp>
      <p:sp>
        <p:nvSpPr>
          <p:cNvPr id="78880" name="Rectangle 12">
            <a:extLst>
              <a:ext uri="{FF2B5EF4-FFF2-40B4-BE49-F238E27FC236}">
                <a16:creationId xmlns:a16="http://schemas.microsoft.com/office/drawing/2014/main" id="{83556882-C960-E322-37EE-FC46D9ED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4581525"/>
            <a:ext cx="95885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81" name="TextBox 1">
            <a:extLst>
              <a:ext uri="{FF2B5EF4-FFF2-40B4-BE49-F238E27FC236}">
                <a16:creationId xmlns:a16="http://schemas.microsoft.com/office/drawing/2014/main" id="{DDA5667A-A8A9-6144-B04B-ECBE96834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4283075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Window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E830B41F-A0EA-1439-66B0-3F1F7D8F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Receiver Buffering: Flow control</a:t>
            </a:r>
          </a:p>
        </p:txBody>
      </p:sp>
      <p:sp>
        <p:nvSpPr>
          <p:cNvPr id="939011" name="Rectangle 3">
            <a:extLst>
              <a:ext uri="{FF2B5EF4-FFF2-40B4-BE49-F238E27FC236}">
                <a16:creationId xmlns:a16="http://schemas.microsoft.com/office/drawing/2014/main" id="{72C840B0-6390-DB25-2FCA-641DC74D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03288"/>
            <a:ext cx="85344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Receive window size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Amount that can be sent without acknowledgment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Receiver must be able to store this amount of data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Receiver tells the sender the window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Tells the sender the amount of free space left (i.e. sends an Advertised_Window size to the sender)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C02002B8-9135-0BA6-2EA7-478EC5D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1FFD2-B52A-B449-9E92-03067CE2EE3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>
            <a:extLst>
              <a:ext uri="{FF2B5EF4-FFF2-40B4-BE49-F238E27FC236}">
                <a16:creationId xmlns:a16="http://schemas.microsoft.com/office/drawing/2014/main" id="{D9856F72-79C8-438D-C37B-BCADFBF9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23925"/>
            <a:ext cx="84264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Slide Number Placeholder 1">
            <a:extLst>
              <a:ext uri="{FF2B5EF4-FFF2-40B4-BE49-F238E27FC236}">
                <a16:creationId xmlns:a16="http://schemas.microsoft.com/office/drawing/2014/main" id="{483F88CD-7D5B-CA38-75F9-4452DFAEA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AC53A-E915-5F40-8848-1F8880D7A11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2B0217-96F5-ADE6-9574-A799D53FD604}"/>
              </a:ext>
            </a:extLst>
          </p:cNvPr>
          <p:cNvSpPr txBox="1">
            <a:spLocks/>
          </p:cNvSpPr>
          <p:nvPr/>
        </p:nvSpPr>
        <p:spPr>
          <a:xfrm>
            <a:off x="12700" y="36513"/>
            <a:ext cx="91313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How to send the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Advertised_Window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size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4DA02A-E5BF-91DA-AAB6-04D5BAE3262A}"/>
              </a:ext>
            </a:extLst>
          </p:cNvPr>
          <p:cNvSpPr/>
          <p:nvPr/>
        </p:nvSpPr>
        <p:spPr>
          <a:xfrm>
            <a:off x="4759325" y="2663825"/>
            <a:ext cx="3740150" cy="838200"/>
          </a:xfrm>
          <a:prstGeom prst="rect">
            <a:avLst/>
          </a:prstGeom>
          <a:noFill/>
          <a:ln w="984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A0C61-08C7-0E6B-39A9-B5B111574A04}"/>
              </a:ext>
            </a:extLst>
          </p:cNvPr>
          <p:cNvSpPr/>
          <p:nvPr/>
        </p:nvSpPr>
        <p:spPr>
          <a:xfrm>
            <a:off x="2514600" y="2649538"/>
            <a:ext cx="444500" cy="836612"/>
          </a:xfrm>
          <a:prstGeom prst="rect">
            <a:avLst/>
          </a:prstGeom>
          <a:noFill/>
          <a:ln w="984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D08180-AEA3-4DD6-7199-55BEE22150B9}"/>
              </a:ext>
            </a:extLst>
          </p:cNvPr>
          <p:cNvSpPr txBox="1">
            <a:spLocks/>
          </p:cNvSpPr>
          <p:nvPr/>
        </p:nvSpPr>
        <p:spPr>
          <a:xfrm>
            <a:off x="12700" y="36513"/>
            <a:ext cx="9131300" cy="560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Calculate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Advertised_Window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(Receiver side)</a:t>
            </a:r>
          </a:p>
        </p:txBody>
      </p:sp>
      <p:sp>
        <p:nvSpPr>
          <p:cNvPr id="83970" name="Oval 6">
            <a:extLst>
              <a:ext uri="{FF2B5EF4-FFF2-40B4-BE49-F238E27FC236}">
                <a16:creationId xmlns:a16="http://schemas.microsoft.com/office/drawing/2014/main" id="{CE0E3CFF-5CAD-295E-7D1C-13C57E046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715963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1" name="Text Box 7">
            <a:extLst>
              <a:ext uri="{FF2B5EF4-FFF2-40B4-BE49-F238E27FC236}">
                <a16:creationId xmlns:a16="http://schemas.microsoft.com/office/drawing/2014/main" id="{78DF8728-1685-4DDF-FDA7-D2D11B39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868363"/>
            <a:ext cx="242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Receiving process</a:t>
            </a:r>
          </a:p>
        </p:txBody>
      </p:sp>
      <p:sp>
        <p:nvSpPr>
          <p:cNvPr id="83972" name="Line 9">
            <a:extLst>
              <a:ext uri="{FF2B5EF4-FFF2-40B4-BE49-F238E27FC236}">
                <a16:creationId xmlns:a16="http://schemas.microsoft.com/office/drawing/2014/main" id="{AD97DA69-9D33-0191-0191-2E65EA548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712913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3" name="Rectangle 25">
            <a:extLst>
              <a:ext uri="{FF2B5EF4-FFF2-40B4-BE49-F238E27FC236}">
                <a16:creationId xmlns:a16="http://schemas.microsoft.com/office/drawing/2014/main" id="{06E92367-A9C2-F41A-D6C7-49ECD77E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2303463"/>
            <a:ext cx="614363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4" name="Rectangle 26">
            <a:extLst>
              <a:ext uri="{FF2B5EF4-FFF2-40B4-BE49-F238E27FC236}">
                <a16:creationId xmlns:a16="http://schemas.microsoft.com/office/drawing/2014/main" id="{EF5DF574-9FB5-EBAF-1415-F87D1FCF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2303463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5" name="Rectangle 27">
            <a:extLst>
              <a:ext uri="{FF2B5EF4-FFF2-40B4-BE49-F238E27FC236}">
                <a16:creationId xmlns:a16="http://schemas.microsoft.com/office/drawing/2014/main" id="{2E187AE6-6D9C-553D-405D-B663B9D3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2303463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6" name="Rectangle 28">
            <a:extLst>
              <a:ext uri="{FF2B5EF4-FFF2-40B4-BE49-F238E27FC236}">
                <a16:creationId xmlns:a16="http://schemas.microsoft.com/office/drawing/2014/main" id="{AD0B9799-AB4E-B63C-B32B-C63D320ED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3463"/>
            <a:ext cx="614363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7" name="Text Box 29">
            <a:extLst>
              <a:ext uri="{FF2B5EF4-FFF2-40B4-BE49-F238E27FC236}">
                <a16:creationId xmlns:a16="http://schemas.microsoft.com/office/drawing/2014/main" id="{E93498E3-86C7-9180-2024-62EE55302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67481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TCP</a:t>
            </a:r>
          </a:p>
        </p:txBody>
      </p:sp>
      <p:sp>
        <p:nvSpPr>
          <p:cNvPr id="83978" name="Freeform 30">
            <a:extLst>
              <a:ext uri="{FF2B5EF4-FFF2-40B4-BE49-F238E27FC236}">
                <a16:creationId xmlns:a16="http://schemas.microsoft.com/office/drawing/2014/main" id="{872F8840-D69F-9321-20BA-953959102611}"/>
              </a:ext>
            </a:extLst>
          </p:cNvPr>
          <p:cNvSpPr>
            <a:spLocks/>
          </p:cNvSpPr>
          <p:nvPr/>
        </p:nvSpPr>
        <p:spPr bwMode="auto">
          <a:xfrm>
            <a:off x="3321050" y="1408113"/>
            <a:ext cx="1382713" cy="882650"/>
          </a:xfrm>
          <a:custGeom>
            <a:avLst/>
            <a:gdLst>
              <a:gd name="T0" fmla="*/ 0 w 871"/>
              <a:gd name="T1" fmla="*/ 2147483646 h 556"/>
              <a:gd name="T2" fmla="*/ 2147483646 w 871"/>
              <a:gd name="T3" fmla="*/ 2147483646 h 556"/>
              <a:gd name="T4" fmla="*/ 2147483646 w 871"/>
              <a:gd name="T5" fmla="*/ 0 h 556"/>
              <a:gd name="T6" fmla="*/ 0 60000 65536"/>
              <a:gd name="T7" fmla="*/ 0 60000 65536"/>
              <a:gd name="T8" fmla="*/ 0 60000 65536"/>
              <a:gd name="T9" fmla="*/ 0 w 871"/>
              <a:gd name="T10" fmla="*/ 0 h 556"/>
              <a:gd name="T11" fmla="*/ 871 w 871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9" name="Line 31">
            <a:extLst>
              <a:ext uri="{FF2B5EF4-FFF2-40B4-BE49-F238E27FC236}">
                <a16:creationId xmlns:a16="http://schemas.microsoft.com/office/drawing/2014/main" id="{791CC321-E5CB-6259-05A9-24123F4EB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7563" y="2789238"/>
            <a:ext cx="0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80" name="Text Box 32">
            <a:extLst>
              <a:ext uri="{FF2B5EF4-FFF2-40B4-BE49-F238E27FC236}">
                <a16:creationId xmlns:a16="http://schemas.microsoft.com/office/drawing/2014/main" id="{A2F9A68D-4304-C6E0-7147-D930FFE7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25813"/>
            <a:ext cx="249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Next byte expected</a:t>
            </a:r>
          </a:p>
        </p:txBody>
      </p:sp>
      <p:sp>
        <p:nvSpPr>
          <p:cNvPr id="83981" name="Text Box 34">
            <a:extLst>
              <a:ext uri="{FF2B5EF4-FFF2-40B4-BE49-F238E27FC236}">
                <a16:creationId xmlns:a16="http://schemas.microsoft.com/office/drawing/2014/main" id="{FD321D5E-8868-1859-F5A1-2CF844A0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0" y="177958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read</a:t>
            </a:r>
          </a:p>
        </p:txBody>
      </p:sp>
      <p:sp>
        <p:nvSpPr>
          <p:cNvPr id="83982" name="Rectangle 36">
            <a:extLst>
              <a:ext uri="{FF2B5EF4-FFF2-40B4-BE49-F238E27FC236}">
                <a16:creationId xmlns:a16="http://schemas.microsoft.com/office/drawing/2014/main" id="{4FE50D76-6D3F-9523-B462-EA3420A7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2290763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83" name="Line 37">
            <a:extLst>
              <a:ext uri="{FF2B5EF4-FFF2-40B4-BE49-F238E27FC236}">
                <a16:creationId xmlns:a16="http://schemas.microsoft.com/office/drawing/2014/main" id="{97F08515-3781-C6E6-EDC3-609C53976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4313" y="2827338"/>
            <a:ext cx="4762" cy="93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84" name="Text Box 38">
            <a:extLst>
              <a:ext uri="{FF2B5EF4-FFF2-40B4-BE49-F238E27FC236}">
                <a16:creationId xmlns:a16="http://schemas.microsoft.com/office/drawing/2014/main" id="{804EF067-6770-ECE1-600B-E68937C6B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3767138"/>
            <a:ext cx="2398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Last byte received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0DD2829C-C6B4-5C1E-874C-A2102BF7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56943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AdvertisedWindow = MaxRcvBuffer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                    ((NextByteExpected-1) – LastByteRead)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3B91B45B-D10D-64DC-58F8-7FB5F912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081588"/>
            <a:ext cx="9144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AdvertisedWindow = MaxRcvBuffer – (bytes used)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690436-4EF6-14B0-1004-9DB224A483F7}"/>
              </a:ext>
            </a:extLst>
          </p:cNvPr>
          <p:cNvSpPr/>
          <p:nvPr/>
        </p:nvSpPr>
        <p:spPr>
          <a:xfrm>
            <a:off x="3321050" y="2143125"/>
            <a:ext cx="1382713" cy="754063"/>
          </a:xfrm>
          <a:prstGeom prst="rect">
            <a:avLst/>
          </a:prstGeom>
          <a:noFill/>
          <a:ln w="730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CBA74033-D29E-14FF-D9DB-D7E21FB65F98}"/>
              </a:ext>
            </a:extLst>
          </p:cNvPr>
          <p:cNvSpPr/>
          <p:nvPr/>
        </p:nvSpPr>
        <p:spPr>
          <a:xfrm>
            <a:off x="4041775" y="2890838"/>
            <a:ext cx="2417763" cy="2182812"/>
          </a:xfrm>
          <a:custGeom>
            <a:avLst/>
            <a:gdLst>
              <a:gd name="connsiteX0" fmla="*/ 0 w 2418736"/>
              <a:gd name="connsiteY0" fmla="*/ 0 h 2182761"/>
              <a:gd name="connsiteX1" fmla="*/ 1991032 w 2418736"/>
              <a:gd name="connsiteY1" fmla="*/ 1002890 h 2182761"/>
              <a:gd name="connsiteX2" fmla="*/ 2418736 w 2418736"/>
              <a:gd name="connsiteY2" fmla="*/ 2182761 h 218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8736" h="2182761">
                <a:moveTo>
                  <a:pt x="0" y="0"/>
                </a:moveTo>
                <a:cubicBezTo>
                  <a:pt x="793954" y="319548"/>
                  <a:pt x="1587909" y="639097"/>
                  <a:pt x="1991032" y="1002890"/>
                </a:cubicBezTo>
                <a:cubicBezTo>
                  <a:pt x="2394155" y="1366684"/>
                  <a:pt x="2406445" y="1774722"/>
                  <a:pt x="2418736" y="2182761"/>
                </a:cubicBezTo>
              </a:path>
            </a:pathLst>
          </a:custGeom>
          <a:noFill/>
          <a:ln w="73025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>
            <a:extLst>
              <a:ext uri="{FF2B5EF4-FFF2-40B4-BE49-F238E27FC236}">
                <a16:creationId xmlns:a16="http://schemas.microsoft.com/office/drawing/2014/main" id="{8D747EE4-3901-26BC-7CE1-45D57FEC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081088"/>
            <a:ext cx="43608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4A6E30-EFFE-ACCD-2402-8114F520A481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3365500"/>
            <a:ext cx="3940175" cy="3429000"/>
            <a:chOff x="3880710" y="3365204"/>
            <a:chExt cx="3939594" cy="3429532"/>
          </a:xfrm>
        </p:grpSpPr>
        <p:pic>
          <p:nvPicPr>
            <p:cNvPr id="85003" name="Picture 14">
              <a:extLst>
                <a:ext uri="{FF2B5EF4-FFF2-40B4-BE49-F238E27FC236}">
                  <a16:creationId xmlns:a16="http://schemas.microsoft.com/office/drawing/2014/main" id="{134DB8BB-C3D9-E7BF-95D9-C9CA0C86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065" y="6002135"/>
              <a:ext cx="2227310" cy="792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4" name="Picture 13">
              <a:extLst>
                <a:ext uri="{FF2B5EF4-FFF2-40B4-BE49-F238E27FC236}">
                  <a16:creationId xmlns:a16="http://schemas.microsoft.com/office/drawing/2014/main" id="{CB834B22-494C-FB6D-55A3-94BDB557C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710" y="3365204"/>
              <a:ext cx="3939594" cy="259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8482" name="Picture 2">
            <a:extLst>
              <a:ext uri="{FF2B5EF4-FFF2-40B4-BE49-F238E27FC236}">
                <a16:creationId xmlns:a16="http://schemas.microsoft.com/office/drawing/2014/main" id="{C309E326-6957-D4EF-5AC6-F416B596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676275"/>
            <a:ext cx="41894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2">
            <a:extLst>
              <a:ext uri="{FF2B5EF4-FFF2-40B4-BE49-F238E27FC236}">
                <a16:creationId xmlns:a16="http://schemas.microsoft.com/office/drawing/2014/main" id="{6AE57702-7C8D-C3ED-2126-F10993E7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1113"/>
            <a:ext cx="43799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Sender buffer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65600B-1200-2F57-0F1C-C4F430B0307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-1588"/>
            <a:ext cx="4583113" cy="6694488"/>
            <a:chOff x="4648810" y="-1653"/>
            <a:chExt cx="4581932" cy="669507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235CCCB-0B01-E792-9EA8-B3EC0205727B}"/>
                </a:ext>
              </a:extLst>
            </p:cNvPr>
            <p:cNvCxnSpPr/>
            <p:nvPr/>
          </p:nvCxnSpPr>
          <p:spPr>
            <a:xfrm>
              <a:off x="4648810" y="115833"/>
              <a:ext cx="0" cy="65775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002" name="Rectangle 2">
              <a:extLst>
                <a:ext uri="{FF2B5EF4-FFF2-40B4-BE49-F238E27FC236}">
                  <a16:creationId xmlns:a16="http://schemas.microsoft.com/office/drawing/2014/main" id="{32307501-97DC-D18F-D31B-470433F46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382" y="-1653"/>
              <a:ext cx="4379360" cy="81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Receiver buffer</a:t>
              </a: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BC999255-870B-07EE-CE61-4F4CC25F330A}"/>
              </a:ext>
            </a:extLst>
          </p:cNvPr>
          <p:cNvSpPr/>
          <p:nvPr/>
        </p:nvSpPr>
        <p:spPr>
          <a:xfrm>
            <a:off x="1268413" y="1816100"/>
            <a:ext cx="808037" cy="806450"/>
          </a:xfrm>
          <a:prstGeom prst="arc">
            <a:avLst>
              <a:gd name="adj1" fmla="val 20868664"/>
              <a:gd name="adj2" fmla="val 13762040"/>
            </a:avLst>
          </a:prstGeom>
          <a:ln w="31750"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740F17A-3F35-A145-0B81-A61C3D92E3F6}"/>
              </a:ext>
            </a:extLst>
          </p:cNvPr>
          <p:cNvSpPr/>
          <p:nvPr/>
        </p:nvSpPr>
        <p:spPr>
          <a:xfrm>
            <a:off x="7529513" y="1816100"/>
            <a:ext cx="806450" cy="806450"/>
          </a:xfrm>
          <a:prstGeom prst="arc">
            <a:avLst>
              <a:gd name="adj1" fmla="val 20868664"/>
              <a:gd name="adj2" fmla="val 13762040"/>
            </a:avLst>
          </a:prstGeom>
          <a:ln w="31750"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5C2431A-0FD2-CC6E-26E7-E9BEFB7E60E1}"/>
              </a:ext>
            </a:extLst>
          </p:cNvPr>
          <p:cNvSpPr/>
          <p:nvPr/>
        </p:nvSpPr>
        <p:spPr>
          <a:xfrm>
            <a:off x="7537450" y="4465638"/>
            <a:ext cx="806450" cy="806450"/>
          </a:xfrm>
          <a:prstGeom prst="arc">
            <a:avLst>
              <a:gd name="adj1" fmla="val 20868664"/>
              <a:gd name="adj2" fmla="val 13762040"/>
            </a:avLst>
          </a:prstGeom>
          <a:ln w="31750"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>
            <a:extLst>
              <a:ext uri="{FF2B5EF4-FFF2-40B4-BE49-F238E27FC236}">
                <a16:creationId xmlns:a16="http://schemas.microsoft.com/office/drawing/2014/main" id="{B7A75679-D960-13F0-0034-09C8E9D0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081088"/>
            <a:ext cx="43608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>
            <a:extLst>
              <a:ext uri="{FF2B5EF4-FFF2-40B4-BE49-F238E27FC236}">
                <a16:creationId xmlns:a16="http://schemas.microsoft.com/office/drawing/2014/main" id="{AE327D2A-35C5-96F4-565A-2B32C065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676275"/>
            <a:ext cx="418941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>
            <a:extLst>
              <a:ext uri="{FF2B5EF4-FFF2-40B4-BE49-F238E27FC236}">
                <a16:creationId xmlns:a16="http://schemas.microsoft.com/office/drawing/2014/main" id="{930325A1-9253-3DF1-D216-B325E405E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1113"/>
            <a:ext cx="43799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Sender buffer</a:t>
            </a:r>
          </a:p>
        </p:txBody>
      </p:sp>
      <p:grpSp>
        <p:nvGrpSpPr>
          <p:cNvPr id="86020" name="Group 7">
            <a:extLst>
              <a:ext uri="{FF2B5EF4-FFF2-40B4-BE49-F238E27FC236}">
                <a16:creationId xmlns:a16="http://schemas.microsoft.com/office/drawing/2014/main" id="{05F5A41A-58EF-3647-5602-44DB8B1D7D5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-1588"/>
            <a:ext cx="4583113" cy="3968751"/>
            <a:chOff x="4648810" y="-1653"/>
            <a:chExt cx="4581932" cy="396832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E82C40-4E60-D87D-3812-F91925065257}"/>
                </a:ext>
              </a:extLst>
            </p:cNvPr>
            <p:cNvCxnSpPr>
              <a:cxnSpLocks/>
            </p:cNvCxnSpPr>
            <p:nvPr/>
          </p:nvCxnSpPr>
          <p:spPr>
            <a:xfrm>
              <a:off x="4648810" y="115810"/>
              <a:ext cx="0" cy="3850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032" name="Rectangle 2">
              <a:extLst>
                <a:ext uri="{FF2B5EF4-FFF2-40B4-BE49-F238E27FC236}">
                  <a16:creationId xmlns:a16="http://schemas.microsoft.com/office/drawing/2014/main" id="{1119AF1B-15AD-E90B-4015-527FA246B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382" y="-1653"/>
              <a:ext cx="4379360" cy="81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Receiver buffer</a:t>
              </a:r>
            </a:p>
          </p:txBody>
        </p:sp>
      </p:grpSp>
      <p:sp>
        <p:nvSpPr>
          <p:cNvPr id="86021" name="TextBox 1">
            <a:extLst>
              <a:ext uri="{FF2B5EF4-FFF2-40B4-BE49-F238E27FC236}">
                <a16:creationId xmlns:a16="http://schemas.microsoft.com/office/drawing/2014/main" id="{AEB62247-955C-EE0F-E67E-B93764234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45815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AdvertisedWindow = MaxRcvBuffer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                    ((NextByteExpected-1) – LastByteRead)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9BA3C-27D1-C057-558F-7C1DA415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56261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EffectiveWindow (calculated at the sender side)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= AdvertisedWindow - (LastByteSent – LastByteACKed)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677147-D464-DEF9-58CD-A1D7D2F98ECF}"/>
              </a:ext>
            </a:extLst>
          </p:cNvPr>
          <p:cNvGrpSpPr>
            <a:grpSpLocks/>
          </p:cNvGrpSpPr>
          <p:nvPr/>
        </p:nvGrpSpPr>
        <p:grpSpPr bwMode="auto">
          <a:xfrm>
            <a:off x="0" y="3275013"/>
            <a:ext cx="9369425" cy="1036637"/>
            <a:chOff x="0" y="3275380"/>
            <a:chExt cx="9369879" cy="10369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BD7907-A515-80FA-5FA4-113D0493BB8C}"/>
                </a:ext>
              </a:extLst>
            </p:cNvPr>
            <p:cNvSpPr/>
            <p:nvPr/>
          </p:nvSpPr>
          <p:spPr>
            <a:xfrm>
              <a:off x="0" y="3275380"/>
              <a:ext cx="9144443" cy="10369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030" name="TextBox 5">
              <a:extLst>
                <a:ext uri="{FF2B5EF4-FFF2-40B4-BE49-F238E27FC236}">
                  <a16:creationId xmlns:a16="http://schemas.microsoft.com/office/drawing/2014/main" id="{3AC70F7E-19F3-7D82-FB60-5F4CC2413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9294" y="3464346"/>
              <a:ext cx="7950585" cy="5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What if the AdvertisedWindow is zero?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2A26C0-60E6-6500-7461-E5FEAE4EB702}"/>
              </a:ext>
            </a:extLst>
          </p:cNvPr>
          <p:cNvGrpSpPr>
            <a:grpSpLocks/>
          </p:cNvGrpSpPr>
          <p:nvPr/>
        </p:nvGrpSpPr>
        <p:grpSpPr bwMode="auto">
          <a:xfrm>
            <a:off x="0" y="4071938"/>
            <a:ext cx="9144000" cy="1247775"/>
            <a:chOff x="0" y="3063734"/>
            <a:chExt cx="9144443" cy="12485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0E3208-C9C6-8338-5AFC-9B1349C6D87E}"/>
                </a:ext>
              </a:extLst>
            </p:cNvPr>
            <p:cNvSpPr/>
            <p:nvPr/>
          </p:nvSpPr>
          <p:spPr>
            <a:xfrm>
              <a:off x="0" y="3275007"/>
              <a:ext cx="9144443" cy="10373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028" name="TextBox 15">
              <a:extLst>
                <a:ext uri="{FF2B5EF4-FFF2-40B4-BE49-F238E27FC236}">
                  <a16:creationId xmlns:a16="http://schemas.microsoft.com/office/drawing/2014/main" id="{DCC2DDD3-C245-9B8C-576A-B337C8249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858" y="3063734"/>
              <a:ext cx="7950585" cy="107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&gt;&gt; Periodically send 1byte packets to break the deadlock.   (uses the persist timer)</a:t>
              </a: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98DF4532-6FC7-8223-90FC-E93292EA7FF5}"/>
              </a:ext>
            </a:extLst>
          </p:cNvPr>
          <p:cNvSpPr/>
          <p:nvPr/>
        </p:nvSpPr>
        <p:spPr>
          <a:xfrm>
            <a:off x="1268413" y="1816100"/>
            <a:ext cx="808037" cy="806450"/>
          </a:xfrm>
          <a:prstGeom prst="arc">
            <a:avLst>
              <a:gd name="adj1" fmla="val 20868664"/>
              <a:gd name="adj2" fmla="val 13762040"/>
            </a:avLst>
          </a:prstGeom>
          <a:ln w="31750"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418A789-5F17-9861-AA2C-F2D6662FF374}"/>
              </a:ext>
            </a:extLst>
          </p:cNvPr>
          <p:cNvSpPr/>
          <p:nvPr/>
        </p:nvSpPr>
        <p:spPr>
          <a:xfrm>
            <a:off x="7529513" y="1816100"/>
            <a:ext cx="806450" cy="806450"/>
          </a:xfrm>
          <a:prstGeom prst="arc">
            <a:avLst>
              <a:gd name="adj1" fmla="val 20868664"/>
              <a:gd name="adj2" fmla="val 13762040"/>
            </a:avLst>
          </a:prstGeom>
          <a:ln w="31750"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1">
            <a:extLst>
              <a:ext uri="{FF2B5EF4-FFF2-40B4-BE49-F238E27FC236}">
                <a16:creationId xmlns:a16="http://schemas.microsoft.com/office/drawing/2014/main" id="{78447832-F050-DC49-94AF-D9ADEC114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AA3329-8FAB-804A-BD5E-FEDA436F8D6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FFE627-0D80-2550-39B6-4EA9152C2DAD}"/>
              </a:ext>
            </a:extLst>
          </p:cNvPr>
          <p:cNvGrpSpPr>
            <a:grpSpLocks/>
          </p:cNvGrpSpPr>
          <p:nvPr/>
        </p:nvGrpSpPr>
        <p:grpSpPr bwMode="auto">
          <a:xfrm>
            <a:off x="0" y="2319943"/>
            <a:ext cx="9144000" cy="2016526"/>
            <a:chOff x="0" y="1842679"/>
            <a:chExt cx="9144443" cy="20171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49B477-4412-7274-BE3C-83717F6A96F0}"/>
                </a:ext>
              </a:extLst>
            </p:cNvPr>
            <p:cNvSpPr/>
            <p:nvPr/>
          </p:nvSpPr>
          <p:spPr>
            <a:xfrm>
              <a:off x="0" y="1842679"/>
              <a:ext cx="9144443" cy="20171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046" name="TextBox 5">
              <a:extLst>
                <a:ext uri="{FF2B5EF4-FFF2-40B4-BE49-F238E27FC236}">
                  <a16:creationId xmlns:a16="http://schemas.microsoft.com/office/drawing/2014/main" id="{9683A4DE-B70B-3EAA-5264-B2BC2FDC3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741" y="2479760"/>
              <a:ext cx="4151506" cy="5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(1)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Adv_window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 &gt; MSS</a:t>
              </a:r>
            </a:p>
          </p:txBody>
        </p:sp>
        <p:sp>
          <p:nvSpPr>
            <p:cNvPr id="87047" name="TextBox 5">
              <a:extLst>
                <a:ext uri="{FF2B5EF4-FFF2-40B4-BE49-F238E27FC236}">
                  <a16:creationId xmlns:a16="http://schemas.microsoft.com/office/drawing/2014/main" id="{6755F58C-B3C2-8084-74B5-E263533DD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09" y="1842679"/>
              <a:ext cx="4151506" cy="5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What if…</a:t>
              </a:r>
            </a:p>
          </p:txBody>
        </p:sp>
        <p:sp>
          <p:nvSpPr>
            <p:cNvPr id="87048" name="TextBox 5">
              <a:extLst>
                <a:ext uri="{FF2B5EF4-FFF2-40B4-BE49-F238E27FC236}">
                  <a16:creationId xmlns:a16="http://schemas.microsoft.com/office/drawing/2014/main" id="{BD6CF87C-D709-7D1E-2E1B-2C6A79BFF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741" y="3103854"/>
              <a:ext cx="4151506" cy="5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(2)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Adv_window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 &lt; MSS</a:t>
              </a:r>
            </a:p>
          </p:txBody>
        </p:sp>
      </p:grpSp>
      <p:pic>
        <p:nvPicPr>
          <p:cNvPr id="87043" name="Picture 7">
            <a:extLst>
              <a:ext uri="{FF2B5EF4-FFF2-40B4-BE49-F238E27FC236}">
                <a16:creationId xmlns:a16="http://schemas.microsoft.com/office/drawing/2014/main" id="{E1D792AB-7620-5BBF-F3BA-B7AA0AAA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39"/>
            <a:ext cx="8966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2">
            <a:extLst>
              <a:ext uri="{FF2B5EF4-FFF2-40B4-BE49-F238E27FC236}">
                <a16:creationId xmlns:a16="http://schemas.microsoft.com/office/drawing/2014/main" id="{33067958-4690-6C27-AD5F-4D067338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Considering Maximum Segment Size (MSS)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E0A9AB-F5ED-2CDF-51AC-6FA2E425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47" y="4456200"/>
            <a:ext cx="869026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Window vs segment size are different dimensions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rwnd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Adv_window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(Advertised Window): total bytes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allowed in flight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MSS: maximum bytes per segment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 are not competing limits; they apply at different levels.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5BF313-8C4D-F5C1-370B-9CF69715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09" y="17456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MSS = MTU − (IP header + TCP header)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>
            <a:extLst>
              <a:ext uri="{FF2B5EF4-FFF2-40B4-BE49-F238E27FC236}">
                <a16:creationId xmlns:a16="http://schemas.microsoft.com/office/drawing/2014/main" id="{93C31177-7130-9A2D-2C81-905BE32CC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C11B9-8B75-CE49-9FCC-CBF5F4A9C40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4">
            <a:extLst>
              <a:ext uri="{FF2B5EF4-FFF2-40B4-BE49-F238E27FC236}">
                <a16:creationId xmlns:a16="http://schemas.microsoft.com/office/drawing/2014/main" id="{EF1AC9A9-E5A3-1FC7-CC18-D08D8B22B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few points of discussions on TCP flow control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12F697-A5F7-E252-AE53-9714D984CB08}"/>
              </a:ext>
            </a:extLst>
          </p:cNvPr>
          <p:cNvSpPr txBox="1">
            <a:spLocks/>
          </p:cNvSpPr>
          <p:nvPr/>
        </p:nvSpPr>
        <p:spPr>
          <a:xfrm>
            <a:off x="600075" y="3613150"/>
            <a:ext cx="8534400" cy="2127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Silly window syndrome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Nagle’s algorithm (self-clocking)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Karn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-Partridge algorithm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	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2">
            <a:extLst>
              <a:ext uri="{FF2B5EF4-FFF2-40B4-BE49-F238E27FC236}">
                <a16:creationId xmlns:a16="http://schemas.microsoft.com/office/drawing/2014/main" id="{666B3A59-550D-E68D-5F62-3AAC00AA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698614-DBF0-AC40-B564-3F197E2340B1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6" name="Group 3">
            <a:extLst>
              <a:ext uri="{FF2B5EF4-FFF2-40B4-BE49-F238E27FC236}">
                <a16:creationId xmlns:a16="http://schemas.microsoft.com/office/drawing/2014/main" id="{DD218F99-42B2-ACE2-21DA-DDE23809644B}"/>
              </a:ext>
            </a:extLst>
          </p:cNvPr>
          <p:cNvGrpSpPr>
            <a:grpSpLocks/>
          </p:cNvGrpSpPr>
          <p:nvPr/>
        </p:nvGrpSpPr>
        <p:grpSpPr bwMode="auto">
          <a:xfrm>
            <a:off x="1599741" y="2122488"/>
            <a:ext cx="4889960" cy="609600"/>
            <a:chOff x="1013" y="1104"/>
            <a:chExt cx="3547" cy="384"/>
          </a:xfrm>
        </p:grpSpPr>
        <p:sp>
          <p:nvSpPr>
            <p:cNvPr id="36960" name="Line 4">
              <a:extLst>
                <a:ext uri="{FF2B5EF4-FFF2-40B4-BE49-F238E27FC236}">
                  <a16:creationId xmlns:a16="http://schemas.microsoft.com/office/drawing/2014/main" id="{B03E0E5C-B71D-F640-1AAA-B2F0F4D5F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104"/>
              <a:ext cx="3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61" name="Line 5">
              <a:extLst>
                <a:ext uri="{FF2B5EF4-FFF2-40B4-BE49-F238E27FC236}">
                  <a16:creationId xmlns:a16="http://schemas.microsoft.com/office/drawing/2014/main" id="{EEC6C722-C266-B6B8-B619-CD39E63E1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" y="1488"/>
              <a:ext cx="32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62" name="Line 6">
              <a:extLst>
                <a:ext uri="{FF2B5EF4-FFF2-40B4-BE49-F238E27FC236}">
                  <a16:creationId xmlns:a16="http://schemas.microsoft.com/office/drawing/2014/main" id="{E888B631-F3C4-5312-D959-A4A846F52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63" name="Line 7">
              <a:extLst>
                <a:ext uri="{FF2B5EF4-FFF2-40B4-BE49-F238E27FC236}">
                  <a16:creationId xmlns:a16="http://schemas.microsoft.com/office/drawing/2014/main" id="{8E58E8D4-0B03-EB6A-8A92-995506E13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868" name="Line 9">
            <a:extLst>
              <a:ext uri="{FF2B5EF4-FFF2-40B4-BE49-F238E27FC236}">
                <a16:creationId xmlns:a16="http://schemas.microsoft.com/office/drawing/2014/main" id="{589D79F5-0164-184D-9773-9B0002CF4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69" name="Line 10">
            <a:extLst>
              <a:ext uri="{FF2B5EF4-FFF2-40B4-BE49-F238E27FC236}">
                <a16:creationId xmlns:a16="http://schemas.microsoft.com/office/drawing/2014/main" id="{BBAC4A1A-BC29-48A2-54BD-F8CDE9FE7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0" name="Line 11">
            <a:extLst>
              <a:ext uri="{FF2B5EF4-FFF2-40B4-BE49-F238E27FC236}">
                <a16:creationId xmlns:a16="http://schemas.microsoft.com/office/drawing/2014/main" id="{920ACE48-0FCC-25A6-697D-34A6EC6B8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1" name="Line 12">
            <a:extLst>
              <a:ext uri="{FF2B5EF4-FFF2-40B4-BE49-F238E27FC236}">
                <a16:creationId xmlns:a16="http://schemas.microsoft.com/office/drawing/2014/main" id="{71454359-AA2E-06DD-B52C-6E617D466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2" name="Line 13">
            <a:extLst>
              <a:ext uri="{FF2B5EF4-FFF2-40B4-BE49-F238E27FC236}">
                <a16:creationId xmlns:a16="http://schemas.microsoft.com/office/drawing/2014/main" id="{6F280D25-497B-FD71-B345-574219C7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3" name="Line 14">
            <a:extLst>
              <a:ext uri="{FF2B5EF4-FFF2-40B4-BE49-F238E27FC236}">
                <a16:creationId xmlns:a16="http://schemas.microsoft.com/office/drawing/2014/main" id="{737BF2B7-3666-AAF7-F2D2-3F0155F21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15">
            <a:extLst>
              <a:ext uri="{FF2B5EF4-FFF2-40B4-BE49-F238E27FC236}">
                <a16:creationId xmlns:a16="http://schemas.microsoft.com/office/drawing/2014/main" id="{CFB17948-8763-450D-BD77-87142C3CA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16">
            <a:extLst>
              <a:ext uri="{FF2B5EF4-FFF2-40B4-BE49-F238E27FC236}">
                <a16:creationId xmlns:a16="http://schemas.microsoft.com/office/drawing/2014/main" id="{A3878286-473C-E2E4-6061-C6DB1B588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17">
            <a:extLst>
              <a:ext uri="{FF2B5EF4-FFF2-40B4-BE49-F238E27FC236}">
                <a16:creationId xmlns:a16="http://schemas.microsoft.com/office/drawing/2014/main" id="{6BE48834-8A69-B277-C434-AF16718A4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7" name="Line 18">
            <a:extLst>
              <a:ext uri="{FF2B5EF4-FFF2-40B4-BE49-F238E27FC236}">
                <a16:creationId xmlns:a16="http://schemas.microsoft.com/office/drawing/2014/main" id="{1AACD677-55C7-A01A-DECD-6E0FE92D1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8" name="Line 19">
            <a:extLst>
              <a:ext uri="{FF2B5EF4-FFF2-40B4-BE49-F238E27FC236}">
                <a16:creationId xmlns:a16="http://schemas.microsoft.com/office/drawing/2014/main" id="{B5EB5D85-768D-B920-1FB2-E0783F6A3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9" name="Line 20">
            <a:extLst>
              <a:ext uri="{FF2B5EF4-FFF2-40B4-BE49-F238E27FC236}">
                <a16:creationId xmlns:a16="http://schemas.microsoft.com/office/drawing/2014/main" id="{CCE92105-9B99-9FA8-F5B2-BB6500481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0" name="Line 21">
            <a:extLst>
              <a:ext uri="{FF2B5EF4-FFF2-40B4-BE49-F238E27FC236}">
                <a16:creationId xmlns:a16="http://schemas.microsoft.com/office/drawing/2014/main" id="{D1D64206-09B8-B0F1-892E-0F8728E7B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1" name="Line 22">
            <a:extLst>
              <a:ext uri="{FF2B5EF4-FFF2-40B4-BE49-F238E27FC236}">
                <a16:creationId xmlns:a16="http://schemas.microsoft.com/office/drawing/2014/main" id="{AFF470AF-4C52-798F-1D3C-F8EF648CD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2" name="Line 23">
            <a:extLst>
              <a:ext uri="{FF2B5EF4-FFF2-40B4-BE49-F238E27FC236}">
                <a16:creationId xmlns:a16="http://schemas.microsoft.com/office/drawing/2014/main" id="{05C36450-13B2-D1B3-A898-AF6F9B2FF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3" name="Line 24">
            <a:extLst>
              <a:ext uri="{FF2B5EF4-FFF2-40B4-BE49-F238E27FC236}">
                <a16:creationId xmlns:a16="http://schemas.microsoft.com/office/drawing/2014/main" id="{97103849-D4BD-CC71-668C-116CB6DAD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4" name="Line 25">
            <a:extLst>
              <a:ext uri="{FF2B5EF4-FFF2-40B4-BE49-F238E27FC236}">
                <a16:creationId xmlns:a16="http://schemas.microsoft.com/office/drawing/2014/main" id="{6DF8F629-9A0D-7BCC-E6BA-35A0A5253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5" name="Line 26">
            <a:extLst>
              <a:ext uri="{FF2B5EF4-FFF2-40B4-BE49-F238E27FC236}">
                <a16:creationId xmlns:a16="http://schemas.microsoft.com/office/drawing/2014/main" id="{E8833E79-050E-61B4-F88A-EFBBCD2C3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6" name="Line 27">
            <a:extLst>
              <a:ext uri="{FF2B5EF4-FFF2-40B4-BE49-F238E27FC236}">
                <a16:creationId xmlns:a16="http://schemas.microsoft.com/office/drawing/2014/main" id="{5864CB37-9D2B-37A3-501D-F831412AE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7" name="Line 28">
            <a:extLst>
              <a:ext uri="{FF2B5EF4-FFF2-40B4-BE49-F238E27FC236}">
                <a16:creationId xmlns:a16="http://schemas.microsoft.com/office/drawing/2014/main" id="{084D077E-80F9-FA63-22DC-208F7B80C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8" name="Line 29">
            <a:extLst>
              <a:ext uri="{FF2B5EF4-FFF2-40B4-BE49-F238E27FC236}">
                <a16:creationId xmlns:a16="http://schemas.microsoft.com/office/drawing/2014/main" id="{0C90C6F8-2186-C6E1-1A14-440F59196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89" name="Line 30">
            <a:extLst>
              <a:ext uri="{FF2B5EF4-FFF2-40B4-BE49-F238E27FC236}">
                <a16:creationId xmlns:a16="http://schemas.microsoft.com/office/drawing/2014/main" id="{27FD43B8-F917-A3D6-C849-07D76DB70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0" name="Line 31">
            <a:extLst>
              <a:ext uri="{FF2B5EF4-FFF2-40B4-BE49-F238E27FC236}">
                <a16:creationId xmlns:a16="http://schemas.microsoft.com/office/drawing/2014/main" id="{5DE7BAD6-91BB-E15B-0022-6E02A9BDB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1" name="Line 32">
            <a:extLst>
              <a:ext uri="{FF2B5EF4-FFF2-40B4-BE49-F238E27FC236}">
                <a16:creationId xmlns:a16="http://schemas.microsoft.com/office/drawing/2014/main" id="{A06ECF0F-6B96-BB30-D430-1EEA1D1CB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2" name="Line 33">
            <a:extLst>
              <a:ext uri="{FF2B5EF4-FFF2-40B4-BE49-F238E27FC236}">
                <a16:creationId xmlns:a16="http://schemas.microsoft.com/office/drawing/2014/main" id="{1BB603F8-AF7E-99F5-E58E-70AAB30F8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3" name="Line 34">
            <a:extLst>
              <a:ext uri="{FF2B5EF4-FFF2-40B4-BE49-F238E27FC236}">
                <a16:creationId xmlns:a16="http://schemas.microsoft.com/office/drawing/2014/main" id="{F370841D-DD8D-1CCD-3291-5DB294FA1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4" name="Line 35">
            <a:extLst>
              <a:ext uri="{FF2B5EF4-FFF2-40B4-BE49-F238E27FC236}">
                <a16:creationId xmlns:a16="http://schemas.microsoft.com/office/drawing/2014/main" id="{71018809-BD03-D20D-9DC0-7D4758917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5" name="Line 36">
            <a:extLst>
              <a:ext uri="{FF2B5EF4-FFF2-40B4-BE49-F238E27FC236}">
                <a16:creationId xmlns:a16="http://schemas.microsoft.com/office/drawing/2014/main" id="{C6B2BC6E-BBB4-67AE-5C16-53BEA747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6" name="Line 37">
            <a:extLst>
              <a:ext uri="{FF2B5EF4-FFF2-40B4-BE49-F238E27FC236}">
                <a16:creationId xmlns:a16="http://schemas.microsoft.com/office/drawing/2014/main" id="{DB278D7D-E7BF-AFFD-0AC7-0D8FE698F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7" name="Line 38">
            <a:extLst>
              <a:ext uri="{FF2B5EF4-FFF2-40B4-BE49-F238E27FC236}">
                <a16:creationId xmlns:a16="http://schemas.microsoft.com/office/drawing/2014/main" id="{08D010A8-999E-794F-45A3-AAFFCA680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8" name="Line 39">
            <a:extLst>
              <a:ext uri="{FF2B5EF4-FFF2-40B4-BE49-F238E27FC236}">
                <a16:creationId xmlns:a16="http://schemas.microsoft.com/office/drawing/2014/main" id="{8ECDE96B-EF3E-FA98-05FB-5329EC571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99" name="Line 40">
            <a:extLst>
              <a:ext uri="{FF2B5EF4-FFF2-40B4-BE49-F238E27FC236}">
                <a16:creationId xmlns:a16="http://schemas.microsoft.com/office/drawing/2014/main" id="{4337C583-58A3-9464-6551-042689B9B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01" name="Text Box 42">
            <a:extLst>
              <a:ext uri="{FF2B5EF4-FFF2-40B4-BE49-F238E27FC236}">
                <a16:creationId xmlns:a16="http://schemas.microsoft.com/office/drawing/2014/main" id="{442177BB-B261-E6B7-C563-43EB6CD27951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1396206" y="2283619"/>
            <a:ext cx="587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1</a:t>
            </a:r>
          </a:p>
        </p:txBody>
      </p:sp>
      <p:sp>
        <p:nvSpPr>
          <p:cNvPr id="36902" name="Text Box 43">
            <a:extLst>
              <a:ext uri="{FF2B5EF4-FFF2-40B4-BE49-F238E27FC236}">
                <a16:creationId xmlns:a16="http://schemas.microsoft.com/office/drawing/2014/main" id="{5AC2089C-DED5-7BFB-F818-72CD6DA67D8D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1550194" y="2285207"/>
            <a:ext cx="587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2</a:t>
            </a:r>
          </a:p>
        </p:txBody>
      </p:sp>
      <p:sp>
        <p:nvSpPr>
          <p:cNvPr id="36903" name="Text Box 44">
            <a:extLst>
              <a:ext uri="{FF2B5EF4-FFF2-40B4-BE49-F238E27FC236}">
                <a16:creationId xmlns:a16="http://schemas.microsoft.com/office/drawing/2014/main" id="{67591C7A-7749-BDE4-3D2A-9A41BD3D6E91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1702594" y="2285207"/>
            <a:ext cx="587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3</a:t>
            </a:r>
          </a:p>
        </p:txBody>
      </p:sp>
      <p:grpSp>
        <p:nvGrpSpPr>
          <p:cNvPr id="36904" name="Group 46">
            <a:extLst>
              <a:ext uri="{FF2B5EF4-FFF2-40B4-BE49-F238E27FC236}">
                <a16:creationId xmlns:a16="http://schemas.microsoft.com/office/drawing/2014/main" id="{0306A073-B873-12C6-1FAD-FABDA57FE0D5}"/>
              </a:ext>
            </a:extLst>
          </p:cNvPr>
          <p:cNvGrpSpPr>
            <a:grpSpLocks/>
          </p:cNvGrpSpPr>
          <p:nvPr/>
        </p:nvGrpSpPr>
        <p:grpSpPr bwMode="auto">
          <a:xfrm>
            <a:off x="2896227" y="5334000"/>
            <a:ext cx="4876173" cy="609600"/>
            <a:chOff x="1023" y="1104"/>
            <a:chExt cx="3537" cy="384"/>
          </a:xfrm>
        </p:grpSpPr>
        <p:sp>
          <p:nvSpPr>
            <p:cNvPr id="36956" name="Line 47">
              <a:extLst>
                <a:ext uri="{FF2B5EF4-FFF2-40B4-BE49-F238E27FC236}">
                  <a16:creationId xmlns:a16="http://schemas.microsoft.com/office/drawing/2014/main" id="{BD8D0699-323F-0A22-C5F5-7B6537688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1104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57" name="Line 48">
              <a:extLst>
                <a:ext uri="{FF2B5EF4-FFF2-40B4-BE49-F238E27FC236}">
                  <a16:creationId xmlns:a16="http://schemas.microsoft.com/office/drawing/2014/main" id="{4787C507-E82C-0D9D-13F1-2603221BA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" y="1488"/>
              <a:ext cx="3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58" name="Line 49">
              <a:extLst>
                <a:ext uri="{FF2B5EF4-FFF2-40B4-BE49-F238E27FC236}">
                  <a16:creationId xmlns:a16="http://schemas.microsoft.com/office/drawing/2014/main" id="{849545B3-43F5-2ED5-3249-9207D5DA5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59" name="Line 50">
              <a:extLst>
                <a:ext uri="{FF2B5EF4-FFF2-40B4-BE49-F238E27FC236}">
                  <a16:creationId xmlns:a16="http://schemas.microsoft.com/office/drawing/2014/main" id="{D4C82B92-955B-AD0A-EA23-A3B5A290F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906" name="Line 52">
            <a:extLst>
              <a:ext uri="{FF2B5EF4-FFF2-40B4-BE49-F238E27FC236}">
                <a16:creationId xmlns:a16="http://schemas.microsoft.com/office/drawing/2014/main" id="{57F1DD79-B8A1-B2DD-92E3-81F02B9F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07" name="Line 53">
            <a:extLst>
              <a:ext uri="{FF2B5EF4-FFF2-40B4-BE49-F238E27FC236}">
                <a16:creationId xmlns:a16="http://schemas.microsoft.com/office/drawing/2014/main" id="{6F6B562D-1BAD-EFC1-1BD7-F60907C25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08" name="Line 54">
            <a:extLst>
              <a:ext uri="{FF2B5EF4-FFF2-40B4-BE49-F238E27FC236}">
                <a16:creationId xmlns:a16="http://schemas.microsoft.com/office/drawing/2014/main" id="{6888FEF4-1755-A7C6-ADC2-2EE0BA8F8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09" name="Line 55">
            <a:extLst>
              <a:ext uri="{FF2B5EF4-FFF2-40B4-BE49-F238E27FC236}">
                <a16:creationId xmlns:a16="http://schemas.microsoft.com/office/drawing/2014/main" id="{7413D778-2303-748A-FDC2-2AB2C8461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0" name="Line 56">
            <a:extLst>
              <a:ext uri="{FF2B5EF4-FFF2-40B4-BE49-F238E27FC236}">
                <a16:creationId xmlns:a16="http://schemas.microsoft.com/office/drawing/2014/main" id="{27A068DC-0AE4-A7A7-720E-7E14F47B0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1" name="Line 57">
            <a:extLst>
              <a:ext uri="{FF2B5EF4-FFF2-40B4-BE49-F238E27FC236}">
                <a16:creationId xmlns:a16="http://schemas.microsoft.com/office/drawing/2014/main" id="{F0873062-B432-FCCA-1E59-B036D3868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2" name="Line 58">
            <a:extLst>
              <a:ext uri="{FF2B5EF4-FFF2-40B4-BE49-F238E27FC236}">
                <a16:creationId xmlns:a16="http://schemas.microsoft.com/office/drawing/2014/main" id="{08DF2D54-96CD-A26F-06B1-186A04751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3" name="Line 59">
            <a:extLst>
              <a:ext uri="{FF2B5EF4-FFF2-40B4-BE49-F238E27FC236}">
                <a16:creationId xmlns:a16="http://schemas.microsoft.com/office/drawing/2014/main" id="{FB75F6D5-CD61-6ABC-88AB-497250CEB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4" name="Line 60">
            <a:extLst>
              <a:ext uri="{FF2B5EF4-FFF2-40B4-BE49-F238E27FC236}">
                <a16:creationId xmlns:a16="http://schemas.microsoft.com/office/drawing/2014/main" id="{4F9531D9-695F-185F-1CD3-6009CFA24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5" name="Line 61">
            <a:extLst>
              <a:ext uri="{FF2B5EF4-FFF2-40B4-BE49-F238E27FC236}">
                <a16:creationId xmlns:a16="http://schemas.microsoft.com/office/drawing/2014/main" id="{DE9EB832-B102-DF0A-6AD6-8883A381F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6" name="Line 62">
            <a:extLst>
              <a:ext uri="{FF2B5EF4-FFF2-40B4-BE49-F238E27FC236}">
                <a16:creationId xmlns:a16="http://schemas.microsoft.com/office/drawing/2014/main" id="{9F288FDD-49C9-F27B-183F-8CE91EF67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7" name="Line 63">
            <a:extLst>
              <a:ext uri="{FF2B5EF4-FFF2-40B4-BE49-F238E27FC236}">
                <a16:creationId xmlns:a16="http://schemas.microsoft.com/office/drawing/2014/main" id="{3A03BBE2-A904-243C-E5FA-4B9C0C697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8" name="Line 64">
            <a:extLst>
              <a:ext uri="{FF2B5EF4-FFF2-40B4-BE49-F238E27FC236}">
                <a16:creationId xmlns:a16="http://schemas.microsoft.com/office/drawing/2014/main" id="{DAC7F870-1426-D592-569F-6565AE297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19" name="Line 65">
            <a:extLst>
              <a:ext uri="{FF2B5EF4-FFF2-40B4-BE49-F238E27FC236}">
                <a16:creationId xmlns:a16="http://schemas.microsoft.com/office/drawing/2014/main" id="{3BB3BEDE-EAF3-A9EE-2F1F-7B3CDB7AF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0" name="Line 66">
            <a:extLst>
              <a:ext uri="{FF2B5EF4-FFF2-40B4-BE49-F238E27FC236}">
                <a16:creationId xmlns:a16="http://schemas.microsoft.com/office/drawing/2014/main" id="{D1DB5422-A98C-86B4-B3E0-927A039E9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1" name="Line 67">
            <a:extLst>
              <a:ext uri="{FF2B5EF4-FFF2-40B4-BE49-F238E27FC236}">
                <a16:creationId xmlns:a16="http://schemas.microsoft.com/office/drawing/2014/main" id="{8C113149-BFCD-D436-94AF-D4FD660CB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2" name="Line 68">
            <a:extLst>
              <a:ext uri="{FF2B5EF4-FFF2-40B4-BE49-F238E27FC236}">
                <a16:creationId xmlns:a16="http://schemas.microsoft.com/office/drawing/2014/main" id="{F5946F2B-FDE2-1ED3-2631-C76E0C81D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3" name="Line 69">
            <a:extLst>
              <a:ext uri="{FF2B5EF4-FFF2-40B4-BE49-F238E27FC236}">
                <a16:creationId xmlns:a16="http://schemas.microsoft.com/office/drawing/2014/main" id="{37939674-884D-E342-D90F-A4472FA61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4" name="Line 70">
            <a:extLst>
              <a:ext uri="{FF2B5EF4-FFF2-40B4-BE49-F238E27FC236}">
                <a16:creationId xmlns:a16="http://schemas.microsoft.com/office/drawing/2014/main" id="{143B5F1C-30D5-E4CF-0779-7242B0F0E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5" name="Line 71">
            <a:extLst>
              <a:ext uri="{FF2B5EF4-FFF2-40B4-BE49-F238E27FC236}">
                <a16:creationId xmlns:a16="http://schemas.microsoft.com/office/drawing/2014/main" id="{B29BEC75-9EC0-406A-090B-C23DA15DC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6" name="Line 72">
            <a:extLst>
              <a:ext uri="{FF2B5EF4-FFF2-40B4-BE49-F238E27FC236}">
                <a16:creationId xmlns:a16="http://schemas.microsoft.com/office/drawing/2014/main" id="{55D40CD8-A8DB-C9C5-993E-37A695C08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7" name="Line 73">
            <a:extLst>
              <a:ext uri="{FF2B5EF4-FFF2-40B4-BE49-F238E27FC236}">
                <a16:creationId xmlns:a16="http://schemas.microsoft.com/office/drawing/2014/main" id="{87F9299F-B496-3939-067A-94CAD2A76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8" name="Line 74">
            <a:extLst>
              <a:ext uri="{FF2B5EF4-FFF2-40B4-BE49-F238E27FC236}">
                <a16:creationId xmlns:a16="http://schemas.microsoft.com/office/drawing/2014/main" id="{0B759136-5E97-C651-7134-A4C525143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29" name="Line 75">
            <a:extLst>
              <a:ext uri="{FF2B5EF4-FFF2-40B4-BE49-F238E27FC236}">
                <a16:creationId xmlns:a16="http://schemas.microsoft.com/office/drawing/2014/main" id="{876F2F97-E789-228D-4019-289159F62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0" name="Line 76">
            <a:extLst>
              <a:ext uri="{FF2B5EF4-FFF2-40B4-BE49-F238E27FC236}">
                <a16:creationId xmlns:a16="http://schemas.microsoft.com/office/drawing/2014/main" id="{023043E6-D7B6-847B-6F0F-805D95181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1" name="Line 77">
            <a:extLst>
              <a:ext uri="{FF2B5EF4-FFF2-40B4-BE49-F238E27FC236}">
                <a16:creationId xmlns:a16="http://schemas.microsoft.com/office/drawing/2014/main" id="{CD734FE0-E77B-D7CD-8F4D-BC68E95DF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2" name="Line 78">
            <a:extLst>
              <a:ext uri="{FF2B5EF4-FFF2-40B4-BE49-F238E27FC236}">
                <a16:creationId xmlns:a16="http://schemas.microsoft.com/office/drawing/2014/main" id="{73600C0C-551A-5D34-8E46-3BE03E190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3" name="Line 79">
            <a:extLst>
              <a:ext uri="{FF2B5EF4-FFF2-40B4-BE49-F238E27FC236}">
                <a16:creationId xmlns:a16="http://schemas.microsoft.com/office/drawing/2014/main" id="{4F351C99-B247-FE34-8BE0-0E0DA0FD8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4" name="Line 80">
            <a:extLst>
              <a:ext uri="{FF2B5EF4-FFF2-40B4-BE49-F238E27FC236}">
                <a16:creationId xmlns:a16="http://schemas.microsoft.com/office/drawing/2014/main" id="{16425AE9-3B8D-204A-B28F-5EB94743B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5" name="Line 81">
            <a:extLst>
              <a:ext uri="{FF2B5EF4-FFF2-40B4-BE49-F238E27FC236}">
                <a16:creationId xmlns:a16="http://schemas.microsoft.com/office/drawing/2014/main" id="{A4813424-36F2-6D20-CD88-3CBF3647D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6" name="Line 82">
            <a:extLst>
              <a:ext uri="{FF2B5EF4-FFF2-40B4-BE49-F238E27FC236}">
                <a16:creationId xmlns:a16="http://schemas.microsoft.com/office/drawing/2014/main" id="{BCD88A47-59BE-8AC7-159D-E12526240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7" name="Line 83">
            <a:extLst>
              <a:ext uri="{FF2B5EF4-FFF2-40B4-BE49-F238E27FC236}">
                <a16:creationId xmlns:a16="http://schemas.microsoft.com/office/drawing/2014/main" id="{FC0CB0A3-044E-15C7-990D-FDFBC3E4F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39" name="Text Box 85">
            <a:extLst>
              <a:ext uri="{FF2B5EF4-FFF2-40B4-BE49-F238E27FC236}">
                <a16:creationId xmlns:a16="http://schemas.microsoft.com/office/drawing/2014/main" id="{C13A6EC6-7D4C-0DC5-7C0B-771ED23FE4E3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2693194" y="5490369"/>
            <a:ext cx="587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1</a:t>
            </a:r>
          </a:p>
        </p:txBody>
      </p:sp>
      <p:sp>
        <p:nvSpPr>
          <p:cNvPr id="36940" name="Text Box 86">
            <a:extLst>
              <a:ext uri="{FF2B5EF4-FFF2-40B4-BE49-F238E27FC236}">
                <a16:creationId xmlns:a16="http://schemas.microsoft.com/office/drawing/2014/main" id="{32407648-A7CB-42B9-E37D-E3271A06CEBD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2845594" y="5490369"/>
            <a:ext cx="587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2</a:t>
            </a:r>
          </a:p>
        </p:txBody>
      </p:sp>
      <p:sp>
        <p:nvSpPr>
          <p:cNvPr id="36941" name="Text Box 87">
            <a:extLst>
              <a:ext uri="{FF2B5EF4-FFF2-40B4-BE49-F238E27FC236}">
                <a16:creationId xmlns:a16="http://schemas.microsoft.com/office/drawing/2014/main" id="{3367E4E3-C73D-2CC4-0C46-8B417926ADA0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2997994" y="5490369"/>
            <a:ext cx="587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3</a:t>
            </a:r>
          </a:p>
        </p:txBody>
      </p:sp>
      <p:sp>
        <p:nvSpPr>
          <p:cNvPr id="36942" name="Line 88">
            <a:extLst>
              <a:ext uri="{FF2B5EF4-FFF2-40B4-BE49-F238E27FC236}">
                <a16:creationId xmlns:a16="http://schemas.microsoft.com/office/drawing/2014/main" id="{3DC155CE-94CB-9D64-0347-8BA069C18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43" name="Line 89">
            <a:extLst>
              <a:ext uri="{FF2B5EF4-FFF2-40B4-BE49-F238E27FC236}">
                <a16:creationId xmlns:a16="http://schemas.microsoft.com/office/drawing/2014/main" id="{188C93BB-CC46-E9E9-780E-FB05C02ED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44" name="Text Box 90">
            <a:extLst>
              <a:ext uri="{FF2B5EF4-FFF2-40B4-BE49-F238E27FC236}">
                <a16:creationId xmlns:a16="http://schemas.microsoft.com/office/drawing/2014/main" id="{D3098B89-215E-AEC2-F4C1-A53BFAF58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</a:p>
        </p:txBody>
      </p:sp>
      <p:sp>
        <p:nvSpPr>
          <p:cNvPr id="36945" name="Text Box 91">
            <a:extLst>
              <a:ext uri="{FF2B5EF4-FFF2-40B4-BE49-F238E27FC236}">
                <a16:creationId xmlns:a16="http://schemas.microsoft.com/office/drawing/2014/main" id="{BBC211C8-5107-4F08-18EE-9314A4F4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5" y="5980113"/>
            <a:ext cx="99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</a:p>
        </p:txBody>
      </p:sp>
      <p:sp>
        <p:nvSpPr>
          <p:cNvPr id="36946" name="Text Box 92">
            <a:extLst>
              <a:ext uri="{FF2B5EF4-FFF2-40B4-BE49-F238E27FC236}">
                <a16:creationId xmlns:a16="http://schemas.microsoft.com/office/drawing/2014/main" id="{8D331F5C-F812-36C1-4F34-624F340864BA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2272506" y="2348707"/>
            <a:ext cx="663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80</a:t>
            </a:r>
          </a:p>
        </p:txBody>
      </p:sp>
      <p:sp>
        <p:nvSpPr>
          <p:cNvPr id="36947" name="Line 93">
            <a:extLst>
              <a:ext uri="{FF2B5EF4-FFF2-40B4-BE49-F238E27FC236}">
                <a16:creationId xmlns:a16="http://schemas.microsoft.com/office/drawing/2014/main" id="{78BDF9D5-8407-0EE5-4473-FE90E8899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48" name="Text Box 94">
            <a:extLst>
              <a:ext uri="{FF2B5EF4-FFF2-40B4-BE49-F238E27FC236}">
                <a16:creationId xmlns:a16="http://schemas.microsoft.com/office/drawing/2014/main" id="{B2FB1329-147A-A845-F54A-ECF5AF772585}"/>
              </a:ext>
            </a:extLst>
          </p:cNvPr>
          <p:cNvSpPr txBox="1">
            <a:spLocks noChangeArrowheads="1"/>
          </p:cNvSpPr>
          <p:nvPr/>
        </p:nvSpPr>
        <p:spPr bwMode="auto">
          <a:xfrm rot="5390887">
            <a:off x="3569494" y="5550694"/>
            <a:ext cx="663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Byte 80</a:t>
            </a:r>
          </a:p>
        </p:txBody>
      </p:sp>
      <p:pic>
        <p:nvPicPr>
          <p:cNvPr id="36949" name="Picture 1">
            <a:extLst>
              <a:ext uri="{FF2B5EF4-FFF2-40B4-BE49-F238E27FC236}">
                <a16:creationId xmlns:a16="http://schemas.microsoft.com/office/drawing/2014/main" id="{7E1B242A-A338-7E4A-0378-A92AF9A7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338513"/>
            <a:ext cx="12461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0" name="Picture 2">
            <a:extLst>
              <a:ext uri="{FF2B5EF4-FFF2-40B4-BE49-F238E27FC236}">
                <a16:creationId xmlns:a16="http://schemas.microsoft.com/office/drawing/2014/main" id="{8B7A62E0-ECCA-9674-56DA-48A950D0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417888"/>
            <a:ext cx="14112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51" name="Line 7">
            <a:extLst>
              <a:ext uri="{FF2B5EF4-FFF2-40B4-BE49-F238E27FC236}">
                <a16:creationId xmlns:a16="http://schemas.microsoft.com/office/drawing/2014/main" id="{BAFFD0DB-C94D-FB10-274A-4CC5942070C5}"/>
              </a:ext>
            </a:extLst>
          </p:cNvPr>
          <p:cNvSpPr>
            <a:spLocks noChangeShapeType="1"/>
          </p:cNvSpPr>
          <p:nvPr/>
        </p:nvSpPr>
        <p:spPr bwMode="auto">
          <a:xfrm rot="688582" flipV="1">
            <a:off x="2727325" y="3116263"/>
            <a:ext cx="3646488" cy="739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52" name="TextBox 120">
            <a:extLst>
              <a:ext uri="{FF2B5EF4-FFF2-40B4-BE49-F238E27FC236}">
                <a16:creationId xmlns:a16="http://schemas.microsoft.com/office/drawing/2014/main" id="{6C926C99-BB5F-ED1C-8EFA-717BE934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3071813"/>
            <a:ext cx="687388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Data</a:t>
            </a:r>
          </a:p>
        </p:txBody>
      </p:sp>
      <p:sp>
        <p:nvSpPr>
          <p:cNvPr id="36953" name="Line 7">
            <a:extLst>
              <a:ext uri="{FF2B5EF4-FFF2-40B4-BE49-F238E27FC236}">
                <a16:creationId xmlns:a16="http://schemas.microsoft.com/office/drawing/2014/main" id="{ED6928D0-87A3-117F-FA7D-5A043BB2E773}"/>
              </a:ext>
            </a:extLst>
          </p:cNvPr>
          <p:cNvSpPr>
            <a:spLocks noChangeShapeType="1"/>
          </p:cNvSpPr>
          <p:nvPr/>
        </p:nvSpPr>
        <p:spPr bwMode="auto">
          <a:xfrm rot="688582" flipH="1">
            <a:off x="2724150" y="3565525"/>
            <a:ext cx="3640138" cy="776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954" name="TextBox 99">
            <a:extLst>
              <a:ext uri="{FF2B5EF4-FFF2-40B4-BE49-F238E27FC236}">
                <a16:creationId xmlns:a16="http://schemas.microsoft.com/office/drawing/2014/main" id="{DE9DF472-E9BD-E987-9CBA-E530DC42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4079875"/>
            <a:ext cx="2019300" cy="339725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ACK + Adv_Win</a:t>
            </a:r>
          </a:p>
        </p:txBody>
      </p:sp>
      <p:sp>
        <p:nvSpPr>
          <p:cNvPr id="101" name="Rectangle 3">
            <a:extLst>
              <a:ext uri="{FF2B5EF4-FFF2-40B4-BE49-F238E27FC236}">
                <a16:creationId xmlns:a16="http://schemas.microsoft.com/office/drawing/2014/main" id="{5AF2405B-9FE2-144E-B445-0F1A30ED06BD}"/>
              </a:ext>
            </a:extLst>
          </p:cNvPr>
          <p:cNvSpPr txBox="1">
            <a:spLocks/>
          </p:cNvSpPr>
          <p:nvPr/>
        </p:nvSpPr>
        <p:spPr>
          <a:xfrm>
            <a:off x="304800" y="128588"/>
            <a:ext cx="8534400" cy="650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Silly-window syndrome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	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7">
            <a:extLst>
              <a:ext uri="{FF2B5EF4-FFF2-40B4-BE49-F238E27FC236}">
                <a16:creationId xmlns:a16="http://schemas.microsoft.com/office/drawing/2014/main" id="{69CE5781-8DD5-7301-7FE7-CDEC1C7B4DFE}"/>
              </a:ext>
            </a:extLst>
          </p:cNvPr>
          <p:cNvSpPr>
            <a:spLocks noChangeShapeType="1"/>
          </p:cNvSpPr>
          <p:nvPr/>
        </p:nvSpPr>
        <p:spPr bwMode="auto">
          <a:xfrm rot="688582" flipV="1">
            <a:off x="1209675" y="1541463"/>
            <a:ext cx="6864350" cy="13843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4" name="Slide Number Placeholder 1">
            <a:extLst>
              <a:ext uri="{FF2B5EF4-FFF2-40B4-BE49-F238E27FC236}">
                <a16:creationId xmlns:a16="http://schemas.microsoft.com/office/drawing/2014/main" id="{B520E0BE-056D-6AFE-0937-C13F88065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BA4E7-29CB-D140-8679-F612C807849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9CC4B5-D402-84FC-0560-2CCA416A58D2}"/>
              </a:ext>
            </a:extLst>
          </p:cNvPr>
          <p:cNvSpPr txBox="1">
            <a:spLocks/>
          </p:cNvSpPr>
          <p:nvPr/>
        </p:nvSpPr>
        <p:spPr>
          <a:xfrm>
            <a:off x="304800" y="128588"/>
            <a:ext cx="8534400" cy="650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Silly window syndrome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0BD1E1C0-269D-2A94-777E-7F9207FF1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92400"/>
            <a:ext cx="12461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>
            <a:extLst>
              <a:ext uri="{FF2B5EF4-FFF2-40B4-BE49-F238E27FC236}">
                <a16:creationId xmlns:a16="http://schemas.microsoft.com/office/drawing/2014/main" id="{6AB58A02-3AB6-DF92-C465-D486F2E8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2784475"/>
            <a:ext cx="1412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>
            <a:extLst>
              <a:ext uri="{FF2B5EF4-FFF2-40B4-BE49-F238E27FC236}">
                <a16:creationId xmlns:a16="http://schemas.microsoft.com/office/drawing/2014/main" id="{86CAC69E-25F5-BEDC-DB9E-4D09B106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984375"/>
            <a:ext cx="2000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>
            <a:extLst>
              <a:ext uri="{FF2B5EF4-FFF2-40B4-BE49-F238E27FC236}">
                <a16:creationId xmlns:a16="http://schemas.microsoft.com/office/drawing/2014/main" id="{FBA44BBE-461C-095F-AB11-13F676EB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984375"/>
            <a:ext cx="2000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4">
            <a:extLst>
              <a:ext uri="{FF2B5EF4-FFF2-40B4-BE49-F238E27FC236}">
                <a16:creationId xmlns:a16="http://schemas.microsoft.com/office/drawing/2014/main" id="{66E22905-2A03-6BF6-5973-B1A13EBC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984375"/>
            <a:ext cx="2000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7A6E6-3397-146D-E469-09DE3D6A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92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What happens when the receiving application program consumes data slowly?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503AF-3AF2-0072-AB06-F5CE21D3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3200"/>
            <a:ext cx="519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Leads to smaller advertised_window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1">
            <a:extLst>
              <a:ext uri="{FF2B5EF4-FFF2-40B4-BE49-F238E27FC236}">
                <a16:creationId xmlns:a16="http://schemas.microsoft.com/office/drawing/2014/main" id="{1E6782AE-E0C6-262F-F777-0AB9A0172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39E032-A313-4941-B87E-2AE78A7891F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762" name="Text Box 4">
            <a:extLst>
              <a:ext uri="{FF2B5EF4-FFF2-40B4-BE49-F238E27FC236}">
                <a16:creationId xmlns:a16="http://schemas.microsoft.com/office/drawing/2014/main" id="{4A151836-4B1F-9F8F-351A-098128768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63" y="5464175"/>
            <a:ext cx="1327151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117763" name="Line 5">
            <a:extLst>
              <a:ext uri="{FF2B5EF4-FFF2-40B4-BE49-F238E27FC236}">
                <a16:creationId xmlns:a16="http://schemas.microsoft.com/office/drawing/2014/main" id="{38686A48-FDD6-39EE-1AB2-8C5C757A3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764" name="Line 7">
            <a:extLst>
              <a:ext uri="{FF2B5EF4-FFF2-40B4-BE49-F238E27FC236}">
                <a16:creationId xmlns:a16="http://schemas.microsoft.com/office/drawing/2014/main" id="{4D3C11F7-79FF-F9CC-6377-9D709EE3D946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11563" y="314007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765" name="Line 10">
            <a:extLst>
              <a:ext uri="{FF2B5EF4-FFF2-40B4-BE49-F238E27FC236}">
                <a16:creationId xmlns:a16="http://schemas.microsoft.com/office/drawing/2014/main" id="{9BEA35D4-FC71-3CEF-AD01-920888CA2F4A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621088" y="4013200"/>
            <a:ext cx="2519362" cy="4222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17766" name="AutoShape 12">
            <a:extLst>
              <a:ext uri="{FF2B5EF4-FFF2-40B4-BE49-F238E27FC236}">
                <a16:creationId xmlns:a16="http://schemas.microsoft.com/office/drawing/2014/main" id="{85905E17-CAB4-C39A-7C77-80D5BE1E59F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1924844" y="3809206"/>
            <a:ext cx="3349625" cy="4763"/>
          </a:xfrm>
          <a:prstGeom prst="bentConnector5">
            <a:avLst>
              <a:gd name="adj1" fmla="val 22833"/>
              <a:gd name="adj2" fmla="val -6800005"/>
              <a:gd name="adj3" fmla="val 73866"/>
            </a:avLst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7" name="Text Box 13">
            <a:extLst>
              <a:ext uri="{FF2B5EF4-FFF2-40B4-BE49-F238E27FC236}">
                <a16:creationId xmlns:a16="http://schemas.microsoft.com/office/drawing/2014/main" id="{972D0D13-4AB8-37BC-E500-CC415D23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3600450"/>
            <a:ext cx="2151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Round-trip delay</a:t>
            </a:r>
          </a:p>
        </p:txBody>
      </p:sp>
      <p:sp>
        <p:nvSpPr>
          <p:cNvPr id="117768" name="Text Box 15">
            <a:extLst>
              <a:ext uri="{FF2B5EF4-FFF2-40B4-BE49-F238E27FC236}">
                <a16:creationId xmlns:a16="http://schemas.microsoft.com/office/drawing/2014/main" id="{C1FAC59E-1A3B-C8F2-DBB2-F9B1BC94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01750"/>
            <a:ext cx="177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117769" name="Text Box 16">
            <a:extLst>
              <a:ext uri="{FF2B5EF4-FFF2-40B4-BE49-F238E27FC236}">
                <a16:creationId xmlns:a16="http://schemas.microsoft.com/office/drawing/2014/main" id="{DD95C10E-A3E9-06F1-A3B4-E1EA182D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1301750"/>
            <a:ext cx="21034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117770" name="Line 17">
            <a:extLst>
              <a:ext uri="{FF2B5EF4-FFF2-40B4-BE49-F238E27FC236}">
                <a16:creationId xmlns:a16="http://schemas.microsoft.com/office/drawing/2014/main" id="{87166925-7E94-73AE-9067-BFFF4B626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3" y="2159000"/>
            <a:ext cx="0" cy="3375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771" name="Line 18">
            <a:extLst>
              <a:ext uri="{FF2B5EF4-FFF2-40B4-BE49-F238E27FC236}">
                <a16:creationId xmlns:a16="http://schemas.microsoft.com/office/drawing/2014/main" id="{B535E310-7A37-A86C-60A5-B20D49FE5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2038" y="2159000"/>
            <a:ext cx="6350" cy="3305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46F9EB54-DA16-B888-3B95-DD7E4F6B3F9A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86163" y="334962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CF900CA4-D84C-287C-B98C-8C43412FB758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598863" y="35702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B16F6ED4-79E9-74E7-9615-FD848C3D756F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09975" y="379253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BEF80695-89BB-1923-6C6B-DFEFE719984C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22675" y="4013200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6CEE8067-1C06-57CF-F36A-1D5FD6ECF75C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35375" y="4233863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6F0F4FC4-1EC1-E7A4-9FDC-E4B22E2A2170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48075" y="4454525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id="{9762B638-8A22-D6E6-61D5-807F08D5A775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59188" y="467518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" name="Line 7">
            <a:extLst>
              <a:ext uri="{FF2B5EF4-FFF2-40B4-BE49-F238E27FC236}">
                <a16:creationId xmlns:a16="http://schemas.microsoft.com/office/drawing/2014/main" id="{8A53CDBF-2915-6012-2A93-6D279D6A1E99}"/>
              </a:ext>
            </a:extLst>
          </p:cNvPr>
          <p:cNvSpPr>
            <a:spLocks noChangeShapeType="1"/>
          </p:cNvSpPr>
          <p:nvPr/>
        </p:nvSpPr>
        <p:spPr bwMode="auto">
          <a:xfrm rot="688582">
            <a:off x="3671888" y="4897438"/>
            <a:ext cx="2584450" cy="295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ED062CC4-FC98-33C0-CFEC-AAA36162C3E2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621088" y="4157663"/>
            <a:ext cx="2519362" cy="42068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40EB3C5A-4970-D01A-7EEE-51092AA9986A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643313" y="4375150"/>
            <a:ext cx="2520950" cy="4222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D91DC584-C336-97CD-A668-CD1C91BF8FC7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667125" y="4594225"/>
            <a:ext cx="2519363" cy="4222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Line 10">
            <a:extLst>
              <a:ext uri="{FF2B5EF4-FFF2-40B4-BE49-F238E27FC236}">
                <a16:creationId xmlns:a16="http://schemas.microsoft.com/office/drawing/2014/main" id="{2044D514-F2DF-19F3-5050-1A323A0DAA3B}"/>
              </a:ext>
            </a:extLst>
          </p:cNvPr>
          <p:cNvSpPr>
            <a:spLocks noChangeShapeType="1"/>
          </p:cNvSpPr>
          <p:nvPr/>
        </p:nvSpPr>
        <p:spPr bwMode="auto">
          <a:xfrm rot="21071414" flipV="1">
            <a:off x="3638550" y="4852988"/>
            <a:ext cx="2519363" cy="4222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7784" name="Rectangle 2">
            <a:extLst>
              <a:ext uri="{FF2B5EF4-FFF2-40B4-BE49-F238E27FC236}">
                <a16:creationId xmlns:a16="http://schemas.microsoft.com/office/drawing/2014/main" id="{ACD7F593-253A-519C-E5C2-B1D41F56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Revisiting “delay X bandwidth”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7">
            <a:extLst>
              <a:ext uri="{FF2B5EF4-FFF2-40B4-BE49-F238E27FC236}">
                <a16:creationId xmlns:a16="http://schemas.microsoft.com/office/drawing/2014/main" id="{CDAEA4FD-1BA6-3C78-E2EC-566A34693A07}"/>
              </a:ext>
            </a:extLst>
          </p:cNvPr>
          <p:cNvSpPr>
            <a:spLocks noChangeShapeType="1"/>
          </p:cNvSpPr>
          <p:nvPr/>
        </p:nvSpPr>
        <p:spPr bwMode="auto">
          <a:xfrm rot="688582" flipV="1">
            <a:off x="1209675" y="1541463"/>
            <a:ext cx="6864350" cy="13843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0" name="Slide Number Placeholder 1">
            <a:extLst>
              <a:ext uri="{FF2B5EF4-FFF2-40B4-BE49-F238E27FC236}">
                <a16:creationId xmlns:a16="http://schemas.microsoft.com/office/drawing/2014/main" id="{EEC56E4B-BB68-BF60-BD8A-23457ED82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E7715-74E5-F04F-AE4C-BA8EF03EC2F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4F9E48C-1244-31DF-EC6A-FFFA69D0FB4E}"/>
              </a:ext>
            </a:extLst>
          </p:cNvPr>
          <p:cNvSpPr txBox="1">
            <a:spLocks/>
          </p:cNvSpPr>
          <p:nvPr/>
        </p:nvSpPr>
        <p:spPr>
          <a:xfrm>
            <a:off x="304800" y="128588"/>
            <a:ext cx="8534400" cy="650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Silly window syndrome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F9FFFE6F-924D-F197-BD2D-8AAD0AF7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92400"/>
            <a:ext cx="12461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>
            <a:extLst>
              <a:ext uri="{FF2B5EF4-FFF2-40B4-BE49-F238E27FC236}">
                <a16:creationId xmlns:a16="http://schemas.microsoft.com/office/drawing/2014/main" id="{945C2BD5-AB02-0766-F62F-1246C33B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2784475"/>
            <a:ext cx="1412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>
            <a:extLst>
              <a:ext uri="{FF2B5EF4-FFF2-40B4-BE49-F238E27FC236}">
                <a16:creationId xmlns:a16="http://schemas.microsoft.com/office/drawing/2014/main" id="{1D55051A-A5C8-6355-5168-2608C107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005013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>
            <a:extLst>
              <a:ext uri="{FF2B5EF4-FFF2-40B4-BE49-F238E27FC236}">
                <a16:creationId xmlns:a16="http://schemas.microsoft.com/office/drawing/2014/main" id="{9EF112CE-78E7-71C8-C99E-C456C154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005013"/>
            <a:ext cx="1109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>
            <a:extLst>
              <a:ext uri="{FF2B5EF4-FFF2-40B4-BE49-F238E27FC236}">
                <a16:creationId xmlns:a16="http://schemas.microsoft.com/office/drawing/2014/main" id="{67123773-7763-FB5B-E7B4-247E53EB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005013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A8597-54BD-8B9D-5E85-73C118738893}"/>
              </a:ext>
            </a:extLst>
          </p:cNvPr>
          <p:cNvSpPr txBox="1"/>
          <p:nvPr/>
        </p:nvSpPr>
        <p:spPr>
          <a:xfrm>
            <a:off x="0" y="4427538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Discussion: What can be the possible solutions?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">
            <a:extLst>
              <a:ext uri="{FF2B5EF4-FFF2-40B4-BE49-F238E27FC236}">
                <a16:creationId xmlns:a16="http://schemas.microsoft.com/office/drawing/2014/main" id="{E62C92E2-E4DB-DA05-0F84-DCE9326F0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10D6E5-1FC1-A74B-B9B3-BD2B2D0D031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E6EC75F1-8BF1-63A9-8E86-43C046A4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(1) Delayed ACK (a receiver-side approach)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F0EBC-6A80-4209-B226-93D8746DD765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1: Receiver side approach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>
            <a:extLst>
              <a:ext uri="{FF2B5EF4-FFF2-40B4-BE49-F238E27FC236}">
                <a16:creationId xmlns:a16="http://schemas.microsoft.com/office/drawing/2014/main" id="{0134CEA9-E493-37D1-BF7E-0586E7E70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55DA00-F061-C548-AD4C-13DDB65BF2C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14479F32-897E-98F5-1DC0-3EA6EF31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(1) Delayed ACK (a receiver-side approach)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343876-272A-05DE-85F3-536C9F651E4B}"/>
              </a:ext>
            </a:extLst>
          </p:cNvPr>
          <p:cNvSpPr txBox="1"/>
          <p:nvPr/>
        </p:nvSpPr>
        <p:spPr>
          <a:xfrm>
            <a:off x="0" y="2052638"/>
            <a:ext cx="9144000" cy="646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- How much delay is good enough?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4AF1B-0B9B-4BD3-FE99-48F6846EF41D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1: Receiver side approach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>
            <a:extLst>
              <a:ext uri="{FF2B5EF4-FFF2-40B4-BE49-F238E27FC236}">
                <a16:creationId xmlns:a16="http://schemas.microsoft.com/office/drawing/2014/main" id="{714E31F1-DB54-853A-D1B6-075E153B3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1C72F-F81A-1348-9E43-96F15F2513A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2702467-8289-A147-E079-B2AB3B40E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(1) Delayed ACK (a receiver-side approach)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B26DD-6F85-F6AC-17C9-BEE9FC2235CB}"/>
              </a:ext>
            </a:extLst>
          </p:cNvPr>
          <p:cNvSpPr txBox="1"/>
          <p:nvPr/>
        </p:nvSpPr>
        <p:spPr>
          <a:xfrm>
            <a:off x="0" y="2052638"/>
            <a:ext cx="9144000" cy="646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- How much delay is good enough?</a:t>
            </a:r>
          </a:p>
        </p:txBody>
      </p:sp>
      <p:sp>
        <p:nvSpPr>
          <p:cNvPr id="46084" name="TextBox 3">
            <a:extLst>
              <a:ext uri="{FF2B5EF4-FFF2-40B4-BE49-F238E27FC236}">
                <a16:creationId xmlns:a16="http://schemas.microsoft.com/office/drawing/2014/main" id="{57B216F4-0EB3-906B-2B03-826477B9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0"/>
            <a:ext cx="92646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[RFC 1122] A TCP SHOULD implement a delayed ACK, but 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ACK should not be excessively delayed; in particular,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the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delay MUST be less than 0.5 seconds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, and in a stream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of full-sized segments there SHOULD be an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ACK for at least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every second segment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Typically, OSs are more conservative. Use 200ms of delay.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651A8-9FE1-D0AE-8E3C-16847DF6B9D0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1: Receiver side approach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1">
            <a:extLst>
              <a:ext uri="{FF2B5EF4-FFF2-40B4-BE49-F238E27FC236}">
                <a16:creationId xmlns:a16="http://schemas.microsoft.com/office/drawing/2014/main" id="{5DD20ABF-5E47-3E90-0185-844EE728D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265381-03BD-DB45-BF87-D53475DEB4C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26CFCCCD-E525-7038-B5DE-8D79C979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(2) Nagle’s algorithm (a sender-side approach)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692468CA-DEB1-95C7-9CFF-341F65BB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57413"/>
            <a:ext cx="8858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211E2-D256-61FE-BA83-AF8EBFE1AAFE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2: Sender side approach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>
            <a:extLst>
              <a:ext uri="{FF2B5EF4-FFF2-40B4-BE49-F238E27FC236}">
                <a16:creationId xmlns:a16="http://schemas.microsoft.com/office/drawing/2014/main" id="{4CE5CCD1-5540-CD52-559C-79715E4D4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8F1EB-3415-6645-AF12-A3B48CC8EE1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4CEDA9F-FD42-AA2B-6245-2985BC79A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C2415BA1-2BEC-EB29-1BF6-2C3B9CD5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57413"/>
            <a:ext cx="8858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1549B7-2415-4850-616E-BBAB37B92155}"/>
              </a:ext>
            </a:extLst>
          </p:cNvPr>
          <p:cNvSpPr/>
          <p:nvPr/>
        </p:nvSpPr>
        <p:spPr>
          <a:xfrm>
            <a:off x="1077913" y="1047750"/>
            <a:ext cx="6797675" cy="6778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0: Assumes there are some data to send. Otherwise, the sender will have to wait anyway.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2F6FD7-D80A-F2E4-2CA4-D4499EE8F12A}"/>
              </a:ext>
            </a:extLst>
          </p:cNvPr>
          <p:cNvSpPr/>
          <p:nvPr/>
        </p:nvSpPr>
        <p:spPr>
          <a:xfrm>
            <a:off x="120650" y="2165350"/>
            <a:ext cx="4489450" cy="460375"/>
          </a:xfrm>
          <a:prstGeom prst="ellipse">
            <a:avLst/>
          </a:prstGeom>
          <a:solidFill>
            <a:schemeClr val="accent3">
              <a:lumMod val="75000"/>
              <a:alpha val="39311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BA53DE1-4E93-DB74-D5F0-5E23B02E8172}"/>
              </a:ext>
            </a:extLst>
          </p:cNvPr>
          <p:cNvSpPr/>
          <p:nvPr/>
        </p:nvSpPr>
        <p:spPr>
          <a:xfrm>
            <a:off x="4603750" y="1744663"/>
            <a:ext cx="927100" cy="635000"/>
          </a:xfrm>
          <a:custGeom>
            <a:avLst/>
            <a:gdLst>
              <a:gd name="connsiteX0" fmla="*/ 0 w 927100"/>
              <a:gd name="connsiteY0" fmla="*/ 635000 h 635000"/>
              <a:gd name="connsiteX1" fmla="*/ 698500 w 927100"/>
              <a:gd name="connsiteY1" fmla="*/ 330200 h 635000"/>
              <a:gd name="connsiteX2" fmla="*/ 927100 w 9271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635000">
                <a:moveTo>
                  <a:pt x="0" y="635000"/>
                </a:moveTo>
                <a:cubicBezTo>
                  <a:pt x="271991" y="535516"/>
                  <a:pt x="543983" y="436033"/>
                  <a:pt x="698500" y="330200"/>
                </a:cubicBezTo>
                <a:cubicBezTo>
                  <a:pt x="853017" y="224367"/>
                  <a:pt x="890058" y="112183"/>
                  <a:pt x="927100" y="0"/>
                </a:cubicBezTo>
              </a:path>
            </a:pathLst>
          </a:custGeom>
          <a:noFill/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23F86-90B7-32F6-811B-2FFF60059270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2: Sender side approach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1">
            <a:extLst>
              <a:ext uri="{FF2B5EF4-FFF2-40B4-BE49-F238E27FC236}">
                <a16:creationId xmlns:a16="http://schemas.microsoft.com/office/drawing/2014/main" id="{1F45A40D-87A3-9D80-D9E9-20C4330DE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610FE-BA6A-F14B-B731-A36B78491AE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E0F54511-AB9A-5596-88D8-81871057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4F2E4F0E-D09C-6757-3F2B-2217548A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57413"/>
            <a:ext cx="8858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5E20BC-75D5-5BBE-DC6F-3602692E80D8}"/>
              </a:ext>
            </a:extLst>
          </p:cNvPr>
          <p:cNvSpPr/>
          <p:nvPr/>
        </p:nvSpPr>
        <p:spPr>
          <a:xfrm>
            <a:off x="1077913" y="1233488"/>
            <a:ext cx="6797675" cy="4778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1: The system is capable of sending a full MSS.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181D99-A5D2-EC50-95E2-EB149B8E181C}"/>
              </a:ext>
            </a:extLst>
          </p:cNvPr>
          <p:cNvSpPr/>
          <p:nvPr/>
        </p:nvSpPr>
        <p:spPr>
          <a:xfrm>
            <a:off x="654050" y="2430463"/>
            <a:ext cx="6989763" cy="460375"/>
          </a:xfrm>
          <a:prstGeom prst="ellipse">
            <a:avLst/>
          </a:prstGeom>
          <a:solidFill>
            <a:schemeClr val="accent3">
              <a:lumMod val="75000"/>
              <a:alpha val="39311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DA87BA3-AF9F-3A6E-F18F-331E15A54FA1}"/>
              </a:ext>
            </a:extLst>
          </p:cNvPr>
          <p:cNvSpPr/>
          <p:nvPr/>
        </p:nvSpPr>
        <p:spPr>
          <a:xfrm>
            <a:off x="4664075" y="1798638"/>
            <a:ext cx="927100" cy="635000"/>
          </a:xfrm>
          <a:custGeom>
            <a:avLst/>
            <a:gdLst>
              <a:gd name="connsiteX0" fmla="*/ 0 w 927100"/>
              <a:gd name="connsiteY0" fmla="*/ 635000 h 635000"/>
              <a:gd name="connsiteX1" fmla="*/ 698500 w 927100"/>
              <a:gd name="connsiteY1" fmla="*/ 330200 h 635000"/>
              <a:gd name="connsiteX2" fmla="*/ 927100 w 9271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635000">
                <a:moveTo>
                  <a:pt x="0" y="635000"/>
                </a:moveTo>
                <a:cubicBezTo>
                  <a:pt x="271991" y="535516"/>
                  <a:pt x="543983" y="436033"/>
                  <a:pt x="698500" y="330200"/>
                </a:cubicBezTo>
                <a:cubicBezTo>
                  <a:pt x="853017" y="224367"/>
                  <a:pt x="890058" y="112183"/>
                  <a:pt x="927100" y="0"/>
                </a:cubicBezTo>
              </a:path>
            </a:pathLst>
          </a:custGeom>
          <a:noFill/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F95A2-FBD0-A820-C5C9-788E6D7CFFF1}"/>
              </a:ext>
            </a:extLst>
          </p:cNvPr>
          <p:cNvSpPr/>
          <p:nvPr/>
        </p:nvSpPr>
        <p:spPr>
          <a:xfrm>
            <a:off x="5954713" y="1798638"/>
            <a:ext cx="2393950" cy="477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immediately.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A7605-25ED-B9C2-4F7F-DD75EC52FB04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2: Sender side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>
            <a:extLst>
              <a:ext uri="{FF2B5EF4-FFF2-40B4-BE49-F238E27FC236}">
                <a16:creationId xmlns:a16="http://schemas.microsoft.com/office/drawing/2014/main" id="{D9D70D1E-E97E-25B5-C6F0-0893BF55B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0E21A-C667-D945-9354-A8739C181F7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4202015-EB6F-9BC2-525E-7367A53C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F7684F63-27E7-35AC-7646-7697280E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57413"/>
            <a:ext cx="8858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878C93-462C-D0D3-347A-410FC488BCC0}"/>
              </a:ext>
            </a:extLst>
          </p:cNvPr>
          <p:cNvSpPr/>
          <p:nvPr/>
        </p:nvSpPr>
        <p:spPr>
          <a:xfrm>
            <a:off x="981075" y="4681538"/>
            <a:ext cx="6797675" cy="7127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2: Not enough data OR window size for a full MSS.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some packets are in-flight (yet to receive ACK for).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1E34C3-DBCD-D902-A236-6D092D5D3016}"/>
              </a:ext>
            </a:extLst>
          </p:cNvPr>
          <p:cNvSpPr/>
          <p:nvPr/>
        </p:nvSpPr>
        <p:spPr>
          <a:xfrm>
            <a:off x="885825" y="3221038"/>
            <a:ext cx="6989763" cy="460375"/>
          </a:xfrm>
          <a:prstGeom prst="ellipse">
            <a:avLst/>
          </a:prstGeom>
          <a:solidFill>
            <a:schemeClr val="accent3">
              <a:lumMod val="75000"/>
              <a:alpha val="39311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AE360A5-21A3-BF50-63C1-4CE2D1596FA6}"/>
              </a:ext>
            </a:extLst>
          </p:cNvPr>
          <p:cNvSpPr/>
          <p:nvPr/>
        </p:nvSpPr>
        <p:spPr>
          <a:xfrm rot="9267485">
            <a:off x="2859088" y="3849688"/>
            <a:ext cx="927100" cy="635000"/>
          </a:xfrm>
          <a:custGeom>
            <a:avLst/>
            <a:gdLst>
              <a:gd name="connsiteX0" fmla="*/ 0 w 927100"/>
              <a:gd name="connsiteY0" fmla="*/ 635000 h 635000"/>
              <a:gd name="connsiteX1" fmla="*/ 698500 w 927100"/>
              <a:gd name="connsiteY1" fmla="*/ 330200 h 635000"/>
              <a:gd name="connsiteX2" fmla="*/ 927100 w 9271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635000">
                <a:moveTo>
                  <a:pt x="0" y="635000"/>
                </a:moveTo>
                <a:cubicBezTo>
                  <a:pt x="271991" y="535516"/>
                  <a:pt x="543983" y="436033"/>
                  <a:pt x="698500" y="330200"/>
                </a:cubicBezTo>
                <a:cubicBezTo>
                  <a:pt x="853017" y="224367"/>
                  <a:pt x="890058" y="112183"/>
                  <a:pt x="927100" y="0"/>
                </a:cubicBezTo>
              </a:path>
            </a:pathLst>
          </a:custGeom>
          <a:noFill/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06E92-F2CC-A17E-E01C-767EC85B770A}"/>
              </a:ext>
            </a:extLst>
          </p:cNvPr>
          <p:cNvSpPr/>
          <p:nvPr/>
        </p:nvSpPr>
        <p:spPr>
          <a:xfrm>
            <a:off x="4859338" y="5654675"/>
            <a:ext cx="3016250" cy="479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Buffer the data and wait.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03A57-616B-91B0-91BA-60C88C16A801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2: Sender side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1">
            <a:extLst>
              <a:ext uri="{FF2B5EF4-FFF2-40B4-BE49-F238E27FC236}">
                <a16:creationId xmlns:a16="http://schemas.microsoft.com/office/drawing/2014/main" id="{496D26A2-F1A4-0768-5A86-1822FAFB7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6AA8B-0C8E-6F4D-979C-2B7F57A0805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BABEE8B-D526-64F4-5D71-301D36FE1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E2D28D59-5E5F-ABE5-60F6-1F70C35F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57413"/>
            <a:ext cx="8858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B24C55-7425-4BDC-785D-1BE7C25F4498}"/>
              </a:ext>
            </a:extLst>
          </p:cNvPr>
          <p:cNvSpPr/>
          <p:nvPr/>
        </p:nvSpPr>
        <p:spPr>
          <a:xfrm>
            <a:off x="615950" y="5267325"/>
            <a:ext cx="6797675" cy="7127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 3: No packet is in-flight (i.e., all ACKs are received).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00943F-363E-3EB6-5705-C5DAFF8C6E57}"/>
              </a:ext>
            </a:extLst>
          </p:cNvPr>
          <p:cNvSpPr/>
          <p:nvPr/>
        </p:nvSpPr>
        <p:spPr>
          <a:xfrm>
            <a:off x="1230313" y="3949700"/>
            <a:ext cx="3629025" cy="460375"/>
          </a:xfrm>
          <a:prstGeom prst="ellipse">
            <a:avLst/>
          </a:prstGeom>
          <a:solidFill>
            <a:schemeClr val="accent3">
              <a:lumMod val="75000"/>
              <a:alpha val="39311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00AC995-610A-1A11-59D6-0450B8D4E1FF}"/>
              </a:ext>
            </a:extLst>
          </p:cNvPr>
          <p:cNvSpPr/>
          <p:nvPr/>
        </p:nvSpPr>
        <p:spPr>
          <a:xfrm rot="9267485">
            <a:off x="2225675" y="4551363"/>
            <a:ext cx="781050" cy="576262"/>
          </a:xfrm>
          <a:custGeom>
            <a:avLst/>
            <a:gdLst>
              <a:gd name="connsiteX0" fmla="*/ 0 w 927100"/>
              <a:gd name="connsiteY0" fmla="*/ 635000 h 635000"/>
              <a:gd name="connsiteX1" fmla="*/ 698500 w 927100"/>
              <a:gd name="connsiteY1" fmla="*/ 330200 h 635000"/>
              <a:gd name="connsiteX2" fmla="*/ 927100 w 927100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7100" h="635000">
                <a:moveTo>
                  <a:pt x="0" y="635000"/>
                </a:moveTo>
                <a:cubicBezTo>
                  <a:pt x="271991" y="535516"/>
                  <a:pt x="543983" y="436033"/>
                  <a:pt x="698500" y="330200"/>
                </a:cubicBezTo>
                <a:cubicBezTo>
                  <a:pt x="853017" y="224367"/>
                  <a:pt x="890058" y="112183"/>
                  <a:pt x="927100" y="0"/>
                </a:cubicBezTo>
              </a:path>
            </a:pathLst>
          </a:custGeom>
          <a:noFill/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E64BB-6927-67F7-7685-BBD795D2E440}"/>
              </a:ext>
            </a:extLst>
          </p:cNvPr>
          <p:cNvSpPr/>
          <p:nvPr/>
        </p:nvSpPr>
        <p:spPr>
          <a:xfrm>
            <a:off x="4111625" y="6065838"/>
            <a:ext cx="3282950" cy="742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immediately, no matter how small the packet 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80C9C-4E94-9F35-893A-283620D56917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2: Sender side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1">
            <a:extLst>
              <a:ext uri="{FF2B5EF4-FFF2-40B4-BE49-F238E27FC236}">
                <a16:creationId xmlns:a16="http://schemas.microsoft.com/office/drawing/2014/main" id="{98EBF824-81A5-B8D8-6149-C070D8E62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0B128-0474-AB46-95CA-4FE22564F60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74B59C05-7F87-023F-00AF-ADE39FD3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(2) Nagle’s algorithm</a:t>
            </a: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7E3B142F-FBE0-230D-42E7-4BD74F0D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57413"/>
            <a:ext cx="8858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48E83-0C87-EC25-6D36-C9398C980025}"/>
              </a:ext>
            </a:extLst>
          </p:cNvPr>
          <p:cNvSpPr txBox="1"/>
          <p:nvPr/>
        </p:nvSpPr>
        <p:spPr>
          <a:xfrm>
            <a:off x="142875" y="5397500"/>
            <a:ext cx="8739188" cy="16319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Because some applications cannot afford such a delay for each write it does to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TCP connection, the socket interface allows the application to turn off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Nagel’s algorithm by setting the TCP_NODELAY socket option.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TCP_QUICKACK option disables the Delayed Ack protocol.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51476-B695-AF83-513A-007A155BAADD}"/>
              </a:ext>
            </a:extLst>
          </p:cNvPr>
          <p:cNvSpPr txBox="1"/>
          <p:nvPr/>
        </p:nvSpPr>
        <p:spPr>
          <a:xfrm>
            <a:off x="0" y="207963"/>
            <a:ext cx="9144000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Solution 2: Sender side approach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1">
            <a:extLst>
              <a:ext uri="{FF2B5EF4-FFF2-40B4-BE49-F238E27FC236}">
                <a16:creationId xmlns:a16="http://schemas.microsoft.com/office/drawing/2014/main" id="{F6905D8D-A6F0-8956-480B-1631AC09F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30E0D-59BD-5244-A4B0-94C7625C62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8786" name="Group 18">
            <a:extLst>
              <a:ext uri="{FF2B5EF4-FFF2-40B4-BE49-F238E27FC236}">
                <a16:creationId xmlns:a16="http://schemas.microsoft.com/office/drawing/2014/main" id="{DB52CE8F-DD15-0878-FB49-42D8DE228BB7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1739900"/>
            <a:ext cx="3429000" cy="3810000"/>
            <a:chOff x="5334000" y="2057400"/>
            <a:chExt cx="3429000" cy="3810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5AFD25A3-B260-41BE-B7F0-864AECA67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057400"/>
              <a:ext cx="3429000" cy="3810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8791" name="Text Box 4">
              <a:extLst>
                <a:ext uri="{FF2B5EF4-FFF2-40B4-BE49-F238E27FC236}">
                  <a16:creationId xmlns:a16="http://schemas.microsoft.com/office/drawing/2014/main" id="{13CA4220-1A57-EB16-363C-EDE0162B5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953000"/>
              <a:ext cx="749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</a:t>
              </a:r>
            </a:p>
          </p:txBody>
        </p:sp>
        <p:sp>
          <p:nvSpPr>
            <p:cNvPr id="118792" name="Line 5">
              <a:extLst>
                <a:ext uri="{FF2B5EF4-FFF2-40B4-BE49-F238E27FC236}">
                  <a16:creationId xmlns:a16="http://schemas.microsoft.com/office/drawing/2014/main" id="{69FC3C57-7EF9-10BE-481A-5B216F786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2913" y="3074988"/>
              <a:ext cx="3175" cy="18653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8793" name="Group 6">
              <a:extLst>
                <a:ext uri="{FF2B5EF4-FFF2-40B4-BE49-F238E27FC236}">
                  <a16:creationId xmlns:a16="http://schemas.microsoft.com/office/drawing/2014/main" id="{06A15A20-A09D-1CFF-3183-87558DF8C933}"/>
                </a:ext>
              </a:extLst>
            </p:cNvPr>
            <p:cNvGrpSpPr>
              <a:grpSpLocks/>
            </p:cNvGrpSpPr>
            <p:nvPr/>
          </p:nvGrpSpPr>
          <p:grpSpPr bwMode="auto">
            <a:xfrm rot="688582">
              <a:off x="6581203" y="3265775"/>
              <a:ext cx="1601673" cy="1433548"/>
              <a:chOff x="1105" y="1277"/>
              <a:chExt cx="1054" cy="809"/>
            </a:xfrm>
          </p:grpSpPr>
          <p:sp>
            <p:nvSpPr>
              <p:cNvPr id="118803" name="Line 7">
                <a:extLst>
                  <a:ext uri="{FF2B5EF4-FFF2-40B4-BE49-F238E27FC236}">
                    <a16:creationId xmlns:a16="http://schemas.microsoft.com/office/drawing/2014/main" id="{8C6EF2EC-986D-FECC-E4D5-8088B152F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5" y="1487"/>
                <a:ext cx="960" cy="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804" name="Text Box 8">
                <a:extLst>
                  <a:ext uri="{FF2B5EF4-FFF2-40B4-BE49-F238E27FC236}">
                    <a16:creationId xmlns:a16="http://schemas.microsoft.com/office/drawing/2014/main" id="{546DE1C0-05D8-93E6-A08E-DAE3FCDFF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" y="1277"/>
                <a:ext cx="632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8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Packet</a:t>
                </a:r>
              </a:p>
            </p:txBody>
          </p:sp>
          <p:sp>
            <p:nvSpPr>
              <p:cNvPr id="118805" name="Line 7">
                <a:extLst>
                  <a:ext uri="{FF2B5EF4-FFF2-40B4-BE49-F238E27FC236}">
                    <a16:creationId xmlns:a16="http://schemas.microsoft.com/office/drawing/2014/main" id="{ED7A7CEC-C072-BA05-9911-F09EEF554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7" y="2085"/>
                <a:ext cx="9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8794" name="Group 9">
              <a:extLst>
                <a:ext uri="{FF2B5EF4-FFF2-40B4-BE49-F238E27FC236}">
                  <a16:creationId xmlns:a16="http://schemas.microsoft.com/office/drawing/2014/main" id="{5BA9E51E-8DAB-9A16-C9DB-1235CAA71365}"/>
                </a:ext>
              </a:extLst>
            </p:cNvPr>
            <p:cNvGrpSpPr>
              <a:grpSpLocks/>
            </p:cNvGrpSpPr>
            <p:nvPr/>
          </p:nvGrpSpPr>
          <p:grpSpPr bwMode="auto">
            <a:xfrm rot="-1217168">
              <a:off x="6528863" y="3829943"/>
              <a:ext cx="1479550" cy="541508"/>
              <a:chOff x="1148" y="1627"/>
              <a:chExt cx="932" cy="341"/>
            </a:xfrm>
          </p:grpSpPr>
          <p:sp>
            <p:nvSpPr>
              <p:cNvPr id="118801" name="Line 10">
                <a:extLst>
                  <a:ext uri="{FF2B5EF4-FFF2-40B4-BE49-F238E27FC236}">
                    <a16:creationId xmlns:a16="http://schemas.microsoft.com/office/drawing/2014/main" id="{A5876C5C-F097-D1A1-9394-21AE65352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88582" flipV="1">
                <a:off x="1148" y="1819"/>
                <a:ext cx="932" cy="1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802" name="Text Box 11">
                <a:extLst>
                  <a:ext uri="{FF2B5EF4-FFF2-40B4-BE49-F238E27FC236}">
                    <a16:creationId xmlns:a16="http://schemas.microsoft.com/office/drawing/2014/main" id="{4D2F7F9C-B2B9-1B99-CB02-55C148FEE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88582">
                <a:off x="1343" y="1627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8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ACK</a:t>
                </a:r>
              </a:p>
            </p:txBody>
          </p:sp>
        </p:grpSp>
        <p:cxnSp>
          <p:nvCxnSpPr>
            <p:cNvPr id="118795" name="AutoShape 12">
              <a:extLst>
                <a:ext uri="{FF2B5EF4-FFF2-40B4-BE49-F238E27FC236}">
                  <a16:creationId xmlns:a16="http://schemas.microsoft.com/office/drawing/2014/main" id="{F615FEFD-000C-B8CB-A2D1-06F134478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5682457" y="4006056"/>
              <a:ext cx="1890712" cy="3175"/>
            </a:xfrm>
            <a:prstGeom prst="bentConnector5">
              <a:avLst>
                <a:gd name="adj1" fmla="val 22833"/>
                <a:gd name="adj2" fmla="val -6800005"/>
                <a:gd name="adj3" fmla="val 84634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796" name="Text Box 13">
              <a:extLst>
                <a:ext uri="{FF2B5EF4-FFF2-40B4-BE49-F238E27FC236}">
                  <a16:creationId xmlns:a16="http://schemas.microsoft.com/office/drawing/2014/main" id="{E4351315-A963-F68F-AC8E-CBF54E93D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625307" y="3761581"/>
              <a:ext cx="1214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Timeout</a:t>
              </a:r>
            </a:p>
          </p:txBody>
        </p:sp>
        <p:sp>
          <p:nvSpPr>
            <p:cNvPr id="118797" name="Text Box 15">
              <a:extLst>
                <a:ext uri="{FF2B5EF4-FFF2-40B4-BE49-F238E27FC236}">
                  <a16:creationId xmlns:a16="http://schemas.microsoft.com/office/drawing/2014/main" id="{FED02301-BFA4-1009-F37C-917F88BB7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1003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Sender</a:t>
              </a:r>
            </a:p>
          </p:txBody>
        </p:sp>
        <p:sp>
          <p:nvSpPr>
            <p:cNvPr id="118798" name="Text Box 16">
              <a:extLst>
                <a:ext uri="{FF2B5EF4-FFF2-40B4-BE49-F238E27FC236}">
                  <a16:creationId xmlns:a16="http://schemas.microsoft.com/office/drawing/2014/main" id="{151C43CC-2903-BEE1-05F2-0C05BE372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1725" y="2590800"/>
              <a:ext cx="1187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Receiver</a:t>
              </a:r>
            </a:p>
          </p:txBody>
        </p:sp>
        <p:sp>
          <p:nvSpPr>
            <p:cNvPr id="118799" name="Line 17">
              <a:extLst>
                <a:ext uri="{FF2B5EF4-FFF2-40B4-BE49-F238E27FC236}">
                  <a16:creationId xmlns:a16="http://schemas.microsoft.com/office/drawing/2014/main" id="{7AE15F75-B1E2-6980-0E10-9B6B2801C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1200" y="3048000"/>
              <a:ext cx="0" cy="19050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8800" name="Line 18">
              <a:extLst>
                <a:ext uri="{FF2B5EF4-FFF2-40B4-BE49-F238E27FC236}">
                  <a16:creationId xmlns:a16="http://schemas.microsoft.com/office/drawing/2014/main" id="{91369D3C-3515-52F0-EC96-0AC33DDB9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9400" y="3074988"/>
              <a:ext cx="3175" cy="18653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118787" name="Picture 18">
            <a:extLst>
              <a:ext uri="{FF2B5EF4-FFF2-40B4-BE49-F238E27FC236}">
                <a16:creationId xmlns:a16="http://schemas.microsoft.com/office/drawing/2014/main" id="{481780D3-FF20-86E0-EDE5-E17CDAC97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3540" b="15706"/>
          <a:stretch>
            <a:fillRect/>
          </a:stretch>
        </p:blipFill>
        <p:spPr bwMode="auto">
          <a:xfrm>
            <a:off x="4368800" y="1739900"/>
            <a:ext cx="4318000" cy="38100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Rectangle 2">
            <a:extLst>
              <a:ext uri="{FF2B5EF4-FFF2-40B4-BE49-F238E27FC236}">
                <a16:creationId xmlns:a16="http://schemas.microsoft.com/office/drawing/2014/main" id="{E278B2F2-ADF6-B7C7-209E-5B5DA12C7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79463"/>
            <a:ext cx="39116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</a:t>
            </a:r>
          </a:p>
        </p:txBody>
      </p:sp>
      <p:sp>
        <p:nvSpPr>
          <p:cNvPr id="118789" name="Rectangle 2">
            <a:extLst>
              <a:ext uri="{FF2B5EF4-FFF2-40B4-BE49-F238E27FC236}">
                <a16:creationId xmlns:a16="http://schemas.microsoft.com/office/drawing/2014/main" id="{3FF28612-6DAF-DEAF-D12F-DCD68029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0900"/>
            <a:ext cx="3911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Stop-and-wait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1">
            <a:extLst>
              <a:ext uri="{FF2B5EF4-FFF2-40B4-BE49-F238E27FC236}">
                <a16:creationId xmlns:a16="http://schemas.microsoft.com/office/drawing/2014/main" id="{08AA3CF1-66C4-42E5-08EF-C8306B452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ED2D7-84C2-C949-959B-3B1C9409273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8DC2B-591A-4FB7-8432-2EB8CAF9D57D}"/>
              </a:ext>
            </a:extLst>
          </p:cNvPr>
          <p:cNvSpPr txBox="1"/>
          <p:nvPr/>
        </p:nvSpPr>
        <p:spPr>
          <a:xfrm>
            <a:off x="0" y="188913"/>
            <a:ext cx="9144000" cy="1755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What if sender and receiver simultaneously applies the Nagle’s algo. and delayed ack (TCP’s default setting) ?</a:t>
            </a:r>
          </a:p>
        </p:txBody>
      </p:sp>
      <p:sp>
        <p:nvSpPr>
          <p:cNvPr id="53251" name="TextBox 1">
            <a:extLst>
              <a:ext uri="{FF2B5EF4-FFF2-40B4-BE49-F238E27FC236}">
                <a16:creationId xmlns:a16="http://schemas.microsoft.com/office/drawing/2014/main" id="{F5804905-1C74-9A71-3A5B-3037A56B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6530975"/>
            <a:ext cx="91090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[Ref] https://betterprogramming.pub/redis-internals-client-connects-to-redis-by-tcp-faf6ad1a7df5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3FDD6F-20D6-27C0-4277-6DBEEC772989}"/>
              </a:ext>
            </a:extLst>
          </p:cNvPr>
          <p:cNvCxnSpPr/>
          <p:nvPr/>
        </p:nvCxnSpPr>
        <p:spPr>
          <a:xfrm>
            <a:off x="2266950" y="2584450"/>
            <a:ext cx="0" cy="399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82B40A-D608-BE60-8738-AB0D4D42BA53}"/>
              </a:ext>
            </a:extLst>
          </p:cNvPr>
          <p:cNvCxnSpPr>
            <a:cxnSpLocks/>
          </p:cNvCxnSpPr>
          <p:nvPr/>
        </p:nvCxnSpPr>
        <p:spPr>
          <a:xfrm>
            <a:off x="2306638" y="3082925"/>
            <a:ext cx="3494087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5" name="Slide Number Placeholder 1">
            <a:extLst>
              <a:ext uri="{FF2B5EF4-FFF2-40B4-BE49-F238E27FC236}">
                <a16:creationId xmlns:a16="http://schemas.microsoft.com/office/drawing/2014/main" id="{F6158157-52E3-C1BE-FF59-BF3DE477F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97582-BCEE-1E49-AB92-6A40236C9AE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8D4AA-231F-3B7D-C783-D359FC35E07E}"/>
              </a:ext>
            </a:extLst>
          </p:cNvPr>
          <p:cNvSpPr txBox="1"/>
          <p:nvPr/>
        </p:nvSpPr>
        <p:spPr>
          <a:xfrm>
            <a:off x="0" y="188913"/>
            <a:ext cx="9144000" cy="1755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What if sender and receiver simultaneously applies the Nagle’s algo. and delayed ack (TCP’s default setting)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852AA0-D683-717A-24DB-1C397BC69700}"/>
              </a:ext>
            </a:extLst>
          </p:cNvPr>
          <p:cNvCxnSpPr/>
          <p:nvPr/>
        </p:nvCxnSpPr>
        <p:spPr>
          <a:xfrm>
            <a:off x="5800725" y="2468563"/>
            <a:ext cx="0" cy="399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TextBox 5">
            <a:extLst>
              <a:ext uri="{FF2B5EF4-FFF2-40B4-BE49-F238E27FC236}">
                <a16:creationId xmlns:a16="http://schemas.microsoft.com/office/drawing/2014/main" id="{1E1A9DFF-8BF4-D065-6437-9B5A0524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187575"/>
            <a:ext cx="11080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4279" name="TextBox 6">
            <a:extLst>
              <a:ext uri="{FF2B5EF4-FFF2-40B4-BE49-F238E27FC236}">
                <a16:creationId xmlns:a16="http://schemas.microsoft.com/office/drawing/2014/main" id="{D4BFFCEC-EC4F-D757-13C2-F944848F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2081213"/>
            <a:ext cx="14160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5CAF0-CF8B-4D36-A270-C58813157430}"/>
              </a:ext>
            </a:extLst>
          </p:cNvPr>
          <p:cNvSpPr txBox="1"/>
          <p:nvPr/>
        </p:nvSpPr>
        <p:spPr>
          <a:xfrm rot="16200000">
            <a:off x="1793081" y="5766594"/>
            <a:ext cx="6572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372AD-66A2-EAED-C6C3-96A948DA82E9}"/>
              </a:ext>
            </a:extLst>
          </p:cNvPr>
          <p:cNvSpPr/>
          <p:nvPr/>
        </p:nvSpPr>
        <p:spPr>
          <a:xfrm>
            <a:off x="3265488" y="2890838"/>
            <a:ext cx="1460500" cy="3841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Packet-1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6D570E-4C41-294F-01EB-B0EE76D21FED}"/>
              </a:ext>
            </a:extLst>
          </p:cNvPr>
          <p:cNvGrpSpPr>
            <a:grpSpLocks/>
          </p:cNvGrpSpPr>
          <p:nvPr/>
        </p:nvGrpSpPr>
        <p:grpSpPr bwMode="auto">
          <a:xfrm>
            <a:off x="85725" y="3327400"/>
            <a:ext cx="2771775" cy="1200150"/>
            <a:chOff x="86018" y="3327400"/>
            <a:chExt cx="2771493" cy="1200329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7FAB5A-6255-C265-6B2A-BD1A3D5ACAE3}"/>
                </a:ext>
              </a:extLst>
            </p:cNvPr>
            <p:cNvSpPr/>
            <p:nvPr/>
          </p:nvSpPr>
          <p:spPr>
            <a:xfrm>
              <a:off x="2286069" y="3327400"/>
              <a:ext cx="571442" cy="431864"/>
            </a:xfrm>
            <a:custGeom>
              <a:avLst/>
              <a:gdLst>
                <a:gd name="connsiteX0" fmla="*/ 0 w 571511"/>
                <a:gd name="connsiteY0" fmla="*/ 0 h 431800"/>
                <a:gd name="connsiteX1" fmla="*/ 571500 w 571511"/>
                <a:gd name="connsiteY1" fmla="*/ 241300 h 431800"/>
                <a:gd name="connsiteX2" fmla="*/ 12700 w 571511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11" h="431800">
                  <a:moveTo>
                    <a:pt x="0" y="0"/>
                  </a:moveTo>
                  <a:cubicBezTo>
                    <a:pt x="284691" y="84666"/>
                    <a:pt x="569383" y="169333"/>
                    <a:pt x="571500" y="241300"/>
                  </a:cubicBezTo>
                  <a:cubicBezTo>
                    <a:pt x="573617" y="313267"/>
                    <a:pt x="293158" y="372533"/>
                    <a:pt x="12700" y="431800"/>
                  </a:cubicBezTo>
                </a:path>
              </a:pathLst>
            </a:custGeom>
            <a:ln>
              <a:solidFill>
                <a:schemeClr val="tx1"/>
              </a:solidFill>
              <a:headEnd type="oval" w="lg" len="med"/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FE8720-16FE-6CC1-52FB-5DCF5D8E2E8F}"/>
                </a:ext>
              </a:extLst>
            </p:cNvPr>
            <p:cNvSpPr txBox="1"/>
            <p:nvPr/>
          </p:nvSpPr>
          <p:spPr>
            <a:xfrm>
              <a:off x="86018" y="3327400"/>
              <a:ext cx="212862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Nagle’s algo: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Buffered next packet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waiting for the 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for packet-1.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457A66-C26A-15B2-7DF4-9C7CD1F038C3}"/>
              </a:ext>
            </a:extLst>
          </p:cNvPr>
          <p:cNvGrpSpPr>
            <a:grpSpLocks/>
          </p:cNvGrpSpPr>
          <p:nvPr/>
        </p:nvGrpSpPr>
        <p:grpSpPr bwMode="auto">
          <a:xfrm>
            <a:off x="5916613" y="3082925"/>
            <a:ext cx="3235325" cy="2727325"/>
            <a:chOff x="5916175" y="3083355"/>
            <a:chExt cx="3236448" cy="2726755"/>
          </a:xfrm>
        </p:grpSpPr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16CC9AA8-1154-C63F-C18B-6A80FAC919FF}"/>
                </a:ext>
              </a:extLst>
            </p:cNvPr>
            <p:cNvSpPr/>
            <p:nvPr/>
          </p:nvSpPr>
          <p:spPr>
            <a:xfrm>
              <a:off x="5916175" y="3083355"/>
              <a:ext cx="346195" cy="272675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75D5D8-CE98-F954-0158-27B941CED236}"/>
                </a:ext>
              </a:extLst>
            </p:cNvPr>
            <p:cNvSpPr txBox="1"/>
            <p:nvPr/>
          </p:nvSpPr>
          <p:spPr>
            <a:xfrm>
              <a:off x="6387826" y="3549982"/>
              <a:ext cx="2764797" cy="20315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Delayed ACK: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Delayed the 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for packet-1.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Waiting for the next packet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to send the cumulative 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OR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the timeout to occur.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677B27E-C50F-C805-CA1B-9F1EC02A0202}"/>
              </a:ext>
            </a:extLst>
          </p:cNvPr>
          <p:cNvCxnSpPr/>
          <p:nvPr/>
        </p:nvCxnSpPr>
        <p:spPr>
          <a:xfrm>
            <a:off x="2266950" y="2584450"/>
            <a:ext cx="0" cy="399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BAF5AD-4409-B8D2-E883-50CD440461E1}"/>
              </a:ext>
            </a:extLst>
          </p:cNvPr>
          <p:cNvCxnSpPr>
            <a:cxnSpLocks/>
          </p:cNvCxnSpPr>
          <p:nvPr/>
        </p:nvCxnSpPr>
        <p:spPr>
          <a:xfrm>
            <a:off x="2306638" y="3082925"/>
            <a:ext cx="3494087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299" name="Slide Number Placeholder 1">
            <a:extLst>
              <a:ext uri="{FF2B5EF4-FFF2-40B4-BE49-F238E27FC236}">
                <a16:creationId xmlns:a16="http://schemas.microsoft.com/office/drawing/2014/main" id="{27E02B0D-E589-176B-296B-41F48AA45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9018B-A4BC-9543-B55B-F6A2A9DAE4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A95E9-EE45-38DF-D611-4B7C7069C87B}"/>
              </a:ext>
            </a:extLst>
          </p:cNvPr>
          <p:cNvSpPr txBox="1"/>
          <p:nvPr/>
        </p:nvSpPr>
        <p:spPr>
          <a:xfrm>
            <a:off x="0" y="188913"/>
            <a:ext cx="9144000" cy="1755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What if sender and receiver simultaneously applies the Nagle’s algo. and delayed ack (TCP’s default setting)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1DA5AF-1149-8E35-8C59-772E949A1A39}"/>
              </a:ext>
            </a:extLst>
          </p:cNvPr>
          <p:cNvCxnSpPr/>
          <p:nvPr/>
        </p:nvCxnSpPr>
        <p:spPr>
          <a:xfrm>
            <a:off x="5800725" y="2468563"/>
            <a:ext cx="0" cy="399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2" name="TextBox 5">
            <a:extLst>
              <a:ext uri="{FF2B5EF4-FFF2-40B4-BE49-F238E27FC236}">
                <a16:creationId xmlns:a16="http://schemas.microsoft.com/office/drawing/2014/main" id="{D2DD694F-EC03-8140-021B-56B15D45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187575"/>
            <a:ext cx="11080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5303" name="TextBox 6">
            <a:extLst>
              <a:ext uri="{FF2B5EF4-FFF2-40B4-BE49-F238E27FC236}">
                <a16:creationId xmlns:a16="http://schemas.microsoft.com/office/drawing/2014/main" id="{3F80636D-2243-E217-CEE6-E1CE96AFD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2081213"/>
            <a:ext cx="14160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5DBBF-A000-B92A-76BA-BCE6C3E14556}"/>
              </a:ext>
            </a:extLst>
          </p:cNvPr>
          <p:cNvSpPr txBox="1"/>
          <p:nvPr/>
        </p:nvSpPr>
        <p:spPr>
          <a:xfrm rot="16200000">
            <a:off x="1793081" y="5766594"/>
            <a:ext cx="6572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61FA9-9756-2237-04E7-864B7076236B}"/>
              </a:ext>
            </a:extLst>
          </p:cNvPr>
          <p:cNvSpPr/>
          <p:nvPr/>
        </p:nvSpPr>
        <p:spPr>
          <a:xfrm>
            <a:off x="3265488" y="2890838"/>
            <a:ext cx="1460500" cy="3841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Packet-1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8C30E4A-1013-84BA-DEE7-0240E61D43ED}"/>
              </a:ext>
            </a:extLst>
          </p:cNvPr>
          <p:cNvSpPr/>
          <p:nvPr/>
        </p:nvSpPr>
        <p:spPr>
          <a:xfrm>
            <a:off x="2286000" y="3327400"/>
            <a:ext cx="571500" cy="431800"/>
          </a:xfrm>
          <a:custGeom>
            <a:avLst/>
            <a:gdLst>
              <a:gd name="connsiteX0" fmla="*/ 0 w 571511"/>
              <a:gd name="connsiteY0" fmla="*/ 0 h 431800"/>
              <a:gd name="connsiteX1" fmla="*/ 571500 w 571511"/>
              <a:gd name="connsiteY1" fmla="*/ 241300 h 431800"/>
              <a:gd name="connsiteX2" fmla="*/ 12700 w 571511"/>
              <a:gd name="connsiteY2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11" h="431800">
                <a:moveTo>
                  <a:pt x="0" y="0"/>
                </a:moveTo>
                <a:cubicBezTo>
                  <a:pt x="284691" y="84666"/>
                  <a:pt x="569383" y="169333"/>
                  <a:pt x="571500" y="241300"/>
                </a:cubicBezTo>
                <a:cubicBezTo>
                  <a:pt x="573617" y="313267"/>
                  <a:pt x="293158" y="372533"/>
                  <a:pt x="12700" y="431800"/>
                </a:cubicBezTo>
              </a:path>
            </a:pathLst>
          </a:cu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48BAD-E64F-76C5-FDFC-8999D3F7A3ED}"/>
              </a:ext>
            </a:extLst>
          </p:cNvPr>
          <p:cNvSpPr txBox="1"/>
          <p:nvPr/>
        </p:nvSpPr>
        <p:spPr>
          <a:xfrm>
            <a:off x="85725" y="3327400"/>
            <a:ext cx="2128838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Nagle’s algo: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Buffered next packet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waiting for the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packet-1.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72525F8-F519-85AB-2853-1AF2FA9DAE35}"/>
              </a:ext>
            </a:extLst>
          </p:cNvPr>
          <p:cNvSpPr/>
          <p:nvPr/>
        </p:nvSpPr>
        <p:spPr>
          <a:xfrm>
            <a:off x="5916613" y="3082925"/>
            <a:ext cx="344487" cy="2727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441C9-A3CC-6174-89F0-CF1F720CC690}"/>
              </a:ext>
            </a:extLst>
          </p:cNvPr>
          <p:cNvSpPr txBox="1"/>
          <p:nvPr/>
        </p:nvSpPr>
        <p:spPr>
          <a:xfrm>
            <a:off x="6388100" y="3549650"/>
            <a:ext cx="2763838" cy="2032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Delayed ACK: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Delayed the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packet-1.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Waiting for the next packet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to send the cumulative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the timeout to occur.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3B3D4-0A29-827D-C91E-D2346994F176}"/>
              </a:ext>
            </a:extLst>
          </p:cNvPr>
          <p:cNvSpPr txBox="1"/>
          <p:nvPr/>
        </p:nvSpPr>
        <p:spPr>
          <a:xfrm>
            <a:off x="5840413" y="5784850"/>
            <a:ext cx="30591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Timeout after 500ms (default)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39B7C1-F81B-D918-A449-AD38AC515548}"/>
              </a:ext>
            </a:extLst>
          </p:cNvPr>
          <p:cNvCxnSpPr/>
          <p:nvPr/>
        </p:nvCxnSpPr>
        <p:spPr>
          <a:xfrm>
            <a:off x="2266950" y="2584450"/>
            <a:ext cx="0" cy="399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B6404A-2897-CFEE-C47E-6F67FC0F644E}"/>
              </a:ext>
            </a:extLst>
          </p:cNvPr>
          <p:cNvCxnSpPr>
            <a:cxnSpLocks/>
          </p:cNvCxnSpPr>
          <p:nvPr/>
        </p:nvCxnSpPr>
        <p:spPr>
          <a:xfrm>
            <a:off x="2306638" y="3082925"/>
            <a:ext cx="3494087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3" name="Slide Number Placeholder 1">
            <a:extLst>
              <a:ext uri="{FF2B5EF4-FFF2-40B4-BE49-F238E27FC236}">
                <a16:creationId xmlns:a16="http://schemas.microsoft.com/office/drawing/2014/main" id="{ECDA8B65-9973-A15B-595B-8D956D93C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35673-0E78-6E44-B774-5E2F2E4A6E07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0A021-E695-0AEE-FD5B-DCB1112E98F9}"/>
              </a:ext>
            </a:extLst>
          </p:cNvPr>
          <p:cNvSpPr txBox="1"/>
          <p:nvPr/>
        </p:nvSpPr>
        <p:spPr>
          <a:xfrm>
            <a:off x="0" y="188913"/>
            <a:ext cx="9144000" cy="1755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What if sender and receiver simultaneously applies the Nagle’s algo. and delayed ack (TCP’s default setting)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CB1E58-D3EC-63ED-FEE8-4100598DA71A}"/>
              </a:ext>
            </a:extLst>
          </p:cNvPr>
          <p:cNvCxnSpPr/>
          <p:nvPr/>
        </p:nvCxnSpPr>
        <p:spPr>
          <a:xfrm>
            <a:off x="5800725" y="2468563"/>
            <a:ext cx="0" cy="3994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6" name="TextBox 5">
            <a:extLst>
              <a:ext uri="{FF2B5EF4-FFF2-40B4-BE49-F238E27FC236}">
                <a16:creationId xmlns:a16="http://schemas.microsoft.com/office/drawing/2014/main" id="{5DE70620-D2AC-BEE6-5FE8-1656DBAD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187575"/>
            <a:ext cx="11080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6327" name="TextBox 6">
            <a:extLst>
              <a:ext uri="{FF2B5EF4-FFF2-40B4-BE49-F238E27FC236}">
                <a16:creationId xmlns:a16="http://schemas.microsoft.com/office/drawing/2014/main" id="{B4A42FD2-6B23-5F36-3385-E8345DD2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2081213"/>
            <a:ext cx="14160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7CFEA-630A-B6CA-BC07-8353440CA05C}"/>
              </a:ext>
            </a:extLst>
          </p:cNvPr>
          <p:cNvSpPr txBox="1"/>
          <p:nvPr/>
        </p:nvSpPr>
        <p:spPr>
          <a:xfrm rot="16200000">
            <a:off x="1793081" y="5766594"/>
            <a:ext cx="6572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CF775-3CBE-660B-CAB8-D2474271B91F}"/>
              </a:ext>
            </a:extLst>
          </p:cNvPr>
          <p:cNvSpPr/>
          <p:nvPr/>
        </p:nvSpPr>
        <p:spPr>
          <a:xfrm>
            <a:off x="3265488" y="2890838"/>
            <a:ext cx="1460500" cy="3841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Packet-1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9D95AD3-65AC-CB9D-7CA9-BA5A78C0A93A}"/>
              </a:ext>
            </a:extLst>
          </p:cNvPr>
          <p:cNvSpPr/>
          <p:nvPr/>
        </p:nvSpPr>
        <p:spPr>
          <a:xfrm>
            <a:off x="2286000" y="3327400"/>
            <a:ext cx="571500" cy="431800"/>
          </a:xfrm>
          <a:custGeom>
            <a:avLst/>
            <a:gdLst>
              <a:gd name="connsiteX0" fmla="*/ 0 w 571511"/>
              <a:gd name="connsiteY0" fmla="*/ 0 h 431800"/>
              <a:gd name="connsiteX1" fmla="*/ 571500 w 571511"/>
              <a:gd name="connsiteY1" fmla="*/ 241300 h 431800"/>
              <a:gd name="connsiteX2" fmla="*/ 12700 w 571511"/>
              <a:gd name="connsiteY2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11" h="431800">
                <a:moveTo>
                  <a:pt x="0" y="0"/>
                </a:moveTo>
                <a:cubicBezTo>
                  <a:pt x="284691" y="84666"/>
                  <a:pt x="569383" y="169333"/>
                  <a:pt x="571500" y="241300"/>
                </a:cubicBezTo>
                <a:cubicBezTo>
                  <a:pt x="573617" y="313267"/>
                  <a:pt x="293158" y="372533"/>
                  <a:pt x="12700" y="431800"/>
                </a:cubicBezTo>
              </a:path>
            </a:pathLst>
          </a:cu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3DD770-5C08-5BE2-1728-843BB4A67250}"/>
              </a:ext>
            </a:extLst>
          </p:cNvPr>
          <p:cNvSpPr txBox="1"/>
          <p:nvPr/>
        </p:nvSpPr>
        <p:spPr>
          <a:xfrm>
            <a:off x="85725" y="3327400"/>
            <a:ext cx="2128838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Nagle’s algo: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Buffered next packet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waiting for the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packet-1.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1BC8E78-8EEC-E1A9-9D68-65C8E3EC7022}"/>
              </a:ext>
            </a:extLst>
          </p:cNvPr>
          <p:cNvSpPr/>
          <p:nvPr/>
        </p:nvSpPr>
        <p:spPr>
          <a:xfrm>
            <a:off x="5916613" y="3082925"/>
            <a:ext cx="344487" cy="2727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002B3-63B9-6B6C-801F-71DBB6DD8EE3}"/>
              </a:ext>
            </a:extLst>
          </p:cNvPr>
          <p:cNvSpPr txBox="1"/>
          <p:nvPr/>
        </p:nvSpPr>
        <p:spPr>
          <a:xfrm>
            <a:off x="6388100" y="3549650"/>
            <a:ext cx="2763838" cy="2032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Delayed ACK: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Delayed the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packet-1.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Waiting for the next packet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to send the cumulative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the timeout to occur.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AEF350-BD25-CBD4-6DCA-9F8B55E3875D}"/>
              </a:ext>
            </a:extLst>
          </p:cNvPr>
          <p:cNvSpPr txBox="1"/>
          <p:nvPr/>
        </p:nvSpPr>
        <p:spPr>
          <a:xfrm>
            <a:off x="5840413" y="5784850"/>
            <a:ext cx="30591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Timeout after 500ms (default)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E8593F7-269E-8D7A-F4FA-CDC25141536A}"/>
              </a:ext>
            </a:extLst>
          </p:cNvPr>
          <p:cNvCxnSpPr>
            <a:cxnSpLocks/>
          </p:cNvCxnSpPr>
          <p:nvPr/>
        </p:nvCxnSpPr>
        <p:spPr>
          <a:xfrm flipH="1">
            <a:off x="2266950" y="5759450"/>
            <a:ext cx="3495675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8C369B7-A313-3171-7743-08F1C77F5D4C}"/>
              </a:ext>
            </a:extLst>
          </p:cNvPr>
          <p:cNvSpPr/>
          <p:nvPr/>
        </p:nvSpPr>
        <p:spPr>
          <a:xfrm>
            <a:off x="3265488" y="5567363"/>
            <a:ext cx="1460500" cy="3841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 for 1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EBA78F-6FB9-F1AE-2CB5-5C76CA44D354}"/>
              </a:ext>
            </a:extLst>
          </p:cNvPr>
          <p:cNvCxnSpPr>
            <a:cxnSpLocks/>
          </p:cNvCxnSpPr>
          <p:nvPr/>
        </p:nvCxnSpPr>
        <p:spPr>
          <a:xfrm>
            <a:off x="2266950" y="2584450"/>
            <a:ext cx="0" cy="4273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A22273-F434-FF22-5945-BAD04A1EE317}"/>
              </a:ext>
            </a:extLst>
          </p:cNvPr>
          <p:cNvCxnSpPr>
            <a:cxnSpLocks/>
          </p:cNvCxnSpPr>
          <p:nvPr/>
        </p:nvCxnSpPr>
        <p:spPr>
          <a:xfrm>
            <a:off x="2306638" y="3082925"/>
            <a:ext cx="3494087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47" name="Slide Number Placeholder 1">
            <a:extLst>
              <a:ext uri="{FF2B5EF4-FFF2-40B4-BE49-F238E27FC236}">
                <a16:creationId xmlns:a16="http://schemas.microsoft.com/office/drawing/2014/main" id="{0C0B66B4-A5A6-33F6-6C83-8FFEE98F0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59CA41-3819-4B41-8351-661AEAE3ED6B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0DC33-3062-EB0D-4081-07F733D56DDD}"/>
              </a:ext>
            </a:extLst>
          </p:cNvPr>
          <p:cNvSpPr txBox="1"/>
          <p:nvPr/>
        </p:nvSpPr>
        <p:spPr>
          <a:xfrm>
            <a:off x="0" y="188913"/>
            <a:ext cx="9144000" cy="1755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What if sender and receiver simultaneously applies the Nagle’s algo. and delayed ack (TCP’s default setting)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B77074-518A-5A2F-CBCD-DC7A7CEF496E}"/>
              </a:ext>
            </a:extLst>
          </p:cNvPr>
          <p:cNvCxnSpPr>
            <a:cxnSpLocks/>
          </p:cNvCxnSpPr>
          <p:nvPr/>
        </p:nvCxnSpPr>
        <p:spPr>
          <a:xfrm>
            <a:off x="5800725" y="2468563"/>
            <a:ext cx="0" cy="4389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50" name="TextBox 5">
            <a:extLst>
              <a:ext uri="{FF2B5EF4-FFF2-40B4-BE49-F238E27FC236}">
                <a16:creationId xmlns:a16="http://schemas.microsoft.com/office/drawing/2014/main" id="{B431C215-41DE-E2E4-A1A8-3E45C265B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2187575"/>
            <a:ext cx="11080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Sender</a:t>
            </a:r>
          </a:p>
        </p:txBody>
      </p:sp>
      <p:sp>
        <p:nvSpPr>
          <p:cNvPr id="57351" name="TextBox 6">
            <a:extLst>
              <a:ext uri="{FF2B5EF4-FFF2-40B4-BE49-F238E27FC236}">
                <a16:creationId xmlns:a16="http://schemas.microsoft.com/office/drawing/2014/main" id="{569C07BD-37E9-2EEF-71FE-EEFD1725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2081213"/>
            <a:ext cx="14160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Receiver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FB8A7-1171-7EE4-EA66-F110F910A01D}"/>
              </a:ext>
            </a:extLst>
          </p:cNvPr>
          <p:cNvSpPr/>
          <p:nvPr/>
        </p:nvSpPr>
        <p:spPr>
          <a:xfrm>
            <a:off x="3265488" y="2890838"/>
            <a:ext cx="1460500" cy="3841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Packet-1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BD5B3EF-8D11-680A-0AEA-FF744F106EEE}"/>
              </a:ext>
            </a:extLst>
          </p:cNvPr>
          <p:cNvSpPr/>
          <p:nvPr/>
        </p:nvSpPr>
        <p:spPr>
          <a:xfrm>
            <a:off x="2286000" y="3327400"/>
            <a:ext cx="571500" cy="431800"/>
          </a:xfrm>
          <a:custGeom>
            <a:avLst/>
            <a:gdLst>
              <a:gd name="connsiteX0" fmla="*/ 0 w 571511"/>
              <a:gd name="connsiteY0" fmla="*/ 0 h 431800"/>
              <a:gd name="connsiteX1" fmla="*/ 571500 w 571511"/>
              <a:gd name="connsiteY1" fmla="*/ 241300 h 431800"/>
              <a:gd name="connsiteX2" fmla="*/ 12700 w 571511"/>
              <a:gd name="connsiteY2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11" h="431800">
                <a:moveTo>
                  <a:pt x="0" y="0"/>
                </a:moveTo>
                <a:cubicBezTo>
                  <a:pt x="284691" y="84666"/>
                  <a:pt x="569383" y="169333"/>
                  <a:pt x="571500" y="241300"/>
                </a:cubicBezTo>
                <a:cubicBezTo>
                  <a:pt x="573617" y="313267"/>
                  <a:pt x="293158" y="372533"/>
                  <a:pt x="12700" y="431800"/>
                </a:cubicBezTo>
              </a:path>
            </a:pathLst>
          </a:cu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CF9F9-7132-BE2B-0067-A1249A6BF4AB}"/>
              </a:ext>
            </a:extLst>
          </p:cNvPr>
          <p:cNvSpPr txBox="1"/>
          <p:nvPr/>
        </p:nvSpPr>
        <p:spPr>
          <a:xfrm>
            <a:off x="85725" y="3327400"/>
            <a:ext cx="2128838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Nagle’s algo: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Buffered next packet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waiting for the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packet-1.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B21A4DE-803F-CC1B-B402-4A3EA4AED23F}"/>
              </a:ext>
            </a:extLst>
          </p:cNvPr>
          <p:cNvSpPr/>
          <p:nvPr/>
        </p:nvSpPr>
        <p:spPr>
          <a:xfrm>
            <a:off x="5916613" y="3082925"/>
            <a:ext cx="344487" cy="27273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284606-E45F-8265-C1C4-40721D537801}"/>
              </a:ext>
            </a:extLst>
          </p:cNvPr>
          <p:cNvSpPr txBox="1"/>
          <p:nvPr/>
        </p:nvSpPr>
        <p:spPr>
          <a:xfrm>
            <a:off x="6388100" y="3549650"/>
            <a:ext cx="2763838" cy="2032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Delayed ACK: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Delayed the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for packet-1.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Waiting for the next packet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to send the cumulative 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the timeout to occur.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A8190-E385-53FF-AE94-5B9DEF81A115}"/>
              </a:ext>
            </a:extLst>
          </p:cNvPr>
          <p:cNvSpPr txBox="1"/>
          <p:nvPr/>
        </p:nvSpPr>
        <p:spPr>
          <a:xfrm>
            <a:off x="5840413" y="5784850"/>
            <a:ext cx="3059112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Timeout after 500ms (default)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06965DE-A8C7-B5D1-9E6F-2B68F6757D6F}"/>
              </a:ext>
            </a:extLst>
          </p:cNvPr>
          <p:cNvCxnSpPr>
            <a:cxnSpLocks/>
          </p:cNvCxnSpPr>
          <p:nvPr/>
        </p:nvCxnSpPr>
        <p:spPr>
          <a:xfrm flipH="1">
            <a:off x="2266950" y="5759450"/>
            <a:ext cx="3495675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E828E-169B-CB6B-B791-E8987CCCE312}"/>
              </a:ext>
            </a:extLst>
          </p:cNvPr>
          <p:cNvSpPr/>
          <p:nvPr/>
        </p:nvSpPr>
        <p:spPr>
          <a:xfrm>
            <a:off x="3265488" y="5567363"/>
            <a:ext cx="1460500" cy="38417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 for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22AFAF-4F9C-EEEE-E30E-47B6FF0E1080}"/>
              </a:ext>
            </a:extLst>
          </p:cNvPr>
          <p:cNvCxnSpPr>
            <a:cxnSpLocks/>
          </p:cNvCxnSpPr>
          <p:nvPr/>
        </p:nvCxnSpPr>
        <p:spPr>
          <a:xfrm>
            <a:off x="2293938" y="6370638"/>
            <a:ext cx="3494087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5EC5F-7E4C-2823-1CF7-BEE6EF3A5BB1}"/>
              </a:ext>
            </a:extLst>
          </p:cNvPr>
          <p:cNvSpPr/>
          <p:nvPr/>
        </p:nvSpPr>
        <p:spPr>
          <a:xfrm>
            <a:off x="3254375" y="6178550"/>
            <a:ext cx="1458913" cy="38258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017EE9-EAE7-874E-7E4D-E56C32E50E0D}"/>
              </a:ext>
            </a:extLst>
          </p:cNvPr>
          <p:cNvSpPr txBox="1"/>
          <p:nvPr/>
        </p:nvSpPr>
        <p:spPr>
          <a:xfrm rot="16200000">
            <a:off x="1793081" y="5766594"/>
            <a:ext cx="6572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">
            <a:extLst>
              <a:ext uri="{FF2B5EF4-FFF2-40B4-BE49-F238E27FC236}">
                <a16:creationId xmlns:a16="http://schemas.microsoft.com/office/drawing/2014/main" id="{76DC9F7D-86F9-5A43-8CDD-02A76720F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921B1-F450-784C-9A9B-5F78D9F7A2C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0" name="TextBox 2">
            <a:extLst>
              <a:ext uri="{FF2B5EF4-FFF2-40B4-BE49-F238E27FC236}">
                <a16:creationId xmlns:a16="http://schemas.microsoft.com/office/drawing/2014/main" id="{D26462DD-ACAD-657E-17CD-98EDD289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3167063"/>
            <a:ext cx="9144000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Sender-side Timeout value calculation and its limitations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4CEDAE11-C7FA-0319-49E7-A4EB5590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500"/>
            <a:ext cx="8534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Calculating TCP timeout value: The original idea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9394" name="Picture 3">
            <a:extLst>
              <a:ext uri="{FF2B5EF4-FFF2-40B4-BE49-F238E27FC236}">
                <a16:creationId xmlns:a16="http://schemas.microsoft.com/office/drawing/2014/main" id="{3C0824F9-634B-72EA-10C8-73A32180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240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>
            <a:extLst>
              <a:ext uri="{FF2B5EF4-FFF2-40B4-BE49-F238E27FC236}">
                <a16:creationId xmlns:a16="http://schemas.microsoft.com/office/drawing/2014/main" id="{22075A05-9D66-094B-743D-3D638CFC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500"/>
            <a:ext cx="8534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Calculating TCP timeout value: The original idea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0418" name="Picture 3">
            <a:extLst>
              <a:ext uri="{FF2B5EF4-FFF2-40B4-BE49-F238E27FC236}">
                <a16:creationId xmlns:a16="http://schemas.microsoft.com/office/drawing/2014/main" id="{01DD2479-0F84-4E45-565C-1CCDD6D1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240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19" name="Group 7">
            <a:extLst>
              <a:ext uri="{FF2B5EF4-FFF2-40B4-BE49-F238E27FC236}">
                <a16:creationId xmlns:a16="http://schemas.microsoft.com/office/drawing/2014/main" id="{9041F768-E540-9F60-2B96-DDC747329818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958850"/>
            <a:ext cx="5189537" cy="909638"/>
            <a:chOff x="2916817" y="958555"/>
            <a:chExt cx="5188443" cy="909605"/>
          </a:xfrm>
        </p:grpSpPr>
        <p:sp>
          <p:nvSpPr>
            <p:cNvPr id="60420" name="TextBox 5">
              <a:extLst>
                <a:ext uri="{FF2B5EF4-FFF2-40B4-BE49-F238E27FC236}">
                  <a16:creationId xmlns:a16="http://schemas.microsoft.com/office/drawing/2014/main" id="{14E72C93-7AF2-8B6E-3EF3-CD1E94C19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412" y="958555"/>
              <a:ext cx="3802848" cy="7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Smoothing factor (recommended between 0.8 -0.9)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0F5D9EA-7958-C852-A488-D9A6DE87D255}"/>
                </a:ext>
              </a:extLst>
            </p:cNvPr>
            <p:cNvSpPr/>
            <p:nvPr/>
          </p:nvSpPr>
          <p:spPr>
            <a:xfrm>
              <a:off x="2916817" y="1306205"/>
              <a:ext cx="1385595" cy="561955"/>
            </a:xfrm>
            <a:custGeom>
              <a:avLst/>
              <a:gdLst>
                <a:gd name="connsiteX0" fmla="*/ 0 w 1386348"/>
                <a:gd name="connsiteY0" fmla="*/ 561447 h 561447"/>
                <a:gd name="connsiteX1" fmla="*/ 634181 w 1386348"/>
                <a:gd name="connsiteY1" fmla="*/ 1009 h 561447"/>
                <a:gd name="connsiteX2" fmla="*/ 870155 w 1386348"/>
                <a:gd name="connsiteY2" fmla="*/ 413963 h 561447"/>
                <a:gd name="connsiteX3" fmla="*/ 1386348 w 1386348"/>
                <a:gd name="connsiteY3" fmla="*/ 30505 h 56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348" h="561447">
                  <a:moveTo>
                    <a:pt x="0" y="561447"/>
                  </a:moveTo>
                  <a:cubicBezTo>
                    <a:pt x="244577" y="293518"/>
                    <a:pt x="489155" y="25590"/>
                    <a:pt x="634181" y="1009"/>
                  </a:cubicBezTo>
                  <a:cubicBezTo>
                    <a:pt x="779207" y="-23572"/>
                    <a:pt x="744794" y="409047"/>
                    <a:pt x="870155" y="413963"/>
                  </a:cubicBezTo>
                  <a:cubicBezTo>
                    <a:pt x="995516" y="418879"/>
                    <a:pt x="1190932" y="224692"/>
                    <a:pt x="1386348" y="30505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head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>
            <a:extLst>
              <a:ext uri="{FF2B5EF4-FFF2-40B4-BE49-F238E27FC236}">
                <a16:creationId xmlns:a16="http://schemas.microsoft.com/office/drawing/2014/main" id="{20ABC28A-A902-8810-5FDC-5D847BA9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500"/>
            <a:ext cx="8534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Calculating TCP timeout value: The original idea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1FFE162B-DCEE-0419-66B1-4383102D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240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>
            <a:extLst>
              <a:ext uri="{FF2B5EF4-FFF2-40B4-BE49-F238E27FC236}">
                <a16:creationId xmlns:a16="http://schemas.microsoft.com/office/drawing/2014/main" id="{76F1A7DD-35B9-46EC-2F1D-161E7CE1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619375"/>
            <a:ext cx="520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4" name="Group 7">
            <a:extLst>
              <a:ext uri="{FF2B5EF4-FFF2-40B4-BE49-F238E27FC236}">
                <a16:creationId xmlns:a16="http://schemas.microsoft.com/office/drawing/2014/main" id="{AA69D7BE-3B01-C005-C914-0EFE27461893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958850"/>
            <a:ext cx="5189537" cy="909638"/>
            <a:chOff x="2916817" y="958555"/>
            <a:chExt cx="5188443" cy="909605"/>
          </a:xfrm>
        </p:grpSpPr>
        <p:sp>
          <p:nvSpPr>
            <p:cNvPr id="61445" name="TextBox 5">
              <a:extLst>
                <a:ext uri="{FF2B5EF4-FFF2-40B4-BE49-F238E27FC236}">
                  <a16:creationId xmlns:a16="http://schemas.microsoft.com/office/drawing/2014/main" id="{50BAF6BD-132C-CA2D-8BB8-3CDB86E6B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412" y="958555"/>
              <a:ext cx="3802848" cy="7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Smoothing factor (recommended between 0.8 -0.9)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467F23-0EAB-360A-1EBA-D67849555078}"/>
                </a:ext>
              </a:extLst>
            </p:cNvPr>
            <p:cNvSpPr/>
            <p:nvPr/>
          </p:nvSpPr>
          <p:spPr>
            <a:xfrm>
              <a:off x="2916817" y="1306205"/>
              <a:ext cx="1385595" cy="561955"/>
            </a:xfrm>
            <a:custGeom>
              <a:avLst/>
              <a:gdLst>
                <a:gd name="connsiteX0" fmla="*/ 0 w 1386348"/>
                <a:gd name="connsiteY0" fmla="*/ 561447 h 561447"/>
                <a:gd name="connsiteX1" fmla="*/ 634181 w 1386348"/>
                <a:gd name="connsiteY1" fmla="*/ 1009 h 561447"/>
                <a:gd name="connsiteX2" fmla="*/ 870155 w 1386348"/>
                <a:gd name="connsiteY2" fmla="*/ 413963 h 561447"/>
                <a:gd name="connsiteX3" fmla="*/ 1386348 w 1386348"/>
                <a:gd name="connsiteY3" fmla="*/ 30505 h 56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348" h="561447">
                  <a:moveTo>
                    <a:pt x="0" y="561447"/>
                  </a:moveTo>
                  <a:cubicBezTo>
                    <a:pt x="244577" y="293518"/>
                    <a:pt x="489155" y="25590"/>
                    <a:pt x="634181" y="1009"/>
                  </a:cubicBezTo>
                  <a:cubicBezTo>
                    <a:pt x="779207" y="-23572"/>
                    <a:pt x="744794" y="409047"/>
                    <a:pt x="870155" y="413963"/>
                  </a:cubicBezTo>
                  <a:cubicBezTo>
                    <a:pt x="995516" y="418879"/>
                    <a:pt x="1190932" y="224692"/>
                    <a:pt x="1386348" y="30505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head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>
            <a:extLst>
              <a:ext uri="{FF2B5EF4-FFF2-40B4-BE49-F238E27FC236}">
                <a16:creationId xmlns:a16="http://schemas.microsoft.com/office/drawing/2014/main" id="{9194CB0C-AB13-2001-8DF9-40DF8E40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500"/>
            <a:ext cx="8534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Calculating TCP timeout value: The original idea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2466" name="Picture 3">
            <a:extLst>
              <a:ext uri="{FF2B5EF4-FFF2-40B4-BE49-F238E27FC236}">
                <a16:creationId xmlns:a16="http://schemas.microsoft.com/office/drawing/2014/main" id="{B1F541F8-F60D-3F70-2E1F-5C33F190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240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>
            <a:extLst>
              <a:ext uri="{FF2B5EF4-FFF2-40B4-BE49-F238E27FC236}">
                <a16:creationId xmlns:a16="http://schemas.microsoft.com/office/drawing/2014/main" id="{9C983AC2-DBDE-2591-8058-BF7DD380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619375"/>
            <a:ext cx="520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8" name="Group 7">
            <a:extLst>
              <a:ext uri="{FF2B5EF4-FFF2-40B4-BE49-F238E27FC236}">
                <a16:creationId xmlns:a16="http://schemas.microsoft.com/office/drawing/2014/main" id="{7E20E79C-3B3A-14DF-0503-9493722A4501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958850"/>
            <a:ext cx="5189537" cy="909638"/>
            <a:chOff x="2916817" y="958555"/>
            <a:chExt cx="5188443" cy="909605"/>
          </a:xfrm>
        </p:grpSpPr>
        <p:sp>
          <p:nvSpPr>
            <p:cNvPr id="62472" name="TextBox 5">
              <a:extLst>
                <a:ext uri="{FF2B5EF4-FFF2-40B4-BE49-F238E27FC236}">
                  <a16:creationId xmlns:a16="http://schemas.microsoft.com/office/drawing/2014/main" id="{643CBEF2-69BB-8BBC-AC2E-0AE68B9CC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412" y="958555"/>
              <a:ext cx="3802848" cy="7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Smoothing factor (recommended between 0.8 -0.9)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2012050-3DBB-4937-0A28-951D95AEE7C4}"/>
                </a:ext>
              </a:extLst>
            </p:cNvPr>
            <p:cNvSpPr/>
            <p:nvPr/>
          </p:nvSpPr>
          <p:spPr>
            <a:xfrm>
              <a:off x="2916817" y="1306205"/>
              <a:ext cx="1385595" cy="561955"/>
            </a:xfrm>
            <a:custGeom>
              <a:avLst/>
              <a:gdLst>
                <a:gd name="connsiteX0" fmla="*/ 0 w 1386348"/>
                <a:gd name="connsiteY0" fmla="*/ 561447 h 561447"/>
                <a:gd name="connsiteX1" fmla="*/ 634181 w 1386348"/>
                <a:gd name="connsiteY1" fmla="*/ 1009 h 561447"/>
                <a:gd name="connsiteX2" fmla="*/ 870155 w 1386348"/>
                <a:gd name="connsiteY2" fmla="*/ 413963 h 561447"/>
                <a:gd name="connsiteX3" fmla="*/ 1386348 w 1386348"/>
                <a:gd name="connsiteY3" fmla="*/ 30505 h 56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348" h="561447">
                  <a:moveTo>
                    <a:pt x="0" y="561447"/>
                  </a:moveTo>
                  <a:cubicBezTo>
                    <a:pt x="244577" y="293518"/>
                    <a:pt x="489155" y="25590"/>
                    <a:pt x="634181" y="1009"/>
                  </a:cubicBezTo>
                  <a:cubicBezTo>
                    <a:pt x="779207" y="-23572"/>
                    <a:pt x="744794" y="409047"/>
                    <a:pt x="870155" y="413963"/>
                  </a:cubicBezTo>
                  <a:cubicBezTo>
                    <a:pt x="995516" y="418879"/>
                    <a:pt x="1190932" y="224692"/>
                    <a:pt x="1386348" y="30505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head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469" name="Group 8">
            <a:extLst>
              <a:ext uri="{FF2B5EF4-FFF2-40B4-BE49-F238E27FC236}">
                <a16:creationId xmlns:a16="http://schemas.microsoft.com/office/drawing/2014/main" id="{5BAFD82B-8589-9E6A-E09E-D816EF625CFD}"/>
              </a:ext>
            </a:extLst>
          </p:cNvPr>
          <p:cNvGrpSpPr>
            <a:grpSpLocks/>
          </p:cNvGrpSpPr>
          <p:nvPr/>
        </p:nvGrpSpPr>
        <p:grpSpPr bwMode="auto">
          <a:xfrm>
            <a:off x="0" y="3275013"/>
            <a:ext cx="9369425" cy="1036637"/>
            <a:chOff x="0" y="3275380"/>
            <a:chExt cx="9369879" cy="10369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1E42BD-C1C6-C26D-5B7F-F2A49463B68D}"/>
                </a:ext>
              </a:extLst>
            </p:cNvPr>
            <p:cNvSpPr/>
            <p:nvPr/>
          </p:nvSpPr>
          <p:spPr>
            <a:xfrm>
              <a:off x="0" y="3275380"/>
              <a:ext cx="9144443" cy="10369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471" name="TextBox 10">
              <a:extLst>
                <a:ext uri="{FF2B5EF4-FFF2-40B4-BE49-F238E27FC236}">
                  <a16:creationId xmlns:a16="http://schemas.microsoft.com/office/drawing/2014/main" id="{6D0B6640-B652-7E3E-5849-3016A0793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9294" y="3464346"/>
              <a:ext cx="7950585" cy="58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RTT estimation can be wrong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1">
            <a:extLst>
              <a:ext uri="{FF2B5EF4-FFF2-40B4-BE49-F238E27FC236}">
                <a16:creationId xmlns:a16="http://schemas.microsoft.com/office/drawing/2014/main" id="{10D4A04E-4B7E-7BB0-98A8-89F36E71F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295A3-A071-BD46-BFF7-DBE193B5062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9810" name="Picture 2">
            <a:extLst>
              <a:ext uri="{FF2B5EF4-FFF2-40B4-BE49-F238E27FC236}">
                <a16:creationId xmlns:a16="http://schemas.microsoft.com/office/drawing/2014/main" id="{8DA38684-BE58-F5A2-2469-F2351BC3C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047750"/>
            <a:ext cx="6413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2">
            <a:extLst>
              <a:ext uri="{FF2B5EF4-FFF2-40B4-BE49-F238E27FC236}">
                <a16:creationId xmlns:a16="http://schemas.microsoft.com/office/drawing/2014/main" id="{E8A8583A-4086-9CB7-D50A-BDA119A7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6525"/>
            <a:ext cx="88709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Window: Lost Packet/ACK</a:t>
            </a:r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1">
            <a:extLst>
              <a:ext uri="{FF2B5EF4-FFF2-40B4-BE49-F238E27FC236}">
                <a16:creationId xmlns:a16="http://schemas.microsoft.com/office/drawing/2014/main" id="{74428E41-512F-3D4F-E999-556D98500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683EB-9EEA-8B48-A65B-35B029039F2A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72B5FB77-1B9D-E623-1F0C-162376A9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025650"/>
            <a:ext cx="7874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7923E1-8AB0-D4C6-53D2-12A85F26B7E2}"/>
              </a:ext>
            </a:extLst>
          </p:cNvPr>
          <p:cNvSpPr txBox="1">
            <a:spLocks/>
          </p:cNvSpPr>
          <p:nvPr/>
        </p:nvSpPr>
        <p:spPr>
          <a:xfrm>
            <a:off x="304800" y="317500"/>
            <a:ext cx="8534400" cy="629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RTT estimation can be wrong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508AF-AB0D-E4B1-1A86-7193451CA6B4}"/>
              </a:ext>
            </a:extLst>
          </p:cNvPr>
          <p:cNvSpPr/>
          <p:nvPr/>
        </p:nvSpPr>
        <p:spPr>
          <a:xfrm>
            <a:off x="4572000" y="2238375"/>
            <a:ext cx="3686175" cy="3341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53C30-C0AF-6AEF-6384-BA4A1BCFAB6B}"/>
              </a:ext>
            </a:extLst>
          </p:cNvPr>
          <p:cNvSpPr/>
          <p:nvPr/>
        </p:nvSpPr>
        <p:spPr>
          <a:xfrm>
            <a:off x="5494338" y="5886450"/>
            <a:ext cx="1458912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1">
            <a:extLst>
              <a:ext uri="{FF2B5EF4-FFF2-40B4-BE49-F238E27FC236}">
                <a16:creationId xmlns:a16="http://schemas.microsoft.com/office/drawing/2014/main" id="{C1120E71-BAD0-305D-80A6-E7BF09397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A9A0C-6F3F-9D4A-9799-62004855C90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AE3047C7-C28C-0BCE-ACFA-5AD498C2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025650"/>
            <a:ext cx="7874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9A58B-DE90-772E-4B9C-A3AEC4852794}"/>
              </a:ext>
            </a:extLst>
          </p:cNvPr>
          <p:cNvSpPr txBox="1">
            <a:spLocks/>
          </p:cNvSpPr>
          <p:nvPr/>
        </p:nvSpPr>
        <p:spPr>
          <a:xfrm>
            <a:off x="304800" y="317500"/>
            <a:ext cx="8534400" cy="629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RTT estimation can be wrong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1">
            <a:extLst>
              <a:ext uri="{FF2B5EF4-FFF2-40B4-BE49-F238E27FC236}">
                <a16:creationId xmlns:a16="http://schemas.microsoft.com/office/drawing/2014/main" id="{1DCE36A5-DDFD-031D-5170-C07C5B5C1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0AE31-1FB8-C64F-9648-3E3D4437D1A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43927-7079-40EB-57B2-FB3AC5B406A3}"/>
              </a:ext>
            </a:extLst>
          </p:cNvPr>
          <p:cNvSpPr txBox="1">
            <a:spLocks/>
          </p:cNvSpPr>
          <p:nvPr/>
        </p:nvSpPr>
        <p:spPr>
          <a:xfrm>
            <a:off x="304800" y="317500"/>
            <a:ext cx="8839200" cy="629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Solution: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Karn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/Partridge algorithm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Stop taking RTT samples when TCP retransmits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Start again after a regular transmission/reception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3) Each time TCP retransmits, set next timeout to be twice the last timeout value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8F401A-BB25-B695-59C3-F28DB706B16D}"/>
              </a:ext>
            </a:extLst>
          </p:cNvPr>
          <p:cNvSpPr/>
          <p:nvPr/>
        </p:nvSpPr>
        <p:spPr>
          <a:xfrm>
            <a:off x="309563" y="3889375"/>
            <a:ext cx="8640762" cy="7302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Can rules #1 &amp; #2 create issues?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800DF-37D3-1687-30BF-1FE2B52C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1C772-800C-D241-B638-4FB047C6CA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99B18-180C-A1F0-C603-D780644790A5}"/>
              </a:ext>
            </a:extLst>
          </p:cNvPr>
          <p:cNvSpPr txBox="1"/>
          <p:nvPr/>
        </p:nvSpPr>
        <p:spPr>
          <a:xfrm>
            <a:off x="4121426" y="3059668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417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>
            <a:extLst>
              <a:ext uri="{FF2B5EF4-FFF2-40B4-BE49-F238E27FC236}">
                <a16:creationId xmlns:a16="http://schemas.microsoft.com/office/drawing/2014/main" id="{3BAFB242-7DBC-AC10-94CB-F4329E2A8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83194-B9AA-1443-88C5-5546AA6B159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842" name="Rectangle 4">
            <a:extLst>
              <a:ext uri="{FF2B5EF4-FFF2-40B4-BE49-F238E27FC236}">
                <a16:creationId xmlns:a16="http://schemas.microsoft.com/office/drawing/2014/main" id="{97D32FA8-331E-9E30-61D4-CA19842E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6386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Sliding Window Protocol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14319</TotalTime>
  <Words>3439</Words>
  <Application>Microsoft Macintosh PowerPoint</Application>
  <PresentationFormat>On-screen Show (4:3)</PresentationFormat>
  <Paragraphs>998</Paragraphs>
  <Slides>83</Slides>
  <Notes>8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ＭＳ Ｐゴシック</vt:lpstr>
      <vt:lpstr>-webkit-standard</vt:lpstr>
      <vt:lpstr>Arial</vt:lpstr>
      <vt:lpstr>Calibri</vt:lpstr>
      <vt:lpstr>Comic Sans MS</vt:lpstr>
      <vt:lpstr>Courier New</vt:lpstr>
      <vt:lpstr>Helvetica</vt:lpstr>
      <vt:lpstr>Lucida Bright</vt:lpstr>
      <vt:lpstr>Times New Roman</vt:lpstr>
      <vt:lpstr>3_Office Theme</vt:lpstr>
      <vt:lpstr>6_Office Theme</vt:lpstr>
      <vt:lpstr>7_Office Theme</vt:lpstr>
      <vt:lpstr>Picture</vt:lpstr>
      <vt:lpstr>PowerPoint Presentation</vt:lpstr>
      <vt:lpstr>PowerPoint Presentation</vt:lpstr>
      <vt:lpstr>stop-and-wait operation</vt:lpstr>
      <vt:lpstr>stop-and-wait operation</vt:lpstr>
      <vt:lpstr>Pipelining: increased utilization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Control: TCP Sliding Window</vt:lpstr>
      <vt:lpstr>PowerPoint Presentation</vt:lpstr>
      <vt:lpstr>Sliding Window: Implementation</vt:lpstr>
      <vt:lpstr>Sliding Window: Implementation</vt:lpstr>
      <vt:lpstr>Receiver Buffering: Flow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points of discussions on TCP flow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956</cp:revision>
  <dcterms:created xsi:type="dcterms:W3CDTF">2019-01-28T20:09:31Z</dcterms:created>
  <dcterms:modified xsi:type="dcterms:W3CDTF">2026-04-01T17:06:58Z</dcterms:modified>
</cp:coreProperties>
</file>