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6" r:id="rId1"/>
    <p:sldMasterId id="2147483803" r:id="rId2"/>
  </p:sldMasterIdLst>
  <p:notesMasterIdLst>
    <p:notesMasterId r:id="rId70"/>
  </p:notesMasterIdLst>
  <p:sldIdLst>
    <p:sldId id="1689" r:id="rId3"/>
    <p:sldId id="270" r:id="rId4"/>
    <p:sldId id="265" r:id="rId5"/>
    <p:sldId id="290" r:id="rId6"/>
    <p:sldId id="279" r:id="rId7"/>
    <p:sldId id="1617" r:id="rId8"/>
    <p:sldId id="280" r:id="rId9"/>
    <p:sldId id="281" r:id="rId10"/>
    <p:sldId id="282" r:id="rId11"/>
    <p:sldId id="283" r:id="rId12"/>
    <p:sldId id="1640" r:id="rId13"/>
    <p:sldId id="1618" r:id="rId14"/>
    <p:sldId id="1635" r:id="rId15"/>
    <p:sldId id="1636" r:id="rId16"/>
    <p:sldId id="284" r:id="rId17"/>
    <p:sldId id="285" r:id="rId18"/>
    <p:sldId id="1536" r:id="rId19"/>
    <p:sldId id="1539" r:id="rId20"/>
    <p:sldId id="1637" r:id="rId21"/>
    <p:sldId id="1641" r:id="rId22"/>
    <p:sldId id="1737" r:id="rId23"/>
    <p:sldId id="1639" r:id="rId24"/>
    <p:sldId id="1642" r:id="rId25"/>
    <p:sldId id="1537" r:id="rId26"/>
    <p:sldId id="1699" r:id="rId27"/>
    <p:sldId id="1658" r:id="rId28"/>
    <p:sldId id="1615" r:id="rId29"/>
    <p:sldId id="1700" r:id="rId30"/>
    <p:sldId id="1788" r:id="rId31"/>
    <p:sldId id="1787" r:id="rId32"/>
    <p:sldId id="1736" r:id="rId33"/>
    <p:sldId id="1786" r:id="rId34"/>
    <p:sldId id="1666" r:id="rId35"/>
    <p:sldId id="1738" r:id="rId36"/>
    <p:sldId id="1667" r:id="rId37"/>
    <p:sldId id="1662" r:id="rId38"/>
    <p:sldId id="1663" r:id="rId39"/>
    <p:sldId id="1664" r:id="rId40"/>
    <p:sldId id="1789" r:id="rId41"/>
    <p:sldId id="1657" r:id="rId42"/>
    <p:sldId id="1656" r:id="rId43"/>
    <p:sldId id="1714" r:id="rId44"/>
    <p:sldId id="1684" r:id="rId45"/>
    <p:sldId id="1659" r:id="rId46"/>
    <p:sldId id="1685" r:id="rId47"/>
    <p:sldId id="1661" r:id="rId48"/>
    <p:sldId id="1766" r:id="rId49"/>
    <p:sldId id="1765" r:id="rId50"/>
    <p:sldId id="1767" r:id="rId51"/>
    <p:sldId id="1768" r:id="rId52"/>
    <p:sldId id="1769" r:id="rId53"/>
    <p:sldId id="1770" r:id="rId54"/>
    <p:sldId id="1771" r:id="rId55"/>
    <p:sldId id="1772" r:id="rId56"/>
    <p:sldId id="1773" r:id="rId57"/>
    <p:sldId id="1774" r:id="rId58"/>
    <p:sldId id="1775" r:id="rId59"/>
    <p:sldId id="1776" r:id="rId60"/>
    <p:sldId id="1777" r:id="rId61"/>
    <p:sldId id="1778" r:id="rId62"/>
    <p:sldId id="1779" r:id="rId63"/>
    <p:sldId id="1780" r:id="rId64"/>
    <p:sldId id="1781" r:id="rId65"/>
    <p:sldId id="1782" r:id="rId66"/>
    <p:sldId id="1783" r:id="rId67"/>
    <p:sldId id="1785" r:id="rId68"/>
    <p:sldId id="1764" r:id="rId6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900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68"/>
    <p:restoredTop sz="77551"/>
  </p:normalViewPr>
  <p:slideViewPr>
    <p:cSldViewPr snapToGrid="0" snapToObjects="1" showGuides="1">
      <p:cViewPr varScale="1">
        <p:scale>
          <a:sx n="93" d="100"/>
          <a:sy n="93" d="100"/>
        </p:scale>
        <p:origin x="440" y="2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349926-832A-0146-A58C-0A7B8706D706}" type="datetimeFigureOut">
              <a:rPr lang="en-US" smtClean="0"/>
              <a:t>4/8/26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C8ABCF-8DBE-0B44-8881-1104B3E50F18}" type="slidenum">
              <a:rPr lang="en-US" smtClean="0"/>
              <a:t>‹#›</a:t>
            </a:fld>
            <a:endParaRPr lang="en-US"/>
          </a:p>
        </p:txBody>
      </p:sp>
    </p:spTree>
    <p:extLst>
      <p:ext uri="{BB962C8B-B14F-4D97-AF65-F5344CB8AC3E}">
        <p14:creationId xmlns:p14="http://schemas.microsoft.com/office/powerpoint/2010/main" val="13395820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datatracker.ietf.org/doc/html/rfc7323"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a:extLst>
              <a:ext uri="{FF2B5EF4-FFF2-40B4-BE49-F238E27FC236}">
                <a16:creationId xmlns:a16="http://schemas.microsoft.com/office/drawing/2014/main" id="{204B9845-AE78-5EEA-FE92-CDE1C62C85D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0EB3549C-8A4B-2344-A452-40BED604DBC5}"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5</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47106" name="Rectangle 2">
            <a:extLst>
              <a:ext uri="{FF2B5EF4-FFF2-40B4-BE49-F238E27FC236}">
                <a16:creationId xmlns:a16="http://schemas.microsoft.com/office/drawing/2014/main" id="{57C6355F-6159-5BA2-8A9E-29F0ABEC4D7D}"/>
              </a:ext>
            </a:extLst>
          </p:cNvPr>
          <p:cNvSpPr>
            <a:spLocks noGrp="1" noRot="1" noChangeAspect="1" noChangeArrowheads="1" noTextEdit="1"/>
          </p:cNvSpPr>
          <p:nvPr>
            <p:ph type="sldImg"/>
          </p:nvPr>
        </p:nvSpPr>
        <p:spPr>
          <a:ln/>
        </p:spPr>
      </p:sp>
      <p:sp>
        <p:nvSpPr>
          <p:cNvPr id="47107" name="Rectangle 3">
            <a:extLst>
              <a:ext uri="{FF2B5EF4-FFF2-40B4-BE49-F238E27FC236}">
                <a16:creationId xmlns:a16="http://schemas.microsoft.com/office/drawing/2014/main" id="{6D266358-59AA-DB67-9445-CEAA6639D67F}"/>
              </a:ext>
            </a:extLst>
          </p:cNvPr>
          <p:cNvSpPr>
            <a:spLocks noGrp="1" noChangeArrowheads="1"/>
          </p:cNvSpPr>
          <p:nvPr>
            <p:ph type="body" idx="1"/>
          </p:nvPr>
        </p:nvSpPr>
        <p:spPr>
          <a:xfrm>
            <a:off x="974725" y="4560888"/>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a:extLst>
              <a:ext uri="{FF2B5EF4-FFF2-40B4-BE49-F238E27FC236}">
                <a16:creationId xmlns:a16="http://schemas.microsoft.com/office/drawing/2014/main" id="{1E79E44B-4D27-CE1A-8677-F8B19205E97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F3B31DCF-ECAF-BF40-95A1-7987932EA0A8}"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14</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65538" name="Rectangle 2">
            <a:extLst>
              <a:ext uri="{FF2B5EF4-FFF2-40B4-BE49-F238E27FC236}">
                <a16:creationId xmlns:a16="http://schemas.microsoft.com/office/drawing/2014/main" id="{DC8454E4-A155-75DA-2A8F-13DFFFA759AF}"/>
              </a:ext>
            </a:extLst>
          </p:cNvPr>
          <p:cNvSpPr>
            <a:spLocks noGrp="1" noRot="1" noChangeAspect="1" noChangeArrowheads="1" noTextEdit="1"/>
          </p:cNvSpPr>
          <p:nvPr>
            <p:ph type="sldImg"/>
          </p:nvPr>
        </p:nvSpPr>
        <p:spPr>
          <a:ln/>
        </p:spPr>
      </p:sp>
      <p:sp>
        <p:nvSpPr>
          <p:cNvPr id="65539" name="Rectangle 3">
            <a:extLst>
              <a:ext uri="{FF2B5EF4-FFF2-40B4-BE49-F238E27FC236}">
                <a16:creationId xmlns:a16="http://schemas.microsoft.com/office/drawing/2014/main" id="{0E66E195-63B7-11AE-6271-80FAD02657F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a:extLst>
              <a:ext uri="{FF2B5EF4-FFF2-40B4-BE49-F238E27FC236}">
                <a16:creationId xmlns:a16="http://schemas.microsoft.com/office/drawing/2014/main" id="{2FFC5051-A737-6505-80C4-D3FCD38B9F0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5B50EA0E-06B2-2445-B467-02DCBAF40AFF}"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15</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67586" name="Rectangle 2">
            <a:extLst>
              <a:ext uri="{FF2B5EF4-FFF2-40B4-BE49-F238E27FC236}">
                <a16:creationId xmlns:a16="http://schemas.microsoft.com/office/drawing/2014/main" id="{4DF62462-6EA4-5556-5361-3FEE8863F9FA}"/>
              </a:ext>
            </a:extLst>
          </p:cNvPr>
          <p:cNvSpPr>
            <a:spLocks noGrp="1" noRot="1" noChangeAspect="1" noChangeArrowheads="1" noTextEdit="1"/>
          </p:cNvSpPr>
          <p:nvPr>
            <p:ph type="sldImg"/>
          </p:nvPr>
        </p:nvSpPr>
        <p:spPr>
          <a:ln/>
        </p:spPr>
      </p:sp>
      <p:sp>
        <p:nvSpPr>
          <p:cNvPr id="67587" name="Rectangle 3">
            <a:extLst>
              <a:ext uri="{FF2B5EF4-FFF2-40B4-BE49-F238E27FC236}">
                <a16:creationId xmlns:a16="http://schemas.microsoft.com/office/drawing/2014/main" id="{D5A649B1-7D6A-6C11-A564-46C110175E11}"/>
              </a:ext>
            </a:extLst>
          </p:cNvPr>
          <p:cNvSpPr>
            <a:spLocks noGrp="1" noChangeArrowheads="1"/>
          </p:cNvSpPr>
          <p:nvPr>
            <p:ph type="body" idx="1"/>
          </p:nvPr>
        </p:nvSpPr>
        <p:spPr>
          <a:xfrm>
            <a:off x="974725" y="4560888"/>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a:extLst>
              <a:ext uri="{FF2B5EF4-FFF2-40B4-BE49-F238E27FC236}">
                <a16:creationId xmlns:a16="http://schemas.microsoft.com/office/drawing/2014/main" id="{026A9EEB-7516-435A-0BAA-0C45DAB338B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A293FDA2-5DA0-6044-9BF8-9B2A5504415D}"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16</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69634" name="Rectangle 2">
            <a:extLst>
              <a:ext uri="{FF2B5EF4-FFF2-40B4-BE49-F238E27FC236}">
                <a16:creationId xmlns:a16="http://schemas.microsoft.com/office/drawing/2014/main" id="{24466BB3-189A-F859-DE47-1A6E6D2C4C17}"/>
              </a:ext>
            </a:extLst>
          </p:cNvPr>
          <p:cNvSpPr>
            <a:spLocks noGrp="1" noRot="1" noChangeAspect="1" noChangeArrowheads="1" noTextEdit="1"/>
          </p:cNvSpPr>
          <p:nvPr>
            <p:ph type="sldImg"/>
          </p:nvPr>
        </p:nvSpPr>
        <p:spPr>
          <a:ln/>
        </p:spPr>
      </p:sp>
      <p:sp>
        <p:nvSpPr>
          <p:cNvPr id="69635" name="Rectangle 3">
            <a:extLst>
              <a:ext uri="{FF2B5EF4-FFF2-40B4-BE49-F238E27FC236}">
                <a16:creationId xmlns:a16="http://schemas.microsoft.com/office/drawing/2014/main" id="{A277400D-2893-C7B2-1488-D07FF0175F8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13">
            <a:extLst>
              <a:ext uri="{FF2B5EF4-FFF2-40B4-BE49-F238E27FC236}">
                <a16:creationId xmlns:a16="http://schemas.microsoft.com/office/drawing/2014/main" id="{B0F1B7F8-2EC6-FBB8-8928-DAE50CB31DD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20000"/>
              </a:spcBef>
              <a:spcAft>
                <a:spcPct val="0"/>
              </a:spcAft>
              <a:buClrTx/>
              <a:buSzTx/>
              <a:buFontTx/>
              <a:buNone/>
              <a:tabLst/>
              <a:defRPr/>
            </a:pPr>
            <a:fld id="{9A9B3D32-4549-094D-B4F4-48BBA5F4ABAC}" type="slidenum">
              <a:rPr kumimoji="0" lang="en-US" altLang="en-US" sz="1200" b="0" i="0" u="none" strike="noStrike" kern="1200" cap="none" spc="0" normalizeH="0" baseline="0" noProof="0" smtClean="0">
                <a:ln>
                  <a:noFill/>
                </a:ln>
                <a:solidFill>
                  <a:srgbClr val="000000"/>
                </a:solidFill>
                <a:effectLst/>
                <a:uLnTx/>
                <a:uFillTx/>
                <a:latin typeface="Tahoma" panose="020B0604030504040204" pitchFamily="34" charset="0"/>
                <a:ea typeface="ＭＳ Ｐゴシック" panose="020B0600070205080204" pitchFamily="34" charset="-128"/>
                <a:cs typeface="+mn-cs"/>
              </a:rPr>
              <a:pPr marL="0" marR="0" lvl="0" indent="0" algn="r" defTabSz="957263" rtl="0" eaLnBrk="1" fontAlgn="base" latinLnBrk="0" hangingPunct="1">
                <a:lnSpc>
                  <a:spcPct val="100000"/>
                </a:lnSpc>
                <a:spcBef>
                  <a:spcPct val="20000"/>
                </a:spcBef>
                <a:spcAft>
                  <a:spcPct val="0"/>
                </a:spcAft>
                <a:buClrTx/>
                <a:buSzTx/>
                <a:buFontTx/>
                <a:buNone/>
                <a:tabLst/>
                <a:defRPr/>
              </a:pPr>
              <a:t>17</a:t>
            </a:fld>
            <a:endParaRPr kumimoji="0" lang="en-US" altLang="en-US" sz="12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endParaRPr>
          </a:p>
        </p:txBody>
      </p:sp>
      <p:sp>
        <p:nvSpPr>
          <p:cNvPr id="71682" name="Rectangle 2">
            <a:extLst>
              <a:ext uri="{FF2B5EF4-FFF2-40B4-BE49-F238E27FC236}">
                <a16:creationId xmlns:a16="http://schemas.microsoft.com/office/drawing/2014/main" id="{ED0CC4FD-B4CC-FD59-5223-998AE0B7EE3E}"/>
              </a:ext>
            </a:extLst>
          </p:cNvPr>
          <p:cNvSpPr>
            <a:spLocks noGrp="1" noRot="1" noChangeAspect="1" noChangeArrowheads="1" noTextEdit="1"/>
          </p:cNvSpPr>
          <p:nvPr>
            <p:ph type="sldImg"/>
          </p:nvPr>
        </p:nvSpPr>
        <p:spPr>
          <a:ln/>
        </p:spPr>
      </p:sp>
      <p:sp>
        <p:nvSpPr>
          <p:cNvPr id="442371" name="Rectangle 3">
            <a:extLst>
              <a:ext uri="{FF2B5EF4-FFF2-40B4-BE49-F238E27FC236}">
                <a16:creationId xmlns:a16="http://schemas.microsoft.com/office/drawing/2014/main" id="{9AC99DDF-FDD4-71F3-AC2B-531BB92A0189}"/>
              </a:ext>
            </a:extLst>
          </p:cNvPr>
          <p:cNvSpPr>
            <a:spLocks noGrp="1" noChangeArrowheads="1"/>
          </p:cNvSpPr>
          <p:nvPr>
            <p:ph type="body" idx="1"/>
          </p:nvPr>
        </p:nvSpPr>
        <p:spPr/>
        <p:txBody>
          <a:bodyPr/>
          <a:lstStyle/>
          <a:p>
            <a:pPr>
              <a:defRPr/>
            </a:pPr>
            <a:endParaRPr lang="en-US" dirty="0">
              <a:cs typeface="+mn-cs"/>
            </a:endParaRPr>
          </a:p>
          <a:p>
            <a:pPr>
              <a:defRPr/>
            </a:pPr>
            <a:r>
              <a:rPr lang="en-US" dirty="0">
                <a:cs typeface="+mn-cs"/>
              </a:rPr>
              <a:t>[source: </a:t>
            </a:r>
            <a:r>
              <a:rPr lang="en-US" dirty="0" err="1">
                <a:cs typeface="+mn-cs"/>
              </a:rPr>
              <a:t>G.R.Wright</a:t>
            </a:r>
            <a:r>
              <a:rPr lang="en-US" dirty="0">
                <a:cs typeface="+mn-cs"/>
              </a:rPr>
              <a:t> and </a:t>
            </a:r>
            <a:r>
              <a:rPr lang="en-US" dirty="0" err="1">
                <a:cs typeface="+mn-cs"/>
              </a:rPr>
              <a:t>W.R.Stevens</a:t>
            </a:r>
            <a:r>
              <a:rPr lang="en-US" dirty="0">
                <a:cs typeface="+mn-cs"/>
              </a:rPr>
              <a:t>, TCP/IP Illustrated, </a:t>
            </a:r>
            <a:r>
              <a:rPr lang="en-US" dirty="0" err="1">
                <a:cs typeface="+mn-cs"/>
              </a:rPr>
              <a:t>Vol</a:t>
            </a:r>
            <a:r>
              <a:rPr lang="en-US" dirty="0">
                <a:cs typeface="+mn-cs"/>
              </a:rPr>
              <a:t> 2; J. Hoe, MSc Thesis, pp.22]</a:t>
            </a:r>
          </a:p>
          <a:p>
            <a:pPr>
              <a:defRPr/>
            </a:pPr>
            <a:endParaRPr lang="en-US" dirty="0">
              <a:cs typeface="+mn-cs"/>
            </a:endParaRPr>
          </a:p>
          <a:p>
            <a:pPr>
              <a:defRPr/>
            </a:pPr>
            <a:r>
              <a:rPr lang="en-US" dirty="0">
                <a:cs typeface="+mn-cs"/>
              </a:rPr>
              <a:t>Tahoe (1988): slow start, congestion avoidance, fast retransmit</a:t>
            </a:r>
          </a:p>
          <a:p>
            <a:pPr>
              <a:defRPr/>
            </a:pPr>
            <a:r>
              <a:rPr lang="en-US" dirty="0">
                <a:cs typeface="+mn-cs"/>
              </a:rPr>
              <a:t>Reno (1990): fast recovery, TCP header prediction, SLIP header compression, routing table changes</a:t>
            </a:r>
          </a:p>
          <a:p>
            <a:pPr>
              <a:defRPr/>
            </a:pPr>
            <a:r>
              <a:rPr lang="en-US" dirty="0">
                <a:cs typeface="+mn-cs"/>
              </a:rPr>
              <a:t>4.4BSD (1993): multicasting, long fat pipe modifications</a:t>
            </a:r>
          </a:p>
          <a:p>
            <a:pPr>
              <a:defRPr/>
            </a:pPr>
            <a:endParaRPr lang="en-US" dirty="0">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13">
            <a:extLst>
              <a:ext uri="{FF2B5EF4-FFF2-40B4-BE49-F238E27FC236}">
                <a16:creationId xmlns:a16="http://schemas.microsoft.com/office/drawing/2014/main" id="{11A4CF74-3B0C-7ED9-5F74-E2D5AA759EE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20000"/>
              </a:spcBef>
              <a:spcAft>
                <a:spcPct val="0"/>
              </a:spcAft>
              <a:buClrTx/>
              <a:buSzTx/>
              <a:buFontTx/>
              <a:buNone/>
              <a:tabLst/>
              <a:defRPr/>
            </a:pPr>
            <a:fld id="{7BFB1379-F75D-7749-8007-9FA704EB6AE8}" type="slidenum">
              <a:rPr kumimoji="0" lang="en-US" altLang="en-US" sz="1200" b="0" i="0" u="none" strike="noStrike" kern="1200" cap="none" spc="0" normalizeH="0" baseline="0" noProof="0" smtClean="0">
                <a:ln>
                  <a:noFill/>
                </a:ln>
                <a:solidFill>
                  <a:srgbClr val="000000"/>
                </a:solidFill>
                <a:effectLst/>
                <a:uLnTx/>
                <a:uFillTx/>
                <a:latin typeface="Tahoma" panose="020B0604030504040204" pitchFamily="34" charset="0"/>
                <a:ea typeface="ＭＳ Ｐゴシック" panose="020B0600070205080204" pitchFamily="34" charset="-128"/>
                <a:cs typeface="+mn-cs"/>
              </a:rPr>
              <a:pPr marL="0" marR="0" lvl="0" indent="0" algn="r" defTabSz="957263" rtl="0" eaLnBrk="1" fontAlgn="base" latinLnBrk="0" hangingPunct="1">
                <a:lnSpc>
                  <a:spcPct val="100000"/>
                </a:lnSpc>
                <a:spcBef>
                  <a:spcPct val="20000"/>
                </a:spcBef>
                <a:spcAft>
                  <a:spcPct val="0"/>
                </a:spcAft>
                <a:buClrTx/>
                <a:buSzTx/>
                <a:buFontTx/>
                <a:buNone/>
                <a:tabLst/>
                <a:defRPr/>
              </a:pPr>
              <a:t>18</a:t>
            </a:fld>
            <a:endParaRPr kumimoji="0" lang="en-US" altLang="en-US" sz="12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endParaRPr>
          </a:p>
        </p:txBody>
      </p:sp>
      <p:sp>
        <p:nvSpPr>
          <p:cNvPr id="73730" name="Rectangle 2">
            <a:extLst>
              <a:ext uri="{FF2B5EF4-FFF2-40B4-BE49-F238E27FC236}">
                <a16:creationId xmlns:a16="http://schemas.microsoft.com/office/drawing/2014/main" id="{E343E60B-54A9-373A-DE0B-4852F3DF3EE0}"/>
              </a:ext>
            </a:extLst>
          </p:cNvPr>
          <p:cNvSpPr>
            <a:spLocks noGrp="1" noRot="1" noChangeAspect="1" noChangeArrowheads="1" noTextEdit="1"/>
          </p:cNvSpPr>
          <p:nvPr>
            <p:ph type="sldImg"/>
          </p:nvPr>
        </p:nvSpPr>
        <p:spPr>
          <a:ln/>
        </p:spPr>
      </p:sp>
      <p:sp>
        <p:nvSpPr>
          <p:cNvPr id="442371" name="Rectangle 3">
            <a:extLst>
              <a:ext uri="{FF2B5EF4-FFF2-40B4-BE49-F238E27FC236}">
                <a16:creationId xmlns:a16="http://schemas.microsoft.com/office/drawing/2014/main" id="{A6A48FAB-DB0C-ED6B-9E68-56CEA03C1FB2}"/>
              </a:ext>
            </a:extLst>
          </p:cNvPr>
          <p:cNvSpPr>
            <a:spLocks noGrp="1" noChangeArrowheads="1"/>
          </p:cNvSpPr>
          <p:nvPr>
            <p:ph type="body" idx="1"/>
          </p:nvPr>
        </p:nvSpPr>
        <p:spPr/>
        <p:txBody>
          <a:bodyPr/>
          <a:lstStyle/>
          <a:p>
            <a:pPr>
              <a:defRPr/>
            </a:pPr>
            <a:endParaRPr lang="en-US" dirty="0">
              <a:cs typeface="+mn-cs"/>
            </a:endParaRPr>
          </a:p>
          <a:p>
            <a:pPr>
              <a:defRPr/>
            </a:pPr>
            <a:r>
              <a:rPr lang="en-US" dirty="0">
                <a:cs typeface="+mn-cs"/>
              </a:rPr>
              <a:t>[source: </a:t>
            </a:r>
            <a:r>
              <a:rPr lang="en-US" dirty="0" err="1">
                <a:cs typeface="+mn-cs"/>
              </a:rPr>
              <a:t>G.R.Wright</a:t>
            </a:r>
            <a:r>
              <a:rPr lang="en-US" dirty="0">
                <a:cs typeface="+mn-cs"/>
              </a:rPr>
              <a:t> and </a:t>
            </a:r>
            <a:r>
              <a:rPr lang="en-US" dirty="0" err="1">
                <a:cs typeface="+mn-cs"/>
              </a:rPr>
              <a:t>W.R.Stevens</a:t>
            </a:r>
            <a:r>
              <a:rPr lang="en-US" dirty="0">
                <a:cs typeface="+mn-cs"/>
              </a:rPr>
              <a:t>, TCP/IP Illustrated, </a:t>
            </a:r>
            <a:r>
              <a:rPr lang="en-US" dirty="0" err="1">
                <a:cs typeface="+mn-cs"/>
              </a:rPr>
              <a:t>Vol</a:t>
            </a:r>
            <a:r>
              <a:rPr lang="en-US" dirty="0">
                <a:cs typeface="+mn-cs"/>
              </a:rPr>
              <a:t> 2; J. Hoe, MSc Thesis, pp.22]</a:t>
            </a:r>
          </a:p>
          <a:p>
            <a:pPr>
              <a:defRPr/>
            </a:pPr>
            <a:endParaRPr lang="en-US" dirty="0">
              <a:cs typeface="+mn-cs"/>
            </a:endParaRPr>
          </a:p>
          <a:p>
            <a:pPr>
              <a:defRPr/>
            </a:pPr>
            <a:r>
              <a:rPr lang="en-US" dirty="0">
                <a:cs typeface="+mn-cs"/>
              </a:rPr>
              <a:t>Tahoe (1988): slow start, congestion avoidance, fast retransmit</a:t>
            </a:r>
          </a:p>
          <a:p>
            <a:pPr>
              <a:defRPr/>
            </a:pPr>
            <a:r>
              <a:rPr lang="en-US" dirty="0">
                <a:cs typeface="+mn-cs"/>
              </a:rPr>
              <a:t>Reno (1990): fast recovery, TCP header prediction, SLIP header compression, routing table changes</a:t>
            </a:r>
          </a:p>
          <a:p>
            <a:pPr>
              <a:defRPr/>
            </a:pPr>
            <a:r>
              <a:rPr lang="en-US" dirty="0">
                <a:cs typeface="+mn-cs"/>
              </a:rPr>
              <a:t>4.4BSD (1993): multicasting, long fat pipe modifications</a:t>
            </a:r>
          </a:p>
          <a:p>
            <a:pPr>
              <a:defRPr/>
            </a:pPr>
            <a:endParaRPr lang="en-US" dirty="0">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13">
            <a:extLst>
              <a:ext uri="{FF2B5EF4-FFF2-40B4-BE49-F238E27FC236}">
                <a16:creationId xmlns:a16="http://schemas.microsoft.com/office/drawing/2014/main" id="{97972F65-0B44-6DE9-6BE1-107DA65F75D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20000"/>
              </a:spcBef>
              <a:spcAft>
                <a:spcPct val="0"/>
              </a:spcAft>
              <a:buClrTx/>
              <a:buSzTx/>
              <a:buFontTx/>
              <a:buNone/>
              <a:tabLst/>
              <a:defRPr/>
            </a:pPr>
            <a:fld id="{D2D51805-771F-9347-8B2E-C64AFECB6EE6}" type="slidenum">
              <a:rPr kumimoji="0" lang="en-US" altLang="en-US" sz="1200" b="0" i="0" u="none" strike="noStrike" kern="1200" cap="none" spc="0" normalizeH="0" baseline="0" noProof="0" smtClean="0">
                <a:ln>
                  <a:noFill/>
                </a:ln>
                <a:solidFill>
                  <a:srgbClr val="000000"/>
                </a:solidFill>
                <a:effectLst/>
                <a:uLnTx/>
                <a:uFillTx/>
                <a:latin typeface="Tahoma" panose="020B0604030504040204" pitchFamily="34" charset="0"/>
                <a:ea typeface="ＭＳ Ｐゴシック" panose="020B0600070205080204" pitchFamily="34" charset="-128"/>
                <a:cs typeface="+mn-cs"/>
              </a:rPr>
              <a:pPr marL="0" marR="0" lvl="0" indent="0" algn="r" defTabSz="957263" rtl="0" eaLnBrk="1" fontAlgn="base" latinLnBrk="0" hangingPunct="1">
                <a:lnSpc>
                  <a:spcPct val="100000"/>
                </a:lnSpc>
                <a:spcBef>
                  <a:spcPct val="20000"/>
                </a:spcBef>
                <a:spcAft>
                  <a:spcPct val="0"/>
                </a:spcAft>
                <a:buClrTx/>
                <a:buSzTx/>
                <a:buFontTx/>
                <a:buNone/>
                <a:tabLst/>
                <a:defRPr/>
              </a:pPr>
              <a:t>23</a:t>
            </a:fld>
            <a:endParaRPr kumimoji="0" lang="en-US" altLang="en-US" sz="12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endParaRPr>
          </a:p>
        </p:txBody>
      </p:sp>
      <p:sp>
        <p:nvSpPr>
          <p:cNvPr id="79874" name="Rectangle 2">
            <a:extLst>
              <a:ext uri="{FF2B5EF4-FFF2-40B4-BE49-F238E27FC236}">
                <a16:creationId xmlns:a16="http://schemas.microsoft.com/office/drawing/2014/main" id="{B951C3E3-C185-90EF-35C1-A69B7FAF88EA}"/>
              </a:ext>
            </a:extLst>
          </p:cNvPr>
          <p:cNvSpPr>
            <a:spLocks noGrp="1" noRot="1" noChangeAspect="1" noChangeArrowheads="1" noTextEdit="1"/>
          </p:cNvSpPr>
          <p:nvPr>
            <p:ph type="sldImg"/>
          </p:nvPr>
        </p:nvSpPr>
        <p:spPr>
          <a:ln/>
        </p:spPr>
      </p:sp>
      <p:sp>
        <p:nvSpPr>
          <p:cNvPr id="442371" name="Rectangle 3">
            <a:extLst>
              <a:ext uri="{FF2B5EF4-FFF2-40B4-BE49-F238E27FC236}">
                <a16:creationId xmlns:a16="http://schemas.microsoft.com/office/drawing/2014/main" id="{59D28036-D659-59A5-6018-6F093AE086D2}"/>
              </a:ext>
            </a:extLst>
          </p:cNvPr>
          <p:cNvSpPr>
            <a:spLocks noGrp="1" noChangeArrowheads="1"/>
          </p:cNvSpPr>
          <p:nvPr>
            <p:ph type="body" idx="1"/>
          </p:nvPr>
        </p:nvSpPr>
        <p:spPr/>
        <p:txBody>
          <a:bodyPr/>
          <a:lstStyle/>
          <a:p>
            <a:pPr>
              <a:defRPr/>
            </a:pPr>
            <a:endParaRPr lang="en-US" dirty="0">
              <a:cs typeface="+mn-cs"/>
            </a:endParaRPr>
          </a:p>
          <a:p>
            <a:pPr>
              <a:defRPr/>
            </a:pPr>
            <a:r>
              <a:rPr lang="en-US" dirty="0">
                <a:cs typeface="+mn-cs"/>
              </a:rPr>
              <a:t>[source: </a:t>
            </a:r>
            <a:r>
              <a:rPr lang="en-US" dirty="0" err="1">
                <a:cs typeface="+mn-cs"/>
              </a:rPr>
              <a:t>G.R.Wright</a:t>
            </a:r>
            <a:r>
              <a:rPr lang="en-US" dirty="0">
                <a:cs typeface="+mn-cs"/>
              </a:rPr>
              <a:t> and </a:t>
            </a:r>
            <a:r>
              <a:rPr lang="en-US" dirty="0" err="1">
                <a:cs typeface="+mn-cs"/>
              </a:rPr>
              <a:t>W.R.Stevens</a:t>
            </a:r>
            <a:r>
              <a:rPr lang="en-US" dirty="0">
                <a:cs typeface="+mn-cs"/>
              </a:rPr>
              <a:t>, TCP/IP Illustrated, </a:t>
            </a:r>
            <a:r>
              <a:rPr lang="en-US" dirty="0" err="1">
                <a:cs typeface="+mn-cs"/>
              </a:rPr>
              <a:t>Vol</a:t>
            </a:r>
            <a:r>
              <a:rPr lang="en-US" dirty="0">
                <a:cs typeface="+mn-cs"/>
              </a:rPr>
              <a:t> 2; J. Hoe, MSc Thesis, pp.22]</a:t>
            </a:r>
          </a:p>
          <a:p>
            <a:pPr>
              <a:defRPr/>
            </a:pPr>
            <a:endParaRPr lang="en-US" dirty="0">
              <a:cs typeface="+mn-cs"/>
            </a:endParaRPr>
          </a:p>
          <a:p>
            <a:pPr>
              <a:defRPr/>
            </a:pPr>
            <a:r>
              <a:rPr lang="en-US" dirty="0">
                <a:cs typeface="+mn-cs"/>
              </a:rPr>
              <a:t>Tahoe (1988): slow start, congestion avoidance, fast retransmit</a:t>
            </a:r>
          </a:p>
          <a:p>
            <a:pPr>
              <a:defRPr/>
            </a:pPr>
            <a:r>
              <a:rPr lang="en-US" dirty="0">
                <a:cs typeface="+mn-cs"/>
              </a:rPr>
              <a:t>Reno (1990): fast recovery, TCP header prediction, SLIP header compression, routing table changes</a:t>
            </a:r>
          </a:p>
          <a:p>
            <a:pPr>
              <a:defRPr/>
            </a:pPr>
            <a:r>
              <a:rPr lang="en-US" dirty="0">
                <a:cs typeface="+mn-cs"/>
              </a:rPr>
              <a:t>4.4BSD (1993): multicasting, long fat pipe modifications</a:t>
            </a:r>
          </a:p>
          <a:p>
            <a:pPr>
              <a:defRPr/>
            </a:pPr>
            <a:endParaRPr lang="en-US" dirty="0">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13">
            <a:extLst>
              <a:ext uri="{FF2B5EF4-FFF2-40B4-BE49-F238E27FC236}">
                <a16:creationId xmlns:a16="http://schemas.microsoft.com/office/drawing/2014/main" id="{B52C6D26-61CF-2904-BC22-8E2AFD85F4E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20000"/>
              </a:spcBef>
              <a:spcAft>
                <a:spcPct val="0"/>
              </a:spcAft>
              <a:buClrTx/>
              <a:buSzTx/>
              <a:buFontTx/>
              <a:buNone/>
              <a:tabLst/>
              <a:defRPr/>
            </a:pPr>
            <a:fld id="{8A6E04C9-68CB-EB4C-8706-9F5D1D006D0F}" type="slidenum">
              <a:rPr kumimoji="0" lang="en-US" altLang="en-US" sz="1200" b="0" i="0" u="none" strike="noStrike" kern="1200" cap="none" spc="0" normalizeH="0" baseline="0" noProof="0" smtClean="0">
                <a:ln>
                  <a:noFill/>
                </a:ln>
                <a:solidFill>
                  <a:srgbClr val="000000"/>
                </a:solidFill>
                <a:effectLst/>
                <a:uLnTx/>
                <a:uFillTx/>
                <a:latin typeface="Tahoma" panose="020B0604030504040204" pitchFamily="34" charset="0"/>
                <a:ea typeface="ＭＳ Ｐゴシック" panose="020B0600070205080204" pitchFamily="34" charset="-128"/>
                <a:cs typeface="+mn-cs"/>
              </a:rPr>
              <a:pPr marL="0" marR="0" lvl="0" indent="0" algn="r" defTabSz="957263" rtl="0" eaLnBrk="1" fontAlgn="base" latinLnBrk="0" hangingPunct="1">
                <a:lnSpc>
                  <a:spcPct val="100000"/>
                </a:lnSpc>
                <a:spcBef>
                  <a:spcPct val="20000"/>
                </a:spcBef>
                <a:spcAft>
                  <a:spcPct val="0"/>
                </a:spcAft>
                <a:buClrTx/>
                <a:buSzTx/>
                <a:buFontTx/>
                <a:buNone/>
                <a:tabLst/>
                <a:defRPr/>
              </a:pPr>
              <a:t>24</a:t>
            </a:fld>
            <a:endParaRPr kumimoji="0" lang="en-US" altLang="en-US" sz="12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endParaRPr>
          </a:p>
        </p:txBody>
      </p:sp>
      <p:sp>
        <p:nvSpPr>
          <p:cNvPr id="81922" name="Rectangle 2">
            <a:extLst>
              <a:ext uri="{FF2B5EF4-FFF2-40B4-BE49-F238E27FC236}">
                <a16:creationId xmlns:a16="http://schemas.microsoft.com/office/drawing/2014/main" id="{0EF0850F-3083-41B6-DEA4-AE352B8369D6}"/>
              </a:ext>
            </a:extLst>
          </p:cNvPr>
          <p:cNvSpPr>
            <a:spLocks noGrp="1" noRot="1" noChangeAspect="1" noChangeArrowheads="1" noTextEdit="1"/>
          </p:cNvSpPr>
          <p:nvPr>
            <p:ph type="sldImg"/>
          </p:nvPr>
        </p:nvSpPr>
        <p:spPr>
          <a:ln/>
        </p:spPr>
      </p:sp>
      <p:sp>
        <p:nvSpPr>
          <p:cNvPr id="442371" name="Rectangle 3">
            <a:extLst>
              <a:ext uri="{FF2B5EF4-FFF2-40B4-BE49-F238E27FC236}">
                <a16:creationId xmlns:a16="http://schemas.microsoft.com/office/drawing/2014/main" id="{FE5BC6E3-25BC-2A25-BB3D-74F027D3D5B0}"/>
              </a:ext>
            </a:extLst>
          </p:cNvPr>
          <p:cNvSpPr>
            <a:spLocks noGrp="1" noChangeArrowheads="1"/>
          </p:cNvSpPr>
          <p:nvPr>
            <p:ph type="body" idx="1"/>
          </p:nvPr>
        </p:nvSpPr>
        <p:spPr/>
        <p:txBody>
          <a:bodyPr/>
          <a:lstStyle/>
          <a:p>
            <a:pPr>
              <a:defRPr/>
            </a:pPr>
            <a:endParaRPr lang="en-US" dirty="0">
              <a:cs typeface="+mn-cs"/>
            </a:endParaRPr>
          </a:p>
          <a:p>
            <a:pPr>
              <a:defRPr/>
            </a:pPr>
            <a:r>
              <a:rPr lang="en-US" dirty="0">
                <a:cs typeface="+mn-cs"/>
              </a:rPr>
              <a:t>[source: </a:t>
            </a:r>
            <a:r>
              <a:rPr lang="en-US" dirty="0" err="1">
                <a:cs typeface="+mn-cs"/>
              </a:rPr>
              <a:t>G.R.Wright</a:t>
            </a:r>
            <a:r>
              <a:rPr lang="en-US" dirty="0">
                <a:cs typeface="+mn-cs"/>
              </a:rPr>
              <a:t> and </a:t>
            </a:r>
            <a:r>
              <a:rPr lang="en-US" dirty="0" err="1">
                <a:cs typeface="+mn-cs"/>
              </a:rPr>
              <a:t>W.R.Stevens</a:t>
            </a:r>
            <a:r>
              <a:rPr lang="en-US" dirty="0">
                <a:cs typeface="+mn-cs"/>
              </a:rPr>
              <a:t>, TCP/IP Illustrated, </a:t>
            </a:r>
            <a:r>
              <a:rPr lang="en-US" dirty="0" err="1">
                <a:cs typeface="+mn-cs"/>
              </a:rPr>
              <a:t>Vol</a:t>
            </a:r>
            <a:r>
              <a:rPr lang="en-US" dirty="0">
                <a:cs typeface="+mn-cs"/>
              </a:rPr>
              <a:t> 2; J. Hoe, MSc Thesis, pp.22]</a:t>
            </a:r>
          </a:p>
          <a:p>
            <a:pPr>
              <a:defRPr/>
            </a:pPr>
            <a:endParaRPr lang="en-US" dirty="0">
              <a:cs typeface="+mn-cs"/>
            </a:endParaRPr>
          </a:p>
          <a:p>
            <a:pPr>
              <a:defRPr/>
            </a:pPr>
            <a:r>
              <a:rPr lang="en-US" dirty="0">
                <a:cs typeface="+mn-cs"/>
              </a:rPr>
              <a:t>Tahoe (1988): slow start, congestion avoidance, fast retransmit</a:t>
            </a:r>
          </a:p>
          <a:p>
            <a:pPr>
              <a:defRPr/>
            </a:pPr>
            <a:r>
              <a:rPr lang="en-US" dirty="0">
                <a:cs typeface="+mn-cs"/>
              </a:rPr>
              <a:t>Reno (1990): fast recovery, TCP header prediction, SLIP header compression, routing table changes</a:t>
            </a:r>
          </a:p>
          <a:p>
            <a:pPr>
              <a:defRPr/>
            </a:pPr>
            <a:r>
              <a:rPr lang="en-US" dirty="0">
                <a:cs typeface="+mn-cs"/>
              </a:rPr>
              <a:t>4.4BSD (1993): multicasting, long fat pipe modifications</a:t>
            </a:r>
          </a:p>
          <a:p>
            <a:pPr>
              <a:defRPr/>
            </a:pPr>
            <a:endParaRPr lang="en-US" dirty="0">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a:extLst>
              <a:ext uri="{FF2B5EF4-FFF2-40B4-BE49-F238E27FC236}">
                <a16:creationId xmlns:a16="http://schemas.microsoft.com/office/drawing/2014/main" id="{CACE00D7-B9EC-3229-DCDF-EED57CA0472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D80F1DA9-2232-774E-A924-B905C78B987D}" type="slidenum">
              <a:rPr lang="en-US" altLang="en-US" sz="1300" smtClean="0">
                <a:solidFill>
                  <a:srgbClr val="000000"/>
                </a:solidFill>
              </a:rPr>
              <a:pPr>
                <a:spcBef>
                  <a:spcPct val="0"/>
                </a:spcBef>
              </a:pPr>
              <a:t>27</a:t>
            </a:fld>
            <a:endParaRPr lang="en-US" altLang="en-US" sz="1300">
              <a:solidFill>
                <a:srgbClr val="000000"/>
              </a:solidFill>
            </a:endParaRPr>
          </a:p>
        </p:txBody>
      </p:sp>
      <p:sp>
        <p:nvSpPr>
          <p:cNvPr id="124930" name="Rectangle 2">
            <a:extLst>
              <a:ext uri="{FF2B5EF4-FFF2-40B4-BE49-F238E27FC236}">
                <a16:creationId xmlns:a16="http://schemas.microsoft.com/office/drawing/2014/main" id="{050BC1BD-E7DF-12E6-8227-160270AFF770}"/>
              </a:ext>
            </a:extLst>
          </p:cNvPr>
          <p:cNvSpPr>
            <a:spLocks noGrp="1" noRot="1" noChangeAspect="1" noChangeArrowheads="1" noTextEdit="1"/>
          </p:cNvSpPr>
          <p:nvPr>
            <p:ph type="sldImg"/>
          </p:nvPr>
        </p:nvSpPr>
        <p:spPr>
          <a:ln/>
        </p:spPr>
      </p:sp>
      <p:sp>
        <p:nvSpPr>
          <p:cNvPr id="124931" name="Rectangle 3">
            <a:extLst>
              <a:ext uri="{FF2B5EF4-FFF2-40B4-BE49-F238E27FC236}">
                <a16:creationId xmlns:a16="http://schemas.microsoft.com/office/drawing/2014/main" id="{00B1D0AB-DF94-DA31-AD11-630BEC7F11C1}"/>
              </a:ext>
            </a:extLst>
          </p:cNvPr>
          <p:cNvSpPr>
            <a:spLocks noGrp="1" noChangeArrowheads="1"/>
          </p:cNvSpPr>
          <p:nvPr>
            <p:ph type="body" idx="1"/>
          </p:nvPr>
        </p:nvSpPr>
        <p:spPr>
          <a:xfrm>
            <a:off x="977900" y="4560888"/>
            <a:ext cx="535940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a:extLst>
              <a:ext uri="{FF2B5EF4-FFF2-40B4-BE49-F238E27FC236}">
                <a16:creationId xmlns:a16="http://schemas.microsoft.com/office/drawing/2014/main" id="{396BDC6D-50C8-E21F-C9AE-947E2AC4055B}"/>
              </a:ext>
            </a:extLst>
          </p:cNvPr>
          <p:cNvSpPr>
            <a:spLocks noGrp="1" noRot="1" noChangeAspect="1" noChangeArrowheads="1" noTextEdit="1"/>
          </p:cNvSpPr>
          <p:nvPr>
            <p:ph type="sldImg"/>
          </p:nvPr>
        </p:nvSpPr>
        <p:spPr>
          <a:ln/>
        </p:spPr>
      </p:sp>
      <p:sp>
        <p:nvSpPr>
          <p:cNvPr id="76802" name="Notes Placeholder 2">
            <a:extLst>
              <a:ext uri="{FF2B5EF4-FFF2-40B4-BE49-F238E27FC236}">
                <a16:creationId xmlns:a16="http://schemas.microsoft.com/office/drawing/2014/main" id="{018EDFEA-E06A-3227-A752-EE9DE955144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76803" name="Slide Number Placeholder 3">
            <a:extLst>
              <a:ext uri="{FF2B5EF4-FFF2-40B4-BE49-F238E27FC236}">
                <a16:creationId xmlns:a16="http://schemas.microsoft.com/office/drawing/2014/main" id="{08D36B0C-3B2F-509F-F9FB-7854AB10559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defRPr sz="2000" b="1">
                <a:solidFill>
                  <a:schemeClr val="tx1"/>
                </a:solidFill>
                <a:latin typeface="Courier New" panose="02070309020205020404" pitchFamily="49" charset="0"/>
                <a:ea typeface="ＭＳ Ｐゴシック" panose="020B0600070205080204" pitchFamily="34" charset="-128"/>
              </a:defRPr>
            </a:lvl1pPr>
            <a:lvl2pPr marL="742950" indent="-285750" defTabSz="957263">
              <a:defRPr sz="2000" b="1">
                <a:solidFill>
                  <a:schemeClr val="tx1"/>
                </a:solidFill>
                <a:latin typeface="Courier New" panose="02070309020205020404" pitchFamily="49" charset="0"/>
                <a:ea typeface="ＭＳ Ｐゴシック" panose="020B0600070205080204" pitchFamily="34" charset="-128"/>
              </a:defRPr>
            </a:lvl2pPr>
            <a:lvl3pPr marL="1143000" indent="-228600" defTabSz="957263">
              <a:defRPr sz="2000" b="1">
                <a:solidFill>
                  <a:schemeClr val="tx1"/>
                </a:solidFill>
                <a:latin typeface="Courier New" panose="02070309020205020404" pitchFamily="49" charset="0"/>
                <a:ea typeface="ＭＳ Ｐゴシック" panose="020B0600070205080204" pitchFamily="34" charset="-128"/>
              </a:defRPr>
            </a:lvl3pPr>
            <a:lvl4pPr marL="1600200" indent="-228600" defTabSz="957263">
              <a:defRPr sz="2000" b="1">
                <a:solidFill>
                  <a:schemeClr val="tx1"/>
                </a:solidFill>
                <a:latin typeface="Courier New" panose="02070309020205020404" pitchFamily="49" charset="0"/>
                <a:ea typeface="ＭＳ Ｐゴシック" panose="020B0600070205080204" pitchFamily="34" charset="-128"/>
              </a:defRPr>
            </a:lvl4pPr>
            <a:lvl5pPr marL="2057400" indent="-228600" defTabSz="957263">
              <a:defRPr sz="2000" b="1">
                <a:solidFill>
                  <a:schemeClr val="tx1"/>
                </a:solidFill>
                <a:latin typeface="Courier New" panose="02070309020205020404" pitchFamily="49" charset="0"/>
                <a:ea typeface="ＭＳ Ｐゴシック" panose="020B0600070205080204" pitchFamily="34" charset="-128"/>
              </a:defRPr>
            </a:lvl5pPr>
            <a:lvl6pPr marL="2514600" indent="-228600"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3AAFAAF3-948E-454F-8CB1-1719F0C8FA52}"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28</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4D60F4-1751-AB0A-6019-0BCD5CDC5577}"/>
            </a:ext>
          </a:extLst>
        </p:cNvPr>
        <p:cNvGrpSpPr/>
        <p:nvPr/>
      </p:nvGrpSpPr>
      <p:grpSpPr>
        <a:xfrm>
          <a:off x="0" y="0"/>
          <a:ext cx="0" cy="0"/>
          <a:chOff x="0" y="0"/>
          <a:chExt cx="0" cy="0"/>
        </a:xfrm>
      </p:grpSpPr>
      <p:sp>
        <p:nvSpPr>
          <p:cNvPr id="76801" name="Slide Image Placeholder 1">
            <a:extLst>
              <a:ext uri="{FF2B5EF4-FFF2-40B4-BE49-F238E27FC236}">
                <a16:creationId xmlns:a16="http://schemas.microsoft.com/office/drawing/2014/main" id="{0CD925A5-284F-61CA-DCF6-0E4FAC88EF2C}"/>
              </a:ext>
            </a:extLst>
          </p:cNvPr>
          <p:cNvSpPr>
            <a:spLocks noGrp="1" noRot="1" noChangeAspect="1" noChangeArrowheads="1" noTextEdit="1"/>
          </p:cNvSpPr>
          <p:nvPr>
            <p:ph type="sldImg"/>
          </p:nvPr>
        </p:nvSpPr>
        <p:spPr>
          <a:ln/>
        </p:spPr>
      </p:sp>
      <p:sp>
        <p:nvSpPr>
          <p:cNvPr id="76802" name="Notes Placeholder 2">
            <a:extLst>
              <a:ext uri="{FF2B5EF4-FFF2-40B4-BE49-F238E27FC236}">
                <a16:creationId xmlns:a16="http://schemas.microsoft.com/office/drawing/2014/main" id="{58FF0198-E39A-EB47-C963-E0624D5E5E9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76803" name="Slide Number Placeholder 3">
            <a:extLst>
              <a:ext uri="{FF2B5EF4-FFF2-40B4-BE49-F238E27FC236}">
                <a16:creationId xmlns:a16="http://schemas.microsoft.com/office/drawing/2014/main" id="{D88C0925-6E02-79E8-868B-9ED5D59A5B9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defRPr sz="2000" b="1">
                <a:solidFill>
                  <a:schemeClr val="tx1"/>
                </a:solidFill>
                <a:latin typeface="Courier New" panose="02070309020205020404" pitchFamily="49" charset="0"/>
                <a:ea typeface="ＭＳ Ｐゴシック" panose="020B0600070205080204" pitchFamily="34" charset="-128"/>
              </a:defRPr>
            </a:lvl1pPr>
            <a:lvl2pPr marL="742950" indent="-285750" defTabSz="957263">
              <a:defRPr sz="2000" b="1">
                <a:solidFill>
                  <a:schemeClr val="tx1"/>
                </a:solidFill>
                <a:latin typeface="Courier New" panose="02070309020205020404" pitchFamily="49" charset="0"/>
                <a:ea typeface="ＭＳ Ｐゴシック" panose="020B0600070205080204" pitchFamily="34" charset="-128"/>
              </a:defRPr>
            </a:lvl2pPr>
            <a:lvl3pPr marL="1143000" indent="-228600" defTabSz="957263">
              <a:defRPr sz="2000" b="1">
                <a:solidFill>
                  <a:schemeClr val="tx1"/>
                </a:solidFill>
                <a:latin typeface="Courier New" panose="02070309020205020404" pitchFamily="49" charset="0"/>
                <a:ea typeface="ＭＳ Ｐゴシック" panose="020B0600070205080204" pitchFamily="34" charset="-128"/>
              </a:defRPr>
            </a:lvl3pPr>
            <a:lvl4pPr marL="1600200" indent="-228600" defTabSz="957263">
              <a:defRPr sz="2000" b="1">
                <a:solidFill>
                  <a:schemeClr val="tx1"/>
                </a:solidFill>
                <a:latin typeface="Courier New" panose="02070309020205020404" pitchFamily="49" charset="0"/>
                <a:ea typeface="ＭＳ Ｐゴシック" panose="020B0600070205080204" pitchFamily="34" charset="-128"/>
              </a:defRPr>
            </a:lvl4pPr>
            <a:lvl5pPr marL="2057400" indent="-228600" defTabSz="957263">
              <a:defRPr sz="2000" b="1">
                <a:solidFill>
                  <a:schemeClr val="tx1"/>
                </a:solidFill>
                <a:latin typeface="Courier New" panose="02070309020205020404" pitchFamily="49" charset="0"/>
                <a:ea typeface="ＭＳ Ｐゴシック" panose="020B0600070205080204" pitchFamily="34" charset="-128"/>
              </a:defRPr>
            </a:lvl5pPr>
            <a:lvl6pPr marL="2514600" indent="-228600"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3AAFAAF3-948E-454F-8CB1-1719F0C8FA52}"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29</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9269808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a:extLst>
              <a:ext uri="{FF2B5EF4-FFF2-40B4-BE49-F238E27FC236}">
                <a16:creationId xmlns:a16="http://schemas.microsoft.com/office/drawing/2014/main" id="{DBA10655-88F3-6626-C3F3-396D4B61F7A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69532CDF-58C9-E243-A5D9-407B3183E08A}"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6</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49154" name="Rectangle 2">
            <a:extLst>
              <a:ext uri="{FF2B5EF4-FFF2-40B4-BE49-F238E27FC236}">
                <a16:creationId xmlns:a16="http://schemas.microsoft.com/office/drawing/2014/main" id="{A2884512-8F76-900C-E84C-9D424413A7DA}"/>
              </a:ext>
            </a:extLst>
          </p:cNvPr>
          <p:cNvSpPr>
            <a:spLocks noGrp="1" noRot="1" noChangeAspect="1" noChangeArrowheads="1" noTextEdit="1"/>
          </p:cNvSpPr>
          <p:nvPr>
            <p:ph type="sldImg"/>
          </p:nvPr>
        </p:nvSpPr>
        <p:spPr>
          <a:ln/>
        </p:spPr>
      </p:sp>
      <p:sp>
        <p:nvSpPr>
          <p:cNvPr id="49155" name="Rectangle 3">
            <a:extLst>
              <a:ext uri="{FF2B5EF4-FFF2-40B4-BE49-F238E27FC236}">
                <a16:creationId xmlns:a16="http://schemas.microsoft.com/office/drawing/2014/main" id="{A32699FB-5A35-CC70-4067-F5E1303CC442}"/>
              </a:ext>
            </a:extLst>
          </p:cNvPr>
          <p:cNvSpPr>
            <a:spLocks noGrp="1" noChangeArrowheads="1"/>
          </p:cNvSpPr>
          <p:nvPr>
            <p:ph type="body" idx="1"/>
          </p:nvPr>
        </p:nvSpPr>
        <p:spPr>
          <a:xfrm>
            <a:off x="974725" y="4560888"/>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TCP reliability depends upon the existence of a bound on the lifetime of a segment: the "Maximum Segment Lifetime" or MSL. An MSL is generally required by any reliable transport protocol, since every sequence number field must be finite, and therefore any sequence number may eventually be reused. In the Internet protocol suite, the MSL bound is enforced by an IP-layer mechanism, the "Time-to-Live" or TTL field.</a:t>
            </a:r>
            <a:br>
              <a:rPr lang="en-US" dirty="0"/>
            </a:br>
            <a:endParaRPr lang="en-US" dirty="0"/>
          </a:p>
        </p:txBody>
      </p:sp>
      <p:sp>
        <p:nvSpPr>
          <p:cNvPr id="4" name="Slide Number Placeholder 3"/>
          <p:cNvSpPr>
            <a:spLocks noGrp="1"/>
          </p:cNvSpPr>
          <p:nvPr>
            <p:ph type="sldNum" sz="quarter" idx="5"/>
          </p:nvPr>
        </p:nvSpPr>
        <p:spPr/>
        <p:txBody>
          <a:bodyPr/>
          <a:lstStyle/>
          <a:p>
            <a:fld id="{BE21CA67-5ABF-B441-9F5E-B32457E6BEA1}" type="slidenum">
              <a:rPr lang="en-US" smtClean="0"/>
              <a:t>35</a:t>
            </a:fld>
            <a:endParaRPr lang="en-US"/>
          </a:p>
        </p:txBody>
      </p:sp>
    </p:spTree>
    <p:extLst>
      <p:ext uri="{BB962C8B-B14F-4D97-AF65-F5344CB8AC3E}">
        <p14:creationId xmlns:p14="http://schemas.microsoft.com/office/powerpoint/2010/main" val="6698788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0" kern="1200" dirty="0">
                <a:solidFill>
                  <a:schemeClr val="tx1"/>
                </a:solidFill>
                <a:effectLst/>
                <a:latin typeface="+mn-lt"/>
                <a:ea typeface="+mn-ea"/>
                <a:cs typeface="+mn-cs"/>
              </a:rPr>
              <a:t>Timestamp Wrap-Around Periods</a:t>
            </a:r>
          </a:p>
          <a:p>
            <a:r>
              <a:rPr lang="en-US" sz="1200" b="0" i="0" kern="1200" dirty="0">
                <a:solidFill>
                  <a:schemeClr val="tx1"/>
                </a:solidFill>
                <a:effectLst/>
                <a:latin typeface="+mn-lt"/>
                <a:ea typeface="+mn-ea"/>
                <a:cs typeface="+mn-cs"/>
              </a:rPr>
              <a:t>The time it takes for a timestamp to wrap depends on the clock frequency of the sender, which </a:t>
            </a:r>
            <a:r>
              <a:rPr lang="en-US" sz="1200" b="0" i="0" kern="1200" dirty="0">
                <a:solidFill>
                  <a:schemeClr val="tx1"/>
                </a:solidFill>
                <a:effectLst/>
                <a:latin typeface="+mn-lt"/>
                <a:ea typeface="+mn-ea"/>
                <a:cs typeface="+mn-cs"/>
                <a:hlinkClick r:id="rId3"/>
              </a:rPr>
              <a:t>RFC 7323</a:t>
            </a:r>
            <a:r>
              <a:rPr lang="en-US" sz="1200" b="0" i="0" kern="1200" dirty="0">
                <a:solidFill>
                  <a:schemeClr val="tx1"/>
                </a:solidFill>
                <a:effectLst/>
                <a:latin typeface="+mn-lt"/>
                <a:ea typeface="+mn-ea"/>
                <a:cs typeface="+mn-cs"/>
              </a:rPr>
              <a:t> recommends be between </a:t>
            </a:r>
            <a:r>
              <a:rPr lang="en-US" sz="1200" b="1" i="0" kern="1200" dirty="0">
                <a:solidFill>
                  <a:schemeClr val="tx1"/>
                </a:solidFill>
                <a:effectLst/>
                <a:latin typeface="+mn-lt"/>
                <a:ea typeface="+mn-ea"/>
                <a:cs typeface="+mn-cs"/>
              </a:rPr>
              <a:t>1 </a:t>
            </a:r>
            <a:r>
              <a:rPr lang="en-US" sz="1200" b="1" i="0" kern="1200" dirty="0" err="1">
                <a:solidFill>
                  <a:schemeClr val="tx1"/>
                </a:solidFill>
                <a:effectLst/>
                <a:latin typeface="+mn-lt"/>
                <a:ea typeface="+mn-ea"/>
                <a:cs typeface="+mn-cs"/>
              </a:rPr>
              <a:t>ms</a:t>
            </a:r>
            <a:r>
              <a:rPr lang="en-US" sz="1200" b="1" i="0" kern="1200" dirty="0">
                <a:solidFill>
                  <a:schemeClr val="tx1"/>
                </a:solidFill>
                <a:effectLst/>
                <a:latin typeface="+mn-lt"/>
                <a:ea typeface="+mn-ea"/>
                <a:cs typeface="+mn-cs"/>
              </a:rPr>
              <a:t> and 1 second</a:t>
            </a:r>
            <a:r>
              <a:rPr lang="en-US" sz="1200" b="0" i="0" kern="1200" dirty="0">
                <a:solidFill>
                  <a:schemeClr val="tx1"/>
                </a:solidFill>
                <a:effectLst/>
                <a:latin typeface="+mn-lt"/>
                <a:ea typeface="+mn-ea"/>
                <a:cs typeface="+mn-cs"/>
              </a:rPr>
              <a:t> per tick: </a:t>
            </a:r>
          </a:p>
          <a:p>
            <a:r>
              <a:rPr lang="en-US" sz="1200" b="0" i="0" kern="1200" dirty="0" err="1">
                <a:solidFill>
                  <a:schemeClr val="tx1"/>
                </a:solidFill>
                <a:effectLst/>
                <a:latin typeface="+mn-lt"/>
                <a:ea typeface="+mn-ea"/>
                <a:cs typeface="+mn-cs"/>
              </a:rPr>
              <a:t>www.exploresecurity.com</a:t>
            </a:r>
            <a:r>
              <a:rPr lang="en-US" sz="1200" b="0" i="0" kern="1200" dirty="0">
                <a:solidFill>
                  <a:schemeClr val="tx1"/>
                </a:solidFill>
                <a:effectLst/>
                <a:latin typeface="+mn-lt"/>
                <a:ea typeface="+mn-ea"/>
                <a:cs typeface="+mn-cs"/>
              </a:rPr>
              <a:t> +2</a:t>
            </a:r>
          </a:p>
          <a:p>
            <a:r>
              <a:rPr lang="en-US" sz="1200" b="1" i="0" kern="1200" dirty="0">
                <a:solidFill>
                  <a:schemeClr val="tx1"/>
                </a:solidFill>
                <a:effectLst/>
                <a:latin typeface="+mn-lt"/>
                <a:ea typeface="+mn-ea"/>
                <a:cs typeface="+mn-cs"/>
              </a:rPr>
              <a:t>At 1 </a:t>
            </a:r>
            <a:r>
              <a:rPr lang="en-US" sz="1200" b="1" i="0" kern="1200" dirty="0" err="1">
                <a:solidFill>
                  <a:schemeClr val="tx1"/>
                </a:solidFill>
                <a:effectLst/>
                <a:latin typeface="+mn-lt"/>
                <a:ea typeface="+mn-ea"/>
                <a:cs typeface="+mn-cs"/>
              </a:rPr>
              <a:t>ms</a:t>
            </a:r>
            <a:r>
              <a:rPr lang="en-US" sz="1200" b="1" i="0" kern="1200" dirty="0">
                <a:solidFill>
                  <a:schemeClr val="tx1"/>
                </a:solidFill>
                <a:effectLst/>
                <a:latin typeface="+mn-lt"/>
                <a:ea typeface="+mn-ea"/>
                <a:cs typeface="+mn-cs"/>
              </a:rPr>
              <a:t> ticks</a:t>
            </a:r>
            <a:r>
              <a:rPr lang="en-US" sz="1200" b="0" i="0" kern="1200" dirty="0">
                <a:solidFill>
                  <a:schemeClr val="tx1"/>
                </a:solidFill>
                <a:effectLst/>
                <a:latin typeface="+mn-lt"/>
                <a:ea typeface="+mn-ea"/>
                <a:cs typeface="+mn-cs"/>
              </a:rPr>
              <a:t>: The 32-bit timestamp wraps in approximately </a:t>
            </a:r>
            <a:r>
              <a:rPr lang="en-US" sz="1200" b="1" i="0" kern="1200" dirty="0">
                <a:solidFill>
                  <a:schemeClr val="tx1"/>
                </a:solidFill>
                <a:effectLst/>
                <a:latin typeface="+mn-lt"/>
                <a:ea typeface="+mn-ea"/>
                <a:cs typeface="+mn-cs"/>
              </a:rPr>
              <a:t>49.7 days</a:t>
            </a:r>
            <a:r>
              <a:rPr lang="en-US" sz="1200" b="0" i="0" kern="1200" dirty="0">
                <a:solidFill>
                  <a:schemeClr val="tx1"/>
                </a:solidFill>
                <a:effectLst/>
                <a:latin typeface="+mn-lt"/>
                <a:ea typeface="+mn-ea"/>
                <a:cs typeface="+mn-cs"/>
              </a:rPr>
              <a:t> (and the sign bit wraps in 24.8 days).</a:t>
            </a:r>
          </a:p>
          <a:p>
            <a:r>
              <a:rPr lang="en-US" sz="1200" b="1" i="0" kern="1200" dirty="0">
                <a:solidFill>
                  <a:schemeClr val="tx1"/>
                </a:solidFill>
                <a:effectLst/>
                <a:latin typeface="+mn-lt"/>
                <a:ea typeface="+mn-ea"/>
                <a:cs typeface="+mn-cs"/>
              </a:rPr>
              <a:t>At 1 second ticks</a:t>
            </a:r>
            <a:r>
              <a:rPr lang="en-US" sz="1200" b="0" i="0" kern="1200" dirty="0">
                <a:solidFill>
                  <a:schemeClr val="tx1"/>
                </a:solidFill>
                <a:effectLst/>
                <a:latin typeface="+mn-lt"/>
                <a:ea typeface="+mn-ea"/>
                <a:cs typeface="+mn-cs"/>
              </a:rPr>
              <a:t>: The timestamp would take </a:t>
            </a:r>
            <a:r>
              <a:rPr lang="en-US" sz="1200" b="1" i="0" kern="1200" dirty="0">
                <a:solidFill>
                  <a:schemeClr val="tx1"/>
                </a:solidFill>
                <a:effectLst/>
                <a:latin typeface="+mn-lt"/>
                <a:ea typeface="+mn-ea"/>
                <a:cs typeface="+mn-cs"/>
              </a:rPr>
              <a:t>136 years</a:t>
            </a:r>
            <a:r>
              <a:rPr lang="en-US" sz="1200" b="0" i="0" kern="1200" dirty="0">
                <a:solidFill>
                  <a:schemeClr val="tx1"/>
                </a:solidFill>
                <a:effectLst/>
                <a:latin typeface="+mn-lt"/>
                <a:ea typeface="+mn-ea"/>
                <a:cs typeface="+mn-cs"/>
              </a:rPr>
              <a:t> to wrap. </a:t>
            </a:r>
          </a:p>
          <a:p>
            <a:r>
              <a:rPr lang="en-US" sz="1200" b="0" i="0" kern="1200" dirty="0">
                <a:solidFill>
                  <a:schemeClr val="tx1"/>
                </a:solidFill>
                <a:effectLst/>
                <a:latin typeface="+mn-lt"/>
                <a:ea typeface="+mn-ea"/>
                <a:cs typeface="+mn-cs"/>
              </a:rPr>
              <a:t>IETF | Internet Engineering Task Force +2</a:t>
            </a:r>
          </a:p>
          <a:p>
            <a:endParaRPr lang="en-US" dirty="0"/>
          </a:p>
        </p:txBody>
      </p:sp>
      <p:sp>
        <p:nvSpPr>
          <p:cNvPr id="4" name="Slide Number Placeholder 3"/>
          <p:cNvSpPr>
            <a:spLocks noGrp="1"/>
          </p:cNvSpPr>
          <p:nvPr>
            <p:ph type="sldNum" sz="quarter" idx="5"/>
          </p:nvPr>
        </p:nvSpPr>
        <p:spPr/>
        <p:txBody>
          <a:bodyPr/>
          <a:lstStyle/>
          <a:p>
            <a:fld id="{C6C8ABCF-8DBE-0B44-8881-1104B3E50F18}" type="slidenum">
              <a:rPr lang="en-US" smtClean="0"/>
              <a:t>37</a:t>
            </a:fld>
            <a:endParaRPr lang="en-US"/>
          </a:p>
        </p:txBody>
      </p:sp>
    </p:spTree>
    <p:extLst>
      <p:ext uri="{BB962C8B-B14F-4D97-AF65-F5344CB8AC3E}">
        <p14:creationId xmlns:p14="http://schemas.microsoft.com/office/powerpoint/2010/main" val="7878486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a:extLst>
              <a:ext uri="{FF2B5EF4-FFF2-40B4-BE49-F238E27FC236}">
                <a16:creationId xmlns:a16="http://schemas.microsoft.com/office/drawing/2014/main" id="{095CDD63-0305-AB00-0CD0-3202D320A65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21A41CA9-EF09-514D-B2E5-C98DCD591574}"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45</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87042" name="Rectangle 2">
            <a:extLst>
              <a:ext uri="{FF2B5EF4-FFF2-40B4-BE49-F238E27FC236}">
                <a16:creationId xmlns:a16="http://schemas.microsoft.com/office/drawing/2014/main" id="{9C949E1F-181E-EA05-57CA-DE0CE5238CD8}"/>
              </a:ext>
            </a:extLst>
          </p:cNvPr>
          <p:cNvSpPr>
            <a:spLocks noGrp="1" noRot="1" noChangeAspect="1" noChangeArrowheads="1" noTextEdit="1"/>
          </p:cNvSpPr>
          <p:nvPr>
            <p:ph type="sldImg"/>
          </p:nvPr>
        </p:nvSpPr>
        <p:spPr>
          <a:ln/>
        </p:spPr>
      </p:sp>
      <p:sp>
        <p:nvSpPr>
          <p:cNvPr id="87043" name="Rectangle 3">
            <a:extLst>
              <a:ext uri="{FF2B5EF4-FFF2-40B4-BE49-F238E27FC236}">
                <a16:creationId xmlns:a16="http://schemas.microsoft.com/office/drawing/2014/main" id="{C1085E77-C9F1-09E9-E04A-27ED4039A408}"/>
              </a:ext>
            </a:extLst>
          </p:cNvPr>
          <p:cNvSpPr>
            <a:spLocks noGrp="1" noChangeArrowheads="1"/>
          </p:cNvSpPr>
          <p:nvPr>
            <p:ph type="body" idx="1"/>
          </p:nvPr>
        </p:nvSpPr>
        <p:spPr>
          <a:xfrm>
            <a:off x="974725" y="4560888"/>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Application may get duplicates in the case of early timeouts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a:extLst>
              <a:ext uri="{FF2B5EF4-FFF2-40B4-BE49-F238E27FC236}">
                <a16:creationId xmlns:a16="http://schemas.microsoft.com/office/drawing/2014/main" id="{DEF283B4-8545-E1DB-740E-18A1F8FDBA5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A0CEFA1B-C260-0D45-BD21-F89AEABD7D81}"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46</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93186" name="Rectangle 2">
            <a:extLst>
              <a:ext uri="{FF2B5EF4-FFF2-40B4-BE49-F238E27FC236}">
                <a16:creationId xmlns:a16="http://schemas.microsoft.com/office/drawing/2014/main" id="{4F1824E3-1BCB-DF0E-47C1-AED12FE7B201}"/>
              </a:ext>
            </a:extLst>
          </p:cNvPr>
          <p:cNvSpPr>
            <a:spLocks noGrp="1" noRot="1" noChangeAspect="1" noChangeArrowheads="1" noTextEdit="1"/>
          </p:cNvSpPr>
          <p:nvPr>
            <p:ph type="sldImg"/>
          </p:nvPr>
        </p:nvSpPr>
        <p:spPr>
          <a:ln/>
        </p:spPr>
      </p:sp>
      <p:sp>
        <p:nvSpPr>
          <p:cNvPr id="93187" name="Rectangle 3">
            <a:extLst>
              <a:ext uri="{FF2B5EF4-FFF2-40B4-BE49-F238E27FC236}">
                <a16:creationId xmlns:a16="http://schemas.microsoft.com/office/drawing/2014/main" id="{57C12A31-A94D-2133-0882-19F79DDCC4D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110B76-0158-6665-B9DE-87BCFB3DBC60}"/>
            </a:ext>
          </a:extLst>
        </p:cNvPr>
        <p:cNvGrpSpPr/>
        <p:nvPr/>
      </p:nvGrpSpPr>
      <p:grpSpPr>
        <a:xfrm>
          <a:off x="0" y="0"/>
          <a:ext cx="0" cy="0"/>
          <a:chOff x="0" y="0"/>
          <a:chExt cx="0" cy="0"/>
        </a:xfrm>
      </p:grpSpPr>
      <p:sp>
        <p:nvSpPr>
          <p:cNvPr id="79873" name="Rectangle 13">
            <a:extLst>
              <a:ext uri="{FF2B5EF4-FFF2-40B4-BE49-F238E27FC236}">
                <a16:creationId xmlns:a16="http://schemas.microsoft.com/office/drawing/2014/main" id="{0788260E-44AF-605A-0EE0-8206D1726F1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20000"/>
              </a:spcBef>
              <a:spcAft>
                <a:spcPct val="0"/>
              </a:spcAft>
              <a:buClrTx/>
              <a:buSzTx/>
              <a:buFontTx/>
              <a:buNone/>
              <a:tabLst/>
              <a:defRPr/>
            </a:pPr>
            <a:fld id="{D2D51805-771F-9347-8B2E-C64AFECB6EE6}" type="slidenum">
              <a:rPr kumimoji="0" lang="en-US" altLang="en-US" sz="1200" b="0" i="0" u="none" strike="noStrike" kern="1200" cap="none" spc="0" normalizeH="0" baseline="0" noProof="0" smtClean="0">
                <a:ln>
                  <a:noFill/>
                </a:ln>
                <a:solidFill>
                  <a:srgbClr val="000000"/>
                </a:solidFill>
                <a:effectLst/>
                <a:uLnTx/>
                <a:uFillTx/>
                <a:latin typeface="Tahoma" panose="020B0604030504040204" pitchFamily="34" charset="0"/>
                <a:ea typeface="ＭＳ Ｐゴシック" panose="020B0600070205080204" pitchFamily="34" charset="-128"/>
                <a:cs typeface="+mn-cs"/>
              </a:rPr>
              <a:pPr marL="0" marR="0" lvl="0" indent="0" algn="r" defTabSz="957263" rtl="0" eaLnBrk="1" fontAlgn="base" latinLnBrk="0" hangingPunct="1">
                <a:lnSpc>
                  <a:spcPct val="100000"/>
                </a:lnSpc>
                <a:spcBef>
                  <a:spcPct val="20000"/>
                </a:spcBef>
                <a:spcAft>
                  <a:spcPct val="0"/>
                </a:spcAft>
                <a:buClrTx/>
                <a:buSzTx/>
                <a:buFontTx/>
                <a:buNone/>
                <a:tabLst/>
                <a:defRPr/>
              </a:pPr>
              <a:t>66</a:t>
            </a:fld>
            <a:endParaRPr kumimoji="0" lang="en-US" altLang="en-US" sz="12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endParaRPr>
          </a:p>
        </p:txBody>
      </p:sp>
      <p:sp>
        <p:nvSpPr>
          <p:cNvPr id="79874" name="Rectangle 2">
            <a:extLst>
              <a:ext uri="{FF2B5EF4-FFF2-40B4-BE49-F238E27FC236}">
                <a16:creationId xmlns:a16="http://schemas.microsoft.com/office/drawing/2014/main" id="{DB5FB18F-E344-F1D4-514B-5F7312A8B701}"/>
              </a:ext>
            </a:extLst>
          </p:cNvPr>
          <p:cNvSpPr>
            <a:spLocks noGrp="1" noRot="1" noChangeAspect="1" noChangeArrowheads="1" noTextEdit="1"/>
          </p:cNvSpPr>
          <p:nvPr>
            <p:ph type="sldImg"/>
          </p:nvPr>
        </p:nvSpPr>
        <p:spPr>
          <a:ln/>
        </p:spPr>
      </p:sp>
      <p:sp>
        <p:nvSpPr>
          <p:cNvPr id="442371" name="Rectangle 3">
            <a:extLst>
              <a:ext uri="{FF2B5EF4-FFF2-40B4-BE49-F238E27FC236}">
                <a16:creationId xmlns:a16="http://schemas.microsoft.com/office/drawing/2014/main" id="{E29D2995-6789-E27F-E461-67C67B5659AD}"/>
              </a:ext>
            </a:extLst>
          </p:cNvPr>
          <p:cNvSpPr>
            <a:spLocks noGrp="1" noChangeArrowheads="1"/>
          </p:cNvSpPr>
          <p:nvPr>
            <p:ph type="body" idx="1"/>
          </p:nvPr>
        </p:nvSpPr>
        <p:spPr/>
        <p:txBody>
          <a:bodyPr/>
          <a:lstStyle/>
          <a:p>
            <a:pPr>
              <a:defRPr/>
            </a:pPr>
            <a:endParaRPr lang="en-US" dirty="0">
              <a:cs typeface="+mn-cs"/>
            </a:endParaRPr>
          </a:p>
          <a:p>
            <a:pPr>
              <a:defRPr/>
            </a:pPr>
            <a:r>
              <a:rPr lang="en-US" dirty="0">
                <a:cs typeface="+mn-cs"/>
              </a:rPr>
              <a:t>[source: </a:t>
            </a:r>
            <a:r>
              <a:rPr lang="en-US" dirty="0" err="1">
                <a:cs typeface="+mn-cs"/>
              </a:rPr>
              <a:t>G.R.Wright</a:t>
            </a:r>
            <a:r>
              <a:rPr lang="en-US" dirty="0">
                <a:cs typeface="+mn-cs"/>
              </a:rPr>
              <a:t> and </a:t>
            </a:r>
            <a:r>
              <a:rPr lang="en-US" dirty="0" err="1">
                <a:cs typeface="+mn-cs"/>
              </a:rPr>
              <a:t>W.R.Stevens</a:t>
            </a:r>
            <a:r>
              <a:rPr lang="en-US" dirty="0">
                <a:cs typeface="+mn-cs"/>
              </a:rPr>
              <a:t>, TCP/IP Illustrated, </a:t>
            </a:r>
            <a:r>
              <a:rPr lang="en-US" dirty="0" err="1">
                <a:cs typeface="+mn-cs"/>
              </a:rPr>
              <a:t>Vol</a:t>
            </a:r>
            <a:r>
              <a:rPr lang="en-US" dirty="0">
                <a:cs typeface="+mn-cs"/>
              </a:rPr>
              <a:t> 2; J. Hoe, MSc Thesis, pp.22]</a:t>
            </a:r>
          </a:p>
          <a:p>
            <a:pPr>
              <a:defRPr/>
            </a:pPr>
            <a:endParaRPr lang="en-US" dirty="0">
              <a:cs typeface="+mn-cs"/>
            </a:endParaRPr>
          </a:p>
          <a:p>
            <a:pPr>
              <a:defRPr/>
            </a:pPr>
            <a:r>
              <a:rPr lang="en-US" dirty="0">
                <a:cs typeface="+mn-cs"/>
              </a:rPr>
              <a:t>Tahoe (1988): slow start, congestion avoidance, fast retransmit</a:t>
            </a:r>
          </a:p>
          <a:p>
            <a:pPr>
              <a:defRPr/>
            </a:pPr>
            <a:r>
              <a:rPr lang="en-US" dirty="0">
                <a:cs typeface="+mn-cs"/>
              </a:rPr>
              <a:t>Reno (1990): fast recovery, TCP header prediction, SLIP header compression, routing table changes</a:t>
            </a:r>
          </a:p>
          <a:p>
            <a:pPr>
              <a:defRPr/>
            </a:pPr>
            <a:r>
              <a:rPr lang="en-US" dirty="0">
                <a:cs typeface="+mn-cs"/>
              </a:rPr>
              <a:t>4.4BSD (1993): multicasting, long fat pipe modifications</a:t>
            </a:r>
          </a:p>
          <a:p>
            <a:pPr>
              <a:defRPr/>
            </a:pPr>
            <a:endParaRPr lang="en-US" dirty="0">
              <a:cs typeface="+mn-cs"/>
            </a:endParaRPr>
          </a:p>
        </p:txBody>
      </p:sp>
    </p:spTree>
    <p:extLst>
      <p:ext uri="{BB962C8B-B14F-4D97-AF65-F5344CB8AC3E}">
        <p14:creationId xmlns:p14="http://schemas.microsoft.com/office/powerpoint/2010/main" val="24148033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a:extLst>
              <a:ext uri="{FF2B5EF4-FFF2-40B4-BE49-F238E27FC236}">
                <a16:creationId xmlns:a16="http://schemas.microsoft.com/office/drawing/2014/main" id="{BFBC5556-B2A3-EAE9-B4D8-B61314DF3B2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BA92C3AF-3B78-094C-A439-E1A7F6D81928}"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7</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51202" name="Rectangle 2">
            <a:extLst>
              <a:ext uri="{FF2B5EF4-FFF2-40B4-BE49-F238E27FC236}">
                <a16:creationId xmlns:a16="http://schemas.microsoft.com/office/drawing/2014/main" id="{925676E0-66B2-7EC0-FD72-A21349893AD0}"/>
              </a:ext>
            </a:extLst>
          </p:cNvPr>
          <p:cNvSpPr>
            <a:spLocks noGrp="1" noRot="1" noChangeAspect="1" noChangeArrowheads="1" noTextEdit="1"/>
          </p:cNvSpPr>
          <p:nvPr>
            <p:ph type="sldImg"/>
          </p:nvPr>
        </p:nvSpPr>
        <p:spPr>
          <a:ln/>
        </p:spPr>
      </p:sp>
      <p:sp>
        <p:nvSpPr>
          <p:cNvPr id="51203" name="Rectangle 3">
            <a:extLst>
              <a:ext uri="{FF2B5EF4-FFF2-40B4-BE49-F238E27FC236}">
                <a16:creationId xmlns:a16="http://schemas.microsoft.com/office/drawing/2014/main" id="{5F80DC69-2136-A9FC-D2C9-41F146E0CC2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a:extLst>
              <a:ext uri="{FF2B5EF4-FFF2-40B4-BE49-F238E27FC236}">
                <a16:creationId xmlns:a16="http://schemas.microsoft.com/office/drawing/2014/main" id="{1C743351-C529-AB73-808B-D74D5694A43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34AF7D1D-7419-A946-8DE0-B9BFB21EC199}"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8</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53250" name="Rectangle 2">
            <a:extLst>
              <a:ext uri="{FF2B5EF4-FFF2-40B4-BE49-F238E27FC236}">
                <a16:creationId xmlns:a16="http://schemas.microsoft.com/office/drawing/2014/main" id="{1EC07B92-B8EA-244C-F448-2671A57ED224}"/>
              </a:ext>
            </a:extLst>
          </p:cNvPr>
          <p:cNvSpPr>
            <a:spLocks noGrp="1" noRot="1" noChangeAspect="1" noChangeArrowheads="1" noTextEdit="1"/>
          </p:cNvSpPr>
          <p:nvPr>
            <p:ph type="sldImg"/>
          </p:nvPr>
        </p:nvSpPr>
        <p:spPr>
          <a:ln/>
        </p:spPr>
      </p:sp>
      <p:sp>
        <p:nvSpPr>
          <p:cNvPr id="53251" name="Rectangle 3">
            <a:extLst>
              <a:ext uri="{FF2B5EF4-FFF2-40B4-BE49-F238E27FC236}">
                <a16:creationId xmlns:a16="http://schemas.microsoft.com/office/drawing/2014/main" id="{9933CE9F-1CCF-0F71-743B-DF6B84D5422D}"/>
              </a:ext>
            </a:extLst>
          </p:cNvPr>
          <p:cNvSpPr>
            <a:spLocks noGrp="1" noChangeArrowheads="1"/>
          </p:cNvSpPr>
          <p:nvPr>
            <p:ph type="body" idx="1"/>
          </p:nvPr>
        </p:nvSpPr>
        <p:spPr>
          <a:xfrm>
            <a:off x="974725" y="4560888"/>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a:extLst>
              <a:ext uri="{FF2B5EF4-FFF2-40B4-BE49-F238E27FC236}">
                <a16:creationId xmlns:a16="http://schemas.microsoft.com/office/drawing/2014/main" id="{2AD27394-A9F6-264D-7D28-7EE88C3E5F7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9946D950-1C9D-9544-B087-6A59B7EB2AD6}"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9</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55298" name="Rectangle 2">
            <a:extLst>
              <a:ext uri="{FF2B5EF4-FFF2-40B4-BE49-F238E27FC236}">
                <a16:creationId xmlns:a16="http://schemas.microsoft.com/office/drawing/2014/main" id="{4DEAACB7-EA99-369A-7D91-C39AE75CA1B9}"/>
              </a:ext>
            </a:extLst>
          </p:cNvPr>
          <p:cNvSpPr>
            <a:spLocks noGrp="1" noRot="1" noChangeAspect="1" noChangeArrowheads="1" noTextEdit="1"/>
          </p:cNvSpPr>
          <p:nvPr>
            <p:ph type="sldImg"/>
          </p:nvPr>
        </p:nvSpPr>
        <p:spPr>
          <a:ln/>
        </p:spPr>
      </p:sp>
      <p:sp>
        <p:nvSpPr>
          <p:cNvPr id="55299" name="Rectangle 3">
            <a:extLst>
              <a:ext uri="{FF2B5EF4-FFF2-40B4-BE49-F238E27FC236}">
                <a16:creationId xmlns:a16="http://schemas.microsoft.com/office/drawing/2014/main" id="{58758D25-1F51-8295-C84B-760AFD3D5057}"/>
              </a:ext>
            </a:extLst>
          </p:cNvPr>
          <p:cNvSpPr>
            <a:spLocks noGrp="1" noChangeArrowheads="1"/>
          </p:cNvSpPr>
          <p:nvPr>
            <p:ph type="body" idx="1"/>
          </p:nvPr>
        </p:nvSpPr>
        <p:spPr>
          <a:xfrm>
            <a:off x="974725" y="4560888"/>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a:extLst>
              <a:ext uri="{FF2B5EF4-FFF2-40B4-BE49-F238E27FC236}">
                <a16:creationId xmlns:a16="http://schemas.microsoft.com/office/drawing/2014/main" id="{38444103-F8BB-6B4F-0EA9-AA321DC49A6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1D49034F-16B3-F647-8B35-87563B66A4FB}"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10</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57346" name="Rectangle 2">
            <a:extLst>
              <a:ext uri="{FF2B5EF4-FFF2-40B4-BE49-F238E27FC236}">
                <a16:creationId xmlns:a16="http://schemas.microsoft.com/office/drawing/2014/main" id="{3B3B0976-22ED-DF1C-6A52-47F906AC3931}"/>
              </a:ext>
            </a:extLst>
          </p:cNvPr>
          <p:cNvSpPr>
            <a:spLocks noGrp="1" noRot="1" noChangeAspect="1" noChangeArrowheads="1" noTextEdit="1"/>
          </p:cNvSpPr>
          <p:nvPr>
            <p:ph type="sldImg"/>
          </p:nvPr>
        </p:nvSpPr>
        <p:spPr>
          <a:ln/>
        </p:spPr>
      </p:sp>
      <p:sp>
        <p:nvSpPr>
          <p:cNvPr id="57347" name="Rectangle 3">
            <a:extLst>
              <a:ext uri="{FF2B5EF4-FFF2-40B4-BE49-F238E27FC236}">
                <a16:creationId xmlns:a16="http://schemas.microsoft.com/office/drawing/2014/main" id="{47991102-397F-FFED-B5F2-448C67D0055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a:extLst>
              <a:ext uri="{FF2B5EF4-FFF2-40B4-BE49-F238E27FC236}">
                <a16:creationId xmlns:a16="http://schemas.microsoft.com/office/drawing/2014/main" id="{8DD697EE-B303-5F2F-E700-D5D3CB30147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D593117C-4AC8-8B46-A645-442327D0DCB7}"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11</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59394" name="Rectangle 2">
            <a:extLst>
              <a:ext uri="{FF2B5EF4-FFF2-40B4-BE49-F238E27FC236}">
                <a16:creationId xmlns:a16="http://schemas.microsoft.com/office/drawing/2014/main" id="{5F71E909-AE9C-BBFA-E542-C3EE2DE159AB}"/>
              </a:ext>
            </a:extLst>
          </p:cNvPr>
          <p:cNvSpPr>
            <a:spLocks noGrp="1" noRot="1" noChangeAspect="1" noChangeArrowheads="1" noTextEdit="1"/>
          </p:cNvSpPr>
          <p:nvPr>
            <p:ph type="sldImg"/>
          </p:nvPr>
        </p:nvSpPr>
        <p:spPr>
          <a:ln/>
        </p:spPr>
      </p:sp>
      <p:sp>
        <p:nvSpPr>
          <p:cNvPr id="59395" name="Rectangle 3">
            <a:extLst>
              <a:ext uri="{FF2B5EF4-FFF2-40B4-BE49-F238E27FC236}">
                <a16:creationId xmlns:a16="http://schemas.microsoft.com/office/drawing/2014/main" id="{70A119A5-2C72-0718-7B5D-05C1605F9E1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a:extLst>
              <a:ext uri="{FF2B5EF4-FFF2-40B4-BE49-F238E27FC236}">
                <a16:creationId xmlns:a16="http://schemas.microsoft.com/office/drawing/2014/main" id="{36E8ACBE-49A6-7063-4A49-00D4C875F50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04C4F440-B6FE-7A45-8AF3-5156C75B49C8}"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12</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61442" name="Rectangle 2">
            <a:extLst>
              <a:ext uri="{FF2B5EF4-FFF2-40B4-BE49-F238E27FC236}">
                <a16:creationId xmlns:a16="http://schemas.microsoft.com/office/drawing/2014/main" id="{9FFF4CFE-7B7B-42FE-660C-9F31B6589F35}"/>
              </a:ext>
            </a:extLst>
          </p:cNvPr>
          <p:cNvSpPr>
            <a:spLocks noGrp="1" noRot="1" noChangeAspect="1" noChangeArrowheads="1" noTextEdit="1"/>
          </p:cNvSpPr>
          <p:nvPr>
            <p:ph type="sldImg"/>
          </p:nvPr>
        </p:nvSpPr>
        <p:spPr>
          <a:ln/>
        </p:spPr>
      </p:sp>
      <p:sp>
        <p:nvSpPr>
          <p:cNvPr id="61443" name="Rectangle 3">
            <a:extLst>
              <a:ext uri="{FF2B5EF4-FFF2-40B4-BE49-F238E27FC236}">
                <a16:creationId xmlns:a16="http://schemas.microsoft.com/office/drawing/2014/main" id="{5EB31919-39D1-59F7-E887-99179EB369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a:extLst>
              <a:ext uri="{FF2B5EF4-FFF2-40B4-BE49-F238E27FC236}">
                <a16:creationId xmlns:a16="http://schemas.microsoft.com/office/drawing/2014/main" id="{C10391F8-33FA-B362-5EE8-196544B7C99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E5BF3E31-5E80-AA4F-A718-0183693F562B}"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13</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63490" name="Rectangle 2">
            <a:extLst>
              <a:ext uri="{FF2B5EF4-FFF2-40B4-BE49-F238E27FC236}">
                <a16:creationId xmlns:a16="http://schemas.microsoft.com/office/drawing/2014/main" id="{7429D1FD-5289-20AF-53F2-148015E7F5DD}"/>
              </a:ext>
            </a:extLst>
          </p:cNvPr>
          <p:cNvSpPr>
            <a:spLocks noGrp="1" noRot="1" noChangeAspect="1" noChangeArrowheads="1" noTextEdit="1"/>
          </p:cNvSpPr>
          <p:nvPr>
            <p:ph type="sldImg"/>
          </p:nvPr>
        </p:nvSpPr>
        <p:spPr>
          <a:ln/>
        </p:spPr>
      </p:sp>
      <p:sp>
        <p:nvSpPr>
          <p:cNvPr id="63491" name="Rectangle 3">
            <a:extLst>
              <a:ext uri="{FF2B5EF4-FFF2-40B4-BE49-F238E27FC236}">
                <a16:creationId xmlns:a16="http://schemas.microsoft.com/office/drawing/2014/main" id="{8266A144-348A-9688-7C8E-A1FC32F2D45F}"/>
              </a:ext>
            </a:extLst>
          </p:cNvPr>
          <p:cNvSpPr>
            <a:spLocks noGrp="1" noChangeArrowheads="1"/>
          </p:cNvSpPr>
          <p:nvPr>
            <p:ph type="body" idx="1"/>
          </p:nvPr>
        </p:nvSpPr>
        <p:spPr>
          <a:xfrm>
            <a:off x="974725" y="4560888"/>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8A04F2F8-D00E-9026-0377-326AC9A8E8C0}"/>
              </a:ext>
            </a:extLst>
          </p:cNvPr>
          <p:cNvSpPr>
            <a:spLocks noGrp="1"/>
          </p:cNvSpPr>
          <p:nvPr>
            <p:ph type="dt" sz="half" idx="10"/>
          </p:nvPr>
        </p:nvSpPr>
        <p:spPr/>
        <p:txBody>
          <a:bodyPr/>
          <a:lstStyle>
            <a:lvl1pPr>
              <a:defRPr/>
            </a:lvl1pPr>
          </a:lstStyle>
          <a:p>
            <a:pPr>
              <a:defRPr/>
            </a:pPr>
            <a:fld id="{CEAFBF6D-F5FE-D944-8DDE-29ECAD772D8E}" type="datetime1">
              <a:rPr lang="en-US" altLang="en-US"/>
              <a:pPr>
                <a:defRPr/>
              </a:pPr>
              <a:t>4/8/26</a:t>
            </a:fld>
            <a:endParaRPr lang="en-US" altLang="en-US"/>
          </a:p>
        </p:txBody>
      </p:sp>
      <p:sp>
        <p:nvSpPr>
          <p:cNvPr id="5" name="Footer Placeholder 4">
            <a:extLst>
              <a:ext uri="{FF2B5EF4-FFF2-40B4-BE49-F238E27FC236}">
                <a16:creationId xmlns:a16="http://schemas.microsoft.com/office/drawing/2014/main" id="{C9438BBC-4F9C-FA2F-8C83-A338157FB91F}"/>
              </a:ext>
            </a:extLst>
          </p:cNvPr>
          <p:cNvSpPr>
            <a:spLocks noGrp="1"/>
          </p:cNvSpPr>
          <p:nvPr>
            <p:ph type="ftr" sz="quarter" idx="11"/>
          </p:nvPr>
        </p:nvSpPr>
        <p:spPr/>
        <p:txBody>
          <a:bodyPr/>
          <a:lstStyle>
            <a:lvl1pPr>
              <a:defRPr/>
            </a:lvl1pPr>
          </a:lstStyle>
          <a:p>
            <a:pPr>
              <a:defRPr/>
            </a:pPr>
            <a:r>
              <a:rPr lang="en-US"/>
              <a:t>Transport Layer</a:t>
            </a:r>
          </a:p>
        </p:txBody>
      </p:sp>
      <p:sp>
        <p:nvSpPr>
          <p:cNvPr id="6" name="Slide Number Placeholder 5">
            <a:extLst>
              <a:ext uri="{FF2B5EF4-FFF2-40B4-BE49-F238E27FC236}">
                <a16:creationId xmlns:a16="http://schemas.microsoft.com/office/drawing/2014/main" id="{33669597-B331-4EB1-8EBF-045CB64AAF80}"/>
              </a:ext>
            </a:extLst>
          </p:cNvPr>
          <p:cNvSpPr>
            <a:spLocks noGrp="1"/>
          </p:cNvSpPr>
          <p:nvPr>
            <p:ph type="sldNum" sz="quarter" idx="12"/>
          </p:nvPr>
        </p:nvSpPr>
        <p:spPr/>
        <p:txBody>
          <a:bodyPr/>
          <a:lstStyle>
            <a:lvl1pPr>
              <a:defRPr/>
            </a:lvl1pPr>
          </a:lstStyle>
          <a:p>
            <a:pPr>
              <a:defRPr/>
            </a:pPr>
            <a:fld id="{CDE4F380-DAA1-A141-8A94-D52BF029FBA4}" type="slidenum">
              <a:rPr lang="en-US" altLang="en-US"/>
              <a:pPr>
                <a:defRPr/>
              </a:pPr>
              <a:t>‹#›</a:t>
            </a:fld>
            <a:endParaRPr lang="en-US" altLang="en-US"/>
          </a:p>
        </p:txBody>
      </p:sp>
    </p:spTree>
    <p:extLst>
      <p:ext uri="{BB962C8B-B14F-4D97-AF65-F5344CB8AC3E}">
        <p14:creationId xmlns:p14="http://schemas.microsoft.com/office/powerpoint/2010/main" val="24717556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C03EF1-0FE7-C67A-0947-D3B7BE823F8C}"/>
              </a:ext>
            </a:extLst>
          </p:cNvPr>
          <p:cNvSpPr>
            <a:spLocks noGrp="1"/>
          </p:cNvSpPr>
          <p:nvPr>
            <p:ph type="dt" sz="half" idx="10"/>
          </p:nvPr>
        </p:nvSpPr>
        <p:spPr/>
        <p:txBody>
          <a:bodyPr/>
          <a:lstStyle>
            <a:lvl1pPr>
              <a:defRPr/>
            </a:lvl1pPr>
          </a:lstStyle>
          <a:p>
            <a:pPr>
              <a:defRPr/>
            </a:pPr>
            <a:fld id="{D08AD9A1-5C4E-A845-B493-669A27E94705}" type="datetime1">
              <a:rPr lang="en-US" altLang="en-US"/>
              <a:pPr>
                <a:defRPr/>
              </a:pPr>
              <a:t>4/8/26</a:t>
            </a:fld>
            <a:endParaRPr lang="en-US" altLang="en-US"/>
          </a:p>
        </p:txBody>
      </p:sp>
      <p:sp>
        <p:nvSpPr>
          <p:cNvPr id="5" name="Footer Placeholder 4">
            <a:extLst>
              <a:ext uri="{FF2B5EF4-FFF2-40B4-BE49-F238E27FC236}">
                <a16:creationId xmlns:a16="http://schemas.microsoft.com/office/drawing/2014/main" id="{DE293C00-691A-3EAB-8E31-637CD28A8C40}"/>
              </a:ext>
            </a:extLst>
          </p:cNvPr>
          <p:cNvSpPr>
            <a:spLocks noGrp="1"/>
          </p:cNvSpPr>
          <p:nvPr>
            <p:ph type="ftr" sz="quarter" idx="11"/>
          </p:nvPr>
        </p:nvSpPr>
        <p:spPr/>
        <p:txBody>
          <a:bodyPr/>
          <a:lstStyle>
            <a:lvl1pPr>
              <a:defRPr/>
            </a:lvl1pPr>
          </a:lstStyle>
          <a:p>
            <a:pPr>
              <a:defRPr/>
            </a:pPr>
            <a:r>
              <a:rPr lang="en-US"/>
              <a:t>Transport Layer</a:t>
            </a:r>
          </a:p>
        </p:txBody>
      </p:sp>
      <p:sp>
        <p:nvSpPr>
          <p:cNvPr id="6" name="Slide Number Placeholder 5">
            <a:extLst>
              <a:ext uri="{FF2B5EF4-FFF2-40B4-BE49-F238E27FC236}">
                <a16:creationId xmlns:a16="http://schemas.microsoft.com/office/drawing/2014/main" id="{B473A4A9-F74C-633A-BA19-EFFDAA781F70}"/>
              </a:ext>
            </a:extLst>
          </p:cNvPr>
          <p:cNvSpPr>
            <a:spLocks noGrp="1"/>
          </p:cNvSpPr>
          <p:nvPr>
            <p:ph type="sldNum" sz="quarter" idx="12"/>
          </p:nvPr>
        </p:nvSpPr>
        <p:spPr/>
        <p:txBody>
          <a:bodyPr/>
          <a:lstStyle>
            <a:lvl1pPr>
              <a:defRPr/>
            </a:lvl1pPr>
          </a:lstStyle>
          <a:p>
            <a:pPr>
              <a:defRPr/>
            </a:pPr>
            <a:fld id="{2DCFF4E2-2127-E348-95BE-99C841E51521}" type="slidenum">
              <a:rPr lang="en-US" altLang="en-US"/>
              <a:pPr>
                <a:defRPr/>
              </a:pPr>
              <a:t>‹#›</a:t>
            </a:fld>
            <a:endParaRPr lang="en-US" altLang="en-US"/>
          </a:p>
        </p:txBody>
      </p:sp>
    </p:spTree>
    <p:extLst>
      <p:ext uri="{BB962C8B-B14F-4D97-AF65-F5344CB8AC3E}">
        <p14:creationId xmlns:p14="http://schemas.microsoft.com/office/powerpoint/2010/main" val="11328200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EEC3A5-9085-83AA-7325-C9FC241737A0}"/>
              </a:ext>
            </a:extLst>
          </p:cNvPr>
          <p:cNvSpPr>
            <a:spLocks noGrp="1"/>
          </p:cNvSpPr>
          <p:nvPr>
            <p:ph type="dt" sz="half" idx="10"/>
          </p:nvPr>
        </p:nvSpPr>
        <p:spPr/>
        <p:txBody>
          <a:bodyPr/>
          <a:lstStyle>
            <a:lvl1pPr>
              <a:defRPr/>
            </a:lvl1pPr>
          </a:lstStyle>
          <a:p>
            <a:pPr>
              <a:defRPr/>
            </a:pPr>
            <a:fld id="{F0A6AB8F-BA80-6844-AFF7-9CD49A719718}" type="datetime1">
              <a:rPr lang="en-US" altLang="en-US"/>
              <a:pPr>
                <a:defRPr/>
              </a:pPr>
              <a:t>4/8/26</a:t>
            </a:fld>
            <a:endParaRPr lang="en-US" altLang="en-US"/>
          </a:p>
        </p:txBody>
      </p:sp>
      <p:sp>
        <p:nvSpPr>
          <p:cNvPr id="5" name="Footer Placeholder 4">
            <a:extLst>
              <a:ext uri="{FF2B5EF4-FFF2-40B4-BE49-F238E27FC236}">
                <a16:creationId xmlns:a16="http://schemas.microsoft.com/office/drawing/2014/main" id="{7B015651-4B57-27EB-F7C4-2E32E64922FB}"/>
              </a:ext>
            </a:extLst>
          </p:cNvPr>
          <p:cNvSpPr>
            <a:spLocks noGrp="1"/>
          </p:cNvSpPr>
          <p:nvPr>
            <p:ph type="ftr" sz="quarter" idx="11"/>
          </p:nvPr>
        </p:nvSpPr>
        <p:spPr/>
        <p:txBody>
          <a:bodyPr/>
          <a:lstStyle>
            <a:lvl1pPr>
              <a:defRPr/>
            </a:lvl1pPr>
          </a:lstStyle>
          <a:p>
            <a:pPr>
              <a:defRPr/>
            </a:pPr>
            <a:r>
              <a:rPr lang="en-US"/>
              <a:t>Transport Layer</a:t>
            </a:r>
          </a:p>
        </p:txBody>
      </p:sp>
      <p:sp>
        <p:nvSpPr>
          <p:cNvPr id="6" name="Slide Number Placeholder 5">
            <a:extLst>
              <a:ext uri="{FF2B5EF4-FFF2-40B4-BE49-F238E27FC236}">
                <a16:creationId xmlns:a16="http://schemas.microsoft.com/office/drawing/2014/main" id="{E868A0EC-18EC-2CEF-B889-97AD0EEE7F96}"/>
              </a:ext>
            </a:extLst>
          </p:cNvPr>
          <p:cNvSpPr>
            <a:spLocks noGrp="1"/>
          </p:cNvSpPr>
          <p:nvPr>
            <p:ph type="sldNum" sz="quarter" idx="12"/>
          </p:nvPr>
        </p:nvSpPr>
        <p:spPr/>
        <p:txBody>
          <a:bodyPr/>
          <a:lstStyle>
            <a:lvl1pPr>
              <a:defRPr/>
            </a:lvl1pPr>
          </a:lstStyle>
          <a:p>
            <a:pPr>
              <a:defRPr/>
            </a:pPr>
            <a:fld id="{505A47F1-F700-4647-9EEE-39F769EB257C}" type="slidenum">
              <a:rPr lang="en-US" altLang="en-US"/>
              <a:pPr>
                <a:defRPr/>
              </a:pPr>
              <a:t>‹#›</a:t>
            </a:fld>
            <a:endParaRPr lang="en-US" altLang="en-US"/>
          </a:p>
        </p:txBody>
      </p:sp>
    </p:spTree>
    <p:extLst>
      <p:ext uri="{BB962C8B-B14F-4D97-AF65-F5344CB8AC3E}">
        <p14:creationId xmlns:p14="http://schemas.microsoft.com/office/powerpoint/2010/main" val="974993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069263" cy="685800"/>
          </a:xfrm>
        </p:spPr>
        <p:txBody>
          <a:bodyPr/>
          <a:lstStyle/>
          <a:p>
            <a:r>
              <a:rPr lang="en-US"/>
              <a:t>Click to edit Master title style</a:t>
            </a:r>
          </a:p>
        </p:txBody>
      </p:sp>
      <p:sp>
        <p:nvSpPr>
          <p:cNvPr id="3" name="Content Placeholder 2"/>
          <p:cNvSpPr>
            <a:spLocks noGrp="1"/>
          </p:cNvSpPr>
          <p:nvPr>
            <p:ph sz="half" idx="1"/>
          </p:nvPr>
        </p:nvSpPr>
        <p:spPr>
          <a:xfrm>
            <a:off x="457200" y="1219200"/>
            <a:ext cx="84582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4038600"/>
            <a:ext cx="84582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24851E4E-707E-3722-A5A2-2AFEFE77A920}"/>
              </a:ext>
            </a:extLst>
          </p:cNvPr>
          <p:cNvSpPr>
            <a:spLocks noGrp="1"/>
          </p:cNvSpPr>
          <p:nvPr>
            <p:ph type="sldNum" sz="quarter" idx="10"/>
          </p:nvPr>
        </p:nvSpPr>
        <p:spPr>
          <a:xfrm>
            <a:off x="8001000" y="6324600"/>
            <a:ext cx="914400" cy="381000"/>
          </a:xfrm>
        </p:spPr>
        <p:txBody>
          <a:bodyPr/>
          <a:lstStyle>
            <a:lvl1pPr>
              <a:defRPr/>
            </a:lvl1pPr>
          </a:lstStyle>
          <a:p>
            <a:pPr>
              <a:defRPr/>
            </a:pPr>
            <a:fld id="{A619006E-D809-3243-8069-E3D0F5B3225C}" type="slidenum">
              <a:rPr lang="en-US" altLang="en-US"/>
              <a:pPr>
                <a:defRPr/>
              </a:pPr>
              <a:t>‹#›</a:t>
            </a:fld>
            <a:endParaRPr lang="en-US" altLang="en-US"/>
          </a:p>
        </p:txBody>
      </p:sp>
    </p:spTree>
    <p:extLst>
      <p:ext uri="{BB962C8B-B14F-4D97-AF65-F5344CB8AC3E}">
        <p14:creationId xmlns:p14="http://schemas.microsoft.com/office/powerpoint/2010/main" val="40146123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069263" cy="685800"/>
          </a:xfrm>
        </p:spPr>
        <p:txBody>
          <a:bodyPr/>
          <a:lstStyle/>
          <a:p>
            <a:r>
              <a:rPr lang="en-US"/>
              <a:t>Click to edit Master title style</a:t>
            </a:r>
          </a:p>
        </p:txBody>
      </p:sp>
      <p:sp>
        <p:nvSpPr>
          <p:cNvPr id="3" name="Text Placeholder 2"/>
          <p:cNvSpPr>
            <a:spLocks noGrp="1"/>
          </p:cNvSpPr>
          <p:nvPr>
            <p:ph type="body" sz="half" idx="1"/>
          </p:nvPr>
        </p:nvSpPr>
        <p:spPr>
          <a:xfrm>
            <a:off x="457200" y="1219200"/>
            <a:ext cx="41529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62500" y="1219200"/>
            <a:ext cx="41529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0F2BE6A4-9A69-E748-D37A-FA7E70B8B7AE}"/>
              </a:ext>
            </a:extLst>
          </p:cNvPr>
          <p:cNvSpPr>
            <a:spLocks noGrp="1"/>
          </p:cNvSpPr>
          <p:nvPr>
            <p:ph type="sldNum" sz="quarter" idx="10"/>
          </p:nvPr>
        </p:nvSpPr>
        <p:spPr>
          <a:xfrm>
            <a:off x="8001000" y="6324600"/>
            <a:ext cx="914400" cy="381000"/>
          </a:xfrm>
        </p:spPr>
        <p:txBody>
          <a:bodyPr/>
          <a:lstStyle>
            <a:lvl1pPr>
              <a:defRPr/>
            </a:lvl1pPr>
          </a:lstStyle>
          <a:p>
            <a:pPr>
              <a:defRPr/>
            </a:pPr>
            <a:fld id="{00447CA1-B8C3-0542-BBFD-8B6A4E40CF15}" type="slidenum">
              <a:rPr lang="en-US" altLang="en-US"/>
              <a:pPr>
                <a:defRPr/>
              </a:pPr>
              <a:t>‹#›</a:t>
            </a:fld>
            <a:endParaRPr lang="en-US" altLang="en-US"/>
          </a:p>
        </p:txBody>
      </p:sp>
    </p:spTree>
    <p:extLst>
      <p:ext uri="{BB962C8B-B14F-4D97-AF65-F5344CB8AC3E}">
        <p14:creationId xmlns:p14="http://schemas.microsoft.com/office/powerpoint/2010/main" val="37290384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069263" cy="685800"/>
          </a:xfrm>
        </p:spPr>
        <p:txBody>
          <a:bodyPr/>
          <a:lstStyle/>
          <a:p>
            <a:r>
              <a:rPr lang="en-US"/>
              <a:t>Click to edit Master title style</a:t>
            </a:r>
          </a:p>
        </p:txBody>
      </p:sp>
      <p:sp>
        <p:nvSpPr>
          <p:cNvPr id="3" name="Content Placeholder 2"/>
          <p:cNvSpPr>
            <a:spLocks noGrp="1"/>
          </p:cNvSpPr>
          <p:nvPr>
            <p:ph sz="quarter" idx="1"/>
          </p:nvPr>
        </p:nvSpPr>
        <p:spPr>
          <a:xfrm>
            <a:off x="457200" y="1219200"/>
            <a:ext cx="41529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762500" y="1219200"/>
            <a:ext cx="41529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57200" y="4038600"/>
            <a:ext cx="84582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C100D4D-8C24-C33D-ED5A-9A59B473ECE5}"/>
              </a:ext>
            </a:extLst>
          </p:cNvPr>
          <p:cNvSpPr>
            <a:spLocks noGrp="1"/>
          </p:cNvSpPr>
          <p:nvPr>
            <p:ph type="sldNum" sz="quarter" idx="10"/>
          </p:nvPr>
        </p:nvSpPr>
        <p:spPr>
          <a:xfrm>
            <a:off x="8001000" y="6324600"/>
            <a:ext cx="914400" cy="381000"/>
          </a:xfrm>
        </p:spPr>
        <p:txBody>
          <a:bodyPr/>
          <a:lstStyle>
            <a:lvl1pPr>
              <a:defRPr/>
            </a:lvl1pPr>
          </a:lstStyle>
          <a:p>
            <a:pPr>
              <a:defRPr/>
            </a:pPr>
            <a:fld id="{0780F03E-950B-1F4B-A3F1-C43089668D1A}" type="slidenum">
              <a:rPr lang="en-US" altLang="en-US"/>
              <a:pPr>
                <a:defRPr/>
              </a:pPr>
              <a:t>‹#›</a:t>
            </a:fld>
            <a:endParaRPr lang="en-US" altLang="en-US"/>
          </a:p>
        </p:txBody>
      </p:sp>
    </p:spTree>
    <p:extLst>
      <p:ext uri="{BB962C8B-B14F-4D97-AF65-F5344CB8AC3E}">
        <p14:creationId xmlns:p14="http://schemas.microsoft.com/office/powerpoint/2010/main" val="32525207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F7A9C8D7-0FB7-410F-0EEC-0721868F9439}"/>
              </a:ext>
            </a:extLst>
          </p:cNvPr>
          <p:cNvSpPr>
            <a:spLocks noGrp="1"/>
          </p:cNvSpPr>
          <p:nvPr>
            <p:ph type="dt" sz="half" idx="10"/>
          </p:nvPr>
        </p:nvSpPr>
        <p:spPr/>
        <p:txBody>
          <a:bodyPr/>
          <a:lstStyle>
            <a:lvl1pPr>
              <a:defRPr/>
            </a:lvl1pPr>
          </a:lstStyle>
          <a:p>
            <a:pPr>
              <a:defRPr/>
            </a:pPr>
            <a:fld id="{D0F11D74-FB2F-4048-9E9A-C8C0516E9F4F}" type="datetime1">
              <a:rPr lang="en-US" altLang="en-US"/>
              <a:pPr>
                <a:defRPr/>
              </a:pPr>
              <a:t>4/8/26</a:t>
            </a:fld>
            <a:endParaRPr lang="en-US" altLang="en-US"/>
          </a:p>
        </p:txBody>
      </p:sp>
      <p:sp>
        <p:nvSpPr>
          <p:cNvPr id="5" name="Footer Placeholder 4">
            <a:extLst>
              <a:ext uri="{FF2B5EF4-FFF2-40B4-BE49-F238E27FC236}">
                <a16:creationId xmlns:a16="http://schemas.microsoft.com/office/drawing/2014/main" id="{B85E0803-E532-9A7D-5B95-0399517B2A5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E0EBAF5-65BB-0290-98AE-C3F8A0D6E9F3}"/>
              </a:ext>
            </a:extLst>
          </p:cNvPr>
          <p:cNvSpPr>
            <a:spLocks noGrp="1"/>
          </p:cNvSpPr>
          <p:nvPr>
            <p:ph type="sldNum" sz="quarter" idx="12"/>
          </p:nvPr>
        </p:nvSpPr>
        <p:spPr/>
        <p:txBody>
          <a:bodyPr/>
          <a:lstStyle>
            <a:lvl1pPr>
              <a:defRPr/>
            </a:lvl1pPr>
          </a:lstStyle>
          <a:p>
            <a:pPr>
              <a:defRPr/>
            </a:pPr>
            <a:fld id="{52686DC6-2B26-7D4E-BD61-1190653B0166}" type="slidenum">
              <a:rPr lang="en-US" altLang="en-US"/>
              <a:pPr>
                <a:defRPr/>
              </a:pPr>
              <a:t>‹#›</a:t>
            </a:fld>
            <a:endParaRPr lang="en-US" altLang="en-US"/>
          </a:p>
        </p:txBody>
      </p:sp>
    </p:spTree>
    <p:extLst>
      <p:ext uri="{BB962C8B-B14F-4D97-AF65-F5344CB8AC3E}">
        <p14:creationId xmlns:p14="http://schemas.microsoft.com/office/powerpoint/2010/main" val="8048691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0FB78E-3D15-F9D4-6B43-702D7D0163AC}"/>
              </a:ext>
            </a:extLst>
          </p:cNvPr>
          <p:cNvSpPr>
            <a:spLocks noGrp="1"/>
          </p:cNvSpPr>
          <p:nvPr>
            <p:ph type="dt" sz="half" idx="10"/>
          </p:nvPr>
        </p:nvSpPr>
        <p:spPr/>
        <p:txBody>
          <a:bodyPr/>
          <a:lstStyle>
            <a:lvl1pPr>
              <a:defRPr/>
            </a:lvl1pPr>
          </a:lstStyle>
          <a:p>
            <a:pPr>
              <a:defRPr/>
            </a:pPr>
            <a:fld id="{9B81081C-219A-A74E-8096-3E2C56546585}" type="datetime1">
              <a:rPr lang="en-US" altLang="en-US"/>
              <a:pPr>
                <a:defRPr/>
              </a:pPr>
              <a:t>4/8/26</a:t>
            </a:fld>
            <a:endParaRPr lang="en-US" altLang="en-US"/>
          </a:p>
        </p:txBody>
      </p:sp>
      <p:sp>
        <p:nvSpPr>
          <p:cNvPr id="5" name="Footer Placeholder 4">
            <a:extLst>
              <a:ext uri="{FF2B5EF4-FFF2-40B4-BE49-F238E27FC236}">
                <a16:creationId xmlns:a16="http://schemas.microsoft.com/office/drawing/2014/main" id="{FAA98B89-A9AD-A850-4DC2-110ECE16D3B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79BCA62-AF1E-5719-02C0-83F3186F9371}"/>
              </a:ext>
            </a:extLst>
          </p:cNvPr>
          <p:cNvSpPr>
            <a:spLocks noGrp="1"/>
          </p:cNvSpPr>
          <p:nvPr>
            <p:ph type="sldNum" sz="quarter" idx="12"/>
          </p:nvPr>
        </p:nvSpPr>
        <p:spPr/>
        <p:txBody>
          <a:bodyPr/>
          <a:lstStyle>
            <a:lvl1pPr>
              <a:defRPr/>
            </a:lvl1pPr>
          </a:lstStyle>
          <a:p>
            <a:pPr>
              <a:defRPr/>
            </a:pPr>
            <a:fld id="{921ADDB5-77E5-534A-9E7A-A60B379F1652}" type="slidenum">
              <a:rPr lang="en-US" altLang="en-US"/>
              <a:pPr>
                <a:defRPr/>
              </a:pPr>
              <a:t>‹#›</a:t>
            </a:fld>
            <a:endParaRPr lang="en-US" altLang="en-US"/>
          </a:p>
        </p:txBody>
      </p:sp>
    </p:spTree>
    <p:extLst>
      <p:ext uri="{BB962C8B-B14F-4D97-AF65-F5344CB8AC3E}">
        <p14:creationId xmlns:p14="http://schemas.microsoft.com/office/powerpoint/2010/main" val="19650011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2A4D9E3-B8D0-7AC3-F9D0-7337B46A17ED}"/>
              </a:ext>
            </a:extLst>
          </p:cNvPr>
          <p:cNvSpPr>
            <a:spLocks noGrp="1"/>
          </p:cNvSpPr>
          <p:nvPr>
            <p:ph type="dt" sz="half" idx="10"/>
          </p:nvPr>
        </p:nvSpPr>
        <p:spPr/>
        <p:txBody>
          <a:bodyPr/>
          <a:lstStyle>
            <a:lvl1pPr>
              <a:defRPr/>
            </a:lvl1pPr>
          </a:lstStyle>
          <a:p>
            <a:pPr>
              <a:defRPr/>
            </a:pPr>
            <a:fld id="{8950FA64-A639-DA4A-BFF5-DB6AE66153BE}" type="datetime1">
              <a:rPr lang="en-US" altLang="en-US"/>
              <a:pPr>
                <a:defRPr/>
              </a:pPr>
              <a:t>4/8/26</a:t>
            </a:fld>
            <a:endParaRPr lang="en-US" altLang="en-US"/>
          </a:p>
        </p:txBody>
      </p:sp>
      <p:sp>
        <p:nvSpPr>
          <p:cNvPr id="5" name="Footer Placeholder 4">
            <a:extLst>
              <a:ext uri="{FF2B5EF4-FFF2-40B4-BE49-F238E27FC236}">
                <a16:creationId xmlns:a16="http://schemas.microsoft.com/office/drawing/2014/main" id="{B473FBDC-A346-3DD6-0BD2-B099AEE41A1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B762B65-9EB3-99A5-D396-B5C0EAFC6338}"/>
              </a:ext>
            </a:extLst>
          </p:cNvPr>
          <p:cNvSpPr>
            <a:spLocks noGrp="1"/>
          </p:cNvSpPr>
          <p:nvPr>
            <p:ph type="sldNum" sz="quarter" idx="12"/>
          </p:nvPr>
        </p:nvSpPr>
        <p:spPr/>
        <p:txBody>
          <a:bodyPr/>
          <a:lstStyle>
            <a:lvl1pPr>
              <a:defRPr/>
            </a:lvl1pPr>
          </a:lstStyle>
          <a:p>
            <a:pPr>
              <a:defRPr/>
            </a:pPr>
            <a:fld id="{212B3443-796C-E148-A36F-BB6B905946F5}" type="slidenum">
              <a:rPr lang="en-US" altLang="en-US"/>
              <a:pPr>
                <a:defRPr/>
              </a:pPr>
              <a:t>‹#›</a:t>
            </a:fld>
            <a:endParaRPr lang="en-US" altLang="en-US"/>
          </a:p>
        </p:txBody>
      </p:sp>
    </p:spTree>
    <p:extLst>
      <p:ext uri="{BB962C8B-B14F-4D97-AF65-F5344CB8AC3E}">
        <p14:creationId xmlns:p14="http://schemas.microsoft.com/office/powerpoint/2010/main" val="28054897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0F1588DB-5F1D-0AA6-58B2-16C0EFE61E97}"/>
              </a:ext>
            </a:extLst>
          </p:cNvPr>
          <p:cNvSpPr>
            <a:spLocks noGrp="1"/>
          </p:cNvSpPr>
          <p:nvPr>
            <p:ph type="dt" sz="half" idx="10"/>
          </p:nvPr>
        </p:nvSpPr>
        <p:spPr/>
        <p:txBody>
          <a:bodyPr/>
          <a:lstStyle>
            <a:lvl1pPr>
              <a:defRPr/>
            </a:lvl1pPr>
          </a:lstStyle>
          <a:p>
            <a:pPr>
              <a:defRPr/>
            </a:pPr>
            <a:fld id="{36F67CBF-B506-C045-A550-BF5CD671FF40}" type="datetime1">
              <a:rPr lang="en-US" altLang="en-US"/>
              <a:pPr>
                <a:defRPr/>
              </a:pPr>
              <a:t>4/8/26</a:t>
            </a:fld>
            <a:endParaRPr lang="en-US" altLang="en-US"/>
          </a:p>
        </p:txBody>
      </p:sp>
      <p:sp>
        <p:nvSpPr>
          <p:cNvPr id="6" name="Footer Placeholder 4">
            <a:extLst>
              <a:ext uri="{FF2B5EF4-FFF2-40B4-BE49-F238E27FC236}">
                <a16:creationId xmlns:a16="http://schemas.microsoft.com/office/drawing/2014/main" id="{C5DEBE4C-409F-CC61-2985-9DA8941EE51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EB28FC4-7F20-4D20-E5C6-F3D9D8901594}"/>
              </a:ext>
            </a:extLst>
          </p:cNvPr>
          <p:cNvSpPr>
            <a:spLocks noGrp="1"/>
          </p:cNvSpPr>
          <p:nvPr>
            <p:ph type="sldNum" sz="quarter" idx="12"/>
          </p:nvPr>
        </p:nvSpPr>
        <p:spPr/>
        <p:txBody>
          <a:bodyPr/>
          <a:lstStyle>
            <a:lvl1pPr>
              <a:defRPr/>
            </a:lvl1pPr>
          </a:lstStyle>
          <a:p>
            <a:pPr>
              <a:defRPr/>
            </a:pPr>
            <a:fld id="{8AC5A145-D809-284F-8796-90B4E10FFB2B}" type="slidenum">
              <a:rPr lang="en-US" altLang="en-US"/>
              <a:pPr>
                <a:defRPr/>
              </a:pPr>
              <a:t>‹#›</a:t>
            </a:fld>
            <a:endParaRPr lang="en-US" altLang="en-US"/>
          </a:p>
        </p:txBody>
      </p:sp>
    </p:spTree>
    <p:extLst>
      <p:ext uri="{BB962C8B-B14F-4D97-AF65-F5344CB8AC3E}">
        <p14:creationId xmlns:p14="http://schemas.microsoft.com/office/powerpoint/2010/main" val="83308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1F35B21F-FF9D-2F4C-49E4-B1E095C7D5B0}"/>
              </a:ext>
            </a:extLst>
          </p:cNvPr>
          <p:cNvSpPr>
            <a:spLocks noGrp="1"/>
          </p:cNvSpPr>
          <p:nvPr>
            <p:ph type="dt" sz="half" idx="10"/>
          </p:nvPr>
        </p:nvSpPr>
        <p:spPr/>
        <p:txBody>
          <a:bodyPr/>
          <a:lstStyle>
            <a:lvl1pPr>
              <a:defRPr/>
            </a:lvl1pPr>
          </a:lstStyle>
          <a:p>
            <a:pPr>
              <a:defRPr/>
            </a:pPr>
            <a:fld id="{888C0427-BD59-6C4E-866C-C51E129470B3}" type="datetime1">
              <a:rPr lang="en-US" altLang="en-US"/>
              <a:pPr>
                <a:defRPr/>
              </a:pPr>
              <a:t>4/8/26</a:t>
            </a:fld>
            <a:endParaRPr lang="en-US" altLang="en-US"/>
          </a:p>
        </p:txBody>
      </p:sp>
      <p:sp>
        <p:nvSpPr>
          <p:cNvPr id="8" name="Footer Placeholder 4">
            <a:extLst>
              <a:ext uri="{FF2B5EF4-FFF2-40B4-BE49-F238E27FC236}">
                <a16:creationId xmlns:a16="http://schemas.microsoft.com/office/drawing/2014/main" id="{0B187434-9391-5E0C-18BF-829D25D0FED3}"/>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C15A3703-7CC4-6E5B-B623-14C4545D41CC}"/>
              </a:ext>
            </a:extLst>
          </p:cNvPr>
          <p:cNvSpPr>
            <a:spLocks noGrp="1"/>
          </p:cNvSpPr>
          <p:nvPr>
            <p:ph type="sldNum" sz="quarter" idx="12"/>
          </p:nvPr>
        </p:nvSpPr>
        <p:spPr/>
        <p:txBody>
          <a:bodyPr/>
          <a:lstStyle>
            <a:lvl1pPr>
              <a:defRPr/>
            </a:lvl1pPr>
          </a:lstStyle>
          <a:p>
            <a:pPr>
              <a:defRPr/>
            </a:pPr>
            <a:fld id="{8F32C4E1-58FB-5547-847A-36B06D634B75}" type="slidenum">
              <a:rPr lang="en-US" altLang="en-US"/>
              <a:pPr>
                <a:defRPr/>
              </a:pPr>
              <a:t>‹#›</a:t>
            </a:fld>
            <a:endParaRPr lang="en-US" altLang="en-US"/>
          </a:p>
        </p:txBody>
      </p:sp>
    </p:spTree>
    <p:extLst>
      <p:ext uri="{BB962C8B-B14F-4D97-AF65-F5344CB8AC3E}">
        <p14:creationId xmlns:p14="http://schemas.microsoft.com/office/powerpoint/2010/main" val="36057626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F10B6E-612B-7902-2DC3-4D0FFED66C2D}"/>
              </a:ext>
            </a:extLst>
          </p:cNvPr>
          <p:cNvSpPr>
            <a:spLocks noGrp="1"/>
          </p:cNvSpPr>
          <p:nvPr>
            <p:ph type="dt" sz="half" idx="10"/>
          </p:nvPr>
        </p:nvSpPr>
        <p:spPr/>
        <p:txBody>
          <a:bodyPr/>
          <a:lstStyle>
            <a:lvl1pPr>
              <a:defRPr/>
            </a:lvl1pPr>
          </a:lstStyle>
          <a:p>
            <a:pPr>
              <a:defRPr/>
            </a:pPr>
            <a:fld id="{B83DA931-589A-584A-AB0E-49C06C92111C}" type="datetime1">
              <a:rPr lang="en-US" altLang="en-US"/>
              <a:pPr>
                <a:defRPr/>
              </a:pPr>
              <a:t>4/8/26</a:t>
            </a:fld>
            <a:endParaRPr lang="en-US" altLang="en-US"/>
          </a:p>
        </p:txBody>
      </p:sp>
      <p:sp>
        <p:nvSpPr>
          <p:cNvPr id="5" name="Footer Placeholder 4">
            <a:extLst>
              <a:ext uri="{FF2B5EF4-FFF2-40B4-BE49-F238E27FC236}">
                <a16:creationId xmlns:a16="http://schemas.microsoft.com/office/drawing/2014/main" id="{BD880BB9-F08E-811B-6D51-577EB1BC7000}"/>
              </a:ext>
            </a:extLst>
          </p:cNvPr>
          <p:cNvSpPr>
            <a:spLocks noGrp="1"/>
          </p:cNvSpPr>
          <p:nvPr>
            <p:ph type="ftr" sz="quarter" idx="11"/>
          </p:nvPr>
        </p:nvSpPr>
        <p:spPr/>
        <p:txBody>
          <a:bodyPr/>
          <a:lstStyle>
            <a:lvl1pPr>
              <a:defRPr/>
            </a:lvl1pPr>
          </a:lstStyle>
          <a:p>
            <a:pPr>
              <a:defRPr/>
            </a:pPr>
            <a:r>
              <a:rPr lang="en-US"/>
              <a:t>Transport Layer</a:t>
            </a:r>
          </a:p>
        </p:txBody>
      </p:sp>
      <p:sp>
        <p:nvSpPr>
          <p:cNvPr id="6" name="Slide Number Placeholder 5">
            <a:extLst>
              <a:ext uri="{FF2B5EF4-FFF2-40B4-BE49-F238E27FC236}">
                <a16:creationId xmlns:a16="http://schemas.microsoft.com/office/drawing/2014/main" id="{90AF8537-B104-3719-A406-7E2CC696E6F9}"/>
              </a:ext>
            </a:extLst>
          </p:cNvPr>
          <p:cNvSpPr>
            <a:spLocks noGrp="1"/>
          </p:cNvSpPr>
          <p:nvPr>
            <p:ph type="sldNum" sz="quarter" idx="12"/>
          </p:nvPr>
        </p:nvSpPr>
        <p:spPr/>
        <p:txBody>
          <a:bodyPr/>
          <a:lstStyle>
            <a:lvl1pPr>
              <a:defRPr/>
            </a:lvl1pPr>
          </a:lstStyle>
          <a:p>
            <a:pPr>
              <a:defRPr/>
            </a:pPr>
            <a:fld id="{206407BC-7028-A449-8F37-4CF55FFE1AD9}" type="slidenum">
              <a:rPr lang="en-US" altLang="en-US"/>
              <a:pPr>
                <a:defRPr/>
              </a:pPr>
              <a:t>‹#›</a:t>
            </a:fld>
            <a:endParaRPr lang="en-US" altLang="en-US"/>
          </a:p>
        </p:txBody>
      </p:sp>
    </p:spTree>
    <p:extLst>
      <p:ext uri="{BB962C8B-B14F-4D97-AF65-F5344CB8AC3E}">
        <p14:creationId xmlns:p14="http://schemas.microsoft.com/office/powerpoint/2010/main" val="17196368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F8E14310-9F9C-2A0D-989A-B9540ED80EA2}"/>
              </a:ext>
            </a:extLst>
          </p:cNvPr>
          <p:cNvSpPr>
            <a:spLocks noGrp="1"/>
          </p:cNvSpPr>
          <p:nvPr>
            <p:ph type="dt" sz="half" idx="10"/>
          </p:nvPr>
        </p:nvSpPr>
        <p:spPr/>
        <p:txBody>
          <a:bodyPr/>
          <a:lstStyle>
            <a:lvl1pPr>
              <a:defRPr/>
            </a:lvl1pPr>
          </a:lstStyle>
          <a:p>
            <a:pPr>
              <a:defRPr/>
            </a:pPr>
            <a:fld id="{D4BABDC9-28DF-AC49-A257-52F7B30E3581}" type="datetime1">
              <a:rPr lang="en-US" altLang="en-US"/>
              <a:pPr>
                <a:defRPr/>
              </a:pPr>
              <a:t>4/8/26</a:t>
            </a:fld>
            <a:endParaRPr lang="en-US" altLang="en-US"/>
          </a:p>
        </p:txBody>
      </p:sp>
      <p:sp>
        <p:nvSpPr>
          <p:cNvPr id="4" name="Footer Placeholder 4">
            <a:extLst>
              <a:ext uri="{FF2B5EF4-FFF2-40B4-BE49-F238E27FC236}">
                <a16:creationId xmlns:a16="http://schemas.microsoft.com/office/drawing/2014/main" id="{3B2133FA-C5C0-148D-A50B-088F62C348A2}"/>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50D79D6D-37AB-7B6D-44F9-A354AF1D2171}"/>
              </a:ext>
            </a:extLst>
          </p:cNvPr>
          <p:cNvSpPr>
            <a:spLocks noGrp="1"/>
          </p:cNvSpPr>
          <p:nvPr>
            <p:ph type="sldNum" sz="quarter" idx="12"/>
          </p:nvPr>
        </p:nvSpPr>
        <p:spPr/>
        <p:txBody>
          <a:bodyPr/>
          <a:lstStyle>
            <a:lvl1pPr>
              <a:defRPr/>
            </a:lvl1pPr>
          </a:lstStyle>
          <a:p>
            <a:pPr>
              <a:defRPr/>
            </a:pPr>
            <a:fld id="{A6A06FAF-609B-0F4F-99A6-1180E4D0157F}" type="slidenum">
              <a:rPr lang="en-US" altLang="en-US"/>
              <a:pPr>
                <a:defRPr/>
              </a:pPr>
              <a:t>‹#›</a:t>
            </a:fld>
            <a:endParaRPr lang="en-US" altLang="en-US"/>
          </a:p>
        </p:txBody>
      </p:sp>
    </p:spTree>
    <p:extLst>
      <p:ext uri="{BB962C8B-B14F-4D97-AF65-F5344CB8AC3E}">
        <p14:creationId xmlns:p14="http://schemas.microsoft.com/office/powerpoint/2010/main" val="894406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9300AAE8-20C5-1E83-0B54-3300C945FA9A}"/>
              </a:ext>
            </a:extLst>
          </p:cNvPr>
          <p:cNvSpPr>
            <a:spLocks noGrp="1"/>
          </p:cNvSpPr>
          <p:nvPr>
            <p:ph type="dt" sz="half" idx="10"/>
          </p:nvPr>
        </p:nvSpPr>
        <p:spPr/>
        <p:txBody>
          <a:bodyPr/>
          <a:lstStyle>
            <a:lvl1pPr>
              <a:defRPr/>
            </a:lvl1pPr>
          </a:lstStyle>
          <a:p>
            <a:pPr>
              <a:defRPr/>
            </a:pPr>
            <a:fld id="{DAF2927B-FFDC-2F43-8594-E7E0F2C2411A}" type="datetime1">
              <a:rPr lang="en-US" altLang="en-US"/>
              <a:pPr>
                <a:defRPr/>
              </a:pPr>
              <a:t>4/8/26</a:t>
            </a:fld>
            <a:endParaRPr lang="en-US" altLang="en-US"/>
          </a:p>
        </p:txBody>
      </p:sp>
      <p:sp>
        <p:nvSpPr>
          <p:cNvPr id="3" name="Footer Placeholder 4">
            <a:extLst>
              <a:ext uri="{FF2B5EF4-FFF2-40B4-BE49-F238E27FC236}">
                <a16:creationId xmlns:a16="http://schemas.microsoft.com/office/drawing/2014/main" id="{EAD28FFA-27FD-17DD-D076-C7054D167CA0}"/>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5DFFFC0F-311C-6227-6A33-F2051CF094F0}"/>
              </a:ext>
            </a:extLst>
          </p:cNvPr>
          <p:cNvSpPr>
            <a:spLocks noGrp="1"/>
          </p:cNvSpPr>
          <p:nvPr>
            <p:ph type="sldNum" sz="quarter" idx="12"/>
          </p:nvPr>
        </p:nvSpPr>
        <p:spPr/>
        <p:txBody>
          <a:bodyPr/>
          <a:lstStyle>
            <a:lvl1pPr>
              <a:defRPr/>
            </a:lvl1pPr>
          </a:lstStyle>
          <a:p>
            <a:pPr>
              <a:defRPr/>
            </a:pPr>
            <a:fld id="{0A127995-3B73-9E4E-8C97-548DB1B5851E}" type="slidenum">
              <a:rPr lang="en-US" altLang="en-US"/>
              <a:pPr>
                <a:defRPr/>
              </a:pPr>
              <a:t>‹#›</a:t>
            </a:fld>
            <a:endParaRPr lang="en-US" altLang="en-US"/>
          </a:p>
        </p:txBody>
      </p:sp>
    </p:spTree>
    <p:extLst>
      <p:ext uri="{BB962C8B-B14F-4D97-AF65-F5344CB8AC3E}">
        <p14:creationId xmlns:p14="http://schemas.microsoft.com/office/powerpoint/2010/main" val="1689509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1D232C15-C753-FA04-4955-8366DF7CB7B2}"/>
              </a:ext>
            </a:extLst>
          </p:cNvPr>
          <p:cNvSpPr>
            <a:spLocks noGrp="1"/>
          </p:cNvSpPr>
          <p:nvPr>
            <p:ph type="dt" sz="half" idx="10"/>
          </p:nvPr>
        </p:nvSpPr>
        <p:spPr/>
        <p:txBody>
          <a:bodyPr/>
          <a:lstStyle>
            <a:lvl1pPr>
              <a:defRPr/>
            </a:lvl1pPr>
          </a:lstStyle>
          <a:p>
            <a:pPr>
              <a:defRPr/>
            </a:pPr>
            <a:fld id="{CF6D36EF-2A2C-4B49-B50E-2F41AE20532C}" type="datetime1">
              <a:rPr lang="en-US" altLang="en-US"/>
              <a:pPr>
                <a:defRPr/>
              </a:pPr>
              <a:t>4/8/26</a:t>
            </a:fld>
            <a:endParaRPr lang="en-US" altLang="en-US"/>
          </a:p>
        </p:txBody>
      </p:sp>
      <p:sp>
        <p:nvSpPr>
          <p:cNvPr id="6" name="Footer Placeholder 4">
            <a:extLst>
              <a:ext uri="{FF2B5EF4-FFF2-40B4-BE49-F238E27FC236}">
                <a16:creationId xmlns:a16="http://schemas.microsoft.com/office/drawing/2014/main" id="{7AC87A7A-47F5-83EE-13D5-FF1041B5FB9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794F225-E84F-0CE9-6C9F-DED169D87CFC}"/>
              </a:ext>
            </a:extLst>
          </p:cNvPr>
          <p:cNvSpPr>
            <a:spLocks noGrp="1"/>
          </p:cNvSpPr>
          <p:nvPr>
            <p:ph type="sldNum" sz="quarter" idx="12"/>
          </p:nvPr>
        </p:nvSpPr>
        <p:spPr/>
        <p:txBody>
          <a:bodyPr/>
          <a:lstStyle>
            <a:lvl1pPr>
              <a:defRPr/>
            </a:lvl1pPr>
          </a:lstStyle>
          <a:p>
            <a:pPr>
              <a:defRPr/>
            </a:pPr>
            <a:fld id="{A09FCE31-A327-9849-951F-7C36BE11B61F}" type="slidenum">
              <a:rPr lang="en-US" altLang="en-US"/>
              <a:pPr>
                <a:defRPr/>
              </a:pPr>
              <a:t>‹#›</a:t>
            </a:fld>
            <a:endParaRPr lang="en-US" altLang="en-US"/>
          </a:p>
        </p:txBody>
      </p:sp>
    </p:spTree>
    <p:extLst>
      <p:ext uri="{BB962C8B-B14F-4D97-AF65-F5344CB8AC3E}">
        <p14:creationId xmlns:p14="http://schemas.microsoft.com/office/powerpoint/2010/main" val="37693792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5FAB0C5C-3D71-A5B3-3FFD-21C9FFBD9104}"/>
              </a:ext>
            </a:extLst>
          </p:cNvPr>
          <p:cNvSpPr>
            <a:spLocks noGrp="1"/>
          </p:cNvSpPr>
          <p:nvPr>
            <p:ph type="dt" sz="half" idx="10"/>
          </p:nvPr>
        </p:nvSpPr>
        <p:spPr/>
        <p:txBody>
          <a:bodyPr/>
          <a:lstStyle>
            <a:lvl1pPr>
              <a:defRPr/>
            </a:lvl1pPr>
          </a:lstStyle>
          <a:p>
            <a:pPr>
              <a:defRPr/>
            </a:pPr>
            <a:fld id="{895F0DAA-530C-324E-ACD8-C62C2CB19DBC}" type="datetime1">
              <a:rPr lang="en-US" altLang="en-US"/>
              <a:pPr>
                <a:defRPr/>
              </a:pPr>
              <a:t>4/8/26</a:t>
            </a:fld>
            <a:endParaRPr lang="en-US" altLang="en-US"/>
          </a:p>
        </p:txBody>
      </p:sp>
      <p:sp>
        <p:nvSpPr>
          <p:cNvPr id="6" name="Footer Placeholder 4">
            <a:extLst>
              <a:ext uri="{FF2B5EF4-FFF2-40B4-BE49-F238E27FC236}">
                <a16:creationId xmlns:a16="http://schemas.microsoft.com/office/drawing/2014/main" id="{7536C7F4-B69F-A1B0-B631-A4F66D9D822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EDEC979-3D33-1B96-092E-58F7AC0D5979}"/>
              </a:ext>
            </a:extLst>
          </p:cNvPr>
          <p:cNvSpPr>
            <a:spLocks noGrp="1"/>
          </p:cNvSpPr>
          <p:nvPr>
            <p:ph type="sldNum" sz="quarter" idx="12"/>
          </p:nvPr>
        </p:nvSpPr>
        <p:spPr/>
        <p:txBody>
          <a:bodyPr/>
          <a:lstStyle>
            <a:lvl1pPr>
              <a:defRPr/>
            </a:lvl1pPr>
          </a:lstStyle>
          <a:p>
            <a:pPr>
              <a:defRPr/>
            </a:pPr>
            <a:fld id="{05FA4A6A-6451-0D43-B693-562DB02027D2}" type="slidenum">
              <a:rPr lang="en-US" altLang="en-US"/>
              <a:pPr>
                <a:defRPr/>
              </a:pPr>
              <a:t>‹#›</a:t>
            </a:fld>
            <a:endParaRPr lang="en-US" altLang="en-US"/>
          </a:p>
        </p:txBody>
      </p:sp>
    </p:spTree>
    <p:extLst>
      <p:ext uri="{BB962C8B-B14F-4D97-AF65-F5344CB8AC3E}">
        <p14:creationId xmlns:p14="http://schemas.microsoft.com/office/powerpoint/2010/main" val="3612341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8B7687-453C-B969-DB30-C38B1D555E39}"/>
              </a:ext>
            </a:extLst>
          </p:cNvPr>
          <p:cNvSpPr>
            <a:spLocks noGrp="1"/>
          </p:cNvSpPr>
          <p:nvPr>
            <p:ph type="dt" sz="half" idx="10"/>
          </p:nvPr>
        </p:nvSpPr>
        <p:spPr/>
        <p:txBody>
          <a:bodyPr/>
          <a:lstStyle>
            <a:lvl1pPr>
              <a:defRPr/>
            </a:lvl1pPr>
          </a:lstStyle>
          <a:p>
            <a:pPr>
              <a:defRPr/>
            </a:pPr>
            <a:fld id="{3898E2CA-DEC3-AF4C-896B-BBEA27FB128C}" type="datetime1">
              <a:rPr lang="en-US" altLang="en-US"/>
              <a:pPr>
                <a:defRPr/>
              </a:pPr>
              <a:t>4/8/26</a:t>
            </a:fld>
            <a:endParaRPr lang="en-US" altLang="en-US"/>
          </a:p>
        </p:txBody>
      </p:sp>
      <p:sp>
        <p:nvSpPr>
          <p:cNvPr id="5" name="Footer Placeholder 4">
            <a:extLst>
              <a:ext uri="{FF2B5EF4-FFF2-40B4-BE49-F238E27FC236}">
                <a16:creationId xmlns:a16="http://schemas.microsoft.com/office/drawing/2014/main" id="{B1306FCB-0ADC-862B-3081-74A3B4F95BB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44F4F62-C0DD-70BC-F577-BDA7C36F42EB}"/>
              </a:ext>
            </a:extLst>
          </p:cNvPr>
          <p:cNvSpPr>
            <a:spLocks noGrp="1"/>
          </p:cNvSpPr>
          <p:nvPr>
            <p:ph type="sldNum" sz="quarter" idx="12"/>
          </p:nvPr>
        </p:nvSpPr>
        <p:spPr/>
        <p:txBody>
          <a:bodyPr/>
          <a:lstStyle>
            <a:lvl1pPr>
              <a:defRPr/>
            </a:lvl1pPr>
          </a:lstStyle>
          <a:p>
            <a:pPr>
              <a:defRPr/>
            </a:pPr>
            <a:fld id="{2BAE1E4D-F584-EF4E-9FE9-4C51BB71D932}" type="slidenum">
              <a:rPr lang="en-US" altLang="en-US"/>
              <a:pPr>
                <a:defRPr/>
              </a:pPr>
              <a:t>‹#›</a:t>
            </a:fld>
            <a:endParaRPr lang="en-US" altLang="en-US"/>
          </a:p>
        </p:txBody>
      </p:sp>
    </p:spTree>
    <p:extLst>
      <p:ext uri="{BB962C8B-B14F-4D97-AF65-F5344CB8AC3E}">
        <p14:creationId xmlns:p14="http://schemas.microsoft.com/office/powerpoint/2010/main" val="39712036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0DDB49-8F43-20BE-CD36-FE57FA9851E8}"/>
              </a:ext>
            </a:extLst>
          </p:cNvPr>
          <p:cNvSpPr>
            <a:spLocks noGrp="1"/>
          </p:cNvSpPr>
          <p:nvPr>
            <p:ph type="dt" sz="half" idx="10"/>
          </p:nvPr>
        </p:nvSpPr>
        <p:spPr/>
        <p:txBody>
          <a:bodyPr/>
          <a:lstStyle>
            <a:lvl1pPr>
              <a:defRPr/>
            </a:lvl1pPr>
          </a:lstStyle>
          <a:p>
            <a:pPr>
              <a:defRPr/>
            </a:pPr>
            <a:fld id="{FAB32CE1-3FED-F346-B5F8-983A8DA27862}" type="datetime1">
              <a:rPr lang="en-US" altLang="en-US"/>
              <a:pPr>
                <a:defRPr/>
              </a:pPr>
              <a:t>4/8/26</a:t>
            </a:fld>
            <a:endParaRPr lang="en-US" altLang="en-US"/>
          </a:p>
        </p:txBody>
      </p:sp>
      <p:sp>
        <p:nvSpPr>
          <p:cNvPr id="5" name="Footer Placeholder 4">
            <a:extLst>
              <a:ext uri="{FF2B5EF4-FFF2-40B4-BE49-F238E27FC236}">
                <a16:creationId xmlns:a16="http://schemas.microsoft.com/office/drawing/2014/main" id="{91EF7205-52C2-8B14-483A-3FFC8798BC9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03784C5-FF12-E256-270C-329E7317EE81}"/>
              </a:ext>
            </a:extLst>
          </p:cNvPr>
          <p:cNvSpPr>
            <a:spLocks noGrp="1"/>
          </p:cNvSpPr>
          <p:nvPr>
            <p:ph type="sldNum" sz="quarter" idx="12"/>
          </p:nvPr>
        </p:nvSpPr>
        <p:spPr/>
        <p:txBody>
          <a:bodyPr/>
          <a:lstStyle>
            <a:lvl1pPr>
              <a:defRPr/>
            </a:lvl1pPr>
          </a:lstStyle>
          <a:p>
            <a:pPr>
              <a:defRPr/>
            </a:pPr>
            <a:fld id="{191E1C0D-6E47-B54F-ACB8-7695D93E2DF8}" type="slidenum">
              <a:rPr lang="en-US" altLang="en-US"/>
              <a:pPr>
                <a:defRPr/>
              </a:pPr>
              <a:t>‹#›</a:t>
            </a:fld>
            <a:endParaRPr lang="en-US" altLang="en-US"/>
          </a:p>
        </p:txBody>
      </p:sp>
    </p:spTree>
    <p:extLst>
      <p:ext uri="{BB962C8B-B14F-4D97-AF65-F5344CB8AC3E}">
        <p14:creationId xmlns:p14="http://schemas.microsoft.com/office/powerpoint/2010/main" val="4201893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069263" cy="685800"/>
          </a:xfrm>
        </p:spPr>
        <p:txBody>
          <a:bodyPr/>
          <a:lstStyle/>
          <a:p>
            <a:r>
              <a:rPr lang="en-US"/>
              <a:t>Click to edit Master title style</a:t>
            </a:r>
          </a:p>
        </p:txBody>
      </p:sp>
      <p:sp>
        <p:nvSpPr>
          <p:cNvPr id="3" name="Content Placeholder 2"/>
          <p:cNvSpPr>
            <a:spLocks noGrp="1"/>
          </p:cNvSpPr>
          <p:nvPr>
            <p:ph sz="half" idx="1"/>
          </p:nvPr>
        </p:nvSpPr>
        <p:spPr>
          <a:xfrm>
            <a:off x="457200" y="1219200"/>
            <a:ext cx="84582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4038600"/>
            <a:ext cx="84582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A6D8632E-DE09-65C3-97CF-ED1CF750D896}"/>
              </a:ext>
            </a:extLst>
          </p:cNvPr>
          <p:cNvSpPr>
            <a:spLocks noGrp="1"/>
          </p:cNvSpPr>
          <p:nvPr>
            <p:ph type="sldNum" sz="quarter" idx="10"/>
          </p:nvPr>
        </p:nvSpPr>
        <p:spPr>
          <a:xfrm>
            <a:off x="8001000" y="6324600"/>
            <a:ext cx="914400" cy="381000"/>
          </a:xfrm>
        </p:spPr>
        <p:txBody>
          <a:bodyPr/>
          <a:lstStyle>
            <a:lvl1pPr>
              <a:defRPr/>
            </a:lvl1pPr>
          </a:lstStyle>
          <a:p>
            <a:pPr>
              <a:defRPr/>
            </a:pPr>
            <a:fld id="{8CF22864-B64E-8346-9A9D-5C9F555E6137}" type="slidenum">
              <a:rPr lang="en-US" altLang="en-US"/>
              <a:pPr>
                <a:defRPr/>
              </a:pPr>
              <a:t>‹#›</a:t>
            </a:fld>
            <a:endParaRPr lang="en-US" altLang="en-US"/>
          </a:p>
        </p:txBody>
      </p:sp>
    </p:spTree>
    <p:extLst>
      <p:ext uri="{BB962C8B-B14F-4D97-AF65-F5344CB8AC3E}">
        <p14:creationId xmlns:p14="http://schemas.microsoft.com/office/powerpoint/2010/main" val="21951484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069263" cy="685800"/>
          </a:xfrm>
        </p:spPr>
        <p:txBody>
          <a:bodyPr/>
          <a:lstStyle/>
          <a:p>
            <a:r>
              <a:rPr lang="en-US"/>
              <a:t>Click to edit Master title style</a:t>
            </a:r>
          </a:p>
        </p:txBody>
      </p:sp>
      <p:sp>
        <p:nvSpPr>
          <p:cNvPr id="3" name="Content Placeholder 2"/>
          <p:cNvSpPr>
            <a:spLocks noGrp="1"/>
          </p:cNvSpPr>
          <p:nvPr>
            <p:ph sz="quarter" idx="1"/>
          </p:nvPr>
        </p:nvSpPr>
        <p:spPr>
          <a:xfrm>
            <a:off x="457200" y="1219200"/>
            <a:ext cx="41529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762500" y="1219200"/>
            <a:ext cx="41529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57200" y="4038600"/>
            <a:ext cx="84582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8772367-173F-4F9A-E079-360599BF9F46}"/>
              </a:ext>
            </a:extLst>
          </p:cNvPr>
          <p:cNvSpPr>
            <a:spLocks noGrp="1"/>
          </p:cNvSpPr>
          <p:nvPr>
            <p:ph type="sldNum" sz="quarter" idx="10"/>
          </p:nvPr>
        </p:nvSpPr>
        <p:spPr>
          <a:xfrm>
            <a:off x="8001000" y="6324600"/>
            <a:ext cx="914400" cy="381000"/>
          </a:xfrm>
        </p:spPr>
        <p:txBody>
          <a:bodyPr/>
          <a:lstStyle>
            <a:lvl1pPr>
              <a:defRPr/>
            </a:lvl1pPr>
          </a:lstStyle>
          <a:p>
            <a:pPr>
              <a:defRPr/>
            </a:pPr>
            <a:fld id="{3BF0BE25-080E-7541-B130-B6036AD2DE2E}" type="slidenum">
              <a:rPr lang="en-US" altLang="en-US"/>
              <a:pPr>
                <a:defRPr/>
              </a:pPr>
              <a:t>‹#›</a:t>
            </a:fld>
            <a:endParaRPr lang="en-US" altLang="en-US"/>
          </a:p>
        </p:txBody>
      </p:sp>
    </p:spTree>
    <p:extLst>
      <p:ext uri="{BB962C8B-B14F-4D97-AF65-F5344CB8AC3E}">
        <p14:creationId xmlns:p14="http://schemas.microsoft.com/office/powerpoint/2010/main" val="1636904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4795A0-E7F9-D7FF-3B71-8F7E7C218437}"/>
              </a:ext>
            </a:extLst>
          </p:cNvPr>
          <p:cNvSpPr>
            <a:spLocks noGrp="1"/>
          </p:cNvSpPr>
          <p:nvPr>
            <p:ph type="dt" sz="half" idx="10"/>
          </p:nvPr>
        </p:nvSpPr>
        <p:spPr/>
        <p:txBody>
          <a:bodyPr/>
          <a:lstStyle>
            <a:lvl1pPr>
              <a:defRPr/>
            </a:lvl1pPr>
          </a:lstStyle>
          <a:p>
            <a:pPr>
              <a:defRPr/>
            </a:pPr>
            <a:fld id="{1BEE5FAC-E4EC-CE40-81BA-B694E937DA2E}" type="datetime1">
              <a:rPr lang="en-US" altLang="en-US"/>
              <a:pPr>
                <a:defRPr/>
              </a:pPr>
              <a:t>4/8/26</a:t>
            </a:fld>
            <a:endParaRPr lang="en-US" altLang="en-US"/>
          </a:p>
        </p:txBody>
      </p:sp>
      <p:sp>
        <p:nvSpPr>
          <p:cNvPr id="5" name="Footer Placeholder 4">
            <a:extLst>
              <a:ext uri="{FF2B5EF4-FFF2-40B4-BE49-F238E27FC236}">
                <a16:creationId xmlns:a16="http://schemas.microsoft.com/office/drawing/2014/main" id="{20663FDA-685E-D782-B802-DC04D184E9D5}"/>
              </a:ext>
            </a:extLst>
          </p:cNvPr>
          <p:cNvSpPr>
            <a:spLocks noGrp="1"/>
          </p:cNvSpPr>
          <p:nvPr>
            <p:ph type="ftr" sz="quarter" idx="11"/>
          </p:nvPr>
        </p:nvSpPr>
        <p:spPr/>
        <p:txBody>
          <a:bodyPr/>
          <a:lstStyle>
            <a:lvl1pPr>
              <a:defRPr/>
            </a:lvl1pPr>
          </a:lstStyle>
          <a:p>
            <a:pPr>
              <a:defRPr/>
            </a:pPr>
            <a:r>
              <a:rPr lang="en-US"/>
              <a:t>Transport Layer</a:t>
            </a:r>
          </a:p>
        </p:txBody>
      </p:sp>
      <p:sp>
        <p:nvSpPr>
          <p:cNvPr id="6" name="Slide Number Placeholder 5">
            <a:extLst>
              <a:ext uri="{FF2B5EF4-FFF2-40B4-BE49-F238E27FC236}">
                <a16:creationId xmlns:a16="http://schemas.microsoft.com/office/drawing/2014/main" id="{7F52B71C-62D4-23F7-F9CA-6DDE49027510}"/>
              </a:ext>
            </a:extLst>
          </p:cNvPr>
          <p:cNvSpPr>
            <a:spLocks noGrp="1"/>
          </p:cNvSpPr>
          <p:nvPr>
            <p:ph type="sldNum" sz="quarter" idx="12"/>
          </p:nvPr>
        </p:nvSpPr>
        <p:spPr/>
        <p:txBody>
          <a:bodyPr/>
          <a:lstStyle>
            <a:lvl1pPr>
              <a:defRPr/>
            </a:lvl1pPr>
          </a:lstStyle>
          <a:p>
            <a:pPr>
              <a:defRPr/>
            </a:pPr>
            <a:fld id="{BDCB17B8-61DA-474A-ADA2-FFE1935D4DDD}" type="slidenum">
              <a:rPr lang="en-US" altLang="en-US"/>
              <a:pPr>
                <a:defRPr/>
              </a:pPr>
              <a:t>‹#›</a:t>
            </a:fld>
            <a:endParaRPr lang="en-US" altLang="en-US"/>
          </a:p>
        </p:txBody>
      </p:sp>
    </p:spTree>
    <p:extLst>
      <p:ext uri="{BB962C8B-B14F-4D97-AF65-F5344CB8AC3E}">
        <p14:creationId xmlns:p14="http://schemas.microsoft.com/office/powerpoint/2010/main" val="2393337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DD84BCA9-D27C-5FF3-1F2A-FC26F454B40E}"/>
              </a:ext>
            </a:extLst>
          </p:cNvPr>
          <p:cNvSpPr>
            <a:spLocks noGrp="1"/>
          </p:cNvSpPr>
          <p:nvPr>
            <p:ph type="dt" sz="half" idx="10"/>
          </p:nvPr>
        </p:nvSpPr>
        <p:spPr/>
        <p:txBody>
          <a:bodyPr/>
          <a:lstStyle>
            <a:lvl1pPr>
              <a:defRPr/>
            </a:lvl1pPr>
          </a:lstStyle>
          <a:p>
            <a:pPr>
              <a:defRPr/>
            </a:pPr>
            <a:fld id="{D21F74F1-B6B0-A24E-A183-931595E0C08F}" type="datetime1">
              <a:rPr lang="en-US" altLang="en-US"/>
              <a:pPr>
                <a:defRPr/>
              </a:pPr>
              <a:t>4/8/26</a:t>
            </a:fld>
            <a:endParaRPr lang="en-US" altLang="en-US"/>
          </a:p>
        </p:txBody>
      </p:sp>
      <p:sp>
        <p:nvSpPr>
          <p:cNvPr id="6" name="Footer Placeholder 4">
            <a:extLst>
              <a:ext uri="{FF2B5EF4-FFF2-40B4-BE49-F238E27FC236}">
                <a16:creationId xmlns:a16="http://schemas.microsoft.com/office/drawing/2014/main" id="{0D38B890-32A4-878F-0EC7-44A610ABA174}"/>
              </a:ext>
            </a:extLst>
          </p:cNvPr>
          <p:cNvSpPr>
            <a:spLocks noGrp="1"/>
          </p:cNvSpPr>
          <p:nvPr>
            <p:ph type="ftr" sz="quarter" idx="11"/>
          </p:nvPr>
        </p:nvSpPr>
        <p:spPr/>
        <p:txBody>
          <a:bodyPr/>
          <a:lstStyle>
            <a:lvl1pPr>
              <a:defRPr/>
            </a:lvl1pPr>
          </a:lstStyle>
          <a:p>
            <a:pPr>
              <a:defRPr/>
            </a:pPr>
            <a:r>
              <a:rPr lang="en-US"/>
              <a:t>Transport Layer</a:t>
            </a:r>
          </a:p>
        </p:txBody>
      </p:sp>
      <p:sp>
        <p:nvSpPr>
          <p:cNvPr id="7" name="Slide Number Placeholder 5">
            <a:extLst>
              <a:ext uri="{FF2B5EF4-FFF2-40B4-BE49-F238E27FC236}">
                <a16:creationId xmlns:a16="http://schemas.microsoft.com/office/drawing/2014/main" id="{18ABB5A6-B2F1-738C-B4B6-F6DE075A5901}"/>
              </a:ext>
            </a:extLst>
          </p:cNvPr>
          <p:cNvSpPr>
            <a:spLocks noGrp="1"/>
          </p:cNvSpPr>
          <p:nvPr>
            <p:ph type="sldNum" sz="quarter" idx="12"/>
          </p:nvPr>
        </p:nvSpPr>
        <p:spPr/>
        <p:txBody>
          <a:bodyPr/>
          <a:lstStyle>
            <a:lvl1pPr>
              <a:defRPr/>
            </a:lvl1pPr>
          </a:lstStyle>
          <a:p>
            <a:pPr>
              <a:defRPr/>
            </a:pPr>
            <a:fld id="{9ED3AFE5-1863-4A47-BFB9-1AEB3850E8BD}" type="slidenum">
              <a:rPr lang="en-US" altLang="en-US"/>
              <a:pPr>
                <a:defRPr/>
              </a:pPr>
              <a:t>‹#›</a:t>
            </a:fld>
            <a:endParaRPr lang="en-US" altLang="en-US"/>
          </a:p>
        </p:txBody>
      </p:sp>
    </p:spTree>
    <p:extLst>
      <p:ext uri="{BB962C8B-B14F-4D97-AF65-F5344CB8AC3E}">
        <p14:creationId xmlns:p14="http://schemas.microsoft.com/office/powerpoint/2010/main" val="36076577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63B6A6E8-60DE-3F99-D346-27AB14F0365D}"/>
              </a:ext>
            </a:extLst>
          </p:cNvPr>
          <p:cNvSpPr>
            <a:spLocks noGrp="1"/>
          </p:cNvSpPr>
          <p:nvPr>
            <p:ph type="dt" sz="half" idx="10"/>
          </p:nvPr>
        </p:nvSpPr>
        <p:spPr/>
        <p:txBody>
          <a:bodyPr/>
          <a:lstStyle>
            <a:lvl1pPr>
              <a:defRPr/>
            </a:lvl1pPr>
          </a:lstStyle>
          <a:p>
            <a:pPr>
              <a:defRPr/>
            </a:pPr>
            <a:fld id="{9463EBBB-3247-5846-B78D-8C2AAAB37C9F}" type="datetime1">
              <a:rPr lang="en-US" altLang="en-US"/>
              <a:pPr>
                <a:defRPr/>
              </a:pPr>
              <a:t>4/8/26</a:t>
            </a:fld>
            <a:endParaRPr lang="en-US" altLang="en-US"/>
          </a:p>
        </p:txBody>
      </p:sp>
      <p:sp>
        <p:nvSpPr>
          <p:cNvPr id="8" name="Footer Placeholder 4">
            <a:extLst>
              <a:ext uri="{FF2B5EF4-FFF2-40B4-BE49-F238E27FC236}">
                <a16:creationId xmlns:a16="http://schemas.microsoft.com/office/drawing/2014/main" id="{A27107E6-FA73-2572-42F2-89AB40345FE6}"/>
              </a:ext>
            </a:extLst>
          </p:cNvPr>
          <p:cNvSpPr>
            <a:spLocks noGrp="1"/>
          </p:cNvSpPr>
          <p:nvPr>
            <p:ph type="ftr" sz="quarter" idx="11"/>
          </p:nvPr>
        </p:nvSpPr>
        <p:spPr/>
        <p:txBody>
          <a:bodyPr/>
          <a:lstStyle>
            <a:lvl1pPr>
              <a:defRPr/>
            </a:lvl1pPr>
          </a:lstStyle>
          <a:p>
            <a:pPr>
              <a:defRPr/>
            </a:pPr>
            <a:r>
              <a:rPr lang="en-US"/>
              <a:t>Transport Layer</a:t>
            </a:r>
          </a:p>
        </p:txBody>
      </p:sp>
      <p:sp>
        <p:nvSpPr>
          <p:cNvPr id="9" name="Slide Number Placeholder 5">
            <a:extLst>
              <a:ext uri="{FF2B5EF4-FFF2-40B4-BE49-F238E27FC236}">
                <a16:creationId xmlns:a16="http://schemas.microsoft.com/office/drawing/2014/main" id="{EE7A867C-FEAB-0B80-D17A-6F25CEB1B374}"/>
              </a:ext>
            </a:extLst>
          </p:cNvPr>
          <p:cNvSpPr>
            <a:spLocks noGrp="1"/>
          </p:cNvSpPr>
          <p:nvPr>
            <p:ph type="sldNum" sz="quarter" idx="12"/>
          </p:nvPr>
        </p:nvSpPr>
        <p:spPr/>
        <p:txBody>
          <a:bodyPr/>
          <a:lstStyle>
            <a:lvl1pPr>
              <a:defRPr/>
            </a:lvl1pPr>
          </a:lstStyle>
          <a:p>
            <a:pPr>
              <a:defRPr/>
            </a:pPr>
            <a:fld id="{0B4537AD-3F6F-7E4E-AE53-7DB77E9EF1DF}" type="slidenum">
              <a:rPr lang="en-US" altLang="en-US"/>
              <a:pPr>
                <a:defRPr/>
              </a:pPr>
              <a:t>‹#›</a:t>
            </a:fld>
            <a:endParaRPr lang="en-US" altLang="en-US"/>
          </a:p>
        </p:txBody>
      </p:sp>
    </p:spTree>
    <p:extLst>
      <p:ext uri="{BB962C8B-B14F-4D97-AF65-F5344CB8AC3E}">
        <p14:creationId xmlns:p14="http://schemas.microsoft.com/office/powerpoint/2010/main" val="30165422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3EC5D077-4A12-665D-F306-96687261BD84}"/>
              </a:ext>
            </a:extLst>
          </p:cNvPr>
          <p:cNvSpPr>
            <a:spLocks noGrp="1"/>
          </p:cNvSpPr>
          <p:nvPr>
            <p:ph type="dt" sz="half" idx="10"/>
          </p:nvPr>
        </p:nvSpPr>
        <p:spPr/>
        <p:txBody>
          <a:bodyPr/>
          <a:lstStyle>
            <a:lvl1pPr>
              <a:defRPr/>
            </a:lvl1pPr>
          </a:lstStyle>
          <a:p>
            <a:pPr>
              <a:defRPr/>
            </a:pPr>
            <a:fld id="{98A4F5D7-6364-F345-815A-8B6DDEA3A1E7}" type="datetime1">
              <a:rPr lang="en-US" altLang="en-US"/>
              <a:pPr>
                <a:defRPr/>
              </a:pPr>
              <a:t>4/8/26</a:t>
            </a:fld>
            <a:endParaRPr lang="en-US" altLang="en-US"/>
          </a:p>
        </p:txBody>
      </p:sp>
      <p:sp>
        <p:nvSpPr>
          <p:cNvPr id="4" name="Footer Placeholder 4">
            <a:extLst>
              <a:ext uri="{FF2B5EF4-FFF2-40B4-BE49-F238E27FC236}">
                <a16:creationId xmlns:a16="http://schemas.microsoft.com/office/drawing/2014/main" id="{466A27CD-4F80-16E8-2BF0-5324BC550CCD}"/>
              </a:ext>
            </a:extLst>
          </p:cNvPr>
          <p:cNvSpPr>
            <a:spLocks noGrp="1"/>
          </p:cNvSpPr>
          <p:nvPr>
            <p:ph type="ftr" sz="quarter" idx="11"/>
          </p:nvPr>
        </p:nvSpPr>
        <p:spPr/>
        <p:txBody>
          <a:bodyPr/>
          <a:lstStyle>
            <a:lvl1pPr>
              <a:defRPr/>
            </a:lvl1pPr>
          </a:lstStyle>
          <a:p>
            <a:pPr>
              <a:defRPr/>
            </a:pPr>
            <a:r>
              <a:rPr lang="en-US"/>
              <a:t>Transport Layer</a:t>
            </a:r>
          </a:p>
        </p:txBody>
      </p:sp>
      <p:sp>
        <p:nvSpPr>
          <p:cNvPr id="5" name="Slide Number Placeholder 5">
            <a:extLst>
              <a:ext uri="{FF2B5EF4-FFF2-40B4-BE49-F238E27FC236}">
                <a16:creationId xmlns:a16="http://schemas.microsoft.com/office/drawing/2014/main" id="{6A198A9C-0130-7E84-9AE1-87E6FE03E291}"/>
              </a:ext>
            </a:extLst>
          </p:cNvPr>
          <p:cNvSpPr>
            <a:spLocks noGrp="1"/>
          </p:cNvSpPr>
          <p:nvPr>
            <p:ph type="sldNum" sz="quarter" idx="12"/>
          </p:nvPr>
        </p:nvSpPr>
        <p:spPr/>
        <p:txBody>
          <a:bodyPr/>
          <a:lstStyle>
            <a:lvl1pPr>
              <a:defRPr/>
            </a:lvl1pPr>
          </a:lstStyle>
          <a:p>
            <a:pPr>
              <a:defRPr/>
            </a:pPr>
            <a:fld id="{7FE0CB13-6741-034F-BD1D-4DC6D0210D2D}" type="slidenum">
              <a:rPr lang="en-US" altLang="en-US"/>
              <a:pPr>
                <a:defRPr/>
              </a:pPr>
              <a:t>‹#›</a:t>
            </a:fld>
            <a:endParaRPr lang="en-US" altLang="en-US"/>
          </a:p>
        </p:txBody>
      </p:sp>
    </p:spTree>
    <p:extLst>
      <p:ext uri="{BB962C8B-B14F-4D97-AF65-F5344CB8AC3E}">
        <p14:creationId xmlns:p14="http://schemas.microsoft.com/office/powerpoint/2010/main" val="7443470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0E712842-A547-19CE-8E4D-C3E6049335EE}"/>
              </a:ext>
            </a:extLst>
          </p:cNvPr>
          <p:cNvSpPr>
            <a:spLocks noGrp="1"/>
          </p:cNvSpPr>
          <p:nvPr>
            <p:ph type="dt" sz="half" idx="10"/>
          </p:nvPr>
        </p:nvSpPr>
        <p:spPr/>
        <p:txBody>
          <a:bodyPr/>
          <a:lstStyle>
            <a:lvl1pPr>
              <a:defRPr/>
            </a:lvl1pPr>
          </a:lstStyle>
          <a:p>
            <a:pPr>
              <a:defRPr/>
            </a:pPr>
            <a:fld id="{A50893A6-F051-B448-B2D3-AA7E8F4ECA8F}" type="datetime1">
              <a:rPr lang="en-US" altLang="en-US"/>
              <a:pPr>
                <a:defRPr/>
              </a:pPr>
              <a:t>4/8/26</a:t>
            </a:fld>
            <a:endParaRPr lang="en-US" altLang="en-US"/>
          </a:p>
        </p:txBody>
      </p:sp>
      <p:sp>
        <p:nvSpPr>
          <p:cNvPr id="3" name="Footer Placeholder 4">
            <a:extLst>
              <a:ext uri="{FF2B5EF4-FFF2-40B4-BE49-F238E27FC236}">
                <a16:creationId xmlns:a16="http://schemas.microsoft.com/office/drawing/2014/main" id="{E8985C91-2A54-1ED5-5CD5-E894E8CB6393}"/>
              </a:ext>
            </a:extLst>
          </p:cNvPr>
          <p:cNvSpPr>
            <a:spLocks noGrp="1"/>
          </p:cNvSpPr>
          <p:nvPr>
            <p:ph type="ftr" sz="quarter" idx="11"/>
          </p:nvPr>
        </p:nvSpPr>
        <p:spPr/>
        <p:txBody>
          <a:bodyPr/>
          <a:lstStyle>
            <a:lvl1pPr>
              <a:defRPr/>
            </a:lvl1pPr>
          </a:lstStyle>
          <a:p>
            <a:pPr>
              <a:defRPr/>
            </a:pPr>
            <a:r>
              <a:rPr lang="en-US"/>
              <a:t>Transport Layer</a:t>
            </a:r>
          </a:p>
        </p:txBody>
      </p:sp>
      <p:sp>
        <p:nvSpPr>
          <p:cNvPr id="4" name="Slide Number Placeholder 5">
            <a:extLst>
              <a:ext uri="{FF2B5EF4-FFF2-40B4-BE49-F238E27FC236}">
                <a16:creationId xmlns:a16="http://schemas.microsoft.com/office/drawing/2014/main" id="{F8B8D335-681C-5CEF-31B3-6BABA3D17327}"/>
              </a:ext>
            </a:extLst>
          </p:cNvPr>
          <p:cNvSpPr>
            <a:spLocks noGrp="1"/>
          </p:cNvSpPr>
          <p:nvPr>
            <p:ph type="sldNum" sz="quarter" idx="12"/>
          </p:nvPr>
        </p:nvSpPr>
        <p:spPr/>
        <p:txBody>
          <a:bodyPr/>
          <a:lstStyle>
            <a:lvl1pPr>
              <a:defRPr/>
            </a:lvl1pPr>
          </a:lstStyle>
          <a:p>
            <a:pPr>
              <a:defRPr/>
            </a:pPr>
            <a:fld id="{E2C9DFA6-A276-9E4F-AAB3-93D2B8357F4A}" type="slidenum">
              <a:rPr lang="en-US" altLang="en-US"/>
              <a:pPr>
                <a:defRPr/>
              </a:pPr>
              <a:t>‹#›</a:t>
            </a:fld>
            <a:endParaRPr lang="en-US" altLang="en-US"/>
          </a:p>
        </p:txBody>
      </p:sp>
    </p:spTree>
    <p:extLst>
      <p:ext uri="{BB962C8B-B14F-4D97-AF65-F5344CB8AC3E}">
        <p14:creationId xmlns:p14="http://schemas.microsoft.com/office/powerpoint/2010/main" val="6653834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A0AFE888-1C88-06DA-DC47-FC7B02C26F91}"/>
              </a:ext>
            </a:extLst>
          </p:cNvPr>
          <p:cNvSpPr>
            <a:spLocks noGrp="1"/>
          </p:cNvSpPr>
          <p:nvPr>
            <p:ph type="dt" sz="half" idx="10"/>
          </p:nvPr>
        </p:nvSpPr>
        <p:spPr/>
        <p:txBody>
          <a:bodyPr/>
          <a:lstStyle>
            <a:lvl1pPr>
              <a:defRPr/>
            </a:lvl1pPr>
          </a:lstStyle>
          <a:p>
            <a:pPr>
              <a:defRPr/>
            </a:pPr>
            <a:fld id="{7936B1B6-563A-3240-B638-DEDFE85B2CE0}" type="datetime1">
              <a:rPr lang="en-US" altLang="en-US"/>
              <a:pPr>
                <a:defRPr/>
              </a:pPr>
              <a:t>4/8/26</a:t>
            </a:fld>
            <a:endParaRPr lang="en-US" altLang="en-US"/>
          </a:p>
        </p:txBody>
      </p:sp>
      <p:sp>
        <p:nvSpPr>
          <p:cNvPr id="6" name="Footer Placeholder 4">
            <a:extLst>
              <a:ext uri="{FF2B5EF4-FFF2-40B4-BE49-F238E27FC236}">
                <a16:creationId xmlns:a16="http://schemas.microsoft.com/office/drawing/2014/main" id="{E9FA5713-D327-CDD6-5055-E769F38857DA}"/>
              </a:ext>
            </a:extLst>
          </p:cNvPr>
          <p:cNvSpPr>
            <a:spLocks noGrp="1"/>
          </p:cNvSpPr>
          <p:nvPr>
            <p:ph type="ftr" sz="quarter" idx="11"/>
          </p:nvPr>
        </p:nvSpPr>
        <p:spPr/>
        <p:txBody>
          <a:bodyPr/>
          <a:lstStyle>
            <a:lvl1pPr>
              <a:defRPr/>
            </a:lvl1pPr>
          </a:lstStyle>
          <a:p>
            <a:pPr>
              <a:defRPr/>
            </a:pPr>
            <a:r>
              <a:rPr lang="en-US"/>
              <a:t>Transport Layer</a:t>
            </a:r>
          </a:p>
        </p:txBody>
      </p:sp>
      <p:sp>
        <p:nvSpPr>
          <p:cNvPr id="7" name="Slide Number Placeholder 5">
            <a:extLst>
              <a:ext uri="{FF2B5EF4-FFF2-40B4-BE49-F238E27FC236}">
                <a16:creationId xmlns:a16="http://schemas.microsoft.com/office/drawing/2014/main" id="{A73A0638-A32A-42EB-EEE5-4960FE7F022C}"/>
              </a:ext>
            </a:extLst>
          </p:cNvPr>
          <p:cNvSpPr>
            <a:spLocks noGrp="1"/>
          </p:cNvSpPr>
          <p:nvPr>
            <p:ph type="sldNum" sz="quarter" idx="12"/>
          </p:nvPr>
        </p:nvSpPr>
        <p:spPr/>
        <p:txBody>
          <a:bodyPr/>
          <a:lstStyle>
            <a:lvl1pPr>
              <a:defRPr/>
            </a:lvl1pPr>
          </a:lstStyle>
          <a:p>
            <a:pPr>
              <a:defRPr/>
            </a:pPr>
            <a:fld id="{2425D19C-05EE-B74A-8F17-39BE5BE9D18E}" type="slidenum">
              <a:rPr lang="en-US" altLang="en-US"/>
              <a:pPr>
                <a:defRPr/>
              </a:pPr>
              <a:t>‹#›</a:t>
            </a:fld>
            <a:endParaRPr lang="en-US" altLang="en-US"/>
          </a:p>
        </p:txBody>
      </p:sp>
    </p:spTree>
    <p:extLst>
      <p:ext uri="{BB962C8B-B14F-4D97-AF65-F5344CB8AC3E}">
        <p14:creationId xmlns:p14="http://schemas.microsoft.com/office/powerpoint/2010/main" val="1536741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20117085-25E3-F7A2-20E5-9B895EBEAAF3}"/>
              </a:ext>
            </a:extLst>
          </p:cNvPr>
          <p:cNvSpPr>
            <a:spLocks noGrp="1"/>
          </p:cNvSpPr>
          <p:nvPr>
            <p:ph type="dt" sz="half" idx="10"/>
          </p:nvPr>
        </p:nvSpPr>
        <p:spPr/>
        <p:txBody>
          <a:bodyPr/>
          <a:lstStyle>
            <a:lvl1pPr>
              <a:defRPr/>
            </a:lvl1pPr>
          </a:lstStyle>
          <a:p>
            <a:pPr>
              <a:defRPr/>
            </a:pPr>
            <a:fld id="{9E646A5D-6075-6746-870E-AAB151FD76C9}" type="datetime1">
              <a:rPr lang="en-US" altLang="en-US"/>
              <a:pPr>
                <a:defRPr/>
              </a:pPr>
              <a:t>4/8/26</a:t>
            </a:fld>
            <a:endParaRPr lang="en-US" altLang="en-US"/>
          </a:p>
        </p:txBody>
      </p:sp>
      <p:sp>
        <p:nvSpPr>
          <p:cNvPr id="6" name="Footer Placeholder 4">
            <a:extLst>
              <a:ext uri="{FF2B5EF4-FFF2-40B4-BE49-F238E27FC236}">
                <a16:creationId xmlns:a16="http://schemas.microsoft.com/office/drawing/2014/main" id="{B020056D-8FD1-902C-BD10-602514BD3242}"/>
              </a:ext>
            </a:extLst>
          </p:cNvPr>
          <p:cNvSpPr>
            <a:spLocks noGrp="1"/>
          </p:cNvSpPr>
          <p:nvPr>
            <p:ph type="ftr" sz="quarter" idx="11"/>
          </p:nvPr>
        </p:nvSpPr>
        <p:spPr/>
        <p:txBody>
          <a:bodyPr/>
          <a:lstStyle>
            <a:lvl1pPr>
              <a:defRPr/>
            </a:lvl1pPr>
          </a:lstStyle>
          <a:p>
            <a:pPr>
              <a:defRPr/>
            </a:pPr>
            <a:r>
              <a:rPr lang="en-US"/>
              <a:t>Transport Layer</a:t>
            </a:r>
          </a:p>
        </p:txBody>
      </p:sp>
      <p:sp>
        <p:nvSpPr>
          <p:cNvPr id="7" name="Slide Number Placeholder 5">
            <a:extLst>
              <a:ext uri="{FF2B5EF4-FFF2-40B4-BE49-F238E27FC236}">
                <a16:creationId xmlns:a16="http://schemas.microsoft.com/office/drawing/2014/main" id="{B356E264-D57A-2FBE-5C19-BD285BA9990E}"/>
              </a:ext>
            </a:extLst>
          </p:cNvPr>
          <p:cNvSpPr>
            <a:spLocks noGrp="1"/>
          </p:cNvSpPr>
          <p:nvPr>
            <p:ph type="sldNum" sz="quarter" idx="12"/>
          </p:nvPr>
        </p:nvSpPr>
        <p:spPr/>
        <p:txBody>
          <a:bodyPr/>
          <a:lstStyle>
            <a:lvl1pPr>
              <a:defRPr/>
            </a:lvl1pPr>
          </a:lstStyle>
          <a:p>
            <a:pPr>
              <a:defRPr/>
            </a:pPr>
            <a:fld id="{4E4CA1AA-EF9D-BA47-8F98-29CA24E2D5E5}" type="slidenum">
              <a:rPr lang="en-US" altLang="en-US"/>
              <a:pPr>
                <a:defRPr/>
              </a:pPr>
              <a:t>‹#›</a:t>
            </a:fld>
            <a:endParaRPr lang="en-US" altLang="en-US"/>
          </a:p>
        </p:txBody>
      </p:sp>
    </p:spTree>
    <p:extLst>
      <p:ext uri="{BB962C8B-B14F-4D97-AF65-F5344CB8AC3E}">
        <p14:creationId xmlns:p14="http://schemas.microsoft.com/office/powerpoint/2010/main" val="21003597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CC794AA9-63FE-C164-2D45-841C1705B166}"/>
              </a:ext>
            </a:extLst>
          </p:cNvPr>
          <p:cNvSpPr>
            <a:spLocks noGrp="1"/>
          </p:cNvSpPr>
          <p:nvPr>
            <p:ph type="title"/>
          </p:nvPr>
        </p:nvSpPr>
        <p:spPr bwMode="auto">
          <a:xfrm>
            <a:off x="457200" y="76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F3F17462-EB23-C03F-BFE0-FE109E9BB964}"/>
              </a:ext>
            </a:extLst>
          </p:cNvPr>
          <p:cNvSpPr>
            <a:spLocks noGrp="1"/>
          </p:cNvSpPr>
          <p:nvPr>
            <p:ph type="body" idx="1"/>
          </p:nvPr>
        </p:nvSpPr>
        <p:spPr bwMode="auto">
          <a:xfrm>
            <a:off x="381000" y="1219200"/>
            <a:ext cx="8534400" cy="490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17EC128F-3DCD-23C8-A359-25C35D9F1F7D}"/>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l" eaLnBrk="1" hangingPunct="1">
              <a:defRPr sz="1200">
                <a:solidFill>
                  <a:srgbClr val="898989"/>
                </a:solidFill>
              </a:defRPr>
            </a:lvl1pPr>
          </a:lstStyle>
          <a:p>
            <a:pPr>
              <a:defRPr/>
            </a:pPr>
            <a:fld id="{7C6998E0-F433-6043-9C68-BB5FC14D9668}" type="datetime1">
              <a:rPr lang="en-US" altLang="en-US"/>
              <a:pPr>
                <a:defRPr/>
              </a:pPr>
              <a:t>4/8/26</a:t>
            </a:fld>
            <a:endParaRPr lang="en-US" altLang="en-US"/>
          </a:p>
        </p:txBody>
      </p:sp>
      <p:sp>
        <p:nvSpPr>
          <p:cNvPr id="5" name="Footer Placeholder 4">
            <a:extLst>
              <a:ext uri="{FF2B5EF4-FFF2-40B4-BE49-F238E27FC236}">
                <a16:creationId xmlns:a16="http://schemas.microsoft.com/office/drawing/2014/main" id="{DEB43B65-73B5-E978-1A58-FEE00E46D3D3}"/>
              </a:ext>
            </a:extLst>
          </p:cNvPr>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ourier New" pitchFamily="-105" charset="0"/>
                <a:ea typeface="+mn-ea"/>
                <a:cs typeface="+mn-cs"/>
              </a:defRPr>
            </a:lvl1pPr>
          </a:lstStyle>
          <a:p>
            <a:pPr>
              <a:defRPr/>
            </a:pPr>
            <a:r>
              <a:rPr lang="en-US"/>
              <a:t>Transport Layer</a:t>
            </a:r>
          </a:p>
        </p:txBody>
      </p:sp>
      <p:sp>
        <p:nvSpPr>
          <p:cNvPr id="6" name="Slide Number Placeholder 5">
            <a:extLst>
              <a:ext uri="{FF2B5EF4-FFF2-40B4-BE49-F238E27FC236}">
                <a16:creationId xmlns:a16="http://schemas.microsoft.com/office/drawing/2014/main" id="{2C4C80BD-84C7-8EF6-BE55-9FC7F18E2778}"/>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96F90BCB-570A-044E-A5A7-AA4FCBB0C060}" type="slidenum">
              <a:rPr lang="en-US" altLang="en-US"/>
              <a:pPr>
                <a:defRPr/>
              </a:pPr>
              <a:t>‹#›</a:t>
            </a:fld>
            <a:endParaRPr lang="en-US" altLang="en-US"/>
          </a:p>
        </p:txBody>
      </p:sp>
    </p:spTree>
    <p:extLst>
      <p:ext uri="{BB962C8B-B14F-4D97-AF65-F5344CB8AC3E}">
        <p14:creationId xmlns:p14="http://schemas.microsoft.com/office/powerpoint/2010/main" val="4228582384"/>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Lst>
  <p:hf hdr="0" ftr="0" dt="0"/>
  <p:txStyles>
    <p:titleStyle>
      <a:lvl1pPr algn="ctr" defTabSz="457200" rtl="0" eaLnBrk="0" fontAlgn="base" hangingPunct="0">
        <a:spcBef>
          <a:spcPct val="0"/>
        </a:spcBef>
        <a:spcAft>
          <a:spcPct val="0"/>
        </a:spcAft>
        <a:defRPr sz="4400" kern="1200">
          <a:solidFill>
            <a:srgbClr val="000090"/>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rgbClr val="800000"/>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4" name="Title Placeholder 1">
            <a:extLst>
              <a:ext uri="{FF2B5EF4-FFF2-40B4-BE49-F238E27FC236}">
                <a16:creationId xmlns:a16="http://schemas.microsoft.com/office/drawing/2014/main" id="{002194EC-6A60-9103-30FD-6F4AA5BC6206}"/>
              </a:ext>
            </a:extLst>
          </p:cNvPr>
          <p:cNvSpPr>
            <a:spLocks noGrp="1"/>
          </p:cNvSpPr>
          <p:nvPr>
            <p:ph type="title"/>
          </p:nvPr>
        </p:nvSpPr>
        <p:spPr bwMode="auto">
          <a:xfrm>
            <a:off x="457200" y="76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4035" name="Text Placeholder 2">
            <a:extLst>
              <a:ext uri="{FF2B5EF4-FFF2-40B4-BE49-F238E27FC236}">
                <a16:creationId xmlns:a16="http://schemas.microsoft.com/office/drawing/2014/main" id="{ED68F56A-BE03-E521-BAC7-5456E065B3CF}"/>
              </a:ext>
            </a:extLst>
          </p:cNvPr>
          <p:cNvSpPr>
            <a:spLocks noGrp="1"/>
          </p:cNvSpPr>
          <p:nvPr>
            <p:ph type="body" idx="1"/>
          </p:nvPr>
        </p:nvSpPr>
        <p:spPr bwMode="auto">
          <a:xfrm>
            <a:off x="381000" y="1219200"/>
            <a:ext cx="8534400" cy="490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71D66456-2F93-21BC-1067-D8B3589E2EA1}"/>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l" eaLnBrk="1" hangingPunct="1">
              <a:defRPr sz="1200">
                <a:solidFill>
                  <a:srgbClr val="898989"/>
                </a:solidFill>
              </a:defRPr>
            </a:lvl1pPr>
          </a:lstStyle>
          <a:p>
            <a:pPr>
              <a:defRPr/>
            </a:pPr>
            <a:fld id="{B600BFCF-209B-1149-B054-D3475E781CA0}" type="datetime1">
              <a:rPr lang="en-US" altLang="en-US"/>
              <a:pPr>
                <a:defRPr/>
              </a:pPr>
              <a:t>4/8/26</a:t>
            </a:fld>
            <a:endParaRPr lang="en-US" altLang="en-US"/>
          </a:p>
        </p:txBody>
      </p:sp>
      <p:sp>
        <p:nvSpPr>
          <p:cNvPr id="5" name="Footer Placeholder 4">
            <a:extLst>
              <a:ext uri="{FF2B5EF4-FFF2-40B4-BE49-F238E27FC236}">
                <a16:creationId xmlns:a16="http://schemas.microsoft.com/office/drawing/2014/main" id="{02A17747-A807-4C1F-1587-A1E3F1BE280A}"/>
              </a:ext>
            </a:extLst>
          </p:cNvPr>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ourier New" pitchFamily="-105" charset="0"/>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9A9E6E8C-3345-24D8-49B0-A06E7575080C}"/>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52E6A37D-1EED-9E46-AB7C-2FCFDF0095EA}" type="slidenum">
              <a:rPr lang="en-US" altLang="en-US"/>
              <a:pPr>
                <a:defRPr/>
              </a:pPr>
              <a:t>‹#›</a:t>
            </a:fld>
            <a:endParaRPr lang="en-US" altLang="en-US"/>
          </a:p>
        </p:txBody>
      </p:sp>
    </p:spTree>
    <p:extLst>
      <p:ext uri="{BB962C8B-B14F-4D97-AF65-F5344CB8AC3E}">
        <p14:creationId xmlns:p14="http://schemas.microsoft.com/office/powerpoint/2010/main" val="3081816234"/>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 id="2147483817" r:id="rId13"/>
  </p:sldLayoutIdLst>
  <p:hf hdr="0" ftr="0" dt="0"/>
  <p:txStyles>
    <p:titleStyle>
      <a:lvl1pPr algn="ctr" defTabSz="457200" rtl="0" eaLnBrk="0" fontAlgn="base" hangingPunct="0">
        <a:spcBef>
          <a:spcPct val="0"/>
        </a:spcBef>
        <a:spcAft>
          <a:spcPct val="0"/>
        </a:spcAft>
        <a:defRPr sz="4400" kern="1200">
          <a:solidFill>
            <a:srgbClr val="000090"/>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rgbClr val="800000"/>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1.xml"/></Relationships>
</file>

<file path=ppt/slides/_rels/slide4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50.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1.xml"/></Relationships>
</file>

<file path=ppt/slides/_rels/slide51.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1.xml"/></Relationships>
</file>

<file path=ppt/slides/_rels/slide52.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1.xml"/></Relationships>
</file>

<file path=ppt/slides/_rels/slide53.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1.xml"/></Relationships>
</file>

<file path=ppt/slides/_rels/slide54.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1.xml"/></Relationships>
</file>

<file path=ppt/slides/_rels/slide55.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1.xml"/></Relationships>
</file>

<file path=ppt/slides/_rels/slide56.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1.xml"/></Relationships>
</file>

<file path=ppt/slides/_rels/slide57.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1.xml"/></Relationships>
</file>

<file path=ppt/slides/_rels/slide58.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1.xml"/></Relationships>
</file>

<file path=ppt/slides/_rels/slide59.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60.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1.xml"/></Relationships>
</file>

<file path=ppt/slides/_rels/slide61.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1.xml"/></Relationships>
</file>

<file path=ppt/slides/_rels/slide62.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1.xml"/></Relationships>
</file>

<file path=ppt/slides/_rels/slide63.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1.xml"/></Relationships>
</file>

<file path=ppt/slides/_rels/slide64.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1.xml"/></Relationships>
</file>

<file path=ppt/slides/_rels/slide65.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1.xml"/></Relationships>
</file>

<file path=ppt/slides/_rels/slide6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1">
            <a:extLst>
              <a:ext uri="{FF2B5EF4-FFF2-40B4-BE49-F238E27FC236}">
                <a16:creationId xmlns:a16="http://schemas.microsoft.com/office/drawing/2014/main" id="{B06311E7-4200-6AAD-CAD6-4C691ABA85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50"/>
            <a:ext cx="9144000"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0807E545-4340-7E23-A74D-493A3A0B2F20}"/>
              </a:ext>
            </a:extLst>
          </p:cNvPr>
          <p:cNvSpPr txBox="1"/>
          <p:nvPr/>
        </p:nvSpPr>
        <p:spPr>
          <a:xfrm>
            <a:off x="0" y="1408113"/>
            <a:ext cx="9144000" cy="646112"/>
          </a:xfrm>
          <a:prstGeom prst="rect">
            <a:avLst/>
          </a:prstGeom>
          <a:solidFill>
            <a:schemeClr val="accent1">
              <a:lumMod val="50000"/>
            </a:schemeClr>
          </a:solidFill>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Lucida Bright" panose="02040602050505020304" pitchFamily="18" charset="77"/>
                <a:ea typeface="ＭＳ Ｐゴシック" panose="020B0600070205080204" pitchFamily="34" charset="-128"/>
                <a:cs typeface="Centaur" panose="020F0502020204030204" pitchFamily="34" charset="0"/>
              </a:rPr>
              <a:t>Computer Networks</a:t>
            </a:r>
          </a:p>
        </p:txBody>
      </p:sp>
      <p:sp>
        <p:nvSpPr>
          <p:cNvPr id="4" name="TextBox 3">
            <a:extLst>
              <a:ext uri="{FF2B5EF4-FFF2-40B4-BE49-F238E27FC236}">
                <a16:creationId xmlns:a16="http://schemas.microsoft.com/office/drawing/2014/main" id="{1B5C95D2-A4FD-70E7-7E2E-758CCFEC09FF}"/>
              </a:ext>
            </a:extLst>
          </p:cNvPr>
          <p:cNvSpPr txBox="1"/>
          <p:nvPr/>
        </p:nvSpPr>
        <p:spPr>
          <a:xfrm>
            <a:off x="0" y="4437063"/>
            <a:ext cx="9144000" cy="461962"/>
          </a:xfrm>
          <a:prstGeom prst="rect">
            <a:avLst/>
          </a:prstGeom>
          <a:noFill/>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941100"/>
                </a:solidFill>
                <a:effectLst/>
                <a:uLnTx/>
                <a:uFillTx/>
                <a:latin typeface="Lucida Bright" panose="02040602050505020304" pitchFamily="18" charset="77"/>
                <a:ea typeface="ＭＳ Ｐゴシック" panose="020B0600070205080204" pitchFamily="34" charset="-128"/>
                <a:cs typeface="Centaur" panose="020F0502020204030204" pitchFamily="34" charset="0"/>
              </a:rPr>
              <a:t>Nirupam Roy</a:t>
            </a:r>
          </a:p>
        </p:txBody>
      </p:sp>
      <p:sp>
        <p:nvSpPr>
          <p:cNvPr id="72708" name="TextBox 4">
            <a:extLst>
              <a:ext uri="{FF2B5EF4-FFF2-40B4-BE49-F238E27FC236}">
                <a16:creationId xmlns:a16="http://schemas.microsoft.com/office/drawing/2014/main" id="{C8A623A2-5274-9287-7951-593AA9736419}"/>
              </a:ext>
            </a:extLst>
          </p:cNvPr>
          <p:cNvSpPr txBox="1">
            <a:spLocks noChangeArrowheads="1"/>
          </p:cNvSpPr>
          <p:nvPr/>
        </p:nvSpPr>
        <p:spPr bwMode="auto">
          <a:xfrm>
            <a:off x="0" y="4841875"/>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Lucida Bright" panose="02040602050505020304" pitchFamily="18" charset="77"/>
                <a:ea typeface="ＭＳ Ｐゴシック" panose="020B0600070205080204" pitchFamily="34" charset="-128"/>
                <a:cs typeface="+mn-cs"/>
              </a:rPr>
              <a:t>M-W 2:00-3:15pm</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Lucida Bright" panose="02040602050505020304" pitchFamily="18" charset="77"/>
                <a:ea typeface="ＭＳ Ｐゴシック" panose="020B0600070205080204" pitchFamily="34" charset="-128"/>
                <a:cs typeface="+mn-cs"/>
              </a:rPr>
              <a:t>CSI 2117</a:t>
            </a:r>
          </a:p>
        </p:txBody>
      </p:sp>
      <p:pic>
        <p:nvPicPr>
          <p:cNvPr id="72709" name="Picture 5">
            <a:extLst>
              <a:ext uri="{FF2B5EF4-FFF2-40B4-BE49-F238E27FC236}">
                <a16:creationId xmlns:a16="http://schemas.microsoft.com/office/drawing/2014/main" id="{2D1C555F-CE3C-C200-F189-FB641366C7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4588" y="2474913"/>
            <a:ext cx="1644650"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3B9BBA05-8DA2-734A-24B8-2251E13A62E8}"/>
              </a:ext>
            </a:extLst>
          </p:cNvPr>
          <p:cNvSpPr txBox="1"/>
          <p:nvPr/>
        </p:nvSpPr>
        <p:spPr>
          <a:xfrm>
            <a:off x="2736850" y="2066925"/>
            <a:ext cx="3887788" cy="461963"/>
          </a:xfrm>
          <a:prstGeom prst="rect">
            <a:avLst/>
          </a:prstGeom>
          <a:no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4F81BD">
                    <a:lumMod val="75000"/>
                  </a:srgbClr>
                </a:solidFill>
                <a:effectLst/>
                <a:uLnTx/>
                <a:uFillTx/>
                <a:latin typeface="Lucida Bright" panose="02040602050505020304" pitchFamily="18" charset="77"/>
                <a:ea typeface="ＭＳ Ｐゴシック" panose="020B0600070205080204" pitchFamily="34" charset="-128"/>
                <a:cs typeface="+mn-cs"/>
              </a:rPr>
              <a:t>CMSC 417 : Spring 2026</a:t>
            </a:r>
          </a:p>
        </p:txBody>
      </p:sp>
      <p:sp>
        <p:nvSpPr>
          <p:cNvPr id="8" name="TextBox 7">
            <a:extLst>
              <a:ext uri="{FF2B5EF4-FFF2-40B4-BE49-F238E27FC236}">
                <a16:creationId xmlns:a16="http://schemas.microsoft.com/office/drawing/2014/main" id="{D9EE371A-74EF-E428-E7C2-7C48CB95335A}"/>
              </a:ext>
            </a:extLst>
          </p:cNvPr>
          <p:cNvSpPr txBox="1"/>
          <p:nvPr/>
        </p:nvSpPr>
        <p:spPr>
          <a:xfrm>
            <a:off x="0" y="3005712"/>
            <a:ext cx="9144000" cy="1200329"/>
          </a:xfrm>
          <a:prstGeom prst="rect">
            <a:avLst/>
          </a:prstGeom>
          <a:noFill/>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4F81BD">
                    <a:lumMod val="75000"/>
                  </a:srgbClr>
                </a:solidFill>
                <a:effectLst/>
                <a:uLnTx/>
                <a:uFillTx/>
                <a:latin typeface="Lucida Bright" panose="02040602050505020304" pitchFamily="18" charset="77"/>
                <a:ea typeface="ＭＳ Ｐゴシック" panose="020B0600070205080204" pitchFamily="34" charset="-128"/>
                <a:cs typeface="+mn-cs"/>
              </a:rPr>
              <a:t>Topic: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4F81BD">
                    <a:lumMod val="75000"/>
                  </a:srgbClr>
                </a:solidFill>
                <a:effectLst/>
                <a:uLnTx/>
                <a:uFillTx/>
                <a:latin typeface="Lucida Bright" panose="02040602050505020304" pitchFamily="18" charset="77"/>
                <a:ea typeface="ＭＳ Ｐゴシック" panose="020B0600070205080204" pitchFamily="34" charset="-128"/>
                <a:cs typeface="+mn-cs"/>
              </a:rPr>
              <a:t>Transport Layer Protocols:  Congestion Control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4F81BD">
                    <a:lumMod val="75000"/>
                  </a:srgbClr>
                </a:solidFill>
                <a:effectLst/>
                <a:uLnTx/>
                <a:uFillTx/>
                <a:latin typeface="Lucida Bright" panose="02040602050505020304" pitchFamily="18" charset="77"/>
                <a:ea typeface="ＭＳ Ｐゴシック" panose="020B0600070205080204" pitchFamily="34" charset="-128"/>
                <a:cs typeface="+mn-cs"/>
              </a:rPr>
              <a:t>(Textbook chapter 6)</a:t>
            </a:r>
          </a:p>
        </p:txBody>
      </p:sp>
      <p:sp>
        <p:nvSpPr>
          <p:cNvPr id="72712" name="Slide Number Placeholder 1">
            <a:extLst>
              <a:ext uri="{FF2B5EF4-FFF2-40B4-BE49-F238E27FC236}">
                <a16:creationId xmlns:a16="http://schemas.microsoft.com/office/drawing/2014/main" id="{156E5D81-3C65-3484-7D5D-525E7233A18A}"/>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09E028E-49D9-FD44-9220-9D2005FADD7C}"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72713" name="TextBox 1">
            <a:extLst>
              <a:ext uri="{FF2B5EF4-FFF2-40B4-BE49-F238E27FC236}">
                <a16:creationId xmlns:a16="http://schemas.microsoft.com/office/drawing/2014/main" id="{00635507-17C4-AECD-E548-6E471BA52469}"/>
              </a:ext>
            </a:extLst>
          </p:cNvPr>
          <p:cNvSpPr txBox="1">
            <a:spLocks noChangeArrowheads="1"/>
          </p:cNvSpPr>
          <p:nvPr/>
        </p:nvSpPr>
        <p:spPr bwMode="auto">
          <a:xfrm>
            <a:off x="6354763" y="5022850"/>
            <a:ext cx="27892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Lucida Bright" panose="02040602050505020304" pitchFamily="18" charset="77"/>
                <a:ea typeface="ＭＳ Ｐゴシック" panose="020B0600070205080204" pitchFamily="34" charset="-128"/>
                <a:cs typeface="+mn-cs"/>
              </a:rPr>
              <a:t>April 8</a:t>
            </a:r>
            <a:r>
              <a:rPr lang="en-US" altLang="en-US" sz="2000" b="1" baseline="30000" dirty="0" err="1">
                <a:solidFill>
                  <a:prstClr val="black"/>
                </a:solidFill>
                <a:latin typeface="Lucida Bright" panose="02040602050505020304" pitchFamily="18" charset="77"/>
              </a:rPr>
              <a:t>th</a:t>
            </a:r>
            <a:r>
              <a:rPr kumimoji="0" lang="en-US" altLang="en-US" sz="2000" b="1" i="0" u="none" strike="noStrike" kern="1200" cap="none" spc="0" normalizeH="0" baseline="0" noProof="0" dirty="0">
                <a:ln>
                  <a:noFill/>
                </a:ln>
                <a:solidFill>
                  <a:prstClr val="black"/>
                </a:solidFill>
                <a:effectLst/>
                <a:uLnTx/>
                <a:uFillTx/>
                <a:latin typeface="Lucida Bright" panose="02040602050505020304" pitchFamily="18" charset="77"/>
                <a:ea typeface="ＭＳ Ｐゴシック" panose="020B0600070205080204" pitchFamily="34" charset="-128"/>
                <a:cs typeface="+mn-cs"/>
              </a:rPr>
              <a:t>, 2026</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321" name="Slide Number Placeholder 3">
            <a:extLst>
              <a:ext uri="{FF2B5EF4-FFF2-40B4-BE49-F238E27FC236}">
                <a16:creationId xmlns:a16="http://schemas.microsoft.com/office/drawing/2014/main" id="{7F2221F4-B797-CB5B-D56B-ABFC761C7B7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C8373EE-3AB2-D745-85A6-A16F1E6B7A1A}"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56322" name="Rectangle 2">
            <a:extLst>
              <a:ext uri="{FF2B5EF4-FFF2-40B4-BE49-F238E27FC236}">
                <a16:creationId xmlns:a16="http://schemas.microsoft.com/office/drawing/2014/main" id="{A9095D89-5AD2-AB5E-D49F-51EC20C3A9F7}"/>
              </a:ext>
            </a:extLst>
          </p:cNvPr>
          <p:cNvSpPr>
            <a:spLocks noGrp="1"/>
          </p:cNvSpPr>
          <p:nvPr>
            <p:ph type="title"/>
          </p:nvPr>
        </p:nvSpPr>
        <p:spPr>
          <a:xfrm>
            <a:off x="117475" y="76200"/>
            <a:ext cx="8569325" cy="1143000"/>
          </a:xfrm>
        </p:spPr>
        <p:txBody>
          <a:bodyPr/>
          <a:lstStyle/>
          <a:p>
            <a:r>
              <a:rPr lang="en-US" altLang="en-US">
                <a:ea typeface="ＭＳ Ｐゴシック" panose="020B0600070205080204" pitchFamily="34" charset="-128"/>
              </a:rPr>
              <a:t>Response to the two types of losses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8369" name="Rectangle 3">
            <a:extLst>
              <a:ext uri="{FF2B5EF4-FFF2-40B4-BE49-F238E27FC236}">
                <a16:creationId xmlns:a16="http://schemas.microsoft.com/office/drawing/2014/main" id="{1334E5F0-C297-BB34-07E4-AA2A2C497186}"/>
              </a:ext>
            </a:extLst>
          </p:cNvPr>
          <p:cNvSpPr>
            <a:spLocks noGrp="1"/>
          </p:cNvSpPr>
          <p:nvPr>
            <p:ph idx="1"/>
          </p:nvPr>
        </p:nvSpPr>
        <p:spPr/>
        <p:txBody>
          <a:bodyPr/>
          <a:lstStyle/>
          <a:p>
            <a:pPr marL="0" indent="0">
              <a:buFont typeface="Arial" panose="020B0604020202020204" pitchFamily="34" charset="0"/>
              <a:buNone/>
            </a:pPr>
            <a:r>
              <a:rPr lang="en-US" altLang="en-US">
                <a:ea typeface="ＭＳ Ｐゴシック" panose="020B0600070205080204" pitchFamily="34" charset="-128"/>
              </a:rPr>
              <a:t>(1) Triple duplicate ACK (Fast retransmit)</a:t>
            </a:r>
          </a:p>
          <a:p>
            <a:pPr lvl="1"/>
            <a:r>
              <a:rPr lang="en-US" altLang="en-US">
                <a:ea typeface="ＭＳ Ｐゴシック" panose="020B0600070205080204" pitchFamily="34" charset="-128"/>
              </a:rPr>
              <a:t>Packet n is lost, but packets n+1, n+2, etc. arrive</a:t>
            </a:r>
          </a:p>
          <a:p>
            <a:pPr lvl="1"/>
            <a:r>
              <a:rPr lang="en-US" altLang="en-US">
                <a:ea typeface="ＭＳ Ｐゴシック" panose="020B0600070205080204" pitchFamily="34" charset="-128"/>
              </a:rPr>
              <a:t>Then, sender quickly resends packet n</a:t>
            </a:r>
          </a:p>
          <a:p>
            <a:pPr lvl="1"/>
            <a:r>
              <a:rPr lang="en-US" altLang="en-US">
                <a:ea typeface="ＭＳ Ｐゴシック" panose="020B0600070205080204" pitchFamily="34" charset="-128"/>
              </a:rPr>
              <a:t>Do a multiplicative decrease and keep going</a:t>
            </a:r>
          </a:p>
        </p:txBody>
      </p:sp>
      <p:sp>
        <p:nvSpPr>
          <p:cNvPr id="58370" name="Slide Number Placeholder 3">
            <a:extLst>
              <a:ext uri="{FF2B5EF4-FFF2-40B4-BE49-F238E27FC236}">
                <a16:creationId xmlns:a16="http://schemas.microsoft.com/office/drawing/2014/main" id="{109DA619-AD51-E4F1-65B2-68B0740E694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C64F364-630E-8C41-BF91-8092A683A45B}"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58371" name="Rectangle 2">
            <a:extLst>
              <a:ext uri="{FF2B5EF4-FFF2-40B4-BE49-F238E27FC236}">
                <a16:creationId xmlns:a16="http://schemas.microsoft.com/office/drawing/2014/main" id="{A9E84638-B73E-115E-2B13-9F554D2EBF14}"/>
              </a:ext>
            </a:extLst>
          </p:cNvPr>
          <p:cNvSpPr>
            <a:spLocks noGrp="1"/>
          </p:cNvSpPr>
          <p:nvPr>
            <p:ph type="title"/>
          </p:nvPr>
        </p:nvSpPr>
        <p:spPr>
          <a:xfrm>
            <a:off x="117475" y="76200"/>
            <a:ext cx="8569325" cy="1143000"/>
          </a:xfrm>
        </p:spPr>
        <p:txBody>
          <a:bodyPr/>
          <a:lstStyle/>
          <a:p>
            <a:r>
              <a:rPr lang="en-US" altLang="en-US">
                <a:ea typeface="ＭＳ Ｐゴシック" panose="020B0600070205080204" pitchFamily="34" charset="-128"/>
              </a:rPr>
              <a:t>Response to the two types of losses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0417" name="Content Placeholder 1">
            <a:extLst>
              <a:ext uri="{FF2B5EF4-FFF2-40B4-BE49-F238E27FC236}">
                <a16:creationId xmlns:a16="http://schemas.microsoft.com/office/drawing/2014/main" id="{FDF4E678-96B3-3E63-C190-5631C276C68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57200" y="663575"/>
            <a:ext cx="8294688" cy="5937250"/>
          </a:xfrm>
        </p:spPr>
      </p:pic>
      <p:sp>
        <p:nvSpPr>
          <p:cNvPr id="60418" name="Rectangle 2">
            <a:extLst>
              <a:ext uri="{FF2B5EF4-FFF2-40B4-BE49-F238E27FC236}">
                <a16:creationId xmlns:a16="http://schemas.microsoft.com/office/drawing/2014/main" id="{FB53F7EA-503C-DE2F-4CC2-0999DEF5D26C}"/>
              </a:ext>
            </a:extLst>
          </p:cNvPr>
          <p:cNvSpPr>
            <a:spLocks noGrp="1"/>
          </p:cNvSpPr>
          <p:nvPr>
            <p:ph type="title"/>
          </p:nvPr>
        </p:nvSpPr>
        <p:spPr/>
        <p:txBody>
          <a:bodyPr/>
          <a:lstStyle/>
          <a:p>
            <a:pPr eaLnBrk="1" hangingPunct="1"/>
            <a:r>
              <a:rPr lang="en-US" altLang="en-US" sz="4000">
                <a:ea typeface="ＭＳ Ｐゴシック" panose="020B0600070205080204" pitchFamily="34" charset="-128"/>
              </a:rPr>
              <a:t>Fast retransmit</a:t>
            </a:r>
          </a:p>
        </p:txBody>
      </p:sp>
      <p:sp>
        <p:nvSpPr>
          <p:cNvPr id="60419" name="Slide Number Placeholder 3">
            <a:extLst>
              <a:ext uri="{FF2B5EF4-FFF2-40B4-BE49-F238E27FC236}">
                <a16:creationId xmlns:a16="http://schemas.microsoft.com/office/drawing/2014/main" id="{37CD1BA6-764E-4C2D-C96A-205A877B9BE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BA26E1F-F306-594D-9E28-3D385BDD3D8B}"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grpSp>
        <p:nvGrpSpPr>
          <p:cNvPr id="6" name="Group 5">
            <a:extLst>
              <a:ext uri="{FF2B5EF4-FFF2-40B4-BE49-F238E27FC236}">
                <a16:creationId xmlns:a16="http://schemas.microsoft.com/office/drawing/2014/main" id="{3A0A1F1F-1E2E-6BC2-526D-F16666BE0D56}"/>
              </a:ext>
            </a:extLst>
          </p:cNvPr>
          <p:cNvGrpSpPr>
            <a:grpSpLocks/>
          </p:cNvGrpSpPr>
          <p:nvPr/>
        </p:nvGrpSpPr>
        <p:grpSpPr bwMode="auto">
          <a:xfrm>
            <a:off x="457200" y="2690813"/>
            <a:ext cx="2924175" cy="400050"/>
            <a:chOff x="457200" y="2691275"/>
            <a:chExt cx="2924245" cy="400110"/>
          </a:xfrm>
        </p:grpSpPr>
        <p:cxnSp>
          <p:nvCxnSpPr>
            <p:cNvPr id="3" name="Straight Arrow Connector 2">
              <a:extLst>
                <a:ext uri="{FF2B5EF4-FFF2-40B4-BE49-F238E27FC236}">
                  <a16:creationId xmlns:a16="http://schemas.microsoft.com/office/drawing/2014/main" id="{2E9E1FC5-110F-7396-468B-53D9F6E2CD32}"/>
                </a:ext>
              </a:extLst>
            </p:cNvPr>
            <p:cNvCxnSpPr>
              <a:cxnSpLocks/>
            </p:cNvCxnSpPr>
            <p:nvPr/>
          </p:nvCxnSpPr>
          <p:spPr>
            <a:xfrm>
              <a:off x="2036801" y="2891330"/>
              <a:ext cx="1344644"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60431" name="TextBox 3">
              <a:extLst>
                <a:ext uri="{FF2B5EF4-FFF2-40B4-BE49-F238E27FC236}">
                  <a16:creationId xmlns:a16="http://schemas.microsoft.com/office/drawing/2014/main" id="{EAEE3F01-FF90-F453-A98F-1A9353A135E1}"/>
                </a:ext>
              </a:extLst>
            </p:cNvPr>
            <p:cNvSpPr txBox="1">
              <a:spLocks noChangeArrowheads="1"/>
            </p:cNvSpPr>
            <p:nvPr/>
          </p:nvSpPr>
          <p:spPr bwMode="auto">
            <a:xfrm>
              <a:off x="457200" y="2691275"/>
              <a:ext cx="176662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0000"/>
                  </a:solidFill>
                  <a:effectLst/>
                  <a:uLnTx/>
                  <a:uFillTx/>
                  <a:latin typeface="Courier New" panose="02070309020205020404" pitchFamily="49" charset="0"/>
                  <a:ea typeface="ＭＳ Ｐゴシック" panose="020B0600070205080204" pitchFamily="34" charset="-128"/>
                  <a:cs typeface="+mn-cs"/>
                </a:rPr>
                <a:t>ACK for 2</a:t>
              </a:r>
            </a:p>
          </p:txBody>
        </p:sp>
      </p:grpSp>
      <p:grpSp>
        <p:nvGrpSpPr>
          <p:cNvPr id="10" name="Group 9">
            <a:extLst>
              <a:ext uri="{FF2B5EF4-FFF2-40B4-BE49-F238E27FC236}">
                <a16:creationId xmlns:a16="http://schemas.microsoft.com/office/drawing/2014/main" id="{E2C49CFE-154A-078A-9F13-0634DDF17BA3}"/>
              </a:ext>
            </a:extLst>
          </p:cNvPr>
          <p:cNvGrpSpPr>
            <a:grpSpLocks/>
          </p:cNvGrpSpPr>
          <p:nvPr/>
        </p:nvGrpSpPr>
        <p:grpSpPr bwMode="auto">
          <a:xfrm>
            <a:off x="228600" y="3201988"/>
            <a:ext cx="3152775" cy="708025"/>
            <a:chOff x="228599" y="2679578"/>
            <a:chExt cx="3152846" cy="707886"/>
          </a:xfrm>
        </p:grpSpPr>
        <p:cxnSp>
          <p:nvCxnSpPr>
            <p:cNvPr id="11" name="Straight Arrow Connector 10">
              <a:extLst>
                <a:ext uri="{FF2B5EF4-FFF2-40B4-BE49-F238E27FC236}">
                  <a16:creationId xmlns:a16="http://schemas.microsoft.com/office/drawing/2014/main" id="{F4BC1DD4-584F-FCEC-C546-AB18D0358FD7}"/>
                </a:ext>
              </a:extLst>
            </p:cNvPr>
            <p:cNvCxnSpPr>
              <a:cxnSpLocks/>
            </p:cNvCxnSpPr>
            <p:nvPr/>
          </p:nvCxnSpPr>
          <p:spPr>
            <a:xfrm>
              <a:off x="2036803" y="2890674"/>
              <a:ext cx="1344642"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60429" name="TextBox 11">
              <a:extLst>
                <a:ext uri="{FF2B5EF4-FFF2-40B4-BE49-F238E27FC236}">
                  <a16:creationId xmlns:a16="http://schemas.microsoft.com/office/drawing/2014/main" id="{1FDF536C-D4B1-AEA1-3B95-002ED5FF1D1C}"/>
                </a:ext>
              </a:extLst>
            </p:cNvPr>
            <p:cNvSpPr txBox="1">
              <a:spLocks noChangeArrowheads="1"/>
            </p:cNvSpPr>
            <p:nvPr/>
          </p:nvSpPr>
          <p:spPr bwMode="auto">
            <a:xfrm>
              <a:off x="228599" y="2679578"/>
              <a:ext cx="222382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0000"/>
                  </a:solidFill>
                  <a:effectLst/>
                  <a:uLnTx/>
                  <a:uFillTx/>
                  <a:latin typeface="Courier New" panose="02070309020205020404" pitchFamily="49" charset="0"/>
                  <a:ea typeface="ＭＳ Ｐゴシック" panose="020B0600070205080204" pitchFamily="34" charset="-128"/>
                  <a:cs typeface="+mn-cs"/>
                </a:rPr>
                <a:t>1</a:t>
              </a:r>
              <a:r>
                <a:rPr kumimoji="0" lang="en-US" altLang="en-US" sz="2000" b="1" i="0" u="none" strike="noStrike" kern="1200" cap="none" spc="0" normalizeH="0" baseline="30000" noProof="0">
                  <a:ln>
                    <a:noFill/>
                  </a:ln>
                  <a:solidFill>
                    <a:srgbClr val="FF0000"/>
                  </a:solidFill>
                  <a:effectLst/>
                  <a:uLnTx/>
                  <a:uFillTx/>
                  <a:latin typeface="Courier New" panose="02070309020205020404" pitchFamily="49" charset="0"/>
                  <a:ea typeface="ＭＳ Ｐゴシック" panose="020B0600070205080204" pitchFamily="34" charset="-128"/>
                  <a:cs typeface="+mn-cs"/>
                </a:rPr>
                <a:t>st</a:t>
              </a:r>
              <a:r>
                <a:rPr kumimoji="0" lang="en-US" altLang="en-US" sz="2000" b="1" i="0" u="none" strike="noStrike" kern="1200" cap="none" spc="0" normalizeH="0" baseline="0" noProof="0">
                  <a:ln>
                    <a:noFill/>
                  </a:ln>
                  <a:solidFill>
                    <a:srgbClr val="FF0000"/>
                  </a:solidFill>
                  <a:effectLst/>
                  <a:uLnTx/>
                  <a:uFillTx/>
                  <a:latin typeface="Courier New" panose="02070309020205020404" pitchFamily="49" charset="0"/>
                  <a:ea typeface="ＭＳ Ｐゴシック" panose="020B0600070205080204" pitchFamily="34" charset="-128"/>
                  <a:cs typeface="+mn-cs"/>
                </a:rPr>
                <a:t> Dup-ACK for 2</a:t>
              </a:r>
            </a:p>
          </p:txBody>
        </p:sp>
      </p:grpSp>
      <p:grpSp>
        <p:nvGrpSpPr>
          <p:cNvPr id="13" name="Group 12">
            <a:extLst>
              <a:ext uri="{FF2B5EF4-FFF2-40B4-BE49-F238E27FC236}">
                <a16:creationId xmlns:a16="http://schemas.microsoft.com/office/drawing/2014/main" id="{19968D8D-DFA0-4CA4-7AE9-DB0159DD34E1}"/>
              </a:ext>
            </a:extLst>
          </p:cNvPr>
          <p:cNvGrpSpPr>
            <a:grpSpLocks/>
          </p:cNvGrpSpPr>
          <p:nvPr/>
        </p:nvGrpSpPr>
        <p:grpSpPr bwMode="auto">
          <a:xfrm>
            <a:off x="228600" y="3803650"/>
            <a:ext cx="3152775" cy="400050"/>
            <a:chOff x="228599" y="2679578"/>
            <a:chExt cx="3152846" cy="400110"/>
          </a:xfrm>
        </p:grpSpPr>
        <p:cxnSp>
          <p:nvCxnSpPr>
            <p:cNvPr id="14" name="Straight Arrow Connector 13">
              <a:extLst>
                <a:ext uri="{FF2B5EF4-FFF2-40B4-BE49-F238E27FC236}">
                  <a16:creationId xmlns:a16="http://schemas.microsoft.com/office/drawing/2014/main" id="{70F1937F-D5FE-62E9-CB16-F6ADD1D03A4F}"/>
                </a:ext>
              </a:extLst>
            </p:cNvPr>
            <p:cNvCxnSpPr>
              <a:cxnSpLocks/>
            </p:cNvCxnSpPr>
            <p:nvPr/>
          </p:nvCxnSpPr>
          <p:spPr>
            <a:xfrm>
              <a:off x="2036803" y="2890748"/>
              <a:ext cx="1344642"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60427" name="TextBox 14">
              <a:extLst>
                <a:ext uri="{FF2B5EF4-FFF2-40B4-BE49-F238E27FC236}">
                  <a16:creationId xmlns:a16="http://schemas.microsoft.com/office/drawing/2014/main" id="{41E2EE26-0F6E-784C-A647-9D3E55396BE3}"/>
                </a:ext>
              </a:extLst>
            </p:cNvPr>
            <p:cNvSpPr txBox="1">
              <a:spLocks noChangeArrowheads="1"/>
            </p:cNvSpPr>
            <p:nvPr/>
          </p:nvSpPr>
          <p:spPr bwMode="auto">
            <a:xfrm>
              <a:off x="228599" y="2679578"/>
              <a:ext cx="222382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0000"/>
                  </a:solidFill>
                  <a:effectLst/>
                  <a:uLnTx/>
                  <a:uFillTx/>
                  <a:latin typeface="Courier New" panose="02070309020205020404" pitchFamily="49" charset="0"/>
                  <a:ea typeface="ＭＳ Ｐゴシック" panose="020B0600070205080204" pitchFamily="34" charset="-128"/>
                  <a:cs typeface="+mn-cs"/>
                </a:rPr>
                <a:t>2</a:t>
              </a:r>
              <a:r>
                <a:rPr kumimoji="0" lang="en-US" altLang="en-US" sz="2000" b="1" i="0" u="none" strike="noStrike" kern="1200" cap="none" spc="0" normalizeH="0" baseline="30000" noProof="0">
                  <a:ln>
                    <a:noFill/>
                  </a:ln>
                  <a:solidFill>
                    <a:srgbClr val="FF0000"/>
                  </a:solidFill>
                  <a:effectLst/>
                  <a:uLnTx/>
                  <a:uFillTx/>
                  <a:latin typeface="Courier New" panose="02070309020205020404" pitchFamily="49" charset="0"/>
                  <a:ea typeface="ＭＳ Ｐゴシック" panose="020B0600070205080204" pitchFamily="34" charset="-128"/>
                  <a:cs typeface="+mn-cs"/>
                </a:rPr>
                <a:t>nd</a:t>
              </a:r>
              <a:r>
                <a:rPr kumimoji="0" lang="en-US" altLang="en-US" sz="2000" b="1" i="0" u="none" strike="noStrike" kern="1200" cap="none" spc="0" normalizeH="0" baseline="0" noProof="0">
                  <a:ln>
                    <a:noFill/>
                  </a:ln>
                  <a:solidFill>
                    <a:srgbClr val="FF0000"/>
                  </a:solidFill>
                  <a:effectLst/>
                  <a:uLnTx/>
                  <a:uFillTx/>
                  <a:latin typeface="Courier New" panose="02070309020205020404" pitchFamily="49" charset="0"/>
                  <a:ea typeface="ＭＳ Ｐゴシック" panose="020B0600070205080204" pitchFamily="34" charset="-128"/>
                  <a:cs typeface="+mn-cs"/>
                </a:rPr>
                <a:t> Dup-ACK</a:t>
              </a:r>
            </a:p>
          </p:txBody>
        </p:sp>
      </p:grpSp>
      <p:grpSp>
        <p:nvGrpSpPr>
          <p:cNvPr id="16" name="Group 15">
            <a:extLst>
              <a:ext uri="{FF2B5EF4-FFF2-40B4-BE49-F238E27FC236}">
                <a16:creationId xmlns:a16="http://schemas.microsoft.com/office/drawing/2014/main" id="{A1FB4E28-0E86-7883-6107-5F042509BBCB}"/>
              </a:ext>
            </a:extLst>
          </p:cNvPr>
          <p:cNvGrpSpPr>
            <a:grpSpLocks/>
          </p:cNvGrpSpPr>
          <p:nvPr/>
        </p:nvGrpSpPr>
        <p:grpSpPr bwMode="auto">
          <a:xfrm>
            <a:off x="228600" y="4157663"/>
            <a:ext cx="3152775" cy="400050"/>
            <a:chOff x="228599" y="2679578"/>
            <a:chExt cx="3152846" cy="400110"/>
          </a:xfrm>
        </p:grpSpPr>
        <p:cxnSp>
          <p:nvCxnSpPr>
            <p:cNvPr id="17" name="Straight Arrow Connector 16">
              <a:extLst>
                <a:ext uri="{FF2B5EF4-FFF2-40B4-BE49-F238E27FC236}">
                  <a16:creationId xmlns:a16="http://schemas.microsoft.com/office/drawing/2014/main" id="{9D290615-6F46-0F5D-F95D-DCCFF7D3B760}"/>
                </a:ext>
              </a:extLst>
            </p:cNvPr>
            <p:cNvCxnSpPr>
              <a:cxnSpLocks/>
            </p:cNvCxnSpPr>
            <p:nvPr/>
          </p:nvCxnSpPr>
          <p:spPr>
            <a:xfrm>
              <a:off x="2036803" y="2890747"/>
              <a:ext cx="1344642"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60425" name="TextBox 17">
              <a:extLst>
                <a:ext uri="{FF2B5EF4-FFF2-40B4-BE49-F238E27FC236}">
                  <a16:creationId xmlns:a16="http://schemas.microsoft.com/office/drawing/2014/main" id="{E32165FF-6843-9A38-E6CC-096AFE761FE1}"/>
                </a:ext>
              </a:extLst>
            </p:cNvPr>
            <p:cNvSpPr txBox="1">
              <a:spLocks noChangeArrowheads="1"/>
            </p:cNvSpPr>
            <p:nvPr/>
          </p:nvSpPr>
          <p:spPr bwMode="auto">
            <a:xfrm>
              <a:off x="228599" y="2679578"/>
              <a:ext cx="222382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0000"/>
                  </a:solidFill>
                  <a:effectLst/>
                  <a:uLnTx/>
                  <a:uFillTx/>
                  <a:latin typeface="Courier New" panose="02070309020205020404" pitchFamily="49" charset="0"/>
                  <a:ea typeface="ＭＳ Ｐゴシック" panose="020B0600070205080204" pitchFamily="34" charset="-128"/>
                  <a:cs typeface="+mn-cs"/>
                </a:rPr>
                <a:t>3</a:t>
              </a:r>
              <a:r>
                <a:rPr kumimoji="0" lang="en-US" altLang="en-US" sz="2000" b="1" i="0" u="none" strike="noStrike" kern="1200" cap="none" spc="0" normalizeH="0" baseline="30000" noProof="0">
                  <a:ln>
                    <a:noFill/>
                  </a:ln>
                  <a:solidFill>
                    <a:srgbClr val="FF0000"/>
                  </a:solidFill>
                  <a:effectLst/>
                  <a:uLnTx/>
                  <a:uFillTx/>
                  <a:latin typeface="Courier New" panose="02070309020205020404" pitchFamily="49" charset="0"/>
                  <a:ea typeface="ＭＳ Ｐゴシック" panose="020B0600070205080204" pitchFamily="34" charset="-128"/>
                  <a:cs typeface="+mn-cs"/>
                </a:rPr>
                <a:t>rd</a:t>
              </a:r>
              <a:r>
                <a:rPr kumimoji="0" lang="en-US" altLang="en-US" sz="2000" b="1" i="0" u="none" strike="noStrike" kern="1200" cap="none" spc="0" normalizeH="0" baseline="0" noProof="0">
                  <a:ln>
                    <a:noFill/>
                  </a:ln>
                  <a:solidFill>
                    <a:srgbClr val="FF0000"/>
                  </a:solidFill>
                  <a:effectLst/>
                  <a:uLnTx/>
                  <a:uFillTx/>
                  <a:latin typeface="Courier New" panose="02070309020205020404" pitchFamily="49" charset="0"/>
                  <a:ea typeface="ＭＳ Ｐゴシック" panose="020B0600070205080204" pitchFamily="34" charset="-128"/>
                  <a:cs typeface="+mn-cs"/>
                </a:rPr>
                <a:t> Dup-ACK</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a:extLst>
              <a:ext uri="{FF2B5EF4-FFF2-40B4-BE49-F238E27FC236}">
                <a16:creationId xmlns:a16="http://schemas.microsoft.com/office/drawing/2014/main" id="{69331D38-7FE6-0D32-D50A-15894373933E}"/>
              </a:ext>
            </a:extLst>
          </p:cNvPr>
          <p:cNvSpPr>
            <a:spLocks noGrp="1"/>
          </p:cNvSpPr>
          <p:nvPr>
            <p:ph type="title"/>
          </p:nvPr>
        </p:nvSpPr>
        <p:spPr/>
        <p:txBody>
          <a:bodyPr/>
          <a:lstStyle/>
          <a:p>
            <a:pPr eaLnBrk="1" hangingPunct="1"/>
            <a:r>
              <a:rPr lang="en-US" altLang="en-US" sz="3600">
                <a:ea typeface="ＭＳ Ｐゴシック" panose="020B0600070205080204" pitchFamily="34" charset="-128"/>
              </a:rPr>
              <a:t>Congestion window during Fast retransmit</a:t>
            </a:r>
          </a:p>
        </p:txBody>
      </p:sp>
      <p:sp>
        <p:nvSpPr>
          <p:cNvPr id="62466" name="Slide Number Placeholder 2">
            <a:extLst>
              <a:ext uri="{FF2B5EF4-FFF2-40B4-BE49-F238E27FC236}">
                <a16:creationId xmlns:a16="http://schemas.microsoft.com/office/drawing/2014/main" id="{5156996D-2684-DF7F-3AEA-374D303DCBD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D7A1FF3-A72B-8F42-811D-26F21A1C24DC}"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62467" name="Freeform 3">
            <a:extLst>
              <a:ext uri="{FF2B5EF4-FFF2-40B4-BE49-F238E27FC236}">
                <a16:creationId xmlns:a16="http://schemas.microsoft.com/office/drawing/2014/main" id="{B014E8BC-0566-C828-C653-DB6F91239DEE}"/>
              </a:ext>
            </a:extLst>
          </p:cNvPr>
          <p:cNvSpPr>
            <a:spLocks/>
          </p:cNvSpPr>
          <p:nvPr/>
        </p:nvSpPr>
        <p:spPr bwMode="auto">
          <a:xfrm>
            <a:off x="914400" y="1524000"/>
            <a:ext cx="7010400" cy="2819400"/>
          </a:xfrm>
          <a:custGeom>
            <a:avLst/>
            <a:gdLst>
              <a:gd name="T0" fmla="*/ 0 w 4416"/>
              <a:gd name="T1" fmla="*/ 0 h 1968"/>
              <a:gd name="T2" fmla="*/ 0 w 4416"/>
              <a:gd name="T3" fmla="*/ 2147483646 h 1968"/>
              <a:gd name="T4" fmla="*/ 2147483646 w 4416"/>
              <a:gd name="T5" fmla="*/ 2147483646 h 1968"/>
              <a:gd name="T6" fmla="*/ 0 60000 65536"/>
              <a:gd name="T7" fmla="*/ 0 60000 65536"/>
              <a:gd name="T8" fmla="*/ 0 60000 65536"/>
              <a:gd name="T9" fmla="*/ 0 w 4416"/>
              <a:gd name="T10" fmla="*/ 0 h 1968"/>
              <a:gd name="T11" fmla="*/ 4416 w 4416"/>
              <a:gd name="T12" fmla="*/ 1968 h 1968"/>
            </a:gdLst>
            <a:ahLst/>
            <a:cxnLst>
              <a:cxn ang="T6">
                <a:pos x="T0" y="T1"/>
              </a:cxn>
              <a:cxn ang="T7">
                <a:pos x="T2" y="T3"/>
              </a:cxn>
              <a:cxn ang="T8">
                <a:pos x="T4" y="T5"/>
              </a:cxn>
            </a:cxnLst>
            <a:rect l="T9" t="T10" r="T11" b="T12"/>
            <a:pathLst>
              <a:path w="4416" h="1968">
                <a:moveTo>
                  <a:pt x="0" y="0"/>
                </a:moveTo>
                <a:lnTo>
                  <a:pt x="0" y="1968"/>
                </a:lnTo>
                <a:lnTo>
                  <a:pt x="4416" y="1968"/>
                </a:lnTo>
              </a:path>
            </a:pathLst>
          </a:custGeom>
          <a:noFill/>
          <a:ln w="19050">
            <a:solidFill>
              <a:schemeClr val="tx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2468" name="Freeform 14">
            <a:extLst>
              <a:ext uri="{FF2B5EF4-FFF2-40B4-BE49-F238E27FC236}">
                <a16:creationId xmlns:a16="http://schemas.microsoft.com/office/drawing/2014/main" id="{CF1E54E2-BCB0-8B62-8BD1-8E797562F6B4}"/>
              </a:ext>
            </a:extLst>
          </p:cNvPr>
          <p:cNvSpPr>
            <a:spLocks/>
          </p:cNvSpPr>
          <p:nvPr/>
        </p:nvSpPr>
        <p:spPr bwMode="auto">
          <a:xfrm>
            <a:off x="914400" y="2895600"/>
            <a:ext cx="1828800" cy="1371600"/>
          </a:xfrm>
          <a:custGeom>
            <a:avLst/>
            <a:gdLst>
              <a:gd name="T0" fmla="*/ 2147483646 w 1152"/>
              <a:gd name="T1" fmla="*/ 0 h 864"/>
              <a:gd name="T2" fmla="*/ 2147483646 w 1152"/>
              <a:gd name="T3" fmla="*/ 2147483646 h 864"/>
              <a:gd name="T4" fmla="*/ 2147483646 w 1152"/>
              <a:gd name="T5" fmla="*/ 2147483646 h 864"/>
              <a:gd name="T6" fmla="*/ 2147483646 w 1152"/>
              <a:gd name="T7" fmla="*/ 2147483646 h 864"/>
              <a:gd name="T8" fmla="*/ 0 w 1152"/>
              <a:gd name="T9" fmla="*/ 2147483646 h 864"/>
              <a:gd name="T10" fmla="*/ 0 60000 65536"/>
              <a:gd name="T11" fmla="*/ 0 60000 65536"/>
              <a:gd name="T12" fmla="*/ 0 60000 65536"/>
              <a:gd name="T13" fmla="*/ 0 60000 65536"/>
              <a:gd name="T14" fmla="*/ 0 60000 65536"/>
              <a:gd name="T15" fmla="*/ 0 w 1152"/>
              <a:gd name="T16" fmla="*/ 0 h 864"/>
              <a:gd name="T17" fmla="*/ 1152 w 1152"/>
              <a:gd name="T18" fmla="*/ 864 h 864"/>
            </a:gdLst>
            <a:ahLst/>
            <a:cxnLst>
              <a:cxn ang="T10">
                <a:pos x="T0" y="T1"/>
              </a:cxn>
              <a:cxn ang="T11">
                <a:pos x="T2" y="T3"/>
              </a:cxn>
              <a:cxn ang="T12">
                <a:pos x="T4" y="T5"/>
              </a:cxn>
              <a:cxn ang="T13">
                <a:pos x="T6" y="T7"/>
              </a:cxn>
              <a:cxn ang="T14">
                <a:pos x="T8" y="T9"/>
              </a:cxn>
            </a:cxnLst>
            <a:rect l="T15" t="T16" r="T17" b="T18"/>
            <a:pathLst>
              <a:path w="1152" h="864">
                <a:moveTo>
                  <a:pt x="1152" y="0"/>
                </a:moveTo>
                <a:cubicBezTo>
                  <a:pt x="1132" y="116"/>
                  <a:pt x="1112" y="232"/>
                  <a:pt x="1056" y="336"/>
                </a:cubicBezTo>
                <a:cubicBezTo>
                  <a:pt x="1000" y="440"/>
                  <a:pt x="928" y="544"/>
                  <a:pt x="816" y="624"/>
                </a:cubicBezTo>
                <a:cubicBezTo>
                  <a:pt x="704" y="704"/>
                  <a:pt x="520" y="776"/>
                  <a:pt x="384" y="816"/>
                </a:cubicBezTo>
                <a:cubicBezTo>
                  <a:pt x="248" y="856"/>
                  <a:pt x="124" y="860"/>
                  <a:pt x="0" y="864"/>
                </a:cubicBezTo>
              </a:path>
            </a:pathLst>
          </a:cu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2469" name="Text Box 16">
            <a:extLst>
              <a:ext uri="{FF2B5EF4-FFF2-40B4-BE49-F238E27FC236}">
                <a16:creationId xmlns:a16="http://schemas.microsoft.com/office/drawing/2014/main" id="{B4F132FE-B1D8-B5B5-699C-20A613995012}"/>
              </a:ext>
            </a:extLst>
          </p:cNvPr>
          <p:cNvSpPr txBox="1">
            <a:spLocks noChangeArrowheads="1"/>
          </p:cNvSpPr>
          <p:nvPr/>
        </p:nvSpPr>
        <p:spPr bwMode="auto">
          <a:xfrm>
            <a:off x="7123113" y="4419600"/>
            <a:ext cx="2682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t</a:t>
            </a:r>
          </a:p>
        </p:txBody>
      </p:sp>
      <p:sp>
        <p:nvSpPr>
          <p:cNvPr id="62470" name="Text Box 17">
            <a:extLst>
              <a:ext uri="{FF2B5EF4-FFF2-40B4-BE49-F238E27FC236}">
                <a16:creationId xmlns:a16="http://schemas.microsoft.com/office/drawing/2014/main" id="{4E16FB5A-29EC-5C83-194F-CED7FAD8BCD9}"/>
              </a:ext>
            </a:extLst>
          </p:cNvPr>
          <p:cNvSpPr txBox="1">
            <a:spLocks noChangeArrowheads="1"/>
          </p:cNvSpPr>
          <p:nvPr/>
        </p:nvSpPr>
        <p:spPr bwMode="auto">
          <a:xfrm>
            <a:off x="341313" y="990600"/>
            <a:ext cx="13525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Window</a:t>
            </a:r>
          </a:p>
        </p:txBody>
      </p:sp>
      <p:sp>
        <p:nvSpPr>
          <p:cNvPr id="62471" name="Freeform 19">
            <a:extLst>
              <a:ext uri="{FF2B5EF4-FFF2-40B4-BE49-F238E27FC236}">
                <a16:creationId xmlns:a16="http://schemas.microsoft.com/office/drawing/2014/main" id="{88F097A3-1036-B0FC-91FD-8F6DBC07E1C3}"/>
              </a:ext>
            </a:extLst>
          </p:cNvPr>
          <p:cNvSpPr>
            <a:spLocks/>
          </p:cNvSpPr>
          <p:nvPr/>
        </p:nvSpPr>
        <p:spPr bwMode="auto">
          <a:xfrm>
            <a:off x="2743200" y="2362200"/>
            <a:ext cx="2667000" cy="1524000"/>
          </a:xfrm>
          <a:custGeom>
            <a:avLst/>
            <a:gdLst>
              <a:gd name="T0" fmla="*/ 0 w 1680"/>
              <a:gd name="T1" fmla="*/ 2147483646 h 960"/>
              <a:gd name="T2" fmla="*/ 0 w 1680"/>
              <a:gd name="T3" fmla="*/ 2147483646 h 960"/>
              <a:gd name="T4" fmla="*/ 2147483646 w 1680"/>
              <a:gd name="T5" fmla="*/ 2147483646 h 960"/>
              <a:gd name="T6" fmla="*/ 2147483646 w 1680"/>
              <a:gd name="T7" fmla="*/ 2147483646 h 960"/>
              <a:gd name="T8" fmla="*/ 2147483646 w 1680"/>
              <a:gd name="T9" fmla="*/ 0 h 960"/>
              <a:gd name="T10" fmla="*/ 0 60000 65536"/>
              <a:gd name="T11" fmla="*/ 0 60000 65536"/>
              <a:gd name="T12" fmla="*/ 0 60000 65536"/>
              <a:gd name="T13" fmla="*/ 0 60000 65536"/>
              <a:gd name="T14" fmla="*/ 0 60000 65536"/>
              <a:gd name="T15" fmla="*/ 0 w 1680"/>
              <a:gd name="T16" fmla="*/ 0 h 960"/>
              <a:gd name="T17" fmla="*/ 1680 w 1680"/>
              <a:gd name="T18" fmla="*/ 960 h 960"/>
            </a:gdLst>
            <a:ahLst/>
            <a:cxnLst>
              <a:cxn ang="T10">
                <a:pos x="T0" y="T1"/>
              </a:cxn>
              <a:cxn ang="T11">
                <a:pos x="T2" y="T3"/>
              </a:cxn>
              <a:cxn ang="T12">
                <a:pos x="T4" y="T5"/>
              </a:cxn>
              <a:cxn ang="T13">
                <a:pos x="T6" y="T7"/>
              </a:cxn>
              <a:cxn ang="T14">
                <a:pos x="T8" y="T9"/>
              </a:cxn>
            </a:cxnLst>
            <a:rect l="T15" t="T16" r="T17" b="T18"/>
            <a:pathLst>
              <a:path w="1680" h="960">
                <a:moveTo>
                  <a:pt x="0" y="336"/>
                </a:moveTo>
                <a:lnTo>
                  <a:pt x="0" y="816"/>
                </a:lnTo>
                <a:lnTo>
                  <a:pt x="384" y="528"/>
                </a:lnTo>
                <a:lnTo>
                  <a:pt x="384" y="960"/>
                </a:lnTo>
                <a:lnTo>
                  <a:pt x="1680" y="0"/>
                </a:lnTo>
              </a:path>
            </a:pathLst>
          </a:custGeom>
          <a:noFill/>
          <a:ln w="190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2472" name="Freeform 20">
            <a:extLst>
              <a:ext uri="{FF2B5EF4-FFF2-40B4-BE49-F238E27FC236}">
                <a16:creationId xmlns:a16="http://schemas.microsoft.com/office/drawing/2014/main" id="{B74E7A88-0BF0-BC77-1BC0-D4F1CCF3362E}"/>
              </a:ext>
            </a:extLst>
          </p:cNvPr>
          <p:cNvSpPr>
            <a:spLocks/>
          </p:cNvSpPr>
          <p:nvPr/>
        </p:nvSpPr>
        <p:spPr bwMode="auto">
          <a:xfrm>
            <a:off x="7388225" y="2662238"/>
            <a:ext cx="1600200" cy="990600"/>
          </a:xfrm>
          <a:custGeom>
            <a:avLst/>
            <a:gdLst>
              <a:gd name="T0" fmla="*/ 0 w 1008"/>
              <a:gd name="T1" fmla="*/ 0 h 624"/>
              <a:gd name="T2" fmla="*/ 0 w 1008"/>
              <a:gd name="T3" fmla="*/ 2147483646 h 624"/>
              <a:gd name="T4" fmla="*/ 2147483646 w 1008"/>
              <a:gd name="T5" fmla="*/ 2147483646 h 624"/>
              <a:gd name="T6" fmla="*/ 2147483646 w 1008"/>
              <a:gd name="T7" fmla="*/ 2147483646 h 624"/>
              <a:gd name="T8" fmla="*/ 2147483646 w 1008"/>
              <a:gd name="T9" fmla="*/ 2147483646 h 624"/>
              <a:gd name="T10" fmla="*/ 0 60000 65536"/>
              <a:gd name="T11" fmla="*/ 0 60000 65536"/>
              <a:gd name="T12" fmla="*/ 0 60000 65536"/>
              <a:gd name="T13" fmla="*/ 0 60000 65536"/>
              <a:gd name="T14" fmla="*/ 0 60000 65536"/>
              <a:gd name="T15" fmla="*/ 0 w 1008"/>
              <a:gd name="T16" fmla="*/ 0 h 624"/>
              <a:gd name="T17" fmla="*/ 1008 w 1008"/>
              <a:gd name="T18" fmla="*/ 624 h 624"/>
            </a:gdLst>
            <a:ahLst/>
            <a:cxnLst>
              <a:cxn ang="T10">
                <a:pos x="T0" y="T1"/>
              </a:cxn>
              <a:cxn ang="T11">
                <a:pos x="T2" y="T3"/>
              </a:cxn>
              <a:cxn ang="T12">
                <a:pos x="T4" y="T5"/>
              </a:cxn>
              <a:cxn ang="T13">
                <a:pos x="T6" y="T7"/>
              </a:cxn>
              <a:cxn ang="T14">
                <a:pos x="T8" y="T9"/>
              </a:cxn>
            </a:cxnLst>
            <a:rect l="T15" t="T16" r="T17" b="T18"/>
            <a:pathLst>
              <a:path w="1008" h="624">
                <a:moveTo>
                  <a:pt x="0" y="0"/>
                </a:moveTo>
                <a:lnTo>
                  <a:pt x="0" y="624"/>
                </a:lnTo>
                <a:lnTo>
                  <a:pt x="720" y="48"/>
                </a:lnTo>
                <a:lnTo>
                  <a:pt x="720" y="576"/>
                </a:lnTo>
                <a:lnTo>
                  <a:pt x="1008" y="336"/>
                </a:lnTo>
              </a:path>
            </a:pathLst>
          </a:custGeom>
          <a:noFill/>
          <a:ln w="190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2473" name="Freeform 21">
            <a:extLst>
              <a:ext uri="{FF2B5EF4-FFF2-40B4-BE49-F238E27FC236}">
                <a16:creationId xmlns:a16="http://schemas.microsoft.com/office/drawing/2014/main" id="{B214102B-8F02-38FD-62B7-8ED6234F5D4C}"/>
              </a:ext>
            </a:extLst>
          </p:cNvPr>
          <p:cNvSpPr>
            <a:spLocks/>
          </p:cNvSpPr>
          <p:nvPr/>
        </p:nvSpPr>
        <p:spPr bwMode="auto">
          <a:xfrm>
            <a:off x="5788025" y="3352800"/>
            <a:ext cx="914400" cy="990600"/>
          </a:xfrm>
          <a:custGeom>
            <a:avLst/>
            <a:gdLst>
              <a:gd name="T0" fmla="*/ 2147483646 w 1152"/>
              <a:gd name="T1" fmla="*/ 0 h 864"/>
              <a:gd name="T2" fmla="*/ 2147483646 w 1152"/>
              <a:gd name="T3" fmla="*/ 2147483646 h 864"/>
              <a:gd name="T4" fmla="*/ 2147483646 w 1152"/>
              <a:gd name="T5" fmla="*/ 2147483646 h 864"/>
              <a:gd name="T6" fmla="*/ 2147483646 w 1152"/>
              <a:gd name="T7" fmla="*/ 2147483646 h 864"/>
              <a:gd name="T8" fmla="*/ 0 w 1152"/>
              <a:gd name="T9" fmla="*/ 2147483646 h 864"/>
              <a:gd name="T10" fmla="*/ 0 60000 65536"/>
              <a:gd name="T11" fmla="*/ 0 60000 65536"/>
              <a:gd name="T12" fmla="*/ 0 60000 65536"/>
              <a:gd name="T13" fmla="*/ 0 60000 65536"/>
              <a:gd name="T14" fmla="*/ 0 60000 65536"/>
              <a:gd name="T15" fmla="*/ 0 w 1152"/>
              <a:gd name="T16" fmla="*/ 0 h 864"/>
              <a:gd name="T17" fmla="*/ 1152 w 1152"/>
              <a:gd name="T18" fmla="*/ 864 h 864"/>
            </a:gdLst>
            <a:ahLst/>
            <a:cxnLst>
              <a:cxn ang="T10">
                <a:pos x="T0" y="T1"/>
              </a:cxn>
              <a:cxn ang="T11">
                <a:pos x="T2" y="T3"/>
              </a:cxn>
              <a:cxn ang="T12">
                <a:pos x="T4" y="T5"/>
              </a:cxn>
              <a:cxn ang="T13">
                <a:pos x="T6" y="T7"/>
              </a:cxn>
              <a:cxn ang="T14">
                <a:pos x="T8" y="T9"/>
              </a:cxn>
            </a:cxnLst>
            <a:rect l="T15" t="T16" r="T17" b="T18"/>
            <a:pathLst>
              <a:path w="1152" h="864">
                <a:moveTo>
                  <a:pt x="1152" y="0"/>
                </a:moveTo>
                <a:cubicBezTo>
                  <a:pt x="1132" y="116"/>
                  <a:pt x="1112" y="232"/>
                  <a:pt x="1056" y="336"/>
                </a:cubicBezTo>
                <a:cubicBezTo>
                  <a:pt x="1000" y="440"/>
                  <a:pt x="928" y="544"/>
                  <a:pt x="816" y="624"/>
                </a:cubicBezTo>
                <a:cubicBezTo>
                  <a:pt x="704" y="704"/>
                  <a:pt x="520" y="776"/>
                  <a:pt x="384" y="816"/>
                </a:cubicBezTo>
                <a:cubicBezTo>
                  <a:pt x="248" y="856"/>
                  <a:pt x="124" y="860"/>
                  <a:pt x="0" y="864"/>
                </a:cubicBezTo>
              </a:path>
            </a:pathLst>
          </a:cu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2474" name="Line 22">
            <a:extLst>
              <a:ext uri="{FF2B5EF4-FFF2-40B4-BE49-F238E27FC236}">
                <a16:creationId xmlns:a16="http://schemas.microsoft.com/office/drawing/2014/main" id="{2D70169C-9429-625F-1E69-6093EC446369}"/>
              </a:ext>
            </a:extLst>
          </p:cNvPr>
          <p:cNvSpPr>
            <a:spLocks noChangeShapeType="1"/>
          </p:cNvSpPr>
          <p:nvPr/>
        </p:nvSpPr>
        <p:spPr bwMode="auto">
          <a:xfrm flipV="1">
            <a:off x="6702425" y="2667000"/>
            <a:ext cx="685800" cy="685800"/>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2475" name="Line 23">
            <a:extLst>
              <a:ext uri="{FF2B5EF4-FFF2-40B4-BE49-F238E27FC236}">
                <a16:creationId xmlns:a16="http://schemas.microsoft.com/office/drawing/2014/main" id="{72471746-9812-3C30-2885-0F7C5D6E427C}"/>
              </a:ext>
            </a:extLst>
          </p:cNvPr>
          <p:cNvSpPr>
            <a:spLocks noChangeShapeType="1"/>
          </p:cNvSpPr>
          <p:nvPr/>
        </p:nvSpPr>
        <p:spPr bwMode="auto">
          <a:xfrm>
            <a:off x="5800725" y="2362200"/>
            <a:ext cx="0" cy="1981200"/>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2476" name="Line 23">
            <a:extLst>
              <a:ext uri="{FF2B5EF4-FFF2-40B4-BE49-F238E27FC236}">
                <a16:creationId xmlns:a16="http://schemas.microsoft.com/office/drawing/2014/main" id="{C6550AAA-F1D5-60E2-21F9-3B71A7BA8BA6}"/>
              </a:ext>
            </a:extLst>
          </p:cNvPr>
          <p:cNvSpPr>
            <a:spLocks noChangeShapeType="1"/>
          </p:cNvSpPr>
          <p:nvPr/>
        </p:nvSpPr>
        <p:spPr bwMode="auto">
          <a:xfrm>
            <a:off x="5410200" y="2354263"/>
            <a:ext cx="377825" cy="0"/>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8" name="Line 33">
            <a:extLst>
              <a:ext uri="{FF2B5EF4-FFF2-40B4-BE49-F238E27FC236}">
                <a16:creationId xmlns:a16="http://schemas.microsoft.com/office/drawing/2014/main" id="{4B93B6B1-B97B-7511-73B7-5CD73957482C}"/>
              </a:ext>
            </a:extLst>
          </p:cNvPr>
          <p:cNvSpPr>
            <a:spLocks noChangeShapeType="1"/>
          </p:cNvSpPr>
          <p:nvPr/>
        </p:nvSpPr>
        <p:spPr bwMode="auto">
          <a:xfrm flipH="1">
            <a:off x="2770188" y="2270125"/>
            <a:ext cx="411162" cy="579438"/>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9" name="Text Box 36">
            <a:extLst>
              <a:ext uri="{FF2B5EF4-FFF2-40B4-BE49-F238E27FC236}">
                <a16:creationId xmlns:a16="http://schemas.microsoft.com/office/drawing/2014/main" id="{C8185C16-026B-B842-1F34-07CCFE770D9F}"/>
              </a:ext>
            </a:extLst>
          </p:cNvPr>
          <p:cNvSpPr txBox="1">
            <a:spLocks noChangeArrowheads="1"/>
          </p:cNvSpPr>
          <p:nvPr/>
        </p:nvSpPr>
        <p:spPr bwMode="auto">
          <a:xfrm>
            <a:off x="1257300" y="1400175"/>
            <a:ext cx="544353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Packet loss (3-dup ack, fast retransmit, multiplicative decrease)</a:t>
            </a:r>
          </a:p>
        </p:txBody>
      </p:sp>
      <p:sp>
        <p:nvSpPr>
          <p:cNvPr id="20" name="Line 33">
            <a:extLst>
              <a:ext uri="{FF2B5EF4-FFF2-40B4-BE49-F238E27FC236}">
                <a16:creationId xmlns:a16="http://schemas.microsoft.com/office/drawing/2014/main" id="{A20CA9EB-B15B-2084-10E1-F4B53C4F967D}"/>
              </a:ext>
            </a:extLst>
          </p:cNvPr>
          <p:cNvSpPr>
            <a:spLocks noChangeShapeType="1"/>
          </p:cNvSpPr>
          <p:nvPr/>
        </p:nvSpPr>
        <p:spPr bwMode="auto">
          <a:xfrm flipH="1">
            <a:off x="3365500" y="2578100"/>
            <a:ext cx="411163" cy="579438"/>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21" name="Line 33">
            <a:extLst>
              <a:ext uri="{FF2B5EF4-FFF2-40B4-BE49-F238E27FC236}">
                <a16:creationId xmlns:a16="http://schemas.microsoft.com/office/drawing/2014/main" id="{3CEF0E5F-29DF-8E03-7A8B-B390D2B22E43}"/>
              </a:ext>
            </a:extLst>
          </p:cNvPr>
          <p:cNvSpPr>
            <a:spLocks noChangeShapeType="1"/>
          </p:cNvSpPr>
          <p:nvPr/>
        </p:nvSpPr>
        <p:spPr bwMode="auto">
          <a:xfrm flipH="1">
            <a:off x="7404100" y="2052638"/>
            <a:ext cx="411163" cy="579437"/>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22" name="Line 33">
            <a:extLst>
              <a:ext uri="{FF2B5EF4-FFF2-40B4-BE49-F238E27FC236}">
                <a16:creationId xmlns:a16="http://schemas.microsoft.com/office/drawing/2014/main" id="{730830E9-8F79-D168-22D8-0F6C79C88AF8}"/>
              </a:ext>
            </a:extLst>
          </p:cNvPr>
          <p:cNvSpPr>
            <a:spLocks noChangeShapeType="1"/>
          </p:cNvSpPr>
          <p:nvPr/>
        </p:nvSpPr>
        <p:spPr bwMode="auto">
          <a:xfrm flipH="1">
            <a:off x="8539163" y="2119313"/>
            <a:ext cx="411162" cy="579437"/>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4513" name="Rectangle 2">
            <a:extLst>
              <a:ext uri="{FF2B5EF4-FFF2-40B4-BE49-F238E27FC236}">
                <a16:creationId xmlns:a16="http://schemas.microsoft.com/office/drawing/2014/main" id="{CF2CDB4A-2726-C5CA-5A66-72CC0ECA105F}"/>
              </a:ext>
            </a:extLst>
          </p:cNvPr>
          <p:cNvSpPr>
            <a:spLocks noGrp="1"/>
          </p:cNvSpPr>
          <p:nvPr>
            <p:ph type="title"/>
          </p:nvPr>
        </p:nvSpPr>
        <p:spPr/>
        <p:txBody>
          <a:bodyPr/>
          <a:lstStyle/>
          <a:p>
            <a:r>
              <a:rPr lang="en-US" altLang="en-US">
                <a:ea typeface="ＭＳ Ｐゴシック" panose="020B0600070205080204" pitchFamily="34" charset="-128"/>
              </a:rPr>
              <a:t>Two Kinds of Loss in TCP</a:t>
            </a:r>
          </a:p>
        </p:txBody>
      </p:sp>
      <p:sp>
        <p:nvSpPr>
          <p:cNvPr id="64514" name="Rectangle 3">
            <a:extLst>
              <a:ext uri="{FF2B5EF4-FFF2-40B4-BE49-F238E27FC236}">
                <a16:creationId xmlns:a16="http://schemas.microsoft.com/office/drawing/2014/main" id="{93AB968B-C297-2D1C-AC28-2B61B1DAFF59}"/>
              </a:ext>
            </a:extLst>
          </p:cNvPr>
          <p:cNvSpPr>
            <a:spLocks noGrp="1"/>
          </p:cNvSpPr>
          <p:nvPr>
            <p:ph idx="1"/>
          </p:nvPr>
        </p:nvSpPr>
        <p:spPr>
          <a:xfrm>
            <a:off x="304800" y="3910013"/>
            <a:ext cx="8534400" cy="2324100"/>
          </a:xfrm>
        </p:spPr>
        <p:txBody>
          <a:bodyPr/>
          <a:lstStyle/>
          <a:p>
            <a:pPr marL="0" indent="0">
              <a:buFont typeface="Arial" panose="020B0604020202020204" pitchFamily="34" charset="0"/>
              <a:buNone/>
            </a:pPr>
            <a:r>
              <a:rPr lang="en-US" altLang="en-US">
                <a:ea typeface="ＭＳ Ｐゴシック" panose="020B0600070205080204" pitchFamily="34" charset="-128"/>
              </a:rPr>
              <a:t>(2) Timeout (Repeat slow start – slow start restart)</a:t>
            </a:r>
          </a:p>
          <a:p>
            <a:pPr lvl="1"/>
            <a:r>
              <a:rPr lang="en-US" altLang="en-US">
                <a:ea typeface="ＭＳ Ｐゴシック" panose="020B0600070205080204" pitchFamily="34" charset="-128"/>
              </a:rPr>
              <a:t>Packet n is lost and detected via a timeout</a:t>
            </a:r>
          </a:p>
          <a:p>
            <a:pPr lvl="1"/>
            <a:r>
              <a:rPr lang="en-US" altLang="en-US">
                <a:ea typeface="ＭＳ Ｐゴシック" panose="020B0600070205080204" pitchFamily="34" charset="-128"/>
              </a:rPr>
              <a:t>Blasting entire CWND would cause another burst</a:t>
            </a:r>
          </a:p>
          <a:p>
            <a:pPr lvl="1"/>
            <a:r>
              <a:rPr lang="en-US" altLang="en-US">
                <a:ea typeface="ＭＳ Ｐゴシック" panose="020B0600070205080204" pitchFamily="34" charset="-128"/>
              </a:rPr>
              <a:t>Better to start over with a low CWND</a:t>
            </a:r>
          </a:p>
        </p:txBody>
      </p:sp>
      <p:sp>
        <p:nvSpPr>
          <p:cNvPr id="64515" name="Slide Number Placeholder 3">
            <a:extLst>
              <a:ext uri="{FF2B5EF4-FFF2-40B4-BE49-F238E27FC236}">
                <a16:creationId xmlns:a16="http://schemas.microsoft.com/office/drawing/2014/main" id="{1085B212-3A14-0510-7661-6AC9C91BBB6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D06E8EF-BAC4-BB4A-B360-AA69C386D460}"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64516" name="Rectangle 3">
            <a:extLst>
              <a:ext uri="{FF2B5EF4-FFF2-40B4-BE49-F238E27FC236}">
                <a16:creationId xmlns:a16="http://schemas.microsoft.com/office/drawing/2014/main" id="{06FF5E20-0510-32CC-5668-98880F46E291}"/>
              </a:ext>
            </a:extLst>
          </p:cNvPr>
          <p:cNvSpPr txBox="1">
            <a:spLocks/>
          </p:cNvSpPr>
          <p:nvPr/>
        </p:nvSpPr>
        <p:spPr bwMode="auto">
          <a:xfrm>
            <a:off x="381000" y="1219200"/>
            <a:ext cx="8534400" cy="243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3200" b="0" i="0" u="none" strike="noStrike" kern="1200" cap="none" spc="0" normalizeH="0" baseline="0" noProof="0">
                <a:ln>
                  <a:noFill/>
                </a:ln>
                <a:solidFill>
                  <a:srgbClr val="800000"/>
                </a:solidFill>
                <a:effectLst/>
                <a:uLnTx/>
                <a:uFillTx/>
                <a:latin typeface="Calibri" panose="020F0502020204030204" pitchFamily="34" charset="0"/>
                <a:ea typeface="ＭＳ Ｐゴシック" panose="020B0600070205080204" pitchFamily="34" charset="-128"/>
                <a:cs typeface="+mn-cs"/>
              </a:rPr>
              <a:t>(1) Triple duplicate ACK (Fast retransmit)</a:t>
            </a:r>
          </a:p>
          <a:p>
            <a:pPr marL="742950" marR="0" lvl="1" indent="-285750" algn="l"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altLang="en-US" sz="2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Packet n is lost, but packets n+1, n+2, etc. arrive</a:t>
            </a:r>
          </a:p>
          <a:p>
            <a:pPr marL="742950" marR="0" lvl="1" indent="-285750" algn="l"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altLang="en-US" sz="2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Then, sender quickly resends packet n</a:t>
            </a:r>
          </a:p>
          <a:p>
            <a:pPr marL="742950" marR="0" lvl="1" indent="-285750" algn="l"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altLang="en-US" sz="2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Do a multiplicative decrease and keep going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a:extLst>
              <a:ext uri="{FF2B5EF4-FFF2-40B4-BE49-F238E27FC236}">
                <a16:creationId xmlns:a16="http://schemas.microsoft.com/office/drawing/2014/main" id="{32371071-9AA9-FE86-44CB-C4B4F4970653}"/>
              </a:ext>
            </a:extLst>
          </p:cNvPr>
          <p:cNvSpPr>
            <a:spLocks noGrp="1"/>
          </p:cNvSpPr>
          <p:nvPr>
            <p:ph type="title"/>
          </p:nvPr>
        </p:nvSpPr>
        <p:spPr/>
        <p:txBody>
          <a:bodyPr/>
          <a:lstStyle/>
          <a:p>
            <a:pPr eaLnBrk="1" hangingPunct="1"/>
            <a:r>
              <a:rPr lang="en-US" altLang="en-US" sz="3600">
                <a:ea typeface="ＭＳ Ｐゴシック" panose="020B0600070205080204" pitchFamily="34" charset="-128"/>
              </a:rPr>
              <a:t>Repeating Slow Start After Timeout </a:t>
            </a:r>
            <a:br>
              <a:rPr lang="en-US" altLang="en-US" sz="3600">
                <a:ea typeface="ＭＳ Ｐゴシック" panose="020B0600070205080204" pitchFamily="34" charset="-128"/>
              </a:rPr>
            </a:br>
            <a:r>
              <a:rPr lang="en-US" altLang="en-US" sz="3600">
                <a:ea typeface="ＭＳ Ｐゴシック" panose="020B0600070205080204" pitchFamily="34" charset="-128"/>
              </a:rPr>
              <a:t>(slow-start restart)</a:t>
            </a:r>
          </a:p>
        </p:txBody>
      </p:sp>
      <p:sp>
        <p:nvSpPr>
          <p:cNvPr id="66562" name="Slide Number Placeholder 2">
            <a:extLst>
              <a:ext uri="{FF2B5EF4-FFF2-40B4-BE49-F238E27FC236}">
                <a16:creationId xmlns:a16="http://schemas.microsoft.com/office/drawing/2014/main" id="{EE872B24-EC05-A15F-A758-6CB5DBDA5AE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6B67E99-AE0B-7443-B639-D61CEF222E35}"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66563" name="Freeform 3">
            <a:extLst>
              <a:ext uri="{FF2B5EF4-FFF2-40B4-BE49-F238E27FC236}">
                <a16:creationId xmlns:a16="http://schemas.microsoft.com/office/drawing/2014/main" id="{E458FD9A-14F1-63B1-6DE0-44F82F134E34}"/>
              </a:ext>
            </a:extLst>
          </p:cNvPr>
          <p:cNvSpPr>
            <a:spLocks/>
          </p:cNvSpPr>
          <p:nvPr/>
        </p:nvSpPr>
        <p:spPr bwMode="auto">
          <a:xfrm>
            <a:off x="914400" y="1524000"/>
            <a:ext cx="7010400" cy="2819400"/>
          </a:xfrm>
          <a:custGeom>
            <a:avLst/>
            <a:gdLst>
              <a:gd name="T0" fmla="*/ 0 w 4416"/>
              <a:gd name="T1" fmla="*/ 0 h 1968"/>
              <a:gd name="T2" fmla="*/ 0 w 4416"/>
              <a:gd name="T3" fmla="*/ 2147483646 h 1968"/>
              <a:gd name="T4" fmla="*/ 2147483646 w 4416"/>
              <a:gd name="T5" fmla="*/ 2147483646 h 1968"/>
              <a:gd name="T6" fmla="*/ 0 60000 65536"/>
              <a:gd name="T7" fmla="*/ 0 60000 65536"/>
              <a:gd name="T8" fmla="*/ 0 60000 65536"/>
              <a:gd name="T9" fmla="*/ 0 w 4416"/>
              <a:gd name="T10" fmla="*/ 0 h 1968"/>
              <a:gd name="T11" fmla="*/ 4416 w 4416"/>
              <a:gd name="T12" fmla="*/ 1968 h 1968"/>
            </a:gdLst>
            <a:ahLst/>
            <a:cxnLst>
              <a:cxn ang="T6">
                <a:pos x="T0" y="T1"/>
              </a:cxn>
              <a:cxn ang="T7">
                <a:pos x="T2" y="T3"/>
              </a:cxn>
              <a:cxn ang="T8">
                <a:pos x="T4" y="T5"/>
              </a:cxn>
            </a:cxnLst>
            <a:rect l="T9" t="T10" r="T11" b="T12"/>
            <a:pathLst>
              <a:path w="4416" h="1968">
                <a:moveTo>
                  <a:pt x="0" y="0"/>
                </a:moveTo>
                <a:lnTo>
                  <a:pt x="0" y="1968"/>
                </a:lnTo>
                <a:lnTo>
                  <a:pt x="4416" y="1968"/>
                </a:lnTo>
              </a:path>
            </a:pathLst>
          </a:custGeom>
          <a:noFill/>
          <a:ln w="19050">
            <a:solidFill>
              <a:schemeClr val="tx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564" name="Freeform 14">
            <a:extLst>
              <a:ext uri="{FF2B5EF4-FFF2-40B4-BE49-F238E27FC236}">
                <a16:creationId xmlns:a16="http://schemas.microsoft.com/office/drawing/2014/main" id="{C197CFD6-E9E9-ABE0-2275-B65BD40EDBDC}"/>
              </a:ext>
            </a:extLst>
          </p:cNvPr>
          <p:cNvSpPr>
            <a:spLocks/>
          </p:cNvSpPr>
          <p:nvPr/>
        </p:nvSpPr>
        <p:spPr bwMode="auto">
          <a:xfrm>
            <a:off x="914400" y="2895600"/>
            <a:ext cx="1828800" cy="1371600"/>
          </a:xfrm>
          <a:custGeom>
            <a:avLst/>
            <a:gdLst>
              <a:gd name="T0" fmla="*/ 2147483646 w 1152"/>
              <a:gd name="T1" fmla="*/ 0 h 864"/>
              <a:gd name="T2" fmla="*/ 2147483646 w 1152"/>
              <a:gd name="T3" fmla="*/ 2147483646 h 864"/>
              <a:gd name="T4" fmla="*/ 2147483646 w 1152"/>
              <a:gd name="T5" fmla="*/ 2147483646 h 864"/>
              <a:gd name="T6" fmla="*/ 2147483646 w 1152"/>
              <a:gd name="T7" fmla="*/ 2147483646 h 864"/>
              <a:gd name="T8" fmla="*/ 0 w 1152"/>
              <a:gd name="T9" fmla="*/ 2147483646 h 864"/>
              <a:gd name="T10" fmla="*/ 0 60000 65536"/>
              <a:gd name="T11" fmla="*/ 0 60000 65536"/>
              <a:gd name="T12" fmla="*/ 0 60000 65536"/>
              <a:gd name="T13" fmla="*/ 0 60000 65536"/>
              <a:gd name="T14" fmla="*/ 0 60000 65536"/>
              <a:gd name="T15" fmla="*/ 0 w 1152"/>
              <a:gd name="T16" fmla="*/ 0 h 864"/>
              <a:gd name="T17" fmla="*/ 1152 w 1152"/>
              <a:gd name="T18" fmla="*/ 864 h 864"/>
            </a:gdLst>
            <a:ahLst/>
            <a:cxnLst>
              <a:cxn ang="T10">
                <a:pos x="T0" y="T1"/>
              </a:cxn>
              <a:cxn ang="T11">
                <a:pos x="T2" y="T3"/>
              </a:cxn>
              <a:cxn ang="T12">
                <a:pos x="T4" y="T5"/>
              </a:cxn>
              <a:cxn ang="T13">
                <a:pos x="T6" y="T7"/>
              </a:cxn>
              <a:cxn ang="T14">
                <a:pos x="T8" y="T9"/>
              </a:cxn>
            </a:cxnLst>
            <a:rect l="T15" t="T16" r="T17" b="T18"/>
            <a:pathLst>
              <a:path w="1152" h="864">
                <a:moveTo>
                  <a:pt x="1152" y="0"/>
                </a:moveTo>
                <a:cubicBezTo>
                  <a:pt x="1132" y="116"/>
                  <a:pt x="1112" y="232"/>
                  <a:pt x="1056" y="336"/>
                </a:cubicBezTo>
                <a:cubicBezTo>
                  <a:pt x="1000" y="440"/>
                  <a:pt x="928" y="544"/>
                  <a:pt x="816" y="624"/>
                </a:cubicBezTo>
                <a:cubicBezTo>
                  <a:pt x="704" y="704"/>
                  <a:pt x="520" y="776"/>
                  <a:pt x="384" y="816"/>
                </a:cubicBezTo>
                <a:cubicBezTo>
                  <a:pt x="248" y="856"/>
                  <a:pt x="124" y="860"/>
                  <a:pt x="0" y="864"/>
                </a:cubicBezTo>
              </a:path>
            </a:pathLst>
          </a:cu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565" name="Text Box 16">
            <a:extLst>
              <a:ext uri="{FF2B5EF4-FFF2-40B4-BE49-F238E27FC236}">
                <a16:creationId xmlns:a16="http://schemas.microsoft.com/office/drawing/2014/main" id="{9D1323EA-5C78-D448-5A4A-B76DDC4CD973}"/>
              </a:ext>
            </a:extLst>
          </p:cNvPr>
          <p:cNvSpPr txBox="1">
            <a:spLocks noChangeArrowheads="1"/>
          </p:cNvSpPr>
          <p:nvPr/>
        </p:nvSpPr>
        <p:spPr bwMode="auto">
          <a:xfrm>
            <a:off x="7123113" y="4419600"/>
            <a:ext cx="2682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t</a:t>
            </a:r>
          </a:p>
        </p:txBody>
      </p:sp>
      <p:sp>
        <p:nvSpPr>
          <p:cNvPr id="66566" name="Text Box 17">
            <a:extLst>
              <a:ext uri="{FF2B5EF4-FFF2-40B4-BE49-F238E27FC236}">
                <a16:creationId xmlns:a16="http://schemas.microsoft.com/office/drawing/2014/main" id="{58859C7A-621A-8210-702A-DA8806753A51}"/>
              </a:ext>
            </a:extLst>
          </p:cNvPr>
          <p:cNvSpPr txBox="1">
            <a:spLocks noChangeArrowheads="1"/>
          </p:cNvSpPr>
          <p:nvPr/>
        </p:nvSpPr>
        <p:spPr bwMode="auto">
          <a:xfrm>
            <a:off x="341313" y="990600"/>
            <a:ext cx="13525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Window</a:t>
            </a:r>
          </a:p>
        </p:txBody>
      </p:sp>
      <p:sp>
        <p:nvSpPr>
          <p:cNvPr id="66567" name="Text Box 18">
            <a:extLst>
              <a:ext uri="{FF2B5EF4-FFF2-40B4-BE49-F238E27FC236}">
                <a16:creationId xmlns:a16="http://schemas.microsoft.com/office/drawing/2014/main" id="{E1E886B7-156D-CA19-95CB-E750501806AF}"/>
              </a:ext>
            </a:extLst>
          </p:cNvPr>
          <p:cNvSpPr txBox="1">
            <a:spLocks noChangeArrowheads="1"/>
          </p:cNvSpPr>
          <p:nvPr/>
        </p:nvSpPr>
        <p:spPr bwMode="auto">
          <a:xfrm>
            <a:off x="655638" y="5745163"/>
            <a:ext cx="783272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rPr>
              <a:t>Slow-start restart: </a:t>
            </a:r>
            <a:r>
              <a:rPr kumimoji="0" lang="en-US" altLang="en-US" sz="2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Go back to CWND of 1, but take advantage of knowing the previous value of CWND.</a:t>
            </a:r>
          </a:p>
        </p:txBody>
      </p:sp>
      <p:sp>
        <p:nvSpPr>
          <p:cNvPr id="66568" name="Freeform 19">
            <a:extLst>
              <a:ext uri="{FF2B5EF4-FFF2-40B4-BE49-F238E27FC236}">
                <a16:creationId xmlns:a16="http://schemas.microsoft.com/office/drawing/2014/main" id="{D48D38F4-1D6A-C2A7-F4DD-FB01180CF718}"/>
              </a:ext>
            </a:extLst>
          </p:cNvPr>
          <p:cNvSpPr>
            <a:spLocks/>
          </p:cNvSpPr>
          <p:nvPr/>
        </p:nvSpPr>
        <p:spPr bwMode="auto">
          <a:xfrm>
            <a:off x="2743200" y="2362200"/>
            <a:ext cx="2667000" cy="1524000"/>
          </a:xfrm>
          <a:custGeom>
            <a:avLst/>
            <a:gdLst>
              <a:gd name="T0" fmla="*/ 0 w 1680"/>
              <a:gd name="T1" fmla="*/ 2147483646 h 960"/>
              <a:gd name="T2" fmla="*/ 0 w 1680"/>
              <a:gd name="T3" fmla="*/ 2147483646 h 960"/>
              <a:gd name="T4" fmla="*/ 2147483646 w 1680"/>
              <a:gd name="T5" fmla="*/ 2147483646 h 960"/>
              <a:gd name="T6" fmla="*/ 2147483646 w 1680"/>
              <a:gd name="T7" fmla="*/ 2147483646 h 960"/>
              <a:gd name="T8" fmla="*/ 2147483646 w 1680"/>
              <a:gd name="T9" fmla="*/ 0 h 960"/>
              <a:gd name="T10" fmla="*/ 0 60000 65536"/>
              <a:gd name="T11" fmla="*/ 0 60000 65536"/>
              <a:gd name="T12" fmla="*/ 0 60000 65536"/>
              <a:gd name="T13" fmla="*/ 0 60000 65536"/>
              <a:gd name="T14" fmla="*/ 0 60000 65536"/>
              <a:gd name="T15" fmla="*/ 0 w 1680"/>
              <a:gd name="T16" fmla="*/ 0 h 960"/>
              <a:gd name="T17" fmla="*/ 1680 w 1680"/>
              <a:gd name="T18" fmla="*/ 960 h 960"/>
            </a:gdLst>
            <a:ahLst/>
            <a:cxnLst>
              <a:cxn ang="T10">
                <a:pos x="T0" y="T1"/>
              </a:cxn>
              <a:cxn ang="T11">
                <a:pos x="T2" y="T3"/>
              </a:cxn>
              <a:cxn ang="T12">
                <a:pos x="T4" y="T5"/>
              </a:cxn>
              <a:cxn ang="T13">
                <a:pos x="T6" y="T7"/>
              </a:cxn>
              <a:cxn ang="T14">
                <a:pos x="T8" y="T9"/>
              </a:cxn>
            </a:cxnLst>
            <a:rect l="T15" t="T16" r="T17" b="T18"/>
            <a:pathLst>
              <a:path w="1680" h="960">
                <a:moveTo>
                  <a:pt x="0" y="336"/>
                </a:moveTo>
                <a:lnTo>
                  <a:pt x="0" y="816"/>
                </a:lnTo>
                <a:lnTo>
                  <a:pt x="384" y="528"/>
                </a:lnTo>
                <a:lnTo>
                  <a:pt x="384" y="960"/>
                </a:lnTo>
                <a:lnTo>
                  <a:pt x="1680" y="0"/>
                </a:lnTo>
              </a:path>
            </a:pathLst>
          </a:custGeom>
          <a:noFill/>
          <a:ln w="190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569" name="Freeform 20">
            <a:extLst>
              <a:ext uri="{FF2B5EF4-FFF2-40B4-BE49-F238E27FC236}">
                <a16:creationId xmlns:a16="http://schemas.microsoft.com/office/drawing/2014/main" id="{9321F1F9-799E-73CC-FAE6-53037954E689}"/>
              </a:ext>
            </a:extLst>
          </p:cNvPr>
          <p:cNvSpPr>
            <a:spLocks/>
          </p:cNvSpPr>
          <p:nvPr/>
        </p:nvSpPr>
        <p:spPr bwMode="auto">
          <a:xfrm>
            <a:off x="7388225" y="2662238"/>
            <a:ext cx="1600200" cy="990600"/>
          </a:xfrm>
          <a:custGeom>
            <a:avLst/>
            <a:gdLst>
              <a:gd name="T0" fmla="*/ 0 w 1008"/>
              <a:gd name="T1" fmla="*/ 0 h 624"/>
              <a:gd name="T2" fmla="*/ 0 w 1008"/>
              <a:gd name="T3" fmla="*/ 2147483646 h 624"/>
              <a:gd name="T4" fmla="*/ 2147483646 w 1008"/>
              <a:gd name="T5" fmla="*/ 2147483646 h 624"/>
              <a:gd name="T6" fmla="*/ 2147483646 w 1008"/>
              <a:gd name="T7" fmla="*/ 2147483646 h 624"/>
              <a:gd name="T8" fmla="*/ 2147483646 w 1008"/>
              <a:gd name="T9" fmla="*/ 2147483646 h 624"/>
              <a:gd name="T10" fmla="*/ 0 60000 65536"/>
              <a:gd name="T11" fmla="*/ 0 60000 65536"/>
              <a:gd name="T12" fmla="*/ 0 60000 65536"/>
              <a:gd name="T13" fmla="*/ 0 60000 65536"/>
              <a:gd name="T14" fmla="*/ 0 60000 65536"/>
              <a:gd name="T15" fmla="*/ 0 w 1008"/>
              <a:gd name="T16" fmla="*/ 0 h 624"/>
              <a:gd name="T17" fmla="*/ 1008 w 1008"/>
              <a:gd name="T18" fmla="*/ 624 h 624"/>
            </a:gdLst>
            <a:ahLst/>
            <a:cxnLst>
              <a:cxn ang="T10">
                <a:pos x="T0" y="T1"/>
              </a:cxn>
              <a:cxn ang="T11">
                <a:pos x="T2" y="T3"/>
              </a:cxn>
              <a:cxn ang="T12">
                <a:pos x="T4" y="T5"/>
              </a:cxn>
              <a:cxn ang="T13">
                <a:pos x="T6" y="T7"/>
              </a:cxn>
              <a:cxn ang="T14">
                <a:pos x="T8" y="T9"/>
              </a:cxn>
            </a:cxnLst>
            <a:rect l="T15" t="T16" r="T17" b="T18"/>
            <a:pathLst>
              <a:path w="1008" h="624">
                <a:moveTo>
                  <a:pt x="0" y="0"/>
                </a:moveTo>
                <a:lnTo>
                  <a:pt x="0" y="624"/>
                </a:lnTo>
                <a:lnTo>
                  <a:pt x="720" y="48"/>
                </a:lnTo>
                <a:lnTo>
                  <a:pt x="720" y="576"/>
                </a:lnTo>
                <a:lnTo>
                  <a:pt x="1008" y="336"/>
                </a:lnTo>
              </a:path>
            </a:pathLst>
          </a:custGeom>
          <a:noFill/>
          <a:ln w="190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570" name="Freeform 21">
            <a:extLst>
              <a:ext uri="{FF2B5EF4-FFF2-40B4-BE49-F238E27FC236}">
                <a16:creationId xmlns:a16="http://schemas.microsoft.com/office/drawing/2014/main" id="{C83C9259-C67B-3693-D30D-0DB12FEC09F6}"/>
              </a:ext>
            </a:extLst>
          </p:cNvPr>
          <p:cNvSpPr>
            <a:spLocks/>
          </p:cNvSpPr>
          <p:nvPr/>
        </p:nvSpPr>
        <p:spPr bwMode="auto">
          <a:xfrm>
            <a:off x="5788025" y="3352800"/>
            <a:ext cx="914400" cy="990600"/>
          </a:xfrm>
          <a:custGeom>
            <a:avLst/>
            <a:gdLst>
              <a:gd name="T0" fmla="*/ 2147483646 w 1152"/>
              <a:gd name="T1" fmla="*/ 0 h 864"/>
              <a:gd name="T2" fmla="*/ 2147483646 w 1152"/>
              <a:gd name="T3" fmla="*/ 2147483646 h 864"/>
              <a:gd name="T4" fmla="*/ 2147483646 w 1152"/>
              <a:gd name="T5" fmla="*/ 2147483646 h 864"/>
              <a:gd name="T6" fmla="*/ 2147483646 w 1152"/>
              <a:gd name="T7" fmla="*/ 2147483646 h 864"/>
              <a:gd name="T8" fmla="*/ 0 w 1152"/>
              <a:gd name="T9" fmla="*/ 2147483646 h 864"/>
              <a:gd name="T10" fmla="*/ 0 60000 65536"/>
              <a:gd name="T11" fmla="*/ 0 60000 65536"/>
              <a:gd name="T12" fmla="*/ 0 60000 65536"/>
              <a:gd name="T13" fmla="*/ 0 60000 65536"/>
              <a:gd name="T14" fmla="*/ 0 60000 65536"/>
              <a:gd name="T15" fmla="*/ 0 w 1152"/>
              <a:gd name="T16" fmla="*/ 0 h 864"/>
              <a:gd name="T17" fmla="*/ 1152 w 1152"/>
              <a:gd name="T18" fmla="*/ 864 h 864"/>
            </a:gdLst>
            <a:ahLst/>
            <a:cxnLst>
              <a:cxn ang="T10">
                <a:pos x="T0" y="T1"/>
              </a:cxn>
              <a:cxn ang="T11">
                <a:pos x="T2" y="T3"/>
              </a:cxn>
              <a:cxn ang="T12">
                <a:pos x="T4" y="T5"/>
              </a:cxn>
              <a:cxn ang="T13">
                <a:pos x="T6" y="T7"/>
              </a:cxn>
              <a:cxn ang="T14">
                <a:pos x="T8" y="T9"/>
              </a:cxn>
            </a:cxnLst>
            <a:rect l="T15" t="T16" r="T17" b="T18"/>
            <a:pathLst>
              <a:path w="1152" h="864">
                <a:moveTo>
                  <a:pt x="1152" y="0"/>
                </a:moveTo>
                <a:cubicBezTo>
                  <a:pt x="1132" y="116"/>
                  <a:pt x="1112" y="232"/>
                  <a:pt x="1056" y="336"/>
                </a:cubicBezTo>
                <a:cubicBezTo>
                  <a:pt x="1000" y="440"/>
                  <a:pt x="928" y="544"/>
                  <a:pt x="816" y="624"/>
                </a:cubicBezTo>
                <a:cubicBezTo>
                  <a:pt x="704" y="704"/>
                  <a:pt x="520" y="776"/>
                  <a:pt x="384" y="816"/>
                </a:cubicBezTo>
                <a:cubicBezTo>
                  <a:pt x="248" y="856"/>
                  <a:pt x="124" y="860"/>
                  <a:pt x="0" y="864"/>
                </a:cubicBezTo>
              </a:path>
            </a:pathLst>
          </a:cu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571" name="Line 22">
            <a:extLst>
              <a:ext uri="{FF2B5EF4-FFF2-40B4-BE49-F238E27FC236}">
                <a16:creationId xmlns:a16="http://schemas.microsoft.com/office/drawing/2014/main" id="{BC57AD1C-5E63-80E3-8CCD-35DD5AEF3FF5}"/>
              </a:ext>
            </a:extLst>
          </p:cNvPr>
          <p:cNvSpPr>
            <a:spLocks noChangeShapeType="1"/>
          </p:cNvSpPr>
          <p:nvPr/>
        </p:nvSpPr>
        <p:spPr bwMode="auto">
          <a:xfrm flipV="1">
            <a:off x="6702425" y="2667000"/>
            <a:ext cx="685800" cy="685800"/>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572" name="Line 23">
            <a:extLst>
              <a:ext uri="{FF2B5EF4-FFF2-40B4-BE49-F238E27FC236}">
                <a16:creationId xmlns:a16="http://schemas.microsoft.com/office/drawing/2014/main" id="{6CA4D4C0-1921-172C-993A-83F9AD5C4A1B}"/>
              </a:ext>
            </a:extLst>
          </p:cNvPr>
          <p:cNvSpPr>
            <a:spLocks noChangeShapeType="1"/>
          </p:cNvSpPr>
          <p:nvPr/>
        </p:nvSpPr>
        <p:spPr bwMode="auto">
          <a:xfrm>
            <a:off x="5800725" y="2362200"/>
            <a:ext cx="0" cy="1981200"/>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001496" name="AutoShape 24">
            <a:extLst>
              <a:ext uri="{FF2B5EF4-FFF2-40B4-BE49-F238E27FC236}">
                <a16:creationId xmlns:a16="http://schemas.microsoft.com/office/drawing/2014/main" id="{BC56E2E6-5969-A5DF-0073-6488A19A408A}"/>
              </a:ext>
            </a:extLst>
          </p:cNvPr>
          <p:cNvSpPr>
            <a:spLocks noChangeArrowheads="1"/>
          </p:cNvSpPr>
          <p:nvPr/>
        </p:nvSpPr>
        <p:spPr bwMode="auto">
          <a:xfrm>
            <a:off x="6502400" y="4510088"/>
            <a:ext cx="2590800" cy="1165225"/>
          </a:xfrm>
          <a:prstGeom prst="wedgeRectCallout">
            <a:avLst>
              <a:gd name="adj1" fmla="val -54449"/>
              <a:gd name="adj2" fmla="val -77648"/>
            </a:avLst>
          </a:prstGeom>
          <a:solidFill>
            <a:srgbClr val="CCFFFF"/>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2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Slow start until reaching half of previous </a:t>
            </a:r>
            <a:r>
              <a:rPr kumimoji="0" lang="en-US" altLang="en-US" sz="2200" b="0" i="1"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cwnd</a:t>
            </a:r>
            <a:r>
              <a:rPr kumimoji="0" lang="en-US" altLang="en-US" sz="22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a:t>
            </a:r>
          </a:p>
        </p:txBody>
      </p:sp>
      <p:sp>
        <p:nvSpPr>
          <p:cNvPr id="61455" name="Line 33">
            <a:extLst>
              <a:ext uri="{FF2B5EF4-FFF2-40B4-BE49-F238E27FC236}">
                <a16:creationId xmlns:a16="http://schemas.microsoft.com/office/drawing/2014/main" id="{6D2D6ADE-A533-A6A2-B807-0B02BC46C62B}"/>
              </a:ext>
            </a:extLst>
          </p:cNvPr>
          <p:cNvSpPr>
            <a:spLocks noChangeShapeType="1"/>
          </p:cNvSpPr>
          <p:nvPr/>
        </p:nvSpPr>
        <p:spPr bwMode="auto">
          <a:xfrm flipH="1">
            <a:off x="5456238" y="1698625"/>
            <a:ext cx="411162" cy="579438"/>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1457" name="Text Box 36">
            <a:extLst>
              <a:ext uri="{FF2B5EF4-FFF2-40B4-BE49-F238E27FC236}">
                <a16:creationId xmlns:a16="http://schemas.microsoft.com/office/drawing/2014/main" id="{90A9B7BD-3A1F-8A39-1A88-AE9788640E63}"/>
              </a:ext>
            </a:extLst>
          </p:cNvPr>
          <p:cNvSpPr txBox="1">
            <a:spLocks noChangeArrowheads="1"/>
          </p:cNvSpPr>
          <p:nvPr/>
        </p:nvSpPr>
        <p:spPr bwMode="auto">
          <a:xfrm>
            <a:off x="5562600" y="1241425"/>
            <a:ext cx="1295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timeout</a:t>
            </a:r>
          </a:p>
        </p:txBody>
      </p:sp>
      <p:sp>
        <p:nvSpPr>
          <p:cNvPr id="66576" name="Line 23">
            <a:extLst>
              <a:ext uri="{FF2B5EF4-FFF2-40B4-BE49-F238E27FC236}">
                <a16:creationId xmlns:a16="http://schemas.microsoft.com/office/drawing/2014/main" id="{19C0C156-0061-3C3C-1168-06E79CBBEE10}"/>
              </a:ext>
            </a:extLst>
          </p:cNvPr>
          <p:cNvSpPr>
            <a:spLocks noChangeShapeType="1"/>
          </p:cNvSpPr>
          <p:nvPr/>
        </p:nvSpPr>
        <p:spPr bwMode="auto">
          <a:xfrm>
            <a:off x="5410200" y="2354263"/>
            <a:ext cx="377825" cy="0"/>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577" name="Line 33">
            <a:extLst>
              <a:ext uri="{FF2B5EF4-FFF2-40B4-BE49-F238E27FC236}">
                <a16:creationId xmlns:a16="http://schemas.microsoft.com/office/drawing/2014/main" id="{5A96479A-307D-180C-161C-593CF4CC2B38}"/>
              </a:ext>
            </a:extLst>
          </p:cNvPr>
          <p:cNvSpPr>
            <a:spLocks noChangeShapeType="1"/>
          </p:cNvSpPr>
          <p:nvPr/>
        </p:nvSpPr>
        <p:spPr bwMode="auto">
          <a:xfrm flipH="1">
            <a:off x="2770188" y="2270125"/>
            <a:ext cx="411162" cy="579438"/>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578" name="Text Box 36">
            <a:extLst>
              <a:ext uri="{FF2B5EF4-FFF2-40B4-BE49-F238E27FC236}">
                <a16:creationId xmlns:a16="http://schemas.microsoft.com/office/drawing/2014/main" id="{A215DE21-7896-FAFE-7C1B-9DAABA18C129}"/>
              </a:ext>
            </a:extLst>
          </p:cNvPr>
          <p:cNvSpPr txBox="1">
            <a:spLocks noChangeArrowheads="1"/>
          </p:cNvSpPr>
          <p:nvPr/>
        </p:nvSpPr>
        <p:spPr bwMode="auto">
          <a:xfrm>
            <a:off x="1258888" y="1501775"/>
            <a:ext cx="35433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Packet loss (3-dup ack, fast retransmit)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145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57"/>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499"/>
                                          </p:stCondLst>
                                        </p:cTn>
                                        <p:tgtEl>
                                          <p:spTgt spid="10014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1496" grpId="0" animBg="1" autoUpdateAnimBg="0"/>
      <p:bldP spid="61457" grpId="0"/>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8609" name="Rectangle 2">
            <a:extLst>
              <a:ext uri="{FF2B5EF4-FFF2-40B4-BE49-F238E27FC236}">
                <a16:creationId xmlns:a16="http://schemas.microsoft.com/office/drawing/2014/main" id="{8FA0FC5B-C4B5-909B-350A-55981354F71C}"/>
              </a:ext>
            </a:extLst>
          </p:cNvPr>
          <p:cNvSpPr>
            <a:spLocks noGrp="1"/>
          </p:cNvSpPr>
          <p:nvPr>
            <p:ph type="title"/>
          </p:nvPr>
        </p:nvSpPr>
        <p:spPr/>
        <p:txBody>
          <a:bodyPr/>
          <a:lstStyle/>
          <a:p>
            <a:pPr eaLnBrk="1" hangingPunct="1"/>
            <a:r>
              <a:rPr lang="en-US" altLang="en-US" sz="4000">
                <a:ea typeface="ＭＳ Ｐゴシック" panose="020B0600070205080204" pitchFamily="34" charset="-128"/>
              </a:rPr>
              <a:t>Repeating Slow Start After Idle Period</a:t>
            </a:r>
          </a:p>
        </p:txBody>
      </p:sp>
      <p:sp>
        <p:nvSpPr>
          <p:cNvPr id="68610" name="Rectangle 3">
            <a:extLst>
              <a:ext uri="{FF2B5EF4-FFF2-40B4-BE49-F238E27FC236}">
                <a16:creationId xmlns:a16="http://schemas.microsoft.com/office/drawing/2014/main" id="{B27C93EE-8B9D-4DE5-E4B3-DCCDE559C643}"/>
              </a:ext>
            </a:extLst>
          </p:cNvPr>
          <p:cNvSpPr>
            <a:spLocks noGrp="1"/>
          </p:cNvSpPr>
          <p:nvPr>
            <p:ph idx="1"/>
          </p:nvPr>
        </p:nvSpPr>
        <p:spPr/>
        <p:txBody>
          <a:bodyPr/>
          <a:lstStyle/>
          <a:p>
            <a:pPr eaLnBrk="1" hangingPunct="1">
              <a:lnSpc>
                <a:spcPct val="90000"/>
              </a:lnSpc>
              <a:spcAft>
                <a:spcPts val="1800"/>
              </a:spcAft>
            </a:pPr>
            <a:r>
              <a:rPr lang="en-US" altLang="en-US">
                <a:ea typeface="ＭＳ Ｐゴシック" panose="020B0600070205080204" pitchFamily="34" charset="-128"/>
              </a:rPr>
              <a:t>Suppose a TCP connection goes idle for a while</a:t>
            </a:r>
          </a:p>
          <a:p>
            <a:pPr eaLnBrk="1" hangingPunct="1">
              <a:lnSpc>
                <a:spcPct val="90000"/>
              </a:lnSpc>
            </a:pPr>
            <a:r>
              <a:rPr lang="en-US" altLang="en-US">
                <a:ea typeface="ＭＳ Ｐゴシック" panose="020B0600070205080204" pitchFamily="34" charset="-128"/>
              </a:rPr>
              <a:t>Eventually, the network conditions change</a:t>
            </a:r>
          </a:p>
          <a:p>
            <a:pPr lvl="1" eaLnBrk="1" hangingPunct="1">
              <a:lnSpc>
                <a:spcPct val="90000"/>
              </a:lnSpc>
              <a:spcAft>
                <a:spcPts val="1800"/>
              </a:spcAft>
            </a:pPr>
            <a:r>
              <a:rPr lang="en-US" altLang="en-US">
                <a:ea typeface="ＭＳ Ｐゴシック" panose="020B0600070205080204" pitchFamily="34" charset="-128"/>
              </a:rPr>
              <a:t>Maybe many more flows are traversing the link</a:t>
            </a:r>
          </a:p>
          <a:p>
            <a:pPr eaLnBrk="1" hangingPunct="1">
              <a:lnSpc>
                <a:spcPct val="90000"/>
              </a:lnSpc>
            </a:pPr>
            <a:r>
              <a:rPr lang="en-US" altLang="en-US">
                <a:ea typeface="ＭＳ Ｐゴシック" panose="020B0600070205080204" pitchFamily="34" charset="-128"/>
              </a:rPr>
              <a:t>Dangerous to start transmitting at the old rate</a:t>
            </a:r>
          </a:p>
          <a:p>
            <a:pPr lvl="1" eaLnBrk="1" hangingPunct="1">
              <a:lnSpc>
                <a:spcPct val="90000"/>
              </a:lnSpc>
            </a:pPr>
            <a:r>
              <a:rPr lang="en-US" altLang="en-US">
                <a:ea typeface="ＭＳ Ｐゴシック" panose="020B0600070205080204" pitchFamily="34" charset="-128"/>
              </a:rPr>
              <a:t>Previously-idle TCP sender might blast network</a:t>
            </a:r>
          </a:p>
          <a:p>
            <a:pPr lvl="1" eaLnBrk="1" hangingPunct="1">
              <a:lnSpc>
                <a:spcPct val="90000"/>
              </a:lnSpc>
              <a:spcAft>
                <a:spcPts val="1800"/>
              </a:spcAft>
            </a:pPr>
            <a:r>
              <a:rPr lang="en-US" altLang="en-US">
                <a:ea typeface="ＭＳ Ｐゴシック" panose="020B0600070205080204" pitchFamily="34" charset="-128"/>
              </a:rPr>
              <a:t>… causing excessive congestion and packet loss</a:t>
            </a:r>
          </a:p>
          <a:p>
            <a:pPr eaLnBrk="1" hangingPunct="1">
              <a:lnSpc>
                <a:spcPct val="90000"/>
              </a:lnSpc>
            </a:pPr>
            <a:r>
              <a:rPr lang="en-US" altLang="en-US">
                <a:ea typeface="ＭＳ Ｐゴシック" panose="020B0600070205080204" pitchFamily="34" charset="-128"/>
              </a:rPr>
              <a:t>So, some TCP implementations repeat slow start</a:t>
            </a:r>
          </a:p>
          <a:p>
            <a:pPr lvl="1" eaLnBrk="1" hangingPunct="1">
              <a:lnSpc>
                <a:spcPct val="90000"/>
              </a:lnSpc>
            </a:pPr>
            <a:r>
              <a:rPr lang="en-US" altLang="en-US">
                <a:ea typeface="ＭＳ Ｐゴシック" panose="020B0600070205080204" pitchFamily="34" charset="-128"/>
              </a:rPr>
              <a:t>Slow-start restart after an idle period</a:t>
            </a:r>
          </a:p>
        </p:txBody>
      </p:sp>
      <p:sp>
        <p:nvSpPr>
          <p:cNvPr id="68611" name="Slide Number Placeholder 3">
            <a:extLst>
              <a:ext uri="{FF2B5EF4-FFF2-40B4-BE49-F238E27FC236}">
                <a16:creationId xmlns:a16="http://schemas.microsoft.com/office/drawing/2014/main" id="{A8258518-9401-C6E1-AF53-17DA55568BE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3D7D8C3-11E2-BA4C-8D59-1D183A703292}"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0657" name="Rectangle 2">
            <a:extLst>
              <a:ext uri="{FF2B5EF4-FFF2-40B4-BE49-F238E27FC236}">
                <a16:creationId xmlns:a16="http://schemas.microsoft.com/office/drawing/2014/main" id="{2CAE12BE-9F1F-8519-7D57-AD6E3D2AF984}"/>
              </a:ext>
            </a:extLst>
          </p:cNvPr>
          <p:cNvSpPr>
            <a:spLocks noGrp="1"/>
          </p:cNvSpPr>
          <p:nvPr>
            <p:ph type="title"/>
          </p:nvPr>
        </p:nvSpPr>
        <p:spPr/>
        <p:txBody>
          <a:bodyPr/>
          <a:lstStyle/>
          <a:p>
            <a:r>
              <a:rPr lang="en-US" altLang="en-US">
                <a:ea typeface="ＭＳ Ｐゴシック" panose="020B0600070205080204" pitchFamily="34" charset="-128"/>
              </a:rPr>
              <a:t>TCP congestion control</a:t>
            </a:r>
          </a:p>
        </p:txBody>
      </p:sp>
      <p:sp>
        <p:nvSpPr>
          <p:cNvPr id="70658" name="TextBox 3">
            <a:extLst>
              <a:ext uri="{FF2B5EF4-FFF2-40B4-BE49-F238E27FC236}">
                <a16:creationId xmlns:a16="http://schemas.microsoft.com/office/drawing/2014/main" id="{9C6ADB8D-77E7-FA8F-8AD1-B10881C5C4FC}"/>
              </a:ext>
            </a:extLst>
          </p:cNvPr>
          <p:cNvSpPr txBox="1">
            <a:spLocks noChangeArrowheads="1"/>
          </p:cNvSpPr>
          <p:nvPr/>
        </p:nvSpPr>
        <p:spPr bwMode="auto">
          <a:xfrm>
            <a:off x="688975" y="2146300"/>
            <a:ext cx="7489825"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en-US" sz="2400" b="1" i="0" u="none" strike="noStrike" kern="1200" cap="none" spc="0" normalizeH="0" baseline="0" noProof="0">
                <a:ln>
                  <a:noFill/>
                </a:ln>
                <a:solidFill>
                  <a:srgbClr val="0070C0"/>
                </a:solidFill>
                <a:effectLst/>
                <a:uLnTx/>
                <a:uFillTx/>
                <a:latin typeface="Tahoma" panose="020B0604030504040204" pitchFamily="34" charset="0"/>
                <a:ea typeface="ＭＳ Ｐゴシック" panose="020B0600070205080204" pitchFamily="34" charset="-128"/>
                <a:cs typeface="+mn-cs"/>
              </a:rPr>
              <a:t>Conservation of packets:</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en-US" sz="2400" b="1"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If the connection is running at the available capacity (bandwidth) then a packet is not injected into the network unless a packet is taken out.</a:t>
            </a:r>
          </a:p>
        </p:txBody>
      </p:sp>
    </p:spTree>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a:extLst>
              <a:ext uri="{FF2B5EF4-FFF2-40B4-BE49-F238E27FC236}">
                <a16:creationId xmlns:a16="http://schemas.microsoft.com/office/drawing/2014/main" id="{75FC6730-DFE6-DA5D-A40A-968AE93B27FD}"/>
              </a:ext>
            </a:extLst>
          </p:cNvPr>
          <p:cNvSpPr>
            <a:spLocks noGrp="1"/>
          </p:cNvSpPr>
          <p:nvPr>
            <p:ph type="title"/>
          </p:nvPr>
        </p:nvSpPr>
        <p:spPr>
          <a:xfrm>
            <a:off x="0" y="76200"/>
            <a:ext cx="9144000" cy="1143000"/>
          </a:xfrm>
        </p:spPr>
        <p:txBody>
          <a:bodyPr/>
          <a:lstStyle/>
          <a:p>
            <a:r>
              <a:rPr lang="en-US" altLang="en-US">
                <a:ea typeface="ＭＳ Ｐゴシック" panose="020B0600070205080204" pitchFamily="34" charset="-128"/>
              </a:rPr>
              <a:t>TCP congestion control: CWND graph</a:t>
            </a:r>
          </a:p>
        </p:txBody>
      </p:sp>
      <p:pic>
        <p:nvPicPr>
          <p:cNvPr id="72706" name="Picture 2">
            <a:extLst>
              <a:ext uri="{FF2B5EF4-FFF2-40B4-BE49-F238E27FC236}">
                <a16:creationId xmlns:a16="http://schemas.microsoft.com/office/drawing/2014/main" id="{351AC1C5-6667-5CBC-8558-FDCCCDEAD5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750" y="1990725"/>
            <a:ext cx="7556500" cy="414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Number Placeholder 1">
            <a:extLst>
              <a:ext uri="{FF2B5EF4-FFF2-40B4-BE49-F238E27FC236}">
                <a16:creationId xmlns:a16="http://schemas.microsoft.com/office/drawing/2014/main" id="{0D72C9AC-134A-870B-3EB9-E409C3BD05C5}"/>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F548C0C-322A-1B43-AE52-FC06F5556C67}"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74754" name="Rectangle 2">
            <a:extLst>
              <a:ext uri="{FF2B5EF4-FFF2-40B4-BE49-F238E27FC236}">
                <a16:creationId xmlns:a16="http://schemas.microsoft.com/office/drawing/2014/main" id="{E9BD6C66-D30C-BD21-F0C8-82155B5216C3}"/>
              </a:ext>
            </a:extLst>
          </p:cNvPr>
          <p:cNvSpPr txBox="1">
            <a:spLocks noChangeArrowheads="1"/>
          </p:cNvSpPr>
          <p:nvPr/>
        </p:nvSpPr>
        <p:spPr bwMode="auto">
          <a:xfrm>
            <a:off x="457200" y="76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rPr>
              <a:t>Implementation details</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000" b="0" i="0" u="none" strike="noStrike" kern="1200" cap="none" spc="0" normalizeH="0" baseline="0" noProof="0">
                <a:ln>
                  <a:noFill/>
                </a:ln>
                <a:solidFill>
                  <a:srgbClr val="E46C0A"/>
                </a:solidFill>
                <a:effectLst/>
                <a:uLnTx/>
                <a:uFillTx/>
                <a:latin typeface="Calibri" panose="020F0502020204030204" pitchFamily="34" charset="0"/>
                <a:ea typeface="ＭＳ Ｐゴシック" panose="020B0600070205080204" pitchFamily="34" charset="-128"/>
                <a:cs typeface="+mn-cs"/>
              </a:rPr>
              <a:t>Update Time: Per RTT vs Per ACK</a:t>
            </a:r>
            <a:r>
              <a:rPr kumimoji="0" lang="en-US" altLang="en-US" sz="44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rPr>
              <a:t>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Title 4">
            <a:extLst>
              <a:ext uri="{FF2B5EF4-FFF2-40B4-BE49-F238E27FC236}">
                <a16:creationId xmlns:a16="http://schemas.microsoft.com/office/drawing/2014/main" id="{3F940EDD-1507-E1FB-1272-F9FEE2CDB8A9}"/>
              </a:ext>
            </a:extLst>
          </p:cNvPr>
          <p:cNvSpPr>
            <a:spLocks noGrp="1"/>
          </p:cNvSpPr>
          <p:nvPr>
            <p:ph type="ctrTitle"/>
          </p:nvPr>
        </p:nvSpPr>
        <p:spPr/>
        <p:txBody>
          <a:bodyPr/>
          <a:lstStyle/>
          <a:p>
            <a:r>
              <a:rPr lang="en-US" altLang="en-US">
                <a:ea typeface="ＭＳ Ｐゴシック" panose="020B0600070205080204" pitchFamily="34" charset="-128"/>
              </a:rPr>
              <a:t>TCP Congestion Control</a:t>
            </a:r>
          </a:p>
        </p:txBody>
      </p:sp>
      <p:sp>
        <p:nvSpPr>
          <p:cNvPr id="6" name="Subtitle 5">
            <a:extLst>
              <a:ext uri="{FF2B5EF4-FFF2-40B4-BE49-F238E27FC236}">
                <a16:creationId xmlns:a16="http://schemas.microsoft.com/office/drawing/2014/main" id="{88AB1B6C-1A44-EC4E-2727-9C5DBEA1F2EA}"/>
              </a:ext>
            </a:extLst>
          </p:cNvPr>
          <p:cNvSpPr>
            <a:spLocks noGrp="1"/>
          </p:cNvSpPr>
          <p:nvPr>
            <p:ph type="subTitle" idx="1"/>
          </p:nvPr>
        </p:nvSpPr>
        <p:spPr/>
        <p:txBody>
          <a:bodyPr/>
          <a:lstStyle/>
          <a:p>
            <a:pPr>
              <a:buFont typeface="Arial" pitchFamily="1" charset="0"/>
              <a:buNone/>
              <a:defRPr/>
            </a:pPr>
            <a:endParaRPr lang="en-US"/>
          </a:p>
        </p:txBody>
      </p:sp>
      <p:sp>
        <p:nvSpPr>
          <p:cNvPr id="116739" name="Slide Number Placeholder 3">
            <a:extLst>
              <a:ext uri="{FF2B5EF4-FFF2-40B4-BE49-F238E27FC236}">
                <a16:creationId xmlns:a16="http://schemas.microsoft.com/office/drawing/2014/main" id="{B58F2BB6-D9B0-83EF-34C9-067042F1DE5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F716D12-2314-084D-95E2-19195DEFA43F}"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Number Placeholder 1">
            <a:extLst>
              <a:ext uri="{FF2B5EF4-FFF2-40B4-BE49-F238E27FC236}">
                <a16:creationId xmlns:a16="http://schemas.microsoft.com/office/drawing/2014/main" id="{3D4EC59C-FF08-DF4E-A70A-E1E0A4021340}"/>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F59E586-E24D-7A4A-A953-5B4C39DCA5C2}"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75778" name="Rectangle 2">
            <a:extLst>
              <a:ext uri="{FF2B5EF4-FFF2-40B4-BE49-F238E27FC236}">
                <a16:creationId xmlns:a16="http://schemas.microsoft.com/office/drawing/2014/main" id="{EFB9F0C7-0DD5-054F-11C1-050C4564B4B1}"/>
              </a:ext>
            </a:extLst>
          </p:cNvPr>
          <p:cNvSpPr txBox="1">
            <a:spLocks noChangeArrowheads="1"/>
          </p:cNvSpPr>
          <p:nvPr/>
        </p:nvSpPr>
        <p:spPr bwMode="auto">
          <a:xfrm>
            <a:off x="457200" y="76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rPr>
              <a:t>Implementation details</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000" b="0" i="0" u="none" strike="noStrike" kern="1200" cap="none" spc="0" normalizeH="0" baseline="0" noProof="0">
                <a:ln>
                  <a:noFill/>
                </a:ln>
                <a:solidFill>
                  <a:srgbClr val="E46C0A"/>
                </a:solidFill>
                <a:effectLst/>
                <a:uLnTx/>
                <a:uFillTx/>
                <a:latin typeface="Calibri" panose="020F0502020204030204" pitchFamily="34" charset="0"/>
                <a:ea typeface="ＭＳ Ｐゴシック" panose="020B0600070205080204" pitchFamily="34" charset="-128"/>
                <a:cs typeface="+mn-cs"/>
              </a:rPr>
              <a:t>Update Time: Per RTT vs Per ACK</a:t>
            </a:r>
            <a:r>
              <a:rPr kumimoji="0" lang="en-US" altLang="en-US" sz="44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rPr>
              <a:t> </a:t>
            </a:r>
          </a:p>
        </p:txBody>
      </p:sp>
      <p:sp>
        <p:nvSpPr>
          <p:cNvPr id="75779" name="Text Box 3">
            <a:extLst>
              <a:ext uri="{FF2B5EF4-FFF2-40B4-BE49-F238E27FC236}">
                <a16:creationId xmlns:a16="http://schemas.microsoft.com/office/drawing/2014/main" id="{F376AA4F-7AB7-07C0-93A2-E18ACCF18259}"/>
              </a:ext>
            </a:extLst>
          </p:cNvPr>
          <p:cNvSpPr txBox="1">
            <a:spLocks noChangeArrowheads="1"/>
          </p:cNvSpPr>
          <p:nvPr/>
        </p:nvSpPr>
        <p:spPr bwMode="auto">
          <a:xfrm>
            <a:off x="1741488" y="2211388"/>
            <a:ext cx="55308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Double CWND per round-trip time</a:t>
            </a:r>
          </a:p>
        </p:txBody>
      </p:sp>
      <p:sp>
        <p:nvSpPr>
          <p:cNvPr id="75780" name="Line 4">
            <a:extLst>
              <a:ext uri="{FF2B5EF4-FFF2-40B4-BE49-F238E27FC236}">
                <a16:creationId xmlns:a16="http://schemas.microsoft.com/office/drawing/2014/main" id="{0FFE09ED-FFE9-DD50-39BB-101248DB9766}"/>
              </a:ext>
            </a:extLst>
          </p:cNvPr>
          <p:cNvSpPr>
            <a:spLocks noChangeShapeType="1"/>
          </p:cNvSpPr>
          <p:nvPr/>
        </p:nvSpPr>
        <p:spPr bwMode="auto">
          <a:xfrm>
            <a:off x="1344613" y="4173538"/>
            <a:ext cx="6858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5781" name="Line 5">
            <a:extLst>
              <a:ext uri="{FF2B5EF4-FFF2-40B4-BE49-F238E27FC236}">
                <a16:creationId xmlns:a16="http://schemas.microsoft.com/office/drawing/2014/main" id="{B204E41B-EEC3-E53E-F04A-FC1E76F098AB}"/>
              </a:ext>
            </a:extLst>
          </p:cNvPr>
          <p:cNvSpPr>
            <a:spLocks noChangeShapeType="1"/>
          </p:cNvSpPr>
          <p:nvPr/>
        </p:nvSpPr>
        <p:spPr bwMode="auto">
          <a:xfrm>
            <a:off x="1268413" y="6002338"/>
            <a:ext cx="6934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5782" name="Line 6">
            <a:extLst>
              <a:ext uri="{FF2B5EF4-FFF2-40B4-BE49-F238E27FC236}">
                <a16:creationId xmlns:a16="http://schemas.microsoft.com/office/drawing/2014/main" id="{87CCCE2E-4BE5-8BE5-C2A4-4ED3F427CA81}"/>
              </a:ext>
            </a:extLst>
          </p:cNvPr>
          <p:cNvSpPr>
            <a:spLocks noChangeShapeType="1"/>
          </p:cNvSpPr>
          <p:nvPr/>
        </p:nvSpPr>
        <p:spPr bwMode="auto">
          <a:xfrm>
            <a:off x="1573213" y="4173538"/>
            <a:ext cx="838200" cy="1828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5783" name="Line 7">
            <a:extLst>
              <a:ext uri="{FF2B5EF4-FFF2-40B4-BE49-F238E27FC236}">
                <a16:creationId xmlns:a16="http://schemas.microsoft.com/office/drawing/2014/main" id="{38176886-8A69-DE1C-4417-2EAF25CB717C}"/>
              </a:ext>
            </a:extLst>
          </p:cNvPr>
          <p:cNvSpPr>
            <a:spLocks noChangeShapeType="1"/>
          </p:cNvSpPr>
          <p:nvPr/>
        </p:nvSpPr>
        <p:spPr bwMode="auto">
          <a:xfrm flipV="1">
            <a:off x="2411413" y="4173538"/>
            <a:ext cx="990600" cy="1828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5784" name="Line 8">
            <a:extLst>
              <a:ext uri="{FF2B5EF4-FFF2-40B4-BE49-F238E27FC236}">
                <a16:creationId xmlns:a16="http://schemas.microsoft.com/office/drawing/2014/main" id="{2E300752-16C4-E346-72D3-1B4D85A25AA6}"/>
              </a:ext>
            </a:extLst>
          </p:cNvPr>
          <p:cNvSpPr>
            <a:spLocks noChangeShapeType="1"/>
          </p:cNvSpPr>
          <p:nvPr/>
        </p:nvSpPr>
        <p:spPr bwMode="auto">
          <a:xfrm>
            <a:off x="3402013" y="4173538"/>
            <a:ext cx="838200" cy="1828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5785" name="Line 9">
            <a:extLst>
              <a:ext uri="{FF2B5EF4-FFF2-40B4-BE49-F238E27FC236}">
                <a16:creationId xmlns:a16="http://schemas.microsoft.com/office/drawing/2014/main" id="{D506B4F6-107A-FB24-F877-5F8BAE773ABC}"/>
              </a:ext>
            </a:extLst>
          </p:cNvPr>
          <p:cNvSpPr>
            <a:spLocks noChangeShapeType="1"/>
          </p:cNvSpPr>
          <p:nvPr/>
        </p:nvSpPr>
        <p:spPr bwMode="auto">
          <a:xfrm flipV="1">
            <a:off x="4240213" y="4173538"/>
            <a:ext cx="990600" cy="1828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5786" name="Line 10">
            <a:extLst>
              <a:ext uri="{FF2B5EF4-FFF2-40B4-BE49-F238E27FC236}">
                <a16:creationId xmlns:a16="http://schemas.microsoft.com/office/drawing/2014/main" id="{E658379F-3804-F447-D4CA-350A187721C8}"/>
              </a:ext>
            </a:extLst>
          </p:cNvPr>
          <p:cNvSpPr>
            <a:spLocks noChangeShapeType="1"/>
          </p:cNvSpPr>
          <p:nvPr/>
        </p:nvSpPr>
        <p:spPr bwMode="auto">
          <a:xfrm>
            <a:off x="3706813" y="4173538"/>
            <a:ext cx="838200" cy="1828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5787" name="Line 11">
            <a:extLst>
              <a:ext uri="{FF2B5EF4-FFF2-40B4-BE49-F238E27FC236}">
                <a16:creationId xmlns:a16="http://schemas.microsoft.com/office/drawing/2014/main" id="{F84FF995-24E5-34A9-C174-BBA8DCF8F1F1}"/>
              </a:ext>
            </a:extLst>
          </p:cNvPr>
          <p:cNvSpPr>
            <a:spLocks noChangeShapeType="1"/>
          </p:cNvSpPr>
          <p:nvPr/>
        </p:nvSpPr>
        <p:spPr bwMode="auto">
          <a:xfrm flipV="1">
            <a:off x="4545013" y="4173538"/>
            <a:ext cx="990600" cy="1828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5788" name="Line 12">
            <a:extLst>
              <a:ext uri="{FF2B5EF4-FFF2-40B4-BE49-F238E27FC236}">
                <a16:creationId xmlns:a16="http://schemas.microsoft.com/office/drawing/2014/main" id="{2B8414D7-7016-243E-78A2-1B5E2F1A5130}"/>
              </a:ext>
            </a:extLst>
          </p:cNvPr>
          <p:cNvSpPr>
            <a:spLocks noChangeShapeType="1"/>
          </p:cNvSpPr>
          <p:nvPr/>
        </p:nvSpPr>
        <p:spPr bwMode="auto">
          <a:xfrm>
            <a:off x="5230813" y="4173538"/>
            <a:ext cx="838200" cy="1828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5789" name="Line 13">
            <a:extLst>
              <a:ext uri="{FF2B5EF4-FFF2-40B4-BE49-F238E27FC236}">
                <a16:creationId xmlns:a16="http://schemas.microsoft.com/office/drawing/2014/main" id="{1F220D76-C9F2-7F47-9107-D0B702949C98}"/>
              </a:ext>
            </a:extLst>
          </p:cNvPr>
          <p:cNvSpPr>
            <a:spLocks noChangeShapeType="1"/>
          </p:cNvSpPr>
          <p:nvPr/>
        </p:nvSpPr>
        <p:spPr bwMode="auto">
          <a:xfrm flipV="1">
            <a:off x="6069013" y="4176713"/>
            <a:ext cx="989012" cy="18256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5790" name="Line 14">
            <a:extLst>
              <a:ext uri="{FF2B5EF4-FFF2-40B4-BE49-F238E27FC236}">
                <a16:creationId xmlns:a16="http://schemas.microsoft.com/office/drawing/2014/main" id="{73C55676-B5E2-1524-3C25-A4ADA5BA6430}"/>
              </a:ext>
            </a:extLst>
          </p:cNvPr>
          <p:cNvSpPr>
            <a:spLocks noChangeShapeType="1"/>
          </p:cNvSpPr>
          <p:nvPr/>
        </p:nvSpPr>
        <p:spPr bwMode="auto">
          <a:xfrm>
            <a:off x="5535613" y="4173538"/>
            <a:ext cx="838200" cy="1828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5791" name="Line 15">
            <a:extLst>
              <a:ext uri="{FF2B5EF4-FFF2-40B4-BE49-F238E27FC236}">
                <a16:creationId xmlns:a16="http://schemas.microsoft.com/office/drawing/2014/main" id="{B3E793EE-3A7B-D1A3-2F5A-8314AB386C98}"/>
              </a:ext>
            </a:extLst>
          </p:cNvPr>
          <p:cNvSpPr>
            <a:spLocks noChangeShapeType="1"/>
          </p:cNvSpPr>
          <p:nvPr/>
        </p:nvSpPr>
        <p:spPr bwMode="auto">
          <a:xfrm flipV="1">
            <a:off x="6373813" y="4173538"/>
            <a:ext cx="990600" cy="1828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5792" name="Line 16">
            <a:extLst>
              <a:ext uri="{FF2B5EF4-FFF2-40B4-BE49-F238E27FC236}">
                <a16:creationId xmlns:a16="http://schemas.microsoft.com/office/drawing/2014/main" id="{5DEBEF2D-58F8-71C2-5425-10E00FEDECD9}"/>
              </a:ext>
            </a:extLst>
          </p:cNvPr>
          <p:cNvSpPr>
            <a:spLocks noChangeShapeType="1"/>
          </p:cNvSpPr>
          <p:nvPr/>
        </p:nvSpPr>
        <p:spPr bwMode="auto">
          <a:xfrm>
            <a:off x="5916613" y="4173538"/>
            <a:ext cx="838200" cy="1828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5793" name="Line 17">
            <a:extLst>
              <a:ext uri="{FF2B5EF4-FFF2-40B4-BE49-F238E27FC236}">
                <a16:creationId xmlns:a16="http://schemas.microsoft.com/office/drawing/2014/main" id="{8C6E0832-0504-EA80-5269-46C9FE601AA3}"/>
              </a:ext>
            </a:extLst>
          </p:cNvPr>
          <p:cNvSpPr>
            <a:spLocks noChangeShapeType="1"/>
          </p:cNvSpPr>
          <p:nvPr/>
        </p:nvSpPr>
        <p:spPr bwMode="auto">
          <a:xfrm flipV="1">
            <a:off x="6754813" y="4173538"/>
            <a:ext cx="990600" cy="1828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5794" name="Rectangle 18">
            <a:extLst>
              <a:ext uri="{FF2B5EF4-FFF2-40B4-BE49-F238E27FC236}">
                <a16:creationId xmlns:a16="http://schemas.microsoft.com/office/drawing/2014/main" id="{E8CD7F7F-C12B-A5F0-03B4-A70801403191}"/>
              </a:ext>
            </a:extLst>
          </p:cNvPr>
          <p:cNvSpPr>
            <a:spLocks noChangeArrowheads="1"/>
          </p:cNvSpPr>
          <p:nvPr/>
        </p:nvSpPr>
        <p:spPr bwMode="auto">
          <a:xfrm>
            <a:off x="1573213" y="3944938"/>
            <a:ext cx="304800" cy="152400"/>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75795" name="Line 19">
            <a:extLst>
              <a:ext uri="{FF2B5EF4-FFF2-40B4-BE49-F238E27FC236}">
                <a16:creationId xmlns:a16="http://schemas.microsoft.com/office/drawing/2014/main" id="{1018CA43-2936-EF0A-9A78-85E86EA00389}"/>
              </a:ext>
            </a:extLst>
          </p:cNvPr>
          <p:cNvSpPr>
            <a:spLocks noChangeShapeType="1"/>
          </p:cNvSpPr>
          <p:nvPr/>
        </p:nvSpPr>
        <p:spPr bwMode="auto">
          <a:xfrm>
            <a:off x="1801813" y="3944938"/>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5796" name="Rectangle 20">
            <a:extLst>
              <a:ext uri="{FF2B5EF4-FFF2-40B4-BE49-F238E27FC236}">
                <a16:creationId xmlns:a16="http://schemas.microsoft.com/office/drawing/2014/main" id="{9FB26365-3110-3860-B5AD-D3E2E2F66F5E}"/>
              </a:ext>
            </a:extLst>
          </p:cNvPr>
          <p:cNvSpPr>
            <a:spLocks noChangeArrowheads="1"/>
          </p:cNvSpPr>
          <p:nvPr/>
        </p:nvSpPr>
        <p:spPr bwMode="auto">
          <a:xfrm>
            <a:off x="3402013" y="3944938"/>
            <a:ext cx="304800" cy="152400"/>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75797" name="Line 21">
            <a:extLst>
              <a:ext uri="{FF2B5EF4-FFF2-40B4-BE49-F238E27FC236}">
                <a16:creationId xmlns:a16="http://schemas.microsoft.com/office/drawing/2014/main" id="{8DB01E35-3A82-B906-BAB4-5DA9DA987E6F}"/>
              </a:ext>
            </a:extLst>
          </p:cNvPr>
          <p:cNvSpPr>
            <a:spLocks noChangeShapeType="1"/>
          </p:cNvSpPr>
          <p:nvPr/>
        </p:nvSpPr>
        <p:spPr bwMode="auto">
          <a:xfrm>
            <a:off x="3630613" y="3946525"/>
            <a:ext cx="0" cy="1539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5798" name="Rectangle 22">
            <a:extLst>
              <a:ext uri="{FF2B5EF4-FFF2-40B4-BE49-F238E27FC236}">
                <a16:creationId xmlns:a16="http://schemas.microsoft.com/office/drawing/2014/main" id="{D9D4BA21-A26A-76C3-A446-E93260C598BC}"/>
              </a:ext>
            </a:extLst>
          </p:cNvPr>
          <p:cNvSpPr>
            <a:spLocks noChangeArrowheads="1"/>
          </p:cNvSpPr>
          <p:nvPr/>
        </p:nvSpPr>
        <p:spPr bwMode="auto">
          <a:xfrm>
            <a:off x="3783013" y="3944938"/>
            <a:ext cx="304800" cy="152400"/>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75799" name="Line 23">
            <a:extLst>
              <a:ext uri="{FF2B5EF4-FFF2-40B4-BE49-F238E27FC236}">
                <a16:creationId xmlns:a16="http://schemas.microsoft.com/office/drawing/2014/main" id="{CC9545E7-F85B-0B1F-A50F-FF6C8928DBC2}"/>
              </a:ext>
            </a:extLst>
          </p:cNvPr>
          <p:cNvSpPr>
            <a:spLocks noChangeShapeType="1"/>
          </p:cNvSpPr>
          <p:nvPr/>
        </p:nvSpPr>
        <p:spPr bwMode="auto">
          <a:xfrm>
            <a:off x="4011613" y="3944938"/>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5800" name="Rectangle 24">
            <a:extLst>
              <a:ext uri="{FF2B5EF4-FFF2-40B4-BE49-F238E27FC236}">
                <a16:creationId xmlns:a16="http://schemas.microsoft.com/office/drawing/2014/main" id="{9239D5FA-5680-83A3-F0E4-438060B1EF18}"/>
              </a:ext>
            </a:extLst>
          </p:cNvPr>
          <p:cNvSpPr>
            <a:spLocks noChangeArrowheads="1"/>
          </p:cNvSpPr>
          <p:nvPr/>
        </p:nvSpPr>
        <p:spPr bwMode="auto">
          <a:xfrm>
            <a:off x="5230813" y="3944938"/>
            <a:ext cx="304800" cy="152400"/>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75801" name="Line 25">
            <a:extLst>
              <a:ext uri="{FF2B5EF4-FFF2-40B4-BE49-F238E27FC236}">
                <a16:creationId xmlns:a16="http://schemas.microsoft.com/office/drawing/2014/main" id="{07FD01E3-2142-D623-16BA-2CCBB6F5EA8B}"/>
              </a:ext>
            </a:extLst>
          </p:cNvPr>
          <p:cNvSpPr>
            <a:spLocks noChangeShapeType="1"/>
          </p:cNvSpPr>
          <p:nvPr/>
        </p:nvSpPr>
        <p:spPr bwMode="auto">
          <a:xfrm flipH="1">
            <a:off x="5459413" y="3946525"/>
            <a:ext cx="7937" cy="777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5802" name="Rectangle 26">
            <a:extLst>
              <a:ext uri="{FF2B5EF4-FFF2-40B4-BE49-F238E27FC236}">
                <a16:creationId xmlns:a16="http://schemas.microsoft.com/office/drawing/2014/main" id="{3A1E5845-473E-30C8-7FF6-44DE0A057921}"/>
              </a:ext>
            </a:extLst>
          </p:cNvPr>
          <p:cNvSpPr>
            <a:spLocks noChangeArrowheads="1"/>
          </p:cNvSpPr>
          <p:nvPr/>
        </p:nvSpPr>
        <p:spPr bwMode="auto">
          <a:xfrm>
            <a:off x="5611813" y="3944938"/>
            <a:ext cx="304800" cy="152400"/>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75803" name="Line 27">
            <a:extLst>
              <a:ext uri="{FF2B5EF4-FFF2-40B4-BE49-F238E27FC236}">
                <a16:creationId xmlns:a16="http://schemas.microsoft.com/office/drawing/2014/main" id="{C4264BFB-CC09-486F-A788-EA0B87DAACE9}"/>
              </a:ext>
            </a:extLst>
          </p:cNvPr>
          <p:cNvSpPr>
            <a:spLocks noChangeShapeType="1"/>
          </p:cNvSpPr>
          <p:nvPr/>
        </p:nvSpPr>
        <p:spPr bwMode="auto">
          <a:xfrm>
            <a:off x="5840413" y="3944938"/>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5804" name="Rectangle 28">
            <a:extLst>
              <a:ext uri="{FF2B5EF4-FFF2-40B4-BE49-F238E27FC236}">
                <a16:creationId xmlns:a16="http://schemas.microsoft.com/office/drawing/2014/main" id="{0EE1DE53-A3B9-41DC-67CB-9BDBAB2FBBFF}"/>
              </a:ext>
            </a:extLst>
          </p:cNvPr>
          <p:cNvSpPr>
            <a:spLocks noChangeArrowheads="1"/>
          </p:cNvSpPr>
          <p:nvPr/>
        </p:nvSpPr>
        <p:spPr bwMode="auto">
          <a:xfrm>
            <a:off x="7059613" y="3944938"/>
            <a:ext cx="304800" cy="152400"/>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75805" name="Line 29">
            <a:extLst>
              <a:ext uri="{FF2B5EF4-FFF2-40B4-BE49-F238E27FC236}">
                <a16:creationId xmlns:a16="http://schemas.microsoft.com/office/drawing/2014/main" id="{EBB29DD2-6331-628B-5A6F-19A5DF08F665}"/>
              </a:ext>
            </a:extLst>
          </p:cNvPr>
          <p:cNvSpPr>
            <a:spLocks noChangeShapeType="1"/>
          </p:cNvSpPr>
          <p:nvPr/>
        </p:nvSpPr>
        <p:spPr bwMode="auto">
          <a:xfrm>
            <a:off x="7288213" y="3946525"/>
            <a:ext cx="0" cy="1539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5806" name="Rectangle 30">
            <a:extLst>
              <a:ext uri="{FF2B5EF4-FFF2-40B4-BE49-F238E27FC236}">
                <a16:creationId xmlns:a16="http://schemas.microsoft.com/office/drawing/2014/main" id="{81650608-FFB9-87BD-EC9E-F9BB446735D9}"/>
              </a:ext>
            </a:extLst>
          </p:cNvPr>
          <p:cNvSpPr>
            <a:spLocks noChangeArrowheads="1"/>
          </p:cNvSpPr>
          <p:nvPr/>
        </p:nvSpPr>
        <p:spPr bwMode="auto">
          <a:xfrm>
            <a:off x="7440613" y="3944938"/>
            <a:ext cx="304800" cy="152400"/>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75807" name="Line 31">
            <a:extLst>
              <a:ext uri="{FF2B5EF4-FFF2-40B4-BE49-F238E27FC236}">
                <a16:creationId xmlns:a16="http://schemas.microsoft.com/office/drawing/2014/main" id="{91DEE0C7-530F-71E5-8085-5B0C8877334F}"/>
              </a:ext>
            </a:extLst>
          </p:cNvPr>
          <p:cNvSpPr>
            <a:spLocks noChangeShapeType="1"/>
          </p:cNvSpPr>
          <p:nvPr/>
        </p:nvSpPr>
        <p:spPr bwMode="auto">
          <a:xfrm>
            <a:off x="7669213" y="3946525"/>
            <a:ext cx="0" cy="15081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5808" name="Rectangle 32">
            <a:extLst>
              <a:ext uri="{FF2B5EF4-FFF2-40B4-BE49-F238E27FC236}">
                <a16:creationId xmlns:a16="http://schemas.microsoft.com/office/drawing/2014/main" id="{C0123BD6-A6B6-3595-770D-8AC13983C9D8}"/>
              </a:ext>
            </a:extLst>
          </p:cNvPr>
          <p:cNvSpPr>
            <a:spLocks noChangeArrowheads="1"/>
          </p:cNvSpPr>
          <p:nvPr/>
        </p:nvSpPr>
        <p:spPr bwMode="auto">
          <a:xfrm>
            <a:off x="5992813" y="3944938"/>
            <a:ext cx="304800" cy="152400"/>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75809" name="Line 33">
            <a:extLst>
              <a:ext uri="{FF2B5EF4-FFF2-40B4-BE49-F238E27FC236}">
                <a16:creationId xmlns:a16="http://schemas.microsoft.com/office/drawing/2014/main" id="{E3CC3A89-CC48-D850-CD96-BEDF91382A83}"/>
              </a:ext>
            </a:extLst>
          </p:cNvPr>
          <p:cNvSpPr>
            <a:spLocks noChangeShapeType="1"/>
          </p:cNvSpPr>
          <p:nvPr/>
        </p:nvSpPr>
        <p:spPr bwMode="auto">
          <a:xfrm>
            <a:off x="6221413" y="3944938"/>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5810" name="Rectangle 34">
            <a:extLst>
              <a:ext uri="{FF2B5EF4-FFF2-40B4-BE49-F238E27FC236}">
                <a16:creationId xmlns:a16="http://schemas.microsoft.com/office/drawing/2014/main" id="{79C47716-C96F-2BA7-5F33-12CD9A743959}"/>
              </a:ext>
            </a:extLst>
          </p:cNvPr>
          <p:cNvSpPr>
            <a:spLocks noChangeArrowheads="1"/>
          </p:cNvSpPr>
          <p:nvPr/>
        </p:nvSpPr>
        <p:spPr bwMode="auto">
          <a:xfrm>
            <a:off x="7821613" y="3944938"/>
            <a:ext cx="304800" cy="152400"/>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75811" name="Line 35">
            <a:extLst>
              <a:ext uri="{FF2B5EF4-FFF2-40B4-BE49-F238E27FC236}">
                <a16:creationId xmlns:a16="http://schemas.microsoft.com/office/drawing/2014/main" id="{526CC5D3-967A-6272-4C7C-F02A5E638CBC}"/>
              </a:ext>
            </a:extLst>
          </p:cNvPr>
          <p:cNvSpPr>
            <a:spLocks noChangeShapeType="1"/>
          </p:cNvSpPr>
          <p:nvPr/>
        </p:nvSpPr>
        <p:spPr bwMode="auto">
          <a:xfrm>
            <a:off x="8050213" y="3944938"/>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5812" name="Rectangle 36">
            <a:extLst>
              <a:ext uri="{FF2B5EF4-FFF2-40B4-BE49-F238E27FC236}">
                <a16:creationId xmlns:a16="http://schemas.microsoft.com/office/drawing/2014/main" id="{F5B93733-20E3-135D-7ABD-B67CE9D9F11C}"/>
              </a:ext>
            </a:extLst>
          </p:cNvPr>
          <p:cNvSpPr>
            <a:spLocks noChangeArrowheads="1"/>
          </p:cNvSpPr>
          <p:nvPr/>
        </p:nvSpPr>
        <p:spPr bwMode="auto">
          <a:xfrm>
            <a:off x="8202613" y="3944938"/>
            <a:ext cx="304800" cy="152400"/>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75813" name="Line 37">
            <a:extLst>
              <a:ext uri="{FF2B5EF4-FFF2-40B4-BE49-F238E27FC236}">
                <a16:creationId xmlns:a16="http://schemas.microsoft.com/office/drawing/2014/main" id="{2B1A1E7E-B9DD-5057-DDA2-1F7E804C82A2}"/>
              </a:ext>
            </a:extLst>
          </p:cNvPr>
          <p:cNvSpPr>
            <a:spLocks noChangeShapeType="1"/>
          </p:cNvSpPr>
          <p:nvPr/>
        </p:nvSpPr>
        <p:spPr bwMode="auto">
          <a:xfrm>
            <a:off x="8431213" y="3944938"/>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5814" name="Line 38">
            <a:extLst>
              <a:ext uri="{FF2B5EF4-FFF2-40B4-BE49-F238E27FC236}">
                <a16:creationId xmlns:a16="http://schemas.microsoft.com/office/drawing/2014/main" id="{A5006470-0057-9071-5C58-F6D200C3A80F}"/>
              </a:ext>
            </a:extLst>
          </p:cNvPr>
          <p:cNvSpPr>
            <a:spLocks noChangeShapeType="1"/>
          </p:cNvSpPr>
          <p:nvPr/>
        </p:nvSpPr>
        <p:spPr bwMode="auto">
          <a:xfrm>
            <a:off x="7059613" y="4249738"/>
            <a:ext cx="304800" cy="609600"/>
          </a:xfrm>
          <a:prstGeom prst="line">
            <a:avLst/>
          </a:prstGeom>
          <a:noFill/>
          <a:ln w="9525" cap="rnd">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5815" name="Line 39">
            <a:extLst>
              <a:ext uri="{FF2B5EF4-FFF2-40B4-BE49-F238E27FC236}">
                <a16:creationId xmlns:a16="http://schemas.microsoft.com/office/drawing/2014/main" id="{697AD60E-00F9-2270-A8DD-C006839EAB05}"/>
              </a:ext>
            </a:extLst>
          </p:cNvPr>
          <p:cNvSpPr>
            <a:spLocks noChangeShapeType="1"/>
          </p:cNvSpPr>
          <p:nvPr/>
        </p:nvSpPr>
        <p:spPr bwMode="auto">
          <a:xfrm>
            <a:off x="7364413" y="4249738"/>
            <a:ext cx="290512" cy="581025"/>
          </a:xfrm>
          <a:prstGeom prst="line">
            <a:avLst/>
          </a:prstGeom>
          <a:noFill/>
          <a:ln w="9525" cap="rnd">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5816" name="Line 40">
            <a:extLst>
              <a:ext uri="{FF2B5EF4-FFF2-40B4-BE49-F238E27FC236}">
                <a16:creationId xmlns:a16="http://schemas.microsoft.com/office/drawing/2014/main" id="{E69BD3C3-3DB2-229D-E72F-6A42BF667D2A}"/>
              </a:ext>
            </a:extLst>
          </p:cNvPr>
          <p:cNvSpPr>
            <a:spLocks noChangeShapeType="1"/>
          </p:cNvSpPr>
          <p:nvPr/>
        </p:nvSpPr>
        <p:spPr bwMode="auto">
          <a:xfrm>
            <a:off x="7745413" y="4249738"/>
            <a:ext cx="290512" cy="581025"/>
          </a:xfrm>
          <a:prstGeom prst="line">
            <a:avLst/>
          </a:prstGeom>
          <a:noFill/>
          <a:ln w="9525" cap="rnd">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5817" name="Line 41">
            <a:extLst>
              <a:ext uri="{FF2B5EF4-FFF2-40B4-BE49-F238E27FC236}">
                <a16:creationId xmlns:a16="http://schemas.microsoft.com/office/drawing/2014/main" id="{3EA2A157-1737-8AF9-F94B-804DB7EF688F}"/>
              </a:ext>
            </a:extLst>
          </p:cNvPr>
          <p:cNvSpPr>
            <a:spLocks noChangeShapeType="1"/>
          </p:cNvSpPr>
          <p:nvPr/>
        </p:nvSpPr>
        <p:spPr bwMode="auto">
          <a:xfrm>
            <a:off x="8050213" y="4173538"/>
            <a:ext cx="304800" cy="609600"/>
          </a:xfrm>
          <a:prstGeom prst="line">
            <a:avLst/>
          </a:prstGeom>
          <a:noFill/>
          <a:ln w="9525" cap="rnd">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5818" name="Text Box 42">
            <a:extLst>
              <a:ext uri="{FF2B5EF4-FFF2-40B4-BE49-F238E27FC236}">
                <a16:creationId xmlns:a16="http://schemas.microsoft.com/office/drawing/2014/main" id="{1F2F1DD5-94EF-9F9B-92C2-4FEB5DFB7ACF}"/>
              </a:ext>
            </a:extLst>
          </p:cNvPr>
          <p:cNvSpPr txBox="1">
            <a:spLocks noChangeArrowheads="1"/>
          </p:cNvSpPr>
          <p:nvPr/>
        </p:nvSpPr>
        <p:spPr bwMode="auto">
          <a:xfrm>
            <a:off x="1649413" y="4848225"/>
            <a:ext cx="330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D</a:t>
            </a:r>
          </a:p>
        </p:txBody>
      </p:sp>
      <p:sp>
        <p:nvSpPr>
          <p:cNvPr id="75819" name="Text Box 43">
            <a:extLst>
              <a:ext uri="{FF2B5EF4-FFF2-40B4-BE49-F238E27FC236}">
                <a16:creationId xmlns:a16="http://schemas.microsoft.com/office/drawing/2014/main" id="{42A34067-3597-1D0B-F48E-52721FCFA7FC}"/>
              </a:ext>
            </a:extLst>
          </p:cNvPr>
          <p:cNvSpPr txBox="1">
            <a:spLocks noChangeArrowheads="1"/>
          </p:cNvSpPr>
          <p:nvPr/>
        </p:nvSpPr>
        <p:spPr bwMode="auto">
          <a:xfrm>
            <a:off x="2614613" y="4859338"/>
            <a:ext cx="3333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A</a:t>
            </a:r>
          </a:p>
        </p:txBody>
      </p:sp>
      <p:sp>
        <p:nvSpPr>
          <p:cNvPr id="75820" name="Text Box 44">
            <a:extLst>
              <a:ext uri="{FF2B5EF4-FFF2-40B4-BE49-F238E27FC236}">
                <a16:creationId xmlns:a16="http://schemas.microsoft.com/office/drawing/2014/main" id="{33AB7710-97A4-4FF8-5F2E-6B505CF5F826}"/>
              </a:ext>
            </a:extLst>
          </p:cNvPr>
          <p:cNvSpPr txBox="1">
            <a:spLocks noChangeArrowheads="1"/>
          </p:cNvSpPr>
          <p:nvPr/>
        </p:nvSpPr>
        <p:spPr bwMode="auto">
          <a:xfrm>
            <a:off x="3478213" y="4783138"/>
            <a:ext cx="330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D</a:t>
            </a:r>
          </a:p>
        </p:txBody>
      </p:sp>
      <p:sp>
        <p:nvSpPr>
          <p:cNvPr id="75821" name="Text Box 45">
            <a:extLst>
              <a:ext uri="{FF2B5EF4-FFF2-40B4-BE49-F238E27FC236}">
                <a16:creationId xmlns:a16="http://schemas.microsoft.com/office/drawing/2014/main" id="{4858A94F-EFD7-CA38-5912-1ADDD3E08009}"/>
              </a:ext>
            </a:extLst>
          </p:cNvPr>
          <p:cNvSpPr txBox="1">
            <a:spLocks noChangeArrowheads="1"/>
          </p:cNvSpPr>
          <p:nvPr/>
        </p:nvSpPr>
        <p:spPr bwMode="auto">
          <a:xfrm>
            <a:off x="3757613" y="4783138"/>
            <a:ext cx="330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D</a:t>
            </a:r>
          </a:p>
        </p:txBody>
      </p:sp>
      <p:sp>
        <p:nvSpPr>
          <p:cNvPr id="75822" name="Text Box 46">
            <a:extLst>
              <a:ext uri="{FF2B5EF4-FFF2-40B4-BE49-F238E27FC236}">
                <a16:creationId xmlns:a16="http://schemas.microsoft.com/office/drawing/2014/main" id="{812771E0-0297-DFB0-0052-6D3C6919BEA8}"/>
              </a:ext>
            </a:extLst>
          </p:cNvPr>
          <p:cNvSpPr txBox="1">
            <a:spLocks noChangeArrowheads="1"/>
          </p:cNvSpPr>
          <p:nvPr/>
        </p:nvSpPr>
        <p:spPr bwMode="auto">
          <a:xfrm>
            <a:off x="4468813" y="4783138"/>
            <a:ext cx="3333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A</a:t>
            </a:r>
          </a:p>
        </p:txBody>
      </p:sp>
      <p:sp>
        <p:nvSpPr>
          <p:cNvPr id="75823" name="Text Box 47">
            <a:extLst>
              <a:ext uri="{FF2B5EF4-FFF2-40B4-BE49-F238E27FC236}">
                <a16:creationId xmlns:a16="http://schemas.microsoft.com/office/drawing/2014/main" id="{2579A263-622D-9E2B-FB0C-E83414A7D547}"/>
              </a:ext>
            </a:extLst>
          </p:cNvPr>
          <p:cNvSpPr txBox="1">
            <a:spLocks noChangeArrowheads="1"/>
          </p:cNvSpPr>
          <p:nvPr/>
        </p:nvSpPr>
        <p:spPr bwMode="auto">
          <a:xfrm>
            <a:off x="4773613" y="4783138"/>
            <a:ext cx="3333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A</a:t>
            </a:r>
          </a:p>
        </p:txBody>
      </p:sp>
      <p:sp>
        <p:nvSpPr>
          <p:cNvPr id="75824" name="Text Box 48">
            <a:extLst>
              <a:ext uri="{FF2B5EF4-FFF2-40B4-BE49-F238E27FC236}">
                <a16:creationId xmlns:a16="http://schemas.microsoft.com/office/drawing/2014/main" id="{ABB68FD0-0E34-E3C5-2386-77BF4395D8A1}"/>
              </a:ext>
            </a:extLst>
          </p:cNvPr>
          <p:cNvSpPr txBox="1">
            <a:spLocks noChangeArrowheads="1"/>
          </p:cNvSpPr>
          <p:nvPr/>
        </p:nvSpPr>
        <p:spPr bwMode="auto">
          <a:xfrm>
            <a:off x="5307013" y="4783138"/>
            <a:ext cx="330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D</a:t>
            </a:r>
          </a:p>
        </p:txBody>
      </p:sp>
      <p:sp>
        <p:nvSpPr>
          <p:cNvPr id="75825" name="Text Box 49">
            <a:extLst>
              <a:ext uri="{FF2B5EF4-FFF2-40B4-BE49-F238E27FC236}">
                <a16:creationId xmlns:a16="http://schemas.microsoft.com/office/drawing/2014/main" id="{07A3CBAB-313D-5472-444B-05425B08910C}"/>
              </a:ext>
            </a:extLst>
          </p:cNvPr>
          <p:cNvSpPr txBox="1">
            <a:spLocks noChangeArrowheads="1"/>
          </p:cNvSpPr>
          <p:nvPr/>
        </p:nvSpPr>
        <p:spPr bwMode="auto">
          <a:xfrm>
            <a:off x="5586413" y="4783138"/>
            <a:ext cx="330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D</a:t>
            </a:r>
          </a:p>
        </p:txBody>
      </p:sp>
      <p:sp>
        <p:nvSpPr>
          <p:cNvPr id="75826" name="Text Box 50">
            <a:extLst>
              <a:ext uri="{FF2B5EF4-FFF2-40B4-BE49-F238E27FC236}">
                <a16:creationId xmlns:a16="http://schemas.microsoft.com/office/drawing/2014/main" id="{6178566E-85CB-0822-3FF9-E99B31634DC4}"/>
              </a:ext>
            </a:extLst>
          </p:cNvPr>
          <p:cNvSpPr txBox="1">
            <a:spLocks noChangeArrowheads="1"/>
          </p:cNvSpPr>
          <p:nvPr/>
        </p:nvSpPr>
        <p:spPr bwMode="auto">
          <a:xfrm>
            <a:off x="6069013" y="5208588"/>
            <a:ext cx="3333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A</a:t>
            </a:r>
          </a:p>
        </p:txBody>
      </p:sp>
      <p:sp>
        <p:nvSpPr>
          <p:cNvPr id="75827" name="Text Box 51">
            <a:extLst>
              <a:ext uri="{FF2B5EF4-FFF2-40B4-BE49-F238E27FC236}">
                <a16:creationId xmlns:a16="http://schemas.microsoft.com/office/drawing/2014/main" id="{E703F6F7-C1AD-DB1C-5A93-6EF38FAA911B}"/>
              </a:ext>
            </a:extLst>
          </p:cNvPr>
          <p:cNvSpPr txBox="1">
            <a:spLocks noChangeArrowheads="1"/>
          </p:cNvSpPr>
          <p:nvPr/>
        </p:nvSpPr>
        <p:spPr bwMode="auto">
          <a:xfrm>
            <a:off x="6421438" y="5208588"/>
            <a:ext cx="3333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A</a:t>
            </a:r>
          </a:p>
        </p:txBody>
      </p:sp>
      <p:sp>
        <p:nvSpPr>
          <p:cNvPr id="75828" name="Text Box 52">
            <a:extLst>
              <a:ext uri="{FF2B5EF4-FFF2-40B4-BE49-F238E27FC236}">
                <a16:creationId xmlns:a16="http://schemas.microsoft.com/office/drawing/2014/main" id="{695BC865-9FFF-1385-E2CA-1749D2EDD169}"/>
              </a:ext>
            </a:extLst>
          </p:cNvPr>
          <p:cNvSpPr txBox="1">
            <a:spLocks noChangeArrowheads="1"/>
          </p:cNvSpPr>
          <p:nvPr/>
        </p:nvSpPr>
        <p:spPr bwMode="auto">
          <a:xfrm>
            <a:off x="5967413" y="4783138"/>
            <a:ext cx="330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D</a:t>
            </a:r>
          </a:p>
        </p:txBody>
      </p:sp>
      <p:sp>
        <p:nvSpPr>
          <p:cNvPr id="75829" name="Text Box 53">
            <a:extLst>
              <a:ext uri="{FF2B5EF4-FFF2-40B4-BE49-F238E27FC236}">
                <a16:creationId xmlns:a16="http://schemas.microsoft.com/office/drawing/2014/main" id="{A699F5BC-A1F7-DA89-4983-D577B2440D71}"/>
              </a:ext>
            </a:extLst>
          </p:cNvPr>
          <p:cNvSpPr txBox="1">
            <a:spLocks noChangeArrowheads="1"/>
          </p:cNvSpPr>
          <p:nvPr/>
        </p:nvSpPr>
        <p:spPr bwMode="auto">
          <a:xfrm>
            <a:off x="6831013" y="5208588"/>
            <a:ext cx="3333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A</a:t>
            </a:r>
          </a:p>
        </p:txBody>
      </p:sp>
      <p:sp>
        <p:nvSpPr>
          <p:cNvPr id="75830" name="Text Box 54">
            <a:extLst>
              <a:ext uri="{FF2B5EF4-FFF2-40B4-BE49-F238E27FC236}">
                <a16:creationId xmlns:a16="http://schemas.microsoft.com/office/drawing/2014/main" id="{5A27427B-E303-F681-E2E8-3181926B8F23}"/>
              </a:ext>
            </a:extLst>
          </p:cNvPr>
          <p:cNvSpPr txBox="1">
            <a:spLocks noChangeArrowheads="1"/>
          </p:cNvSpPr>
          <p:nvPr/>
        </p:nvSpPr>
        <p:spPr bwMode="auto">
          <a:xfrm>
            <a:off x="582613" y="3868738"/>
            <a:ext cx="698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Src</a:t>
            </a:r>
          </a:p>
        </p:txBody>
      </p:sp>
      <p:sp>
        <p:nvSpPr>
          <p:cNvPr id="75831" name="Text Box 55">
            <a:extLst>
              <a:ext uri="{FF2B5EF4-FFF2-40B4-BE49-F238E27FC236}">
                <a16:creationId xmlns:a16="http://schemas.microsoft.com/office/drawing/2014/main" id="{90586078-F306-13E9-7945-BBED153A051C}"/>
              </a:ext>
            </a:extLst>
          </p:cNvPr>
          <p:cNvSpPr txBox="1">
            <a:spLocks noChangeArrowheads="1"/>
          </p:cNvSpPr>
          <p:nvPr/>
        </p:nvSpPr>
        <p:spPr bwMode="auto">
          <a:xfrm>
            <a:off x="582613" y="5697538"/>
            <a:ext cx="862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Dest</a:t>
            </a:r>
          </a:p>
        </p:txBody>
      </p:sp>
      <p:sp>
        <p:nvSpPr>
          <p:cNvPr id="75832" name="Line 56">
            <a:extLst>
              <a:ext uri="{FF2B5EF4-FFF2-40B4-BE49-F238E27FC236}">
                <a16:creationId xmlns:a16="http://schemas.microsoft.com/office/drawing/2014/main" id="{F4F9988F-6A39-591B-E811-E18A9D6A4D07}"/>
              </a:ext>
            </a:extLst>
          </p:cNvPr>
          <p:cNvSpPr>
            <a:spLocks noChangeShapeType="1"/>
          </p:cNvSpPr>
          <p:nvPr/>
        </p:nvSpPr>
        <p:spPr bwMode="auto">
          <a:xfrm>
            <a:off x="6297613" y="4173538"/>
            <a:ext cx="838200" cy="1828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5833" name="Text Box 57">
            <a:extLst>
              <a:ext uri="{FF2B5EF4-FFF2-40B4-BE49-F238E27FC236}">
                <a16:creationId xmlns:a16="http://schemas.microsoft.com/office/drawing/2014/main" id="{1AFEED66-ABA0-0492-D351-CB8AF7BED088}"/>
              </a:ext>
            </a:extLst>
          </p:cNvPr>
          <p:cNvSpPr txBox="1">
            <a:spLocks noChangeArrowheads="1"/>
          </p:cNvSpPr>
          <p:nvPr/>
        </p:nvSpPr>
        <p:spPr bwMode="auto">
          <a:xfrm>
            <a:off x="6348413" y="4751388"/>
            <a:ext cx="330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D</a:t>
            </a:r>
          </a:p>
        </p:txBody>
      </p:sp>
      <p:sp>
        <p:nvSpPr>
          <p:cNvPr id="75834" name="Rectangle 58">
            <a:extLst>
              <a:ext uri="{FF2B5EF4-FFF2-40B4-BE49-F238E27FC236}">
                <a16:creationId xmlns:a16="http://schemas.microsoft.com/office/drawing/2014/main" id="{589A08D3-21E5-280D-AD55-5FF3FA35EA4C}"/>
              </a:ext>
            </a:extLst>
          </p:cNvPr>
          <p:cNvSpPr>
            <a:spLocks noChangeArrowheads="1"/>
          </p:cNvSpPr>
          <p:nvPr/>
        </p:nvSpPr>
        <p:spPr bwMode="auto">
          <a:xfrm>
            <a:off x="6373813" y="3944938"/>
            <a:ext cx="304800" cy="152400"/>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75835" name="Line 59">
            <a:extLst>
              <a:ext uri="{FF2B5EF4-FFF2-40B4-BE49-F238E27FC236}">
                <a16:creationId xmlns:a16="http://schemas.microsoft.com/office/drawing/2014/main" id="{DACE4EDD-160C-2386-C064-2C1A5993431C}"/>
              </a:ext>
            </a:extLst>
          </p:cNvPr>
          <p:cNvSpPr>
            <a:spLocks noChangeShapeType="1"/>
          </p:cNvSpPr>
          <p:nvPr/>
        </p:nvSpPr>
        <p:spPr bwMode="auto">
          <a:xfrm>
            <a:off x="6602413" y="3944938"/>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5836" name="Line 60">
            <a:extLst>
              <a:ext uri="{FF2B5EF4-FFF2-40B4-BE49-F238E27FC236}">
                <a16:creationId xmlns:a16="http://schemas.microsoft.com/office/drawing/2014/main" id="{19750B7A-1D34-A8FC-17CC-40873F44CF45}"/>
              </a:ext>
            </a:extLst>
          </p:cNvPr>
          <p:cNvSpPr>
            <a:spLocks noChangeShapeType="1"/>
          </p:cNvSpPr>
          <p:nvPr/>
        </p:nvSpPr>
        <p:spPr bwMode="auto">
          <a:xfrm flipV="1">
            <a:off x="7135813" y="4173538"/>
            <a:ext cx="990600" cy="1828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5837" name="Text Box 61">
            <a:extLst>
              <a:ext uri="{FF2B5EF4-FFF2-40B4-BE49-F238E27FC236}">
                <a16:creationId xmlns:a16="http://schemas.microsoft.com/office/drawing/2014/main" id="{E54BF6E1-1B65-4CE3-6ED0-950EB4CDACBE}"/>
              </a:ext>
            </a:extLst>
          </p:cNvPr>
          <p:cNvSpPr txBox="1">
            <a:spLocks noChangeArrowheads="1"/>
          </p:cNvSpPr>
          <p:nvPr/>
        </p:nvSpPr>
        <p:spPr bwMode="auto">
          <a:xfrm>
            <a:off x="7212013" y="5208588"/>
            <a:ext cx="3333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A</a:t>
            </a:r>
          </a:p>
        </p:txBody>
      </p:sp>
      <p:sp>
        <p:nvSpPr>
          <p:cNvPr id="75838" name="Text Box 62">
            <a:extLst>
              <a:ext uri="{FF2B5EF4-FFF2-40B4-BE49-F238E27FC236}">
                <a16:creationId xmlns:a16="http://schemas.microsoft.com/office/drawing/2014/main" id="{ED1B962B-38E7-DB96-EAC0-677BC1C330BB}"/>
              </a:ext>
            </a:extLst>
          </p:cNvPr>
          <p:cNvSpPr txBox="1">
            <a:spLocks noChangeArrowheads="1"/>
          </p:cNvSpPr>
          <p:nvPr/>
        </p:nvSpPr>
        <p:spPr bwMode="auto">
          <a:xfrm>
            <a:off x="1573213" y="3411538"/>
            <a:ext cx="3238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300" b="0" i="0" u="none" strike="noStrike" kern="1200" cap="none" spc="0" normalizeH="0" baseline="0" noProof="0">
                <a:ln>
                  <a:noFill/>
                </a:ln>
                <a:solidFill>
                  <a:srgbClr val="000099"/>
                </a:solidFill>
                <a:effectLst/>
                <a:uLnTx/>
                <a:uFillTx/>
                <a:latin typeface="Comic Sans MS" panose="030F0902030302020204" pitchFamily="66" charset="0"/>
                <a:ea typeface="ＭＳ Ｐゴシック" panose="020B0600070205080204" pitchFamily="34" charset="-128"/>
                <a:cs typeface="+mn-cs"/>
              </a:rPr>
              <a:t>1</a:t>
            </a:r>
          </a:p>
        </p:txBody>
      </p:sp>
      <p:sp>
        <p:nvSpPr>
          <p:cNvPr id="75839" name="Text Box 63">
            <a:extLst>
              <a:ext uri="{FF2B5EF4-FFF2-40B4-BE49-F238E27FC236}">
                <a16:creationId xmlns:a16="http://schemas.microsoft.com/office/drawing/2014/main" id="{778E6271-BFEC-40DB-68A2-6748DA916CD7}"/>
              </a:ext>
            </a:extLst>
          </p:cNvPr>
          <p:cNvSpPr txBox="1">
            <a:spLocks noChangeArrowheads="1"/>
          </p:cNvSpPr>
          <p:nvPr/>
        </p:nvSpPr>
        <p:spPr bwMode="auto">
          <a:xfrm>
            <a:off x="3630613" y="3424238"/>
            <a:ext cx="3730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300" b="0" i="0" u="none" strike="noStrike" kern="1200" cap="none" spc="0" normalizeH="0" baseline="0" noProof="0">
                <a:ln>
                  <a:noFill/>
                </a:ln>
                <a:solidFill>
                  <a:srgbClr val="000099"/>
                </a:solidFill>
                <a:effectLst/>
                <a:uLnTx/>
                <a:uFillTx/>
                <a:latin typeface="Comic Sans MS" panose="030F0902030302020204" pitchFamily="66" charset="0"/>
                <a:ea typeface="ＭＳ Ｐゴシック" panose="020B0600070205080204" pitchFamily="34" charset="-128"/>
                <a:cs typeface="+mn-cs"/>
              </a:rPr>
              <a:t>2</a:t>
            </a:r>
          </a:p>
        </p:txBody>
      </p:sp>
      <p:sp>
        <p:nvSpPr>
          <p:cNvPr id="75840" name="Text Box 64">
            <a:extLst>
              <a:ext uri="{FF2B5EF4-FFF2-40B4-BE49-F238E27FC236}">
                <a16:creationId xmlns:a16="http://schemas.microsoft.com/office/drawing/2014/main" id="{15855B4B-21A6-1083-587E-06FA9AA02232}"/>
              </a:ext>
            </a:extLst>
          </p:cNvPr>
          <p:cNvSpPr txBox="1">
            <a:spLocks noChangeArrowheads="1"/>
          </p:cNvSpPr>
          <p:nvPr/>
        </p:nvSpPr>
        <p:spPr bwMode="auto">
          <a:xfrm>
            <a:off x="5688013" y="3436938"/>
            <a:ext cx="3762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300" b="0" i="0" u="none" strike="noStrike" kern="1200" cap="none" spc="0" normalizeH="0" baseline="0" noProof="0">
                <a:ln>
                  <a:noFill/>
                </a:ln>
                <a:solidFill>
                  <a:srgbClr val="000099"/>
                </a:solidFill>
                <a:effectLst/>
                <a:uLnTx/>
                <a:uFillTx/>
                <a:latin typeface="Comic Sans MS" panose="030F0902030302020204" pitchFamily="66" charset="0"/>
                <a:ea typeface="ＭＳ Ｐゴシック" panose="020B0600070205080204" pitchFamily="34" charset="-128"/>
                <a:cs typeface="+mn-cs"/>
              </a:rPr>
              <a:t>4</a:t>
            </a:r>
          </a:p>
        </p:txBody>
      </p:sp>
      <p:sp>
        <p:nvSpPr>
          <p:cNvPr id="75841" name="Text Box 65">
            <a:extLst>
              <a:ext uri="{FF2B5EF4-FFF2-40B4-BE49-F238E27FC236}">
                <a16:creationId xmlns:a16="http://schemas.microsoft.com/office/drawing/2014/main" id="{945D9AD7-F250-4E7E-56F4-3885D61E234A}"/>
              </a:ext>
            </a:extLst>
          </p:cNvPr>
          <p:cNvSpPr txBox="1">
            <a:spLocks noChangeArrowheads="1"/>
          </p:cNvSpPr>
          <p:nvPr/>
        </p:nvSpPr>
        <p:spPr bwMode="auto">
          <a:xfrm>
            <a:off x="7745413" y="3449638"/>
            <a:ext cx="3730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300" b="0" i="0" u="none" strike="noStrike" kern="1200" cap="none" spc="0" normalizeH="0" baseline="0" noProof="0">
                <a:ln>
                  <a:noFill/>
                </a:ln>
                <a:solidFill>
                  <a:srgbClr val="000099"/>
                </a:solidFill>
                <a:effectLst/>
                <a:uLnTx/>
                <a:uFillTx/>
                <a:latin typeface="Comic Sans MS" panose="030F0902030302020204" pitchFamily="66" charset="0"/>
                <a:ea typeface="ＭＳ Ｐゴシック" panose="020B0600070205080204" pitchFamily="34" charset="-128"/>
                <a:cs typeface="+mn-cs"/>
              </a:rPr>
              <a:t>8</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Number Placeholder 1">
            <a:extLst>
              <a:ext uri="{FF2B5EF4-FFF2-40B4-BE49-F238E27FC236}">
                <a16:creationId xmlns:a16="http://schemas.microsoft.com/office/drawing/2014/main" id="{7E955BB4-7B3C-57AF-B6C2-D1F0C7852BF4}"/>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02F0EB0-2E6D-1E4D-A4E2-4BAB569718B7}"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76802" name="Rectangle 2">
            <a:extLst>
              <a:ext uri="{FF2B5EF4-FFF2-40B4-BE49-F238E27FC236}">
                <a16:creationId xmlns:a16="http://schemas.microsoft.com/office/drawing/2014/main" id="{093C54A5-8466-2F6F-B512-D27FE48DD089}"/>
              </a:ext>
            </a:extLst>
          </p:cNvPr>
          <p:cNvSpPr txBox="1">
            <a:spLocks noChangeArrowheads="1"/>
          </p:cNvSpPr>
          <p:nvPr/>
        </p:nvSpPr>
        <p:spPr bwMode="auto">
          <a:xfrm>
            <a:off x="457200" y="76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rPr>
              <a:t>Implementation details</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000" b="0" i="0" u="none" strike="noStrike" kern="1200" cap="none" spc="0" normalizeH="0" baseline="0" noProof="0">
                <a:ln>
                  <a:noFill/>
                </a:ln>
                <a:solidFill>
                  <a:srgbClr val="E46C0A"/>
                </a:solidFill>
                <a:effectLst/>
                <a:uLnTx/>
                <a:uFillTx/>
                <a:latin typeface="Calibri" panose="020F0502020204030204" pitchFamily="34" charset="0"/>
                <a:ea typeface="ＭＳ Ｐゴシック" panose="020B0600070205080204" pitchFamily="34" charset="-128"/>
                <a:cs typeface="+mn-cs"/>
              </a:rPr>
              <a:t>Update Time: Per RTT vs Per ACK</a:t>
            </a:r>
            <a:r>
              <a:rPr kumimoji="0" lang="en-US" altLang="en-US" sz="44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rPr>
              <a:t> </a:t>
            </a:r>
          </a:p>
        </p:txBody>
      </p:sp>
      <p:sp>
        <p:nvSpPr>
          <p:cNvPr id="76803" name="Text Box 3">
            <a:extLst>
              <a:ext uri="{FF2B5EF4-FFF2-40B4-BE49-F238E27FC236}">
                <a16:creationId xmlns:a16="http://schemas.microsoft.com/office/drawing/2014/main" id="{68092619-E9E4-A9D1-880D-21A5D08ECBB0}"/>
              </a:ext>
            </a:extLst>
          </p:cNvPr>
          <p:cNvSpPr txBox="1">
            <a:spLocks noChangeArrowheads="1"/>
          </p:cNvSpPr>
          <p:nvPr/>
        </p:nvSpPr>
        <p:spPr bwMode="auto">
          <a:xfrm>
            <a:off x="1741488" y="2211388"/>
            <a:ext cx="55308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Double CWND per round-trip time</a:t>
            </a:r>
          </a:p>
        </p:txBody>
      </p:sp>
      <p:sp>
        <p:nvSpPr>
          <p:cNvPr id="76804" name="Line 4">
            <a:extLst>
              <a:ext uri="{FF2B5EF4-FFF2-40B4-BE49-F238E27FC236}">
                <a16:creationId xmlns:a16="http://schemas.microsoft.com/office/drawing/2014/main" id="{9C785F79-AC29-39E5-D0E0-D15A346D1929}"/>
              </a:ext>
            </a:extLst>
          </p:cNvPr>
          <p:cNvSpPr>
            <a:spLocks noChangeShapeType="1"/>
          </p:cNvSpPr>
          <p:nvPr/>
        </p:nvSpPr>
        <p:spPr bwMode="auto">
          <a:xfrm>
            <a:off x="1344613" y="4173538"/>
            <a:ext cx="6858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6805" name="Line 5">
            <a:extLst>
              <a:ext uri="{FF2B5EF4-FFF2-40B4-BE49-F238E27FC236}">
                <a16:creationId xmlns:a16="http://schemas.microsoft.com/office/drawing/2014/main" id="{3668D993-CC81-5AA8-AFBA-3B548757C379}"/>
              </a:ext>
            </a:extLst>
          </p:cNvPr>
          <p:cNvSpPr>
            <a:spLocks noChangeShapeType="1"/>
          </p:cNvSpPr>
          <p:nvPr/>
        </p:nvSpPr>
        <p:spPr bwMode="auto">
          <a:xfrm>
            <a:off x="1268413" y="6002338"/>
            <a:ext cx="6934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6806" name="Line 6">
            <a:extLst>
              <a:ext uri="{FF2B5EF4-FFF2-40B4-BE49-F238E27FC236}">
                <a16:creationId xmlns:a16="http://schemas.microsoft.com/office/drawing/2014/main" id="{2BD81796-A103-B1BC-0CDB-5FB63CF414E9}"/>
              </a:ext>
            </a:extLst>
          </p:cNvPr>
          <p:cNvSpPr>
            <a:spLocks noChangeShapeType="1"/>
          </p:cNvSpPr>
          <p:nvPr/>
        </p:nvSpPr>
        <p:spPr bwMode="auto">
          <a:xfrm>
            <a:off x="1573213" y="4173538"/>
            <a:ext cx="838200" cy="1828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6807" name="Line 7">
            <a:extLst>
              <a:ext uri="{FF2B5EF4-FFF2-40B4-BE49-F238E27FC236}">
                <a16:creationId xmlns:a16="http://schemas.microsoft.com/office/drawing/2014/main" id="{41758C24-9BF7-1246-1FD9-5FF2CEB97974}"/>
              </a:ext>
            </a:extLst>
          </p:cNvPr>
          <p:cNvSpPr>
            <a:spLocks noChangeShapeType="1"/>
          </p:cNvSpPr>
          <p:nvPr/>
        </p:nvSpPr>
        <p:spPr bwMode="auto">
          <a:xfrm flipV="1">
            <a:off x="2411413" y="4173538"/>
            <a:ext cx="990600" cy="1828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6808" name="Line 8">
            <a:extLst>
              <a:ext uri="{FF2B5EF4-FFF2-40B4-BE49-F238E27FC236}">
                <a16:creationId xmlns:a16="http://schemas.microsoft.com/office/drawing/2014/main" id="{93558F07-BD4A-5F1B-C334-AA52853028D6}"/>
              </a:ext>
            </a:extLst>
          </p:cNvPr>
          <p:cNvSpPr>
            <a:spLocks noChangeShapeType="1"/>
          </p:cNvSpPr>
          <p:nvPr/>
        </p:nvSpPr>
        <p:spPr bwMode="auto">
          <a:xfrm>
            <a:off x="3402013" y="4173538"/>
            <a:ext cx="838200" cy="1828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6809" name="Line 9">
            <a:extLst>
              <a:ext uri="{FF2B5EF4-FFF2-40B4-BE49-F238E27FC236}">
                <a16:creationId xmlns:a16="http://schemas.microsoft.com/office/drawing/2014/main" id="{74750D43-0637-684A-1302-B1578DCC89A7}"/>
              </a:ext>
            </a:extLst>
          </p:cNvPr>
          <p:cNvSpPr>
            <a:spLocks noChangeShapeType="1"/>
          </p:cNvSpPr>
          <p:nvPr/>
        </p:nvSpPr>
        <p:spPr bwMode="auto">
          <a:xfrm flipV="1">
            <a:off x="4240213" y="4173538"/>
            <a:ext cx="990600" cy="1828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6810" name="Line 10">
            <a:extLst>
              <a:ext uri="{FF2B5EF4-FFF2-40B4-BE49-F238E27FC236}">
                <a16:creationId xmlns:a16="http://schemas.microsoft.com/office/drawing/2014/main" id="{86ADE9DB-7A6B-F597-9CA3-542DA6BB5977}"/>
              </a:ext>
            </a:extLst>
          </p:cNvPr>
          <p:cNvSpPr>
            <a:spLocks noChangeShapeType="1"/>
          </p:cNvSpPr>
          <p:nvPr/>
        </p:nvSpPr>
        <p:spPr bwMode="auto">
          <a:xfrm>
            <a:off x="3706813" y="4173538"/>
            <a:ext cx="838200" cy="1828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6811" name="Line 11">
            <a:extLst>
              <a:ext uri="{FF2B5EF4-FFF2-40B4-BE49-F238E27FC236}">
                <a16:creationId xmlns:a16="http://schemas.microsoft.com/office/drawing/2014/main" id="{24ABA17E-3DF2-46B7-95E6-87B87FE7D5F1}"/>
              </a:ext>
            </a:extLst>
          </p:cNvPr>
          <p:cNvSpPr>
            <a:spLocks noChangeShapeType="1"/>
          </p:cNvSpPr>
          <p:nvPr/>
        </p:nvSpPr>
        <p:spPr bwMode="auto">
          <a:xfrm flipV="1">
            <a:off x="4545013" y="4173538"/>
            <a:ext cx="990600" cy="1828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6812" name="Line 12">
            <a:extLst>
              <a:ext uri="{FF2B5EF4-FFF2-40B4-BE49-F238E27FC236}">
                <a16:creationId xmlns:a16="http://schemas.microsoft.com/office/drawing/2014/main" id="{AC4579F5-F922-00AB-D3B6-86AD15E3D209}"/>
              </a:ext>
            </a:extLst>
          </p:cNvPr>
          <p:cNvSpPr>
            <a:spLocks noChangeShapeType="1"/>
          </p:cNvSpPr>
          <p:nvPr/>
        </p:nvSpPr>
        <p:spPr bwMode="auto">
          <a:xfrm>
            <a:off x="5230813" y="4173538"/>
            <a:ext cx="838200" cy="1828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6813" name="Line 13">
            <a:extLst>
              <a:ext uri="{FF2B5EF4-FFF2-40B4-BE49-F238E27FC236}">
                <a16:creationId xmlns:a16="http://schemas.microsoft.com/office/drawing/2014/main" id="{6BC8E735-3426-F23F-7211-FE25FEBF47E7}"/>
              </a:ext>
            </a:extLst>
          </p:cNvPr>
          <p:cNvSpPr>
            <a:spLocks noChangeShapeType="1"/>
          </p:cNvSpPr>
          <p:nvPr/>
        </p:nvSpPr>
        <p:spPr bwMode="auto">
          <a:xfrm flipV="1">
            <a:off x="6069013" y="4176713"/>
            <a:ext cx="989012" cy="18256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6814" name="Line 14">
            <a:extLst>
              <a:ext uri="{FF2B5EF4-FFF2-40B4-BE49-F238E27FC236}">
                <a16:creationId xmlns:a16="http://schemas.microsoft.com/office/drawing/2014/main" id="{E550E2C3-58B7-72CD-62A9-8BA93CB8D898}"/>
              </a:ext>
            </a:extLst>
          </p:cNvPr>
          <p:cNvSpPr>
            <a:spLocks noChangeShapeType="1"/>
          </p:cNvSpPr>
          <p:nvPr/>
        </p:nvSpPr>
        <p:spPr bwMode="auto">
          <a:xfrm>
            <a:off x="5535613" y="4173538"/>
            <a:ext cx="838200" cy="1828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6815" name="Line 15">
            <a:extLst>
              <a:ext uri="{FF2B5EF4-FFF2-40B4-BE49-F238E27FC236}">
                <a16:creationId xmlns:a16="http://schemas.microsoft.com/office/drawing/2014/main" id="{352E8EDF-0F5B-6845-A193-3F6B79DDB7C0}"/>
              </a:ext>
            </a:extLst>
          </p:cNvPr>
          <p:cNvSpPr>
            <a:spLocks noChangeShapeType="1"/>
          </p:cNvSpPr>
          <p:nvPr/>
        </p:nvSpPr>
        <p:spPr bwMode="auto">
          <a:xfrm flipV="1">
            <a:off x="6373813" y="4173538"/>
            <a:ext cx="990600" cy="1828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6816" name="Line 16">
            <a:extLst>
              <a:ext uri="{FF2B5EF4-FFF2-40B4-BE49-F238E27FC236}">
                <a16:creationId xmlns:a16="http://schemas.microsoft.com/office/drawing/2014/main" id="{2736B9F8-197C-8868-AF66-10D6DC4FCFD2}"/>
              </a:ext>
            </a:extLst>
          </p:cNvPr>
          <p:cNvSpPr>
            <a:spLocks noChangeShapeType="1"/>
          </p:cNvSpPr>
          <p:nvPr/>
        </p:nvSpPr>
        <p:spPr bwMode="auto">
          <a:xfrm>
            <a:off x="5916613" y="4173538"/>
            <a:ext cx="838200" cy="1828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6817" name="Line 17">
            <a:extLst>
              <a:ext uri="{FF2B5EF4-FFF2-40B4-BE49-F238E27FC236}">
                <a16:creationId xmlns:a16="http://schemas.microsoft.com/office/drawing/2014/main" id="{E8C4746B-F75B-F08B-23AC-8CE3243A1C24}"/>
              </a:ext>
            </a:extLst>
          </p:cNvPr>
          <p:cNvSpPr>
            <a:spLocks noChangeShapeType="1"/>
          </p:cNvSpPr>
          <p:nvPr/>
        </p:nvSpPr>
        <p:spPr bwMode="auto">
          <a:xfrm flipV="1">
            <a:off x="6754813" y="4173538"/>
            <a:ext cx="990600" cy="1828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6818" name="Rectangle 18">
            <a:extLst>
              <a:ext uri="{FF2B5EF4-FFF2-40B4-BE49-F238E27FC236}">
                <a16:creationId xmlns:a16="http://schemas.microsoft.com/office/drawing/2014/main" id="{64FF6BA8-9696-D765-8B26-8CE84E5695C3}"/>
              </a:ext>
            </a:extLst>
          </p:cNvPr>
          <p:cNvSpPr>
            <a:spLocks noChangeArrowheads="1"/>
          </p:cNvSpPr>
          <p:nvPr/>
        </p:nvSpPr>
        <p:spPr bwMode="auto">
          <a:xfrm>
            <a:off x="1573213" y="3944938"/>
            <a:ext cx="304800" cy="152400"/>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76819" name="Line 19">
            <a:extLst>
              <a:ext uri="{FF2B5EF4-FFF2-40B4-BE49-F238E27FC236}">
                <a16:creationId xmlns:a16="http://schemas.microsoft.com/office/drawing/2014/main" id="{F25426DC-774E-89A8-43AD-946855BB48FD}"/>
              </a:ext>
            </a:extLst>
          </p:cNvPr>
          <p:cNvSpPr>
            <a:spLocks noChangeShapeType="1"/>
          </p:cNvSpPr>
          <p:nvPr/>
        </p:nvSpPr>
        <p:spPr bwMode="auto">
          <a:xfrm>
            <a:off x="1801813" y="3944938"/>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6820" name="Rectangle 20">
            <a:extLst>
              <a:ext uri="{FF2B5EF4-FFF2-40B4-BE49-F238E27FC236}">
                <a16:creationId xmlns:a16="http://schemas.microsoft.com/office/drawing/2014/main" id="{7AA6FC3F-6F75-0B34-2DD4-5EB39280DBBF}"/>
              </a:ext>
            </a:extLst>
          </p:cNvPr>
          <p:cNvSpPr>
            <a:spLocks noChangeArrowheads="1"/>
          </p:cNvSpPr>
          <p:nvPr/>
        </p:nvSpPr>
        <p:spPr bwMode="auto">
          <a:xfrm>
            <a:off x="3402013" y="3944938"/>
            <a:ext cx="304800" cy="152400"/>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76821" name="Line 21">
            <a:extLst>
              <a:ext uri="{FF2B5EF4-FFF2-40B4-BE49-F238E27FC236}">
                <a16:creationId xmlns:a16="http://schemas.microsoft.com/office/drawing/2014/main" id="{EDC735C2-9FB0-560C-87C8-BEF9D5C631AE}"/>
              </a:ext>
            </a:extLst>
          </p:cNvPr>
          <p:cNvSpPr>
            <a:spLocks noChangeShapeType="1"/>
          </p:cNvSpPr>
          <p:nvPr/>
        </p:nvSpPr>
        <p:spPr bwMode="auto">
          <a:xfrm>
            <a:off x="3630613" y="3946525"/>
            <a:ext cx="0" cy="1539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6822" name="Rectangle 22">
            <a:extLst>
              <a:ext uri="{FF2B5EF4-FFF2-40B4-BE49-F238E27FC236}">
                <a16:creationId xmlns:a16="http://schemas.microsoft.com/office/drawing/2014/main" id="{44A86015-960B-BA99-29D6-CA54152C0E2C}"/>
              </a:ext>
            </a:extLst>
          </p:cNvPr>
          <p:cNvSpPr>
            <a:spLocks noChangeArrowheads="1"/>
          </p:cNvSpPr>
          <p:nvPr/>
        </p:nvSpPr>
        <p:spPr bwMode="auto">
          <a:xfrm>
            <a:off x="3783013" y="3944938"/>
            <a:ext cx="304800" cy="152400"/>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76823" name="Line 23">
            <a:extLst>
              <a:ext uri="{FF2B5EF4-FFF2-40B4-BE49-F238E27FC236}">
                <a16:creationId xmlns:a16="http://schemas.microsoft.com/office/drawing/2014/main" id="{19162963-76A7-90DE-8F79-5796FEB187BA}"/>
              </a:ext>
            </a:extLst>
          </p:cNvPr>
          <p:cNvSpPr>
            <a:spLocks noChangeShapeType="1"/>
          </p:cNvSpPr>
          <p:nvPr/>
        </p:nvSpPr>
        <p:spPr bwMode="auto">
          <a:xfrm>
            <a:off x="4011613" y="3944938"/>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6824" name="Rectangle 24">
            <a:extLst>
              <a:ext uri="{FF2B5EF4-FFF2-40B4-BE49-F238E27FC236}">
                <a16:creationId xmlns:a16="http://schemas.microsoft.com/office/drawing/2014/main" id="{A399268E-F915-A33C-60B5-7240E5642935}"/>
              </a:ext>
            </a:extLst>
          </p:cNvPr>
          <p:cNvSpPr>
            <a:spLocks noChangeArrowheads="1"/>
          </p:cNvSpPr>
          <p:nvPr/>
        </p:nvSpPr>
        <p:spPr bwMode="auto">
          <a:xfrm>
            <a:off x="5230813" y="3944938"/>
            <a:ext cx="304800" cy="152400"/>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76825" name="Line 25">
            <a:extLst>
              <a:ext uri="{FF2B5EF4-FFF2-40B4-BE49-F238E27FC236}">
                <a16:creationId xmlns:a16="http://schemas.microsoft.com/office/drawing/2014/main" id="{56FAAC56-340F-21FD-95D3-2E792D3DA759}"/>
              </a:ext>
            </a:extLst>
          </p:cNvPr>
          <p:cNvSpPr>
            <a:spLocks noChangeShapeType="1"/>
          </p:cNvSpPr>
          <p:nvPr/>
        </p:nvSpPr>
        <p:spPr bwMode="auto">
          <a:xfrm flipH="1">
            <a:off x="5459413" y="3946525"/>
            <a:ext cx="7937" cy="777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6826" name="Rectangle 26">
            <a:extLst>
              <a:ext uri="{FF2B5EF4-FFF2-40B4-BE49-F238E27FC236}">
                <a16:creationId xmlns:a16="http://schemas.microsoft.com/office/drawing/2014/main" id="{F7098923-40F4-D390-8EED-13B069E3B25F}"/>
              </a:ext>
            </a:extLst>
          </p:cNvPr>
          <p:cNvSpPr>
            <a:spLocks noChangeArrowheads="1"/>
          </p:cNvSpPr>
          <p:nvPr/>
        </p:nvSpPr>
        <p:spPr bwMode="auto">
          <a:xfrm>
            <a:off x="5611813" y="3944938"/>
            <a:ext cx="304800" cy="152400"/>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76827" name="Line 27">
            <a:extLst>
              <a:ext uri="{FF2B5EF4-FFF2-40B4-BE49-F238E27FC236}">
                <a16:creationId xmlns:a16="http://schemas.microsoft.com/office/drawing/2014/main" id="{F93DD682-46EA-0BEF-D4E6-84F33F2188F2}"/>
              </a:ext>
            </a:extLst>
          </p:cNvPr>
          <p:cNvSpPr>
            <a:spLocks noChangeShapeType="1"/>
          </p:cNvSpPr>
          <p:nvPr/>
        </p:nvSpPr>
        <p:spPr bwMode="auto">
          <a:xfrm>
            <a:off x="5840413" y="3944938"/>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6828" name="Rectangle 28">
            <a:extLst>
              <a:ext uri="{FF2B5EF4-FFF2-40B4-BE49-F238E27FC236}">
                <a16:creationId xmlns:a16="http://schemas.microsoft.com/office/drawing/2014/main" id="{0EC84AD7-A852-70B3-2073-1D959CD07877}"/>
              </a:ext>
            </a:extLst>
          </p:cNvPr>
          <p:cNvSpPr>
            <a:spLocks noChangeArrowheads="1"/>
          </p:cNvSpPr>
          <p:nvPr/>
        </p:nvSpPr>
        <p:spPr bwMode="auto">
          <a:xfrm>
            <a:off x="7059613" y="3944938"/>
            <a:ext cx="304800" cy="152400"/>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76829" name="Line 29">
            <a:extLst>
              <a:ext uri="{FF2B5EF4-FFF2-40B4-BE49-F238E27FC236}">
                <a16:creationId xmlns:a16="http://schemas.microsoft.com/office/drawing/2014/main" id="{922F78A2-2CDD-8C5E-9650-38500E0A069D}"/>
              </a:ext>
            </a:extLst>
          </p:cNvPr>
          <p:cNvSpPr>
            <a:spLocks noChangeShapeType="1"/>
          </p:cNvSpPr>
          <p:nvPr/>
        </p:nvSpPr>
        <p:spPr bwMode="auto">
          <a:xfrm>
            <a:off x="7288213" y="3946525"/>
            <a:ext cx="0" cy="1539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6830" name="Rectangle 30">
            <a:extLst>
              <a:ext uri="{FF2B5EF4-FFF2-40B4-BE49-F238E27FC236}">
                <a16:creationId xmlns:a16="http://schemas.microsoft.com/office/drawing/2014/main" id="{3871DE2A-F223-8DFA-5DD8-8690FF07F97A}"/>
              </a:ext>
            </a:extLst>
          </p:cNvPr>
          <p:cNvSpPr>
            <a:spLocks noChangeArrowheads="1"/>
          </p:cNvSpPr>
          <p:nvPr/>
        </p:nvSpPr>
        <p:spPr bwMode="auto">
          <a:xfrm>
            <a:off x="7440613" y="3944938"/>
            <a:ext cx="304800" cy="152400"/>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76831" name="Line 31">
            <a:extLst>
              <a:ext uri="{FF2B5EF4-FFF2-40B4-BE49-F238E27FC236}">
                <a16:creationId xmlns:a16="http://schemas.microsoft.com/office/drawing/2014/main" id="{05972725-6226-40E2-3FD2-69F1B73B5145}"/>
              </a:ext>
            </a:extLst>
          </p:cNvPr>
          <p:cNvSpPr>
            <a:spLocks noChangeShapeType="1"/>
          </p:cNvSpPr>
          <p:nvPr/>
        </p:nvSpPr>
        <p:spPr bwMode="auto">
          <a:xfrm>
            <a:off x="7669213" y="3946525"/>
            <a:ext cx="0" cy="15081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6832" name="Rectangle 32">
            <a:extLst>
              <a:ext uri="{FF2B5EF4-FFF2-40B4-BE49-F238E27FC236}">
                <a16:creationId xmlns:a16="http://schemas.microsoft.com/office/drawing/2014/main" id="{5A9EC1DE-E22B-BC77-DA6E-0F216D593F57}"/>
              </a:ext>
            </a:extLst>
          </p:cNvPr>
          <p:cNvSpPr>
            <a:spLocks noChangeArrowheads="1"/>
          </p:cNvSpPr>
          <p:nvPr/>
        </p:nvSpPr>
        <p:spPr bwMode="auto">
          <a:xfrm>
            <a:off x="5992813" y="3944938"/>
            <a:ext cx="304800" cy="152400"/>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76833" name="Line 33">
            <a:extLst>
              <a:ext uri="{FF2B5EF4-FFF2-40B4-BE49-F238E27FC236}">
                <a16:creationId xmlns:a16="http://schemas.microsoft.com/office/drawing/2014/main" id="{76C8167A-ACC6-0853-572E-51ACEF3A847C}"/>
              </a:ext>
            </a:extLst>
          </p:cNvPr>
          <p:cNvSpPr>
            <a:spLocks noChangeShapeType="1"/>
          </p:cNvSpPr>
          <p:nvPr/>
        </p:nvSpPr>
        <p:spPr bwMode="auto">
          <a:xfrm>
            <a:off x="6221413" y="3944938"/>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6834" name="Rectangle 34">
            <a:extLst>
              <a:ext uri="{FF2B5EF4-FFF2-40B4-BE49-F238E27FC236}">
                <a16:creationId xmlns:a16="http://schemas.microsoft.com/office/drawing/2014/main" id="{3F0F91FE-971E-67B4-A2D9-50D566CEA464}"/>
              </a:ext>
            </a:extLst>
          </p:cNvPr>
          <p:cNvSpPr>
            <a:spLocks noChangeArrowheads="1"/>
          </p:cNvSpPr>
          <p:nvPr/>
        </p:nvSpPr>
        <p:spPr bwMode="auto">
          <a:xfrm>
            <a:off x="7821613" y="3944938"/>
            <a:ext cx="304800" cy="152400"/>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76835" name="Line 35">
            <a:extLst>
              <a:ext uri="{FF2B5EF4-FFF2-40B4-BE49-F238E27FC236}">
                <a16:creationId xmlns:a16="http://schemas.microsoft.com/office/drawing/2014/main" id="{5B90CA3C-FFA9-B82C-7AAC-15125CD8CAFE}"/>
              </a:ext>
            </a:extLst>
          </p:cNvPr>
          <p:cNvSpPr>
            <a:spLocks noChangeShapeType="1"/>
          </p:cNvSpPr>
          <p:nvPr/>
        </p:nvSpPr>
        <p:spPr bwMode="auto">
          <a:xfrm>
            <a:off x="8050213" y="3944938"/>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6836" name="Rectangle 36">
            <a:extLst>
              <a:ext uri="{FF2B5EF4-FFF2-40B4-BE49-F238E27FC236}">
                <a16:creationId xmlns:a16="http://schemas.microsoft.com/office/drawing/2014/main" id="{7C01AF7C-17C6-7995-D0C4-80F79B10728A}"/>
              </a:ext>
            </a:extLst>
          </p:cNvPr>
          <p:cNvSpPr>
            <a:spLocks noChangeArrowheads="1"/>
          </p:cNvSpPr>
          <p:nvPr/>
        </p:nvSpPr>
        <p:spPr bwMode="auto">
          <a:xfrm>
            <a:off x="8202613" y="3944938"/>
            <a:ext cx="304800" cy="152400"/>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76837" name="Line 37">
            <a:extLst>
              <a:ext uri="{FF2B5EF4-FFF2-40B4-BE49-F238E27FC236}">
                <a16:creationId xmlns:a16="http://schemas.microsoft.com/office/drawing/2014/main" id="{DB037A8F-CCD9-85D5-401A-1E3DA163347C}"/>
              </a:ext>
            </a:extLst>
          </p:cNvPr>
          <p:cNvSpPr>
            <a:spLocks noChangeShapeType="1"/>
          </p:cNvSpPr>
          <p:nvPr/>
        </p:nvSpPr>
        <p:spPr bwMode="auto">
          <a:xfrm>
            <a:off x="8431213" y="3944938"/>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6838" name="Line 38">
            <a:extLst>
              <a:ext uri="{FF2B5EF4-FFF2-40B4-BE49-F238E27FC236}">
                <a16:creationId xmlns:a16="http://schemas.microsoft.com/office/drawing/2014/main" id="{092B379B-CC0D-870C-B953-217073C8CE29}"/>
              </a:ext>
            </a:extLst>
          </p:cNvPr>
          <p:cNvSpPr>
            <a:spLocks noChangeShapeType="1"/>
          </p:cNvSpPr>
          <p:nvPr/>
        </p:nvSpPr>
        <p:spPr bwMode="auto">
          <a:xfrm>
            <a:off x="7059613" y="4249738"/>
            <a:ext cx="304800" cy="609600"/>
          </a:xfrm>
          <a:prstGeom prst="line">
            <a:avLst/>
          </a:prstGeom>
          <a:noFill/>
          <a:ln w="9525" cap="rnd">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6839" name="Line 39">
            <a:extLst>
              <a:ext uri="{FF2B5EF4-FFF2-40B4-BE49-F238E27FC236}">
                <a16:creationId xmlns:a16="http://schemas.microsoft.com/office/drawing/2014/main" id="{726C57C5-B526-1A1A-A7E7-3BAABEEED313}"/>
              </a:ext>
            </a:extLst>
          </p:cNvPr>
          <p:cNvSpPr>
            <a:spLocks noChangeShapeType="1"/>
          </p:cNvSpPr>
          <p:nvPr/>
        </p:nvSpPr>
        <p:spPr bwMode="auto">
          <a:xfrm>
            <a:off x="7364413" y="4249738"/>
            <a:ext cx="290512" cy="581025"/>
          </a:xfrm>
          <a:prstGeom prst="line">
            <a:avLst/>
          </a:prstGeom>
          <a:noFill/>
          <a:ln w="9525" cap="rnd">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6840" name="Line 40">
            <a:extLst>
              <a:ext uri="{FF2B5EF4-FFF2-40B4-BE49-F238E27FC236}">
                <a16:creationId xmlns:a16="http://schemas.microsoft.com/office/drawing/2014/main" id="{B0BB76CF-A666-95A4-CDE6-838B89EC3038}"/>
              </a:ext>
            </a:extLst>
          </p:cNvPr>
          <p:cNvSpPr>
            <a:spLocks noChangeShapeType="1"/>
          </p:cNvSpPr>
          <p:nvPr/>
        </p:nvSpPr>
        <p:spPr bwMode="auto">
          <a:xfrm>
            <a:off x="7745413" y="4249738"/>
            <a:ext cx="290512" cy="581025"/>
          </a:xfrm>
          <a:prstGeom prst="line">
            <a:avLst/>
          </a:prstGeom>
          <a:noFill/>
          <a:ln w="9525" cap="rnd">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6841" name="Line 41">
            <a:extLst>
              <a:ext uri="{FF2B5EF4-FFF2-40B4-BE49-F238E27FC236}">
                <a16:creationId xmlns:a16="http://schemas.microsoft.com/office/drawing/2014/main" id="{C818AEBE-2E0A-86CF-1CDE-F22D9F0D3E2D}"/>
              </a:ext>
            </a:extLst>
          </p:cNvPr>
          <p:cNvSpPr>
            <a:spLocks noChangeShapeType="1"/>
          </p:cNvSpPr>
          <p:nvPr/>
        </p:nvSpPr>
        <p:spPr bwMode="auto">
          <a:xfrm>
            <a:off x="8050213" y="4173538"/>
            <a:ext cx="304800" cy="609600"/>
          </a:xfrm>
          <a:prstGeom prst="line">
            <a:avLst/>
          </a:prstGeom>
          <a:noFill/>
          <a:ln w="9525" cap="rnd">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6842" name="Text Box 42">
            <a:extLst>
              <a:ext uri="{FF2B5EF4-FFF2-40B4-BE49-F238E27FC236}">
                <a16:creationId xmlns:a16="http://schemas.microsoft.com/office/drawing/2014/main" id="{19697947-8286-7BA5-343F-7A4DA790F2F9}"/>
              </a:ext>
            </a:extLst>
          </p:cNvPr>
          <p:cNvSpPr txBox="1">
            <a:spLocks noChangeArrowheads="1"/>
          </p:cNvSpPr>
          <p:nvPr/>
        </p:nvSpPr>
        <p:spPr bwMode="auto">
          <a:xfrm>
            <a:off x="1649413" y="4848225"/>
            <a:ext cx="330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D</a:t>
            </a:r>
          </a:p>
        </p:txBody>
      </p:sp>
      <p:sp>
        <p:nvSpPr>
          <p:cNvPr id="76843" name="Text Box 43">
            <a:extLst>
              <a:ext uri="{FF2B5EF4-FFF2-40B4-BE49-F238E27FC236}">
                <a16:creationId xmlns:a16="http://schemas.microsoft.com/office/drawing/2014/main" id="{F3854C9F-A0EA-2BA2-683E-7901FC2BFD2F}"/>
              </a:ext>
            </a:extLst>
          </p:cNvPr>
          <p:cNvSpPr txBox="1">
            <a:spLocks noChangeArrowheads="1"/>
          </p:cNvSpPr>
          <p:nvPr/>
        </p:nvSpPr>
        <p:spPr bwMode="auto">
          <a:xfrm>
            <a:off x="2614613" y="4859338"/>
            <a:ext cx="3333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A</a:t>
            </a:r>
          </a:p>
        </p:txBody>
      </p:sp>
      <p:sp>
        <p:nvSpPr>
          <p:cNvPr id="76844" name="Text Box 44">
            <a:extLst>
              <a:ext uri="{FF2B5EF4-FFF2-40B4-BE49-F238E27FC236}">
                <a16:creationId xmlns:a16="http://schemas.microsoft.com/office/drawing/2014/main" id="{6A2F65FB-6CC1-9915-C55F-BEA47DFFBE06}"/>
              </a:ext>
            </a:extLst>
          </p:cNvPr>
          <p:cNvSpPr txBox="1">
            <a:spLocks noChangeArrowheads="1"/>
          </p:cNvSpPr>
          <p:nvPr/>
        </p:nvSpPr>
        <p:spPr bwMode="auto">
          <a:xfrm>
            <a:off x="3478213" y="4783138"/>
            <a:ext cx="330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D</a:t>
            </a:r>
          </a:p>
        </p:txBody>
      </p:sp>
      <p:sp>
        <p:nvSpPr>
          <p:cNvPr id="76845" name="Text Box 45">
            <a:extLst>
              <a:ext uri="{FF2B5EF4-FFF2-40B4-BE49-F238E27FC236}">
                <a16:creationId xmlns:a16="http://schemas.microsoft.com/office/drawing/2014/main" id="{1C96E43D-F36E-083A-82E5-47C77E870624}"/>
              </a:ext>
            </a:extLst>
          </p:cNvPr>
          <p:cNvSpPr txBox="1">
            <a:spLocks noChangeArrowheads="1"/>
          </p:cNvSpPr>
          <p:nvPr/>
        </p:nvSpPr>
        <p:spPr bwMode="auto">
          <a:xfrm>
            <a:off x="3757613" y="4783138"/>
            <a:ext cx="330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D</a:t>
            </a:r>
          </a:p>
        </p:txBody>
      </p:sp>
      <p:sp>
        <p:nvSpPr>
          <p:cNvPr id="76846" name="Text Box 46">
            <a:extLst>
              <a:ext uri="{FF2B5EF4-FFF2-40B4-BE49-F238E27FC236}">
                <a16:creationId xmlns:a16="http://schemas.microsoft.com/office/drawing/2014/main" id="{16F8714E-D3BB-86D3-4038-96B65B1ACEF9}"/>
              </a:ext>
            </a:extLst>
          </p:cNvPr>
          <p:cNvSpPr txBox="1">
            <a:spLocks noChangeArrowheads="1"/>
          </p:cNvSpPr>
          <p:nvPr/>
        </p:nvSpPr>
        <p:spPr bwMode="auto">
          <a:xfrm>
            <a:off x="4468813" y="4783138"/>
            <a:ext cx="3333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A</a:t>
            </a:r>
          </a:p>
        </p:txBody>
      </p:sp>
      <p:sp>
        <p:nvSpPr>
          <p:cNvPr id="76847" name="Text Box 47">
            <a:extLst>
              <a:ext uri="{FF2B5EF4-FFF2-40B4-BE49-F238E27FC236}">
                <a16:creationId xmlns:a16="http://schemas.microsoft.com/office/drawing/2014/main" id="{19D97379-DFCD-93CC-AB34-3AF3D4CABC19}"/>
              </a:ext>
            </a:extLst>
          </p:cNvPr>
          <p:cNvSpPr txBox="1">
            <a:spLocks noChangeArrowheads="1"/>
          </p:cNvSpPr>
          <p:nvPr/>
        </p:nvSpPr>
        <p:spPr bwMode="auto">
          <a:xfrm>
            <a:off x="4773613" y="4783138"/>
            <a:ext cx="3333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A</a:t>
            </a:r>
          </a:p>
        </p:txBody>
      </p:sp>
      <p:sp>
        <p:nvSpPr>
          <p:cNvPr id="76848" name="Text Box 48">
            <a:extLst>
              <a:ext uri="{FF2B5EF4-FFF2-40B4-BE49-F238E27FC236}">
                <a16:creationId xmlns:a16="http://schemas.microsoft.com/office/drawing/2014/main" id="{89CBEDE1-0DAE-628C-00E0-A24108A1C645}"/>
              </a:ext>
            </a:extLst>
          </p:cNvPr>
          <p:cNvSpPr txBox="1">
            <a:spLocks noChangeArrowheads="1"/>
          </p:cNvSpPr>
          <p:nvPr/>
        </p:nvSpPr>
        <p:spPr bwMode="auto">
          <a:xfrm>
            <a:off x="5307013" y="4783138"/>
            <a:ext cx="330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D</a:t>
            </a:r>
          </a:p>
        </p:txBody>
      </p:sp>
      <p:sp>
        <p:nvSpPr>
          <p:cNvPr id="76849" name="Text Box 49">
            <a:extLst>
              <a:ext uri="{FF2B5EF4-FFF2-40B4-BE49-F238E27FC236}">
                <a16:creationId xmlns:a16="http://schemas.microsoft.com/office/drawing/2014/main" id="{2F740624-C040-C812-9447-A64E26CEBD8D}"/>
              </a:ext>
            </a:extLst>
          </p:cNvPr>
          <p:cNvSpPr txBox="1">
            <a:spLocks noChangeArrowheads="1"/>
          </p:cNvSpPr>
          <p:nvPr/>
        </p:nvSpPr>
        <p:spPr bwMode="auto">
          <a:xfrm>
            <a:off x="5586413" y="4783138"/>
            <a:ext cx="330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D</a:t>
            </a:r>
          </a:p>
        </p:txBody>
      </p:sp>
      <p:sp>
        <p:nvSpPr>
          <p:cNvPr id="76850" name="Text Box 50">
            <a:extLst>
              <a:ext uri="{FF2B5EF4-FFF2-40B4-BE49-F238E27FC236}">
                <a16:creationId xmlns:a16="http://schemas.microsoft.com/office/drawing/2014/main" id="{BF770E7A-76A7-3541-2C6C-B32D2F69265F}"/>
              </a:ext>
            </a:extLst>
          </p:cNvPr>
          <p:cNvSpPr txBox="1">
            <a:spLocks noChangeArrowheads="1"/>
          </p:cNvSpPr>
          <p:nvPr/>
        </p:nvSpPr>
        <p:spPr bwMode="auto">
          <a:xfrm>
            <a:off x="6069013" y="5208588"/>
            <a:ext cx="3333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A</a:t>
            </a:r>
          </a:p>
        </p:txBody>
      </p:sp>
      <p:sp>
        <p:nvSpPr>
          <p:cNvPr id="76851" name="Text Box 51">
            <a:extLst>
              <a:ext uri="{FF2B5EF4-FFF2-40B4-BE49-F238E27FC236}">
                <a16:creationId xmlns:a16="http://schemas.microsoft.com/office/drawing/2014/main" id="{1DA1EA8F-C8B0-9E75-ACE9-A430D8DFEC77}"/>
              </a:ext>
            </a:extLst>
          </p:cNvPr>
          <p:cNvSpPr txBox="1">
            <a:spLocks noChangeArrowheads="1"/>
          </p:cNvSpPr>
          <p:nvPr/>
        </p:nvSpPr>
        <p:spPr bwMode="auto">
          <a:xfrm>
            <a:off x="6421438" y="5208588"/>
            <a:ext cx="3333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A</a:t>
            </a:r>
          </a:p>
        </p:txBody>
      </p:sp>
      <p:sp>
        <p:nvSpPr>
          <p:cNvPr id="76852" name="Text Box 52">
            <a:extLst>
              <a:ext uri="{FF2B5EF4-FFF2-40B4-BE49-F238E27FC236}">
                <a16:creationId xmlns:a16="http://schemas.microsoft.com/office/drawing/2014/main" id="{B80B307D-9FBD-3651-A3D2-868C31C5C90B}"/>
              </a:ext>
            </a:extLst>
          </p:cNvPr>
          <p:cNvSpPr txBox="1">
            <a:spLocks noChangeArrowheads="1"/>
          </p:cNvSpPr>
          <p:nvPr/>
        </p:nvSpPr>
        <p:spPr bwMode="auto">
          <a:xfrm>
            <a:off x="5967413" y="4783138"/>
            <a:ext cx="330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D</a:t>
            </a:r>
          </a:p>
        </p:txBody>
      </p:sp>
      <p:sp>
        <p:nvSpPr>
          <p:cNvPr id="76853" name="Text Box 53">
            <a:extLst>
              <a:ext uri="{FF2B5EF4-FFF2-40B4-BE49-F238E27FC236}">
                <a16:creationId xmlns:a16="http://schemas.microsoft.com/office/drawing/2014/main" id="{4A7F5720-7C50-2394-D98A-654B930D1599}"/>
              </a:ext>
            </a:extLst>
          </p:cNvPr>
          <p:cNvSpPr txBox="1">
            <a:spLocks noChangeArrowheads="1"/>
          </p:cNvSpPr>
          <p:nvPr/>
        </p:nvSpPr>
        <p:spPr bwMode="auto">
          <a:xfrm>
            <a:off x="6831013" y="5208588"/>
            <a:ext cx="3333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A</a:t>
            </a:r>
          </a:p>
        </p:txBody>
      </p:sp>
      <p:sp>
        <p:nvSpPr>
          <p:cNvPr id="76854" name="Text Box 54">
            <a:extLst>
              <a:ext uri="{FF2B5EF4-FFF2-40B4-BE49-F238E27FC236}">
                <a16:creationId xmlns:a16="http://schemas.microsoft.com/office/drawing/2014/main" id="{0FADE084-8C2C-03BD-1A58-AF0529E63370}"/>
              </a:ext>
            </a:extLst>
          </p:cNvPr>
          <p:cNvSpPr txBox="1">
            <a:spLocks noChangeArrowheads="1"/>
          </p:cNvSpPr>
          <p:nvPr/>
        </p:nvSpPr>
        <p:spPr bwMode="auto">
          <a:xfrm>
            <a:off x="582613" y="3868738"/>
            <a:ext cx="698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Src</a:t>
            </a:r>
          </a:p>
        </p:txBody>
      </p:sp>
      <p:sp>
        <p:nvSpPr>
          <p:cNvPr id="76855" name="Text Box 55">
            <a:extLst>
              <a:ext uri="{FF2B5EF4-FFF2-40B4-BE49-F238E27FC236}">
                <a16:creationId xmlns:a16="http://schemas.microsoft.com/office/drawing/2014/main" id="{73066A1F-9AEC-7D0D-AA8A-E3DE8775ACCC}"/>
              </a:ext>
            </a:extLst>
          </p:cNvPr>
          <p:cNvSpPr txBox="1">
            <a:spLocks noChangeArrowheads="1"/>
          </p:cNvSpPr>
          <p:nvPr/>
        </p:nvSpPr>
        <p:spPr bwMode="auto">
          <a:xfrm>
            <a:off x="582613" y="5697538"/>
            <a:ext cx="862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Dest</a:t>
            </a:r>
          </a:p>
        </p:txBody>
      </p:sp>
      <p:sp>
        <p:nvSpPr>
          <p:cNvPr id="76856" name="Line 56">
            <a:extLst>
              <a:ext uri="{FF2B5EF4-FFF2-40B4-BE49-F238E27FC236}">
                <a16:creationId xmlns:a16="http://schemas.microsoft.com/office/drawing/2014/main" id="{E9E3E7C1-5E3D-4324-6657-A7A8225D580E}"/>
              </a:ext>
            </a:extLst>
          </p:cNvPr>
          <p:cNvSpPr>
            <a:spLocks noChangeShapeType="1"/>
          </p:cNvSpPr>
          <p:nvPr/>
        </p:nvSpPr>
        <p:spPr bwMode="auto">
          <a:xfrm>
            <a:off x="6297613" y="4173538"/>
            <a:ext cx="838200" cy="1828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6857" name="Text Box 57">
            <a:extLst>
              <a:ext uri="{FF2B5EF4-FFF2-40B4-BE49-F238E27FC236}">
                <a16:creationId xmlns:a16="http://schemas.microsoft.com/office/drawing/2014/main" id="{788F9606-495C-DA17-23F1-5E5E8403268A}"/>
              </a:ext>
            </a:extLst>
          </p:cNvPr>
          <p:cNvSpPr txBox="1">
            <a:spLocks noChangeArrowheads="1"/>
          </p:cNvSpPr>
          <p:nvPr/>
        </p:nvSpPr>
        <p:spPr bwMode="auto">
          <a:xfrm>
            <a:off x="6348413" y="4751388"/>
            <a:ext cx="330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D</a:t>
            </a:r>
          </a:p>
        </p:txBody>
      </p:sp>
      <p:sp>
        <p:nvSpPr>
          <p:cNvPr id="76858" name="Rectangle 58">
            <a:extLst>
              <a:ext uri="{FF2B5EF4-FFF2-40B4-BE49-F238E27FC236}">
                <a16:creationId xmlns:a16="http://schemas.microsoft.com/office/drawing/2014/main" id="{0A36B1D2-A1BC-92FC-F93C-798E95B2E5A5}"/>
              </a:ext>
            </a:extLst>
          </p:cNvPr>
          <p:cNvSpPr>
            <a:spLocks noChangeArrowheads="1"/>
          </p:cNvSpPr>
          <p:nvPr/>
        </p:nvSpPr>
        <p:spPr bwMode="auto">
          <a:xfrm>
            <a:off x="6373813" y="3944938"/>
            <a:ext cx="304800" cy="152400"/>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76859" name="Line 59">
            <a:extLst>
              <a:ext uri="{FF2B5EF4-FFF2-40B4-BE49-F238E27FC236}">
                <a16:creationId xmlns:a16="http://schemas.microsoft.com/office/drawing/2014/main" id="{AFCBA492-6A5B-72BF-8833-6A4A0AD16F18}"/>
              </a:ext>
            </a:extLst>
          </p:cNvPr>
          <p:cNvSpPr>
            <a:spLocks noChangeShapeType="1"/>
          </p:cNvSpPr>
          <p:nvPr/>
        </p:nvSpPr>
        <p:spPr bwMode="auto">
          <a:xfrm>
            <a:off x="6602413" y="3944938"/>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6860" name="Line 60">
            <a:extLst>
              <a:ext uri="{FF2B5EF4-FFF2-40B4-BE49-F238E27FC236}">
                <a16:creationId xmlns:a16="http://schemas.microsoft.com/office/drawing/2014/main" id="{C89ECC9E-058F-2350-7378-549E388377E9}"/>
              </a:ext>
            </a:extLst>
          </p:cNvPr>
          <p:cNvSpPr>
            <a:spLocks noChangeShapeType="1"/>
          </p:cNvSpPr>
          <p:nvPr/>
        </p:nvSpPr>
        <p:spPr bwMode="auto">
          <a:xfrm flipV="1">
            <a:off x="7135813" y="4173538"/>
            <a:ext cx="990600" cy="1828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6861" name="Text Box 61">
            <a:extLst>
              <a:ext uri="{FF2B5EF4-FFF2-40B4-BE49-F238E27FC236}">
                <a16:creationId xmlns:a16="http://schemas.microsoft.com/office/drawing/2014/main" id="{CD25C593-C385-72DC-4056-3643B0E5A5E3}"/>
              </a:ext>
            </a:extLst>
          </p:cNvPr>
          <p:cNvSpPr txBox="1">
            <a:spLocks noChangeArrowheads="1"/>
          </p:cNvSpPr>
          <p:nvPr/>
        </p:nvSpPr>
        <p:spPr bwMode="auto">
          <a:xfrm>
            <a:off x="7212013" y="5208588"/>
            <a:ext cx="3333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A</a:t>
            </a:r>
          </a:p>
        </p:txBody>
      </p:sp>
      <p:sp>
        <p:nvSpPr>
          <p:cNvPr id="76862" name="Text Box 62">
            <a:extLst>
              <a:ext uri="{FF2B5EF4-FFF2-40B4-BE49-F238E27FC236}">
                <a16:creationId xmlns:a16="http://schemas.microsoft.com/office/drawing/2014/main" id="{DD36A5B2-0642-DD52-84D5-9928917C6235}"/>
              </a:ext>
            </a:extLst>
          </p:cNvPr>
          <p:cNvSpPr txBox="1">
            <a:spLocks noChangeArrowheads="1"/>
          </p:cNvSpPr>
          <p:nvPr/>
        </p:nvSpPr>
        <p:spPr bwMode="auto">
          <a:xfrm>
            <a:off x="1573213" y="3411538"/>
            <a:ext cx="3238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300" b="0" i="0" u="none" strike="noStrike" kern="1200" cap="none" spc="0" normalizeH="0" baseline="0" noProof="0">
                <a:ln>
                  <a:noFill/>
                </a:ln>
                <a:solidFill>
                  <a:srgbClr val="000099"/>
                </a:solidFill>
                <a:effectLst/>
                <a:uLnTx/>
                <a:uFillTx/>
                <a:latin typeface="Comic Sans MS" panose="030F0902030302020204" pitchFamily="66" charset="0"/>
                <a:ea typeface="ＭＳ Ｐゴシック" panose="020B0600070205080204" pitchFamily="34" charset="-128"/>
                <a:cs typeface="+mn-cs"/>
              </a:rPr>
              <a:t>1</a:t>
            </a:r>
          </a:p>
        </p:txBody>
      </p:sp>
      <p:sp>
        <p:nvSpPr>
          <p:cNvPr id="76863" name="Text Box 63">
            <a:extLst>
              <a:ext uri="{FF2B5EF4-FFF2-40B4-BE49-F238E27FC236}">
                <a16:creationId xmlns:a16="http://schemas.microsoft.com/office/drawing/2014/main" id="{78CB5430-E3F0-76F0-6254-CB100D7AC630}"/>
              </a:ext>
            </a:extLst>
          </p:cNvPr>
          <p:cNvSpPr txBox="1">
            <a:spLocks noChangeArrowheads="1"/>
          </p:cNvSpPr>
          <p:nvPr/>
        </p:nvSpPr>
        <p:spPr bwMode="auto">
          <a:xfrm>
            <a:off x="3630613" y="3424238"/>
            <a:ext cx="3730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300" b="0" i="0" u="none" strike="noStrike" kern="1200" cap="none" spc="0" normalizeH="0" baseline="0" noProof="0">
                <a:ln>
                  <a:noFill/>
                </a:ln>
                <a:solidFill>
                  <a:srgbClr val="000099"/>
                </a:solidFill>
                <a:effectLst/>
                <a:uLnTx/>
                <a:uFillTx/>
                <a:latin typeface="Comic Sans MS" panose="030F0902030302020204" pitchFamily="66" charset="0"/>
                <a:ea typeface="ＭＳ Ｐゴシック" panose="020B0600070205080204" pitchFamily="34" charset="-128"/>
                <a:cs typeface="+mn-cs"/>
              </a:rPr>
              <a:t>2</a:t>
            </a:r>
          </a:p>
        </p:txBody>
      </p:sp>
      <p:sp>
        <p:nvSpPr>
          <p:cNvPr id="76864" name="Text Box 64">
            <a:extLst>
              <a:ext uri="{FF2B5EF4-FFF2-40B4-BE49-F238E27FC236}">
                <a16:creationId xmlns:a16="http://schemas.microsoft.com/office/drawing/2014/main" id="{46D6FF60-2EBC-5C66-F8A9-C57414BA032B}"/>
              </a:ext>
            </a:extLst>
          </p:cNvPr>
          <p:cNvSpPr txBox="1">
            <a:spLocks noChangeArrowheads="1"/>
          </p:cNvSpPr>
          <p:nvPr/>
        </p:nvSpPr>
        <p:spPr bwMode="auto">
          <a:xfrm>
            <a:off x="5688013" y="3436938"/>
            <a:ext cx="3762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300" b="0" i="0" u="none" strike="noStrike" kern="1200" cap="none" spc="0" normalizeH="0" baseline="0" noProof="0">
                <a:ln>
                  <a:noFill/>
                </a:ln>
                <a:solidFill>
                  <a:srgbClr val="000099"/>
                </a:solidFill>
                <a:effectLst/>
                <a:uLnTx/>
                <a:uFillTx/>
                <a:latin typeface="Comic Sans MS" panose="030F0902030302020204" pitchFamily="66" charset="0"/>
                <a:ea typeface="ＭＳ Ｐゴシック" panose="020B0600070205080204" pitchFamily="34" charset="-128"/>
                <a:cs typeface="+mn-cs"/>
              </a:rPr>
              <a:t>4</a:t>
            </a:r>
          </a:p>
        </p:txBody>
      </p:sp>
      <p:sp>
        <p:nvSpPr>
          <p:cNvPr id="76865" name="Text Box 65">
            <a:extLst>
              <a:ext uri="{FF2B5EF4-FFF2-40B4-BE49-F238E27FC236}">
                <a16:creationId xmlns:a16="http://schemas.microsoft.com/office/drawing/2014/main" id="{7092DB08-CB2C-1EA3-546A-FEEE85B47CAD}"/>
              </a:ext>
            </a:extLst>
          </p:cNvPr>
          <p:cNvSpPr txBox="1">
            <a:spLocks noChangeArrowheads="1"/>
          </p:cNvSpPr>
          <p:nvPr/>
        </p:nvSpPr>
        <p:spPr bwMode="auto">
          <a:xfrm>
            <a:off x="7745413" y="3449638"/>
            <a:ext cx="3730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300" b="0" i="0" u="none" strike="noStrike" kern="1200" cap="none" spc="0" normalizeH="0" baseline="0" noProof="0">
                <a:ln>
                  <a:noFill/>
                </a:ln>
                <a:solidFill>
                  <a:srgbClr val="000099"/>
                </a:solidFill>
                <a:effectLst/>
                <a:uLnTx/>
                <a:uFillTx/>
                <a:latin typeface="Comic Sans MS" panose="030F0902030302020204" pitchFamily="66" charset="0"/>
                <a:ea typeface="ＭＳ Ｐゴシック" panose="020B0600070205080204" pitchFamily="34" charset="-128"/>
                <a:cs typeface="+mn-cs"/>
              </a:rPr>
              <a:t>8</a:t>
            </a:r>
          </a:p>
        </p:txBody>
      </p:sp>
      <p:sp>
        <p:nvSpPr>
          <p:cNvPr id="67" name="Text Box 3">
            <a:extLst>
              <a:ext uri="{FF2B5EF4-FFF2-40B4-BE49-F238E27FC236}">
                <a16:creationId xmlns:a16="http://schemas.microsoft.com/office/drawing/2014/main" id="{99DDB7C1-B49E-6097-326C-AB993D6B1ACB}"/>
              </a:ext>
            </a:extLst>
          </p:cNvPr>
          <p:cNvSpPr txBox="1">
            <a:spLocks noChangeArrowheads="1"/>
          </p:cNvSpPr>
          <p:nvPr/>
        </p:nvSpPr>
        <p:spPr bwMode="auto">
          <a:xfrm>
            <a:off x="636588" y="2786063"/>
            <a:ext cx="77739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E46C0A"/>
                </a:solidFill>
                <a:effectLst/>
                <a:uLnTx/>
                <a:uFillTx/>
                <a:latin typeface="Arial" panose="020B0604020202020204" pitchFamily="34" charset="0"/>
                <a:ea typeface="ＭＳ Ｐゴシック" panose="020B0600070205080204" pitchFamily="34" charset="-128"/>
                <a:cs typeface="+mn-cs"/>
              </a:rPr>
              <a:t>Implemented as CWND = CWND + 1 (per ACK)</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Number Placeholder 1">
            <a:extLst>
              <a:ext uri="{FF2B5EF4-FFF2-40B4-BE49-F238E27FC236}">
                <a16:creationId xmlns:a16="http://schemas.microsoft.com/office/drawing/2014/main" id="{1B9934B1-D2AE-2AB2-F4A6-DDB78B58656F}"/>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4FD5647-C5A7-3448-841D-D38D121CFB8B}"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77826" name="Rectangle 2">
            <a:extLst>
              <a:ext uri="{FF2B5EF4-FFF2-40B4-BE49-F238E27FC236}">
                <a16:creationId xmlns:a16="http://schemas.microsoft.com/office/drawing/2014/main" id="{7CE4E0AF-7014-B359-7669-B19C02373603}"/>
              </a:ext>
            </a:extLst>
          </p:cNvPr>
          <p:cNvSpPr txBox="1">
            <a:spLocks noChangeArrowheads="1"/>
          </p:cNvSpPr>
          <p:nvPr/>
        </p:nvSpPr>
        <p:spPr bwMode="auto">
          <a:xfrm>
            <a:off x="457200" y="76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rPr>
              <a:t>Implementation details</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000" b="0" i="0" u="none" strike="noStrike" kern="1200" cap="none" spc="0" normalizeH="0" baseline="0" noProof="0">
                <a:ln>
                  <a:noFill/>
                </a:ln>
                <a:solidFill>
                  <a:srgbClr val="E46C0A"/>
                </a:solidFill>
                <a:effectLst/>
                <a:uLnTx/>
                <a:uFillTx/>
                <a:latin typeface="Calibri" panose="020F0502020204030204" pitchFamily="34" charset="0"/>
                <a:ea typeface="ＭＳ Ｐゴシック" panose="020B0600070205080204" pitchFamily="34" charset="-128"/>
                <a:cs typeface="+mn-cs"/>
              </a:rPr>
              <a:t>Update Time: Per RTT vs Per ACK</a:t>
            </a:r>
            <a:r>
              <a:rPr kumimoji="0" lang="en-US" altLang="en-US" sz="44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rPr>
              <a:t> </a:t>
            </a:r>
          </a:p>
        </p:txBody>
      </p:sp>
      <p:sp>
        <p:nvSpPr>
          <p:cNvPr id="77827" name="Text Box 3">
            <a:extLst>
              <a:ext uri="{FF2B5EF4-FFF2-40B4-BE49-F238E27FC236}">
                <a16:creationId xmlns:a16="http://schemas.microsoft.com/office/drawing/2014/main" id="{284F6234-BB4E-D5B4-AB59-81380B39D2D8}"/>
              </a:ext>
            </a:extLst>
          </p:cNvPr>
          <p:cNvSpPr txBox="1">
            <a:spLocks noChangeArrowheads="1"/>
          </p:cNvSpPr>
          <p:nvPr/>
        </p:nvSpPr>
        <p:spPr bwMode="auto">
          <a:xfrm>
            <a:off x="855663" y="2211388"/>
            <a:ext cx="7304087"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Linear increase of CWND per round-trip time</a:t>
            </a:r>
          </a:p>
        </p:txBody>
      </p:sp>
      <p:sp>
        <p:nvSpPr>
          <p:cNvPr id="77828" name="Line 4">
            <a:extLst>
              <a:ext uri="{FF2B5EF4-FFF2-40B4-BE49-F238E27FC236}">
                <a16:creationId xmlns:a16="http://schemas.microsoft.com/office/drawing/2014/main" id="{98340AD2-7ACB-EDEB-FC39-D08B164C08AE}"/>
              </a:ext>
            </a:extLst>
          </p:cNvPr>
          <p:cNvSpPr>
            <a:spLocks noChangeShapeType="1"/>
          </p:cNvSpPr>
          <p:nvPr/>
        </p:nvSpPr>
        <p:spPr bwMode="auto">
          <a:xfrm>
            <a:off x="1344613" y="4173538"/>
            <a:ext cx="6858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7829" name="Line 5">
            <a:extLst>
              <a:ext uri="{FF2B5EF4-FFF2-40B4-BE49-F238E27FC236}">
                <a16:creationId xmlns:a16="http://schemas.microsoft.com/office/drawing/2014/main" id="{4BAE7D4E-5760-7C77-9C1A-2B99BF4C5136}"/>
              </a:ext>
            </a:extLst>
          </p:cNvPr>
          <p:cNvSpPr>
            <a:spLocks noChangeShapeType="1"/>
          </p:cNvSpPr>
          <p:nvPr/>
        </p:nvSpPr>
        <p:spPr bwMode="auto">
          <a:xfrm>
            <a:off x="1268413" y="6002338"/>
            <a:ext cx="6934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7830" name="Line 6">
            <a:extLst>
              <a:ext uri="{FF2B5EF4-FFF2-40B4-BE49-F238E27FC236}">
                <a16:creationId xmlns:a16="http://schemas.microsoft.com/office/drawing/2014/main" id="{7B73079D-1ECF-65E1-52C7-C29C2070962A}"/>
              </a:ext>
            </a:extLst>
          </p:cNvPr>
          <p:cNvSpPr>
            <a:spLocks noChangeShapeType="1"/>
          </p:cNvSpPr>
          <p:nvPr/>
        </p:nvSpPr>
        <p:spPr bwMode="auto">
          <a:xfrm>
            <a:off x="1573213" y="4173538"/>
            <a:ext cx="838200" cy="1828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7831" name="Line 7">
            <a:extLst>
              <a:ext uri="{FF2B5EF4-FFF2-40B4-BE49-F238E27FC236}">
                <a16:creationId xmlns:a16="http://schemas.microsoft.com/office/drawing/2014/main" id="{FBC159C2-67BA-F7B4-F118-87B1CD474E04}"/>
              </a:ext>
            </a:extLst>
          </p:cNvPr>
          <p:cNvSpPr>
            <a:spLocks noChangeShapeType="1"/>
          </p:cNvSpPr>
          <p:nvPr/>
        </p:nvSpPr>
        <p:spPr bwMode="auto">
          <a:xfrm flipV="1">
            <a:off x="2411413" y="4173538"/>
            <a:ext cx="990600" cy="1828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7832" name="Line 8">
            <a:extLst>
              <a:ext uri="{FF2B5EF4-FFF2-40B4-BE49-F238E27FC236}">
                <a16:creationId xmlns:a16="http://schemas.microsoft.com/office/drawing/2014/main" id="{48B7E50C-0ED7-3C0A-87A9-6656119063B6}"/>
              </a:ext>
            </a:extLst>
          </p:cNvPr>
          <p:cNvSpPr>
            <a:spLocks noChangeShapeType="1"/>
          </p:cNvSpPr>
          <p:nvPr/>
        </p:nvSpPr>
        <p:spPr bwMode="auto">
          <a:xfrm>
            <a:off x="3402013" y="4173538"/>
            <a:ext cx="838200" cy="1828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7833" name="Line 9">
            <a:extLst>
              <a:ext uri="{FF2B5EF4-FFF2-40B4-BE49-F238E27FC236}">
                <a16:creationId xmlns:a16="http://schemas.microsoft.com/office/drawing/2014/main" id="{5481D8CC-1431-B2BB-FBE6-438E93ED52EC}"/>
              </a:ext>
            </a:extLst>
          </p:cNvPr>
          <p:cNvSpPr>
            <a:spLocks noChangeShapeType="1"/>
          </p:cNvSpPr>
          <p:nvPr/>
        </p:nvSpPr>
        <p:spPr bwMode="auto">
          <a:xfrm flipV="1">
            <a:off x="4240213" y="4173538"/>
            <a:ext cx="990600" cy="1828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7834" name="Line 10">
            <a:extLst>
              <a:ext uri="{FF2B5EF4-FFF2-40B4-BE49-F238E27FC236}">
                <a16:creationId xmlns:a16="http://schemas.microsoft.com/office/drawing/2014/main" id="{15FB6C7A-5ED7-54EB-56B5-65AF53267039}"/>
              </a:ext>
            </a:extLst>
          </p:cNvPr>
          <p:cNvSpPr>
            <a:spLocks noChangeShapeType="1"/>
          </p:cNvSpPr>
          <p:nvPr/>
        </p:nvSpPr>
        <p:spPr bwMode="auto">
          <a:xfrm>
            <a:off x="3706813" y="4173538"/>
            <a:ext cx="838200" cy="1828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7835" name="Line 11">
            <a:extLst>
              <a:ext uri="{FF2B5EF4-FFF2-40B4-BE49-F238E27FC236}">
                <a16:creationId xmlns:a16="http://schemas.microsoft.com/office/drawing/2014/main" id="{F818F27E-3AA6-FF88-8987-5F75A229D2CA}"/>
              </a:ext>
            </a:extLst>
          </p:cNvPr>
          <p:cNvSpPr>
            <a:spLocks noChangeShapeType="1"/>
          </p:cNvSpPr>
          <p:nvPr/>
        </p:nvSpPr>
        <p:spPr bwMode="auto">
          <a:xfrm flipV="1">
            <a:off x="4545013" y="4173538"/>
            <a:ext cx="990600" cy="1828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7836" name="Line 12">
            <a:extLst>
              <a:ext uri="{FF2B5EF4-FFF2-40B4-BE49-F238E27FC236}">
                <a16:creationId xmlns:a16="http://schemas.microsoft.com/office/drawing/2014/main" id="{FD82881A-6D1F-52D0-DE62-C120B583FAAA}"/>
              </a:ext>
            </a:extLst>
          </p:cNvPr>
          <p:cNvSpPr>
            <a:spLocks noChangeShapeType="1"/>
          </p:cNvSpPr>
          <p:nvPr/>
        </p:nvSpPr>
        <p:spPr bwMode="auto">
          <a:xfrm>
            <a:off x="5230813" y="4173538"/>
            <a:ext cx="838200" cy="1828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7837" name="Line 13">
            <a:extLst>
              <a:ext uri="{FF2B5EF4-FFF2-40B4-BE49-F238E27FC236}">
                <a16:creationId xmlns:a16="http://schemas.microsoft.com/office/drawing/2014/main" id="{A2A03380-7DD5-F8AA-068A-9DDCC6A5C07D}"/>
              </a:ext>
            </a:extLst>
          </p:cNvPr>
          <p:cNvSpPr>
            <a:spLocks noChangeShapeType="1"/>
          </p:cNvSpPr>
          <p:nvPr/>
        </p:nvSpPr>
        <p:spPr bwMode="auto">
          <a:xfrm flipV="1">
            <a:off x="6069013" y="4176713"/>
            <a:ext cx="989012" cy="18256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7838" name="Line 14">
            <a:extLst>
              <a:ext uri="{FF2B5EF4-FFF2-40B4-BE49-F238E27FC236}">
                <a16:creationId xmlns:a16="http://schemas.microsoft.com/office/drawing/2014/main" id="{3CF4819D-FE07-2275-205C-82F477670E5E}"/>
              </a:ext>
            </a:extLst>
          </p:cNvPr>
          <p:cNvSpPr>
            <a:spLocks noChangeShapeType="1"/>
          </p:cNvSpPr>
          <p:nvPr/>
        </p:nvSpPr>
        <p:spPr bwMode="auto">
          <a:xfrm>
            <a:off x="5535613" y="4173538"/>
            <a:ext cx="838200" cy="1828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7839" name="Line 15">
            <a:extLst>
              <a:ext uri="{FF2B5EF4-FFF2-40B4-BE49-F238E27FC236}">
                <a16:creationId xmlns:a16="http://schemas.microsoft.com/office/drawing/2014/main" id="{A022DA2E-C39E-B569-20FA-E61758564AF8}"/>
              </a:ext>
            </a:extLst>
          </p:cNvPr>
          <p:cNvSpPr>
            <a:spLocks noChangeShapeType="1"/>
          </p:cNvSpPr>
          <p:nvPr/>
        </p:nvSpPr>
        <p:spPr bwMode="auto">
          <a:xfrm flipV="1">
            <a:off x="6373813" y="4173538"/>
            <a:ext cx="990600" cy="1828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7840" name="Line 16">
            <a:extLst>
              <a:ext uri="{FF2B5EF4-FFF2-40B4-BE49-F238E27FC236}">
                <a16:creationId xmlns:a16="http://schemas.microsoft.com/office/drawing/2014/main" id="{A6E750A1-BB29-FF2F-95AE-F92744679E44}"/>
              </a:ext>
            </a:extLst>
          </p:cNvPr>
          <p:cNvSpPr>
            <a:spLocks noChangeShapeType="1"/>
          </p:cNvSpPr>
          <p:nvPr/>
        </p:nvSpPr>
        <p:spPr bwMode="auto">
          <a:xfrm>
            <a:off x="5916613" y="4173538"/>
            <a:ext cx="838200" cy="1828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7841" name="Line 17">
            <a:extLst>
              <a:ext uri="{FF2B5EF4-FFF2-40B4-BE49-F238E27FC236}">
                <a16:creationId xmlns:a16="http://schemas.microsoft.com/office/drawing/2014/main" id="{B26ABECE-D85A-C170-CB6C-27A79971EDC0}"/>
              </a:ext>
            </a:extLst>
          </p:cNvPr>
          <p:cNvSpPr>
            <a:spLocks noChangeShapeType="1"/>
          </p:cNvSpPr>
          <p:nvPr/>
        </p:nvSpPr>
        <p:spPr bwMode="auto">
          <a:xfrm flipV="1">
            <a:off x="6754813" y="4173538"/>
            <a:ext cx="990600" cy="1828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7842" name="Rectangle 18">
            <a:extLst>
              <a:ext uri="{FF2B5EF4-FFF2-40B4-BE49-F238E27FC236}">
                <a16:creationId xmlns:a16="http://schemas.microsoft.com/office/drawing/2014/main" id="{31C31ECC-F3AC-394A-532E-6DEF4244B3E8}"/>
              </a:ext>
            </a:extLst>
          </p:cNvPr>
          <p:cNvSpPr>
            <a:spLocks noChangeArrowheads="1"/>
          </p:cNvSpPr>
          <p:nvPr/>
        </p:nvSpPr>
        <p:spPr bwMode="auto">
          <a:xfrm>
            <a:off x="1573213" y="3944938"/>
            <a:ext cx="304800" cy="152400"/>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77843" name="Line 19">
            <a:extLst>
              <a:ext uri="{FF2B5EF4-FFF2-40B4-BE49-F238E27FC236}">
                <a16:creationId xmlns:a16="http://schemas.microsoft.com/office/drawing/2014/main" id="{F87C5C0B-7127-56CC-D90B-0575CB1B6E44}"/>
              </a:ext>
            </a:extLst>
          </p:cNvPr>
          <p:cNvSpPr>
            <a:spLocks noChangeShapeType="1"/>
          </p:cNvSpPr>
          <p:nvPr/>
        </p:nvSpPr>
        <p:spPr bwMode="auto">
          <a:xfrm>
            <a:off x="1801813" y="3944938"/>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7844" name="Rectangle 20">
            <a:extLst>
              <a:ext uri="{FF2B5EF4-FFF2-40B4-BE49-F238E27FC236}">
                <a16:creationId xmlns:a16="http://schemas.microsoft.com/office/drawing/2014/main" id="{A322684A-E22B-8B70-D1DE-01A3A5813713}"/>
              </a:ext>
            </a:extLst>
          </p:cNvPr>
          <p:cNvSpPr>
            <a:spLocks noChangeArrowheads="1"/>
          </p:cNvSpPr>
          <p:nvPr/>
        </p:nvSpPr>
        <p:spPr bwMode="auto">
          <a:xfrm>
            <a:off x="3402013" y="3944938"/>
            <a:ext cx="304800" cy="152400"/>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77845" name="Line 21">
            <a:extLst>
              <a:ext uri="{FF2B5EF4-FFF2-40B4-BE49-F238E27FC236}">
                <a16:creationId xmlns:a16="http://schemas.microsoft.com/office/drawing/2014/main" id="{BCA433D3-48CF-7AA7-1FB0-DAAD9B88F190}"/>
              </a:ext>
            </a:extLst>
          </p:cNvPr>
          <p:cNvSpPr>
            <a:spLocks noChangeShapeType="1"/>
          </p:cNvSpPr>
          <p:nvPr/>
        </p:nvSpPr>
        <p:spPr bwMode="auto">
          <a:xfrm>
            <a:off x="3630613" y="3946525"/>
            <a:ext cx="0" cy="1539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7846" name="Rectangle 22">
            <a:extLst>
              <a:ext uri="{FF2B5EF4-FFF2-40B4-BE49-F238E27FC236}">
                <a16:creationId xmlns:a16="http://schemas.microsoft.com/office/drawing/2014/main" id="{4D190690-9B45-AB09-94F8-045277F0AB83}"/>
              </a:ext>
            </a:extLst>
          </p:cNvPr>
          <p:cNvSpPr>
            <a:spLocks noChangeArrowheads="1"/>
          </p:cNvSpPr>
          <p:nvPr/>
        </p:nvSpPr>
        <p:spPr bwMode="auto">
          <a:xfrm>
            <a:off x="3783013" y="3944938"/>
            <a:ext cx="304800" cy="152400"/>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77847" name="Line 23">
            <a:extLst>
              <a:ext uri="{FF2B5EF4-FFF2-40B4-BE49-F238E27FC236}">
                <a16:creationId xmlns:a16="http://schemas.microsoft.com/office/drawing/2014/main" id="{5B4C0DF9-5A30-6BE7-B280-BA8D750ED269}"/>
              </a:ext>
            </a:extLst>
          </p:cNvPr>
          <p:cNvSpPr>
            <a:spLocks noChangeShapeType="1"/>
          </p:cNvSpPr>
          <p:nvPr/>
        </p:nvSpPr>
        <p:spPr bwMode="auto">
          <a:xfrm>
            <a:off x="4011613" y="3944938"/>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7848" name="Rectangle 24">
            <a:extLst>
              <a:ext uri="{FF2B5EF4-FFF2-40B4-BE49-F238E27FC236}">
                <a16:creationId xmlns:a16="http://schemas.microsoft.com/office/drawing/2014/main" id="{97B27829-89A5-C1B5-120A-20B73496CAD7}"/>
              </a:ext>
            </a:extLst>
          </p:cNvPr>
          <p:cNvSpPr>
            <a:spLocks noChangeArrowheads="1"/>
          </p:cNvSpPr>
          <p:nvPr/>
        </p:nvSpPr>
        <p:spPr bwMode="auto">
          <a:xfrm>
            <a:off x="5230813" y="3944938"/>
            <a:ext cx="304800" cy="152400"/>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77849" name="Line 25">
            <a:extLst>
              <a:ext uri="{FF2B5EF4-FFF2-40B4-BE49-F238E27FC236}">
                <a16:creationId xmlns:a16="http://schemas.microsoft.com/office/drawing/2014/main" id="{15F52E5C-E56C-5447-F1DB-207DB82A3685}"/>
              </a:ext>
            </a:extLst>
          </p:cNvPr>
          <p:cNvSpPr>
            <a:spLocks noChangeShapeType="1"/>
          </p:cNvSpPr>
          <p:nvPr/>
        </p:nvSpPr>
        <p:spPr bwMode="auto">
          <a:xfrm flipH="1">
            <a:off x="5459413" y="3946525"/>
            <a:ext cx="7937" cy="777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7850" name="Rectangle 26">
            <a:extLst>
              <a:ext uri="{FF2B5EF4-FFF2-40B4-BE49-F238E27FC236}">
                <a16:creationId xmlns:a16="http://schemas.microsoft.com/office/drawing/2014/main" id="{7E567E7A-886F-5A0C-67B3-C78ED072EACA}"/>
              </a:ext>
            </a:extLst>
          </p:cNvPr>
          <p:cNvSpPr>
            <a:spLocks noChangeArrowheads="1"/>
          </p:cNvSpPr>
          <p:nvPr/>
        </p:nvSpPr>
        <p:spPr bwMode="auto">
          <a:xfrm>
            <a:off x="5611813" y="3944938"/>
            <a:ext cx="304800" cy="152400"/>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77851" name="Line 27">
            <a:extLst>
              <a:ext uri="{FF2B5EF4-FFF2-40B4-BE49-F238E27FC236}">
                <a16:creationId xmlns:a16="http://schemas.microsoft.com/office/drawing/2014/main" id="{BCCD9C9B-9815-B51F-3F03-359F67DE62AD}"/>
              </a:ext>
            </a:extLst>
          </p:cNvPr>
          <p:cNvSpPr>
            <a:spLocks noChangeShapeType="1"/>
          </p:cNvSpPr>
          <p:nvPr/>
        </p:nvSpPr>
        <p:spPr bwMode="auto">
          <a:xfrm>
            <a:off x="5840413" y="3944938"/>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7852" name="Rectangle 28">
            <a:extLst>
              <a:ext uri="{FF2B5EF4-FFF2-40B4-BE49-F238E27FC236}">
                <a16:creationId xmlns:a16="http://schemas.microsoft.com/office/drawing/2014/main" id="{221F5A4C-7BFB-B3A4-7E24-0287D37A4157}"/>
              </a:ext>
            </a:extLst>
          </p:cNvPr>
          <p:cNvSpPr>
            <a:spLocks noChangeArrowheads="1"/>
          </p:cNvSpPr>
          <p:nvPr/>
        </p:nvSpPr>
        <p:spPr bwMode="auto">
          <a:xfrm>
            <a:off x="7059613" y="3944938"/>
            <a:ext cx="304800" cy="152400"/>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77853" name="Line 29">
            <a:extLst>
              <a:ext uri="{FF2B5EF4-FFF2-40B4-BE49-F238E27FC236}">
                <a16:creationId xmlns:a16="http://schemas.microsoft.com/office/drawing/2014/main" id="{50FE5F71-DA93-2868-8FC8-D60A68D2BE35}"/>
              </a:ext>
            </a:extLst>
          </p:cNvPr>
          <p:cNvSpPr>
            <a:spLocks noChangeShapeType="1"/>
          </p:cNvSpPr>
          <p:nvPr/>
        </p:nvSpPr>
        <p:spPr bwMode="auto">
          <a:xfrm>
            <a:off x="7288213" y="3946525"/>
            <a:ext cx="0" cy="1539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7854" name="Rectangle 30">
            <a:extLst>
              <a:ext uri="{FF2B5EF4-FFF2-40B4-BE49-F238E27FC236}">
                <a16:creationId xmlns:a16="http://schemas.microsoft.com/office/drawing/2014/main" id="{CDA8B2AC-DC4B-853D-739A-5B252C157B77}"/>
              </a:ext>
            </a:extLst>
          </p:cNvPr>
          <p:cNvSpPr>
            <a:spLocks noChangeArrowheads="1"/>
          </p:cNvSpPr>
          <p:nvPr/>
        </p:nvSpPr>
        <p:spPr bwMode="auto">
          <a:xfrm>
            <a:off x="7440613" y="3944938"/>
            <a:ext cx="304800" cy="152400"/>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77855" name="Line 31">
            <a:extLst>
              <a:ext uri="{FF2B5EF4-FFF2-40B4-BE49-F238E27FC236}">
                <a16:creationId xmlns:a16="http://schemas.microsoft.com/office/drawing/2014/main" id="{C0CE1ECA-CB22-A7E1-05DF-32FFE7536E8E}"/>
              </a:ext>
            </a:extLst>
          </p:cNvPr>
          <p:cNvSpPr>
            <a:spLocks noChangeShapeType="1"/>
          </p:cNvSpPr>
          <p:nvPr/>
        </p:nvSpPr>
        <p:spPr bwMode="auto">
          <a:xfrm>
            <a:off x="7669213" y="3946525"/>
            <a:ext cx="0" cy="15081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7856" name="Rectangle 32">
            <a:extLst>
              <a:ext uri="{FF2B5EF4-FFF2-40B4-BE49-F238E27FC236}">
                <a16:creationId xmlns:a16="http://schemas.microsoft.com/office/drawing/2014/main" id="{AE29CB3D-FE98-700E-99E1-EEC7767A6704}"/>
              </a:ext>
            </a:extLst>
          </p:cNvPr>
          <p:cNvSpPr>
            <a:spLocks noChangeArrowheads="1"/>
          </p:cNvSpPr>
          <p:nvPr/>
        </p:nvSpPr>
        <p:spPr bwMode="auto">
          <a:xfrm>
            <a:off x="5992813" y="3944938"/>
            <a:ext cx="304800" cy="152400"/>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77857" name="Line 33">
            <a:extLst>
              <a:ext uri="{FF2B5EF4-FFF2-40B4-BE49-F238E27FC236}">
                <a16:creationId xmlns:a16="http://schemas.microsoft.com/office/drawing/2014/main" id="{D364DF13-BEE4-AA29-72C2-E0DC410351B7}"/>
              </a:ext>
            </a:extLst>
          </p:cNvPr>
          <p:cNvSpPr>
            <a:spLocks noChangeShapeType="1"/>
          </p:cNvSpPr>
          <p:nvPr/>
        </p:nvSpPr>
        <p:spPr bwMode="auto">
          <a:xfrm>
            <a:off x="6221413" y="3944938"/>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7858" name="Rectangle 34">
            <a:extLst>
              <a:ext uri="{FF2B5EF4-FFF2-40B4-BE49-F238E27FC236}">
                <a16:creationId xmlns:a16="http://schemas.microsoft.com/office/drawing/2014/main" id="{B5B61EC5-3A75-4BB1-74B9-7FAACA390785}"/>
              </a:ext>
            </a:extLst>
          </p:cNvPr>
          <p:cNvSpPr>
            <a:spLocks noChangeArrowheads="1"/>
          </p:cNvSpPr>
          <p:nvPr/>
        </p:nvSpPr>
        <p:spPr bwMode="auto">
          <a:xfrm>
            <a:off x="7821613" y="3944938"/>
            <a:ext cx="304800" cy="152400"/>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77859" name="Line 35">
            <a:extLst>
              <a:ext uri="{FF2B5EF4-FFF2-40B4-BE49-F238E27FC236}">
                <a16:creationId xmlns:a16="http://schemas.microsoft.com/office/drawing/2014/main" id="{E7F871A2-C85B-3C1D-461D-C016817515BE}"/>
              </a:ext>
            </a:extLst>
          </p:cNvPr>
          <p:cNvSpPr>
            <a:spLocks noChangeShapeType="1"/>
          </p:cNvSpPr>
          <p:nvPr/>
        </p:nvSpPr>
        <p:spPr bwMode="auto">
          <a:xfrm>
            <a:off x="8050213" y="3944938"/>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7860" name="Rectangle 36">
            <a:extLst>
              <a:ext uri="{FF2B5EF4-FFF2-40B4-BE49-F238E27FC236}">
                <a16:creationId xmlns:a16="http://schemas.microsoft.com/office/drawing/2014/main" id="{724E75B9-046E-8D0F-85DA-D1337515DD93}"/>
              </a:ext>
            </a:extLst>
          </p:cNvPr>
          <p:cNvSpPr>
            <a:spLocks noChangeArrowheads="1"/>
          </p:cNvSpPr>
          <p:nvPr/>
        </p:nvSpPr>
        <p:spPr bwMode="auto">
          <a:xfrm>
            <a:off x="8202613" y="3944938"/>
            <a:ext cx="304800" cy="152400"/>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77861" name="Line 37">
            <a:extLst>
              <a:ext uri="{FF2B5EF4-FFF2-40B4-BE49-F238E27FC236}">
                <a16:creationId xmlns:a16="http://schemas.microsoft.com/office/drawing/2014/main" id="{88EEBD42-986C-2476-D2C8-F644D2FEA339}"/>
              </a:ext>
            </a:extLst>
          </p:cNvPr>
          <p:cNvSpPr>
            <a:spLocks noChangeShapeType="1"/>
          </p:cNvSpPr>
          <p:nvPr/>
        </p:nvSpPr>
        <p:spPr bwMode="auto">
          <a:xfrm>
            <a:off x="8431213" y="3944938"/>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7862" name="Line 38">
            <a:extLst>
              <a:ext uri="{FF2B5EF4-FFF2-40B4-BE49-F238E27FC236}">
                <a16:creationId xmlns:a16="http://schemas.microsoft.com/office/drawing/2014/main" id="{8A97EE7E-996B-52C0-D271-25555C78EDA4}"/>
              </a:ext>
            </a:extLst>
          </p:cNvPr>
          <p:cNvSpPr>
            <a:spLocks noChangeShapeType="1"/>
          </p:cNvSpPr>
          <p:nvPr/>
        </p:nvSpPr>
        <p:spPr bwMode="auto">
          <a:xfrm>
            <a:off x="7059613" y="4249738"/>
            <a:ext cx="304800" cy="609600"/>
          </a:xfrm>
          <a:prstGeom prst="line">
            <a:avLst/>
          </a:prstGeom>
          <a:noFill/>
          <a:ln w="9525" cap="rnd">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7863" name="Line 39">
            <a:extLst>
              <a:ext uri="{FF2B5EF4-FFF2-40B4-BE49-F238E27FC236}">
                <a16:creationId xmlns:a16="http://schemas.microsoft.com/office/drawing/2014/main" id="{77B56E51-B920-1624-9ABB-1F20A7A1010A}"/>
              </a:ext>
            </a:extLst>
          </p:cNvPr>
          <p:cNvSpPr>
            <a:spLocks noChangeShapeType="1"/>
          </p:cNvSpPr>
          <p:nvPr/>
        </p:nvSpPr>
        <p:spPr bwMode="auto">
          <a:xfrm>
            <a:off x="7364413" y="4249738"/>
            <a:ext cx="290512" cy="581025"/>
          </a:xfrm>
          <a:prstGeom prst="line">
            <a:avLst/>
          </a:prstGeom>
          <a:noFill/>
          <a:ln w="9525" cap="rnd">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7864" name="Line 40">
            <a:extLst>
              <a:ext uri="{FF2B5EF4-FFF2-40B4-BE49-F238E27FC236}">
                <a16:creationId xmlns:a16="http://schemas.microsoft.com/office/drawing/2014/main" id="{26C88CB4-689E-EC07-0D28-39CE821BD1E1}"/>
              </a:ext>
            </a:extLst>
          </p:cNvPr>
          <p:cNvSpPr>
            <a:spLocks noChangeShapeType="1"/>
          </p:cNvSpPr>
          <p:nvPr/>
        </p:nvSpPr>
        <p:spPr bwMode="auto">
          <a:xfrm>
            <a:off x="7745413" y="4249738"/>
            <a:ext cx="290512" cy="581025"/>
          </a:xfrm>
          <a:prstGeom prst="line">
            <a:avLst/>
          </a:prstGeom>
          <a:noFill/>
          <a:ln w="9525" cap="rnd">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7865" name="Text Box 42">
            <a:extLst>
              <a:ext uri="{FF2B5EF4-FFF2-40B4-BE49-F238E27FC236}">
                <a16:creationId xmlns:a16="http://schemas.microsoft.com/office/drawing/2014/main" id="{9D0C7AC6-7966-1774-5557-503AABB35A8D}"/>
              </a:ext>
            </a:extLst>
          </p:cNvPr>
          <p:cNvSpPr txBox="1">
            <a:spLocks noChangeArrowheads="1"/>
          </p:cNvSpPr>
          <p:nvPr/>
        </p:nvSpPr>
        <p:spPr bwMode="auto">
          <a:xfrm>
            <a:off x="1649413" y="4848225"/>
            <a:ext cx="330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D</a:t>
            </a:r>
          </a:p>
        </p:txBody>
      </p:sp>
      <p:sp>
        <p:nvSpPr>
          <p:cNvPr id="77866" name="Text Box 43">
            <a:extLst>
              <a:ext uri="{FF2B5EF4-FFF2-40B4-BE49-F238E27FC236}">
                <a16:creationId xmlns:a16="http://schemas.microsoft.com/office/drawing/2014/main" id="{482F604F-FB59-E037-E701-5B72D54F4A63}"/>
              </a:ext>
            </a:extLst>
          </p:cNvPr>
          <p:cNvSpPr txBox="1">
            <a:spLocks noChangeArrowheads="1"/>
          </p:cNvSpPr>
          <p:nvPr/>
        </p:nvSpPr>
        <p:spPr bwMode="auto">
          <a:xfrm>
            <a:off x="2614613" y="4859338"/>
            <a:ext cx="3333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A</a:t>
            </a:r>
          </a:p>
        </p:txBody>
      </p:sp>
      <p:sp>
        <p:nvSpPr>
          <p:cNvPr id="77867" name="Text Box 44">
            <a:extLst>
              <a:ext uri="{FF2B5EF4-FFF2-40B4-BE49-F238E27FC236}">
                <a16:creationId xmlns:a16="http://schemas.microsoft.com/office/drawing/2014/main" id="{F4269342-7745-8020-65BC-9E7C7A2659F3}"/>
              </a:ext>
            </a:extLst>
          </p:cNvPr>
          <p:cNvSpPr txBox="1">
            <a:spLocks noChangeArrowheads="1"/>
          </p:cNvSpPr>
          <p:nvPr/>
        </p:nvSpPr>
        <p:spPr bwMode="auto">
          <a:xfrm>
            <a:off x="3478213" y="4783138"/>
            <a:ext cx="330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D</a:t>
            </a:r>
          </a:p>
        </p:txBody>
      </p:sp>
      <p:sp>
        <p:nvSpPr>
          <p:cNvPr id="77868" name="Text Box 45">
            <a:extLst>
              <a:ext uri="{FF2B5EF4-FFF2-40B4-BE49-F238E27FC236}">
                <a16:creationId xmlns:a16="http://schemas.microsoft.com/office/drawing/2014/main" id="{118AE850-DB3E-FF5E-B00F-E60ED46C8BC9}"/>
              </a:ext>
            </a:extLst>
          </p:cNvPr>
          <p:cNvSpPr txBox="1">
            <a:spLocks noChangeArrowheads="1"/>
          </p:cNvSpPr>
          <p:nvPr/>
        </p:nvSpPr>
        <p:spPr bwMode="auto">
          <a:xfrm>
            <a:off x="3757613" y="4783138"/>
            <a:ext cx="330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D</a:t>
            </a:r>
          </a:p>
        </p:txBody>
      </p:sp>
      <p:sp>
        <p:nvSpPr>
          <p:cNvPr id="77869" name="Text Box 46">
            <a:extLst>
              <a:ext uri="{FF2B5EF4-FFF2-40B4-BE49-F238E27FC236}">
                <a16:creationId xmlns:a16="http://schemas.microsoft.com/office/drawing/2014/main" id="{9E1DC369-DE4B-058F-C99A-E73B4CF9B283}"/>
              </a:ext>
            </a:extLst>
          </p:cNvPr>
          <p:cNvSpPr txBox="1">
            <a:spLocks noChangeArrowheads="1"/>
          </p:cNvSpPr>
          <p:nvPr/>
        </p:nvSpPr>
        <p:spPr bwMode="auto">
          <a:xfrm>
            <a:off x="4468813" y="4783138"/>
            <a:ext cx="3333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A</a:t>
            </a:r>
          </a:p>
        </p:txBody>
      </p:sp>
      <p:sp>
        <p:nvSpPr>
          <p:cNvPr id="77870" name="Text Box 47">
            <a:extLst>
              <a:ext uri="{FF2B5EF4-FFF2-40B4-BE49-F238E27FC236}">
                <a16:creationId xmlns:a16="http://schemas.microsoft.com/office/drawing/2014/main" id="{A276D4C9-26F8-44A5-4E43-243BB5F7544D}"/>
              </a:ext>
            </a:extLst>
          </p:cNvPr>
          <p:cNvSpPr txBox="1">
            <a:spLocks noChangeArrowheads="1"/>
          </p:cNvSpPr>
          <p:nvPr/>
        </p:nvSpPr>
        <p:spPr bwMode="auto">
          <a:xfrm>
            <a:off x="4773613" y="4783138"/>
            <a:ext cx="3333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A</a:t>
            </a:r>
          </a:p>
        </p:txBody>
      </p:sp>
      <p:sp>
        <p:nvSpPr>
          <p:cNvPr id="77871" name="Text Box 48">
            <a:extLst>
              <a:ext uri="{FF2B5EF4-FFF2-40B4-BE49-F238E27FC236}">
                <a16:creationId xmlns:a16="http://schemas.microsoft.com/office/drawing/2014/main" id="{83BD6796-61A6-EDCB-8126-50485B46079E}"/>
              </a:ext>
            </a:extLst>
          </p:cNvPr>
          <p:cNvSpPr txBox="1">
            <a:spLocks noChangeArrowheads="1"/>
          </p:cNvSpPr>
          <p:nvPr/>
        </p:nvSpPr>
        <p:spPr bwMode="auto">
          <a:xfrm>
            <a:off x="5307013" y="4783138"/>
            <a:ext cx="330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D</a:t>
            </a:r>
          </a:p>
        </p:txBody>
      </p:sp>
      <p:sp>
        <p:nvSpPr>
          <p:cNvPr id="77872" name="Text Box 49">
            <a:extLst>
              <a:ext uri="{FF2B5EF4-FFF2-40B4-BE49-F238E27FC236}">
                <a16:creationId xmlns:a16="http://schemas.microsoft.com/office/drawing/2014/main" id="{559E841E-91B1-1EE5-CF6D-59C0693277EE}"/>
              </a:ext>
            </a:extLst>
          </p:cNvPr>
          <p:cNvSpPr txBox="1">
            <a:spLocks noChangeArrowheads="1"/>
          </p:cNvSpPr>
          <p:nvPr/>
        </p:nvSpPr>
        <p:spPr bwMode="auto">
          <a:xfrm>
            <a:off x="5586413" y="4783138"/>
            <a:ext cx="330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D</a:t>
            </a:r>
          </a:p>
        </p:txBody>
      </p:sp>
      <p:sp>
        <p:nvSpPr>
          <p:cNvPr id="77873" name="Text Box 50">
            <a:extLst>
              <a:ext uri="{FF2B5EF4-FFF2-40B4-BE49-F238E27FC236}">
                <a16:creationId xmlns:a16="http://schemas.microsoft.com/office/drawing/2014/main" id="{F7A3CDBA-588A-4AA9-EDC8-B384D9D74D2A}"/>
              </a:ext>
            </a:extLst>
          </p:cNvPr>
          <p:cNvSpPr txBox="1">
            <a:spLocks noChangeArrowheads="1"/>
          </p:cNvSpPr>
          <p:nvPr/>
        </p:nvSpPr>
        <p:spPr bwMode="auto">
          <a:xfrm>
            <a:off x="6069013" y="5208588"/>
            <a:ext cx="3333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A</a:t>
            </a:r>
          </a:p>
        </p:txBody>
      </p:sp>
      <p:sp>
        <p:nvSpPr>
          <p:cNvPr id="77874" name="Text Box 51">
            <a:extLst>
              <a:ext uri="{FF2B5EF4-FFF2-40B4-BE49-F238E27FC236}">
                <a16:creationId xmlns:a16="http://schemas.microsoft.com/office/drawing/2014/main" id="{8C7C32FB-D9BA-99C9-61B0-AD38F83EF680}"/>
              </a:ext>
            </a:extLst>
          </p:cNvPr>
          <p:cNvSpPr txBox="1">
            <a:spLocks noChangeArrowheads="1"/>
          </p:cNvSpPr>
          <p:nvPr/>
        </p:nvSpPr>
        <p:spPr bwMode="auto">
          <a:xfrm>
            <a:off x="6421438" y="5208588"/>
            <a:ext cx="3333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A</a:t>
            </a:r>
          </a:p>
        </p:txBody>
      </p:sp>
      <p:sp>
        <p:nvSpPr>
          <p:cNvPr id="77875" name="Text Box 52">
            <a:extLst>
              <a:ext uri="{FF2B5EF4-FFF2-40B4-BE49-F238E27FC236}">
                <a16:creationId xmlns:a16="http://schemas.microsoft.com/office/drawing/2014/main" id="{75F0AF26-8AAC-6A8F-F0F4-6FE3352796B5}"/>
              </a:ext>
            </a:extLst>
          </p:cNvPr>
          <p:cNvSpPr txBox="1">
            <a:spLocks noChangeArrowheads="1"/>
          </p:cNvSpPr>
          <p:nvPr/>
        </p:nvSpPr>
        <p:spPr bwMode="auto">
          <a:xfrm>
            <a:off x="5967413" y="4783138"/>
            <a:ext cx="330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D</a:t>
            </a:r>
          </a:p>
        </p:txBody>
      </p:sp>
      <p:sp>
        <p:nvSpPr>
          <p:cNvPr id="77876" name="Text Box 53">
            <a:extLst>
              <a:ext uri="{FF2B5EF4-FFF2-40B4-BE49-F238E27FC236}">
                <a16:creationId xmlns:a16="http://schemas.microsoft.com/office/drawing/2014/main" id="{C90C68E7-F066-E1D7-22D2-27A73A8707B1}"/>
              </a:ext>
            </a:extLst>
          </p:cNvPr>
          <p:cNvSpPr txBox="1">
            <a:spLocks noChangeArrowheads="1"/>
          </p:cNvSpPr>
          <p:nvPr/>
        </p:nvSpPr>
        <p:spPr bwMode="auto">
          <a:xfrm>
            <a:off x="6831013" y="5208588"/>
            <a:ext cx="3333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A</a:t>
            </a:r>
          </a:p>
        </p:txBody>
      </p:sp>
      <p:sp>
        <p:nvSpPr>
          <p:cNvPr id="77877" name="Text Box 54">
            <a:extLst>
              <a:ext uri="{FF2B5EF4-FFF2-40B4-BE49-F238E27FC236}">
                <a16:creationId xmlns:a16="http://schemas.microsoft.com/office/drawing/2014/main" id="{936901F7-1152-1C52-DED5-24AE8CE4AAF5}"/>
              </a:ext>
            </a:extLst>
          </p:cNvPr>
          <p:cNvSpPr txBox="1">
            <a:spLocks noChangeArrowheads="1"/>
          </p:cNvSpPr>
          <p:nvPr/>
        </p:nvSpPr>
        <p:spPr bwMode="auto">
          <a:xfrm>
            <a:off x="582613" y="3868738"/>
            <a:ext cx="698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Src</a:t>
            </a:r>
          </a:p>
        </p:txBody>
      </p:sp>
      <p:sp>
        <p:nvSpPr>
          <p:cNvPr id="77878" name="Text Box 55">
            <a:extLst>
              <a:ext uri="{FF2B5EF4-FFF2-40B4-BE49-F238E27FC236}">
                <a16:creationId xmlns:a16="http://schemas.microsoft.com/office/drawing/2014/main" id="{F98E5779-6DEE-C2D1-2261-9769FD2DCE9A}"/>
              </a:ext>
            </a:extLst>
          </p:cNvPr>
          <p:cNvSpPr txBox="1">
            <a:spLocks noChangeArrowheads="1"/>
          </p:cNvSpPr>
          <p:nvPr/>
        </p:nvSpPr>
        <p:spPr bwMode="auto">
          <a:xfrm>
            <a:off x="582613" y="5697538"/>
            <a:ext cx="862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Dest</a:t>
            </a:r>
          </a:p>
        </p:txBody>
      </p:sp>
      <p:sp>
        <p:nvSpPr>
          <p:cNvPr id="77879" name="Text Box 57">
            <a:extLst>
              <a:ext uri="{FF2B5EF4-FFF2-40B4-BE49-F238E27FC236}">
                <a16:creationId xmlns:a16="http://schemas.microsoft.com/office/drawing/2014/main" id="{19797F53-66D6-3540-6841-4061127F87A7}"/>
              </a:ext>
            </a:extLst>
          </p:cNvPr>
          <p:cNvSpPr txBox="1">
            <a:spLocks noChangeArrowheads="1"/>
          </p:cNvSpPr>
          <p:nvPr/>
        </p:nvSpPr>
        <p:spPr bwMode="auto">
          <a:xfrm>
            <a:off x="6348413" y="4751388"/>
            <a:ext cx="330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D</a:t>
            </a:r>
          </a:p>
        </p:txBody>
      </p:sp>
      <p:sp>
        <p:nvSpPr>
          <p:cNvPr id="77880" name="Text Box 62">
            <a:extLst>
              <a:ext uri="{FF2B5EF4-FFF2-40B4-BE49-F238E27FC236}">
                <a16:creationId xmlns:a16="http://schemas.microsoft.com/office/drawing/2014/main" id="{55D23B62-336F-90CE-6D74-CB58C14FC454}"/>
              </a:ext>
            </a:extLst>
          </p:cNvPr>
          <p:cNvSpPr txBox="1">
            <a:spLocks noChangeArrowheads="1"/>
          </p:cNvSpPr>
          <p:nvPr/>
        </p:nvSpPr>
        <p:spPr bwMode="auto">
          <a:xfrm>
            <a:off x="1573213" y="3411538"/>
            <a:ext cx="3238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300" b="0" i="0" u="none" strike="noStrike" kern="1200" cap="none" spc="0" normalizeH="0" baseline="0" noProof="0">
                <a:ln>
                  <a:noFill/>
                </a:ln>
                <a:solidFill>
                  <a:srgbClr val="000099"/>
                </a:solidFill>
                <a:effectLst/>
                <a:uLnTx/>
                <a:uFillTx/>
                <a:latin typeface="Comic Sans MS" panose="030F0902030302020204" pitchFamily="66" charset="0"/>
                <a:ea typeface="ＭＳ Ｐゴシック" panose="020B0600070205080204" pitchFamily="34" charset="-128"/>
                <a:cs typeface="+mn-cs"/>
              </a:rPr>
              <a:t>1</a:t>
            </a:r>
          </a:p>
        </p:txBody>
      </p:sp>
      <p:sp>
        <p:nvSpPr>
          <p:cNvPr id="77881" name="Text Box 63">
            <a:extLst>
              <a:ext uri="{FF2B5EF4-FFF2-40B4-BE49-F238E27FC236}">
                <a16:creationId xmlns:a16="http://schemas.microsoft.com/office/drawing/2014/main" id="{E6C1DABA-F3BE-AD1E-7A9A-02750E0F09F9}"/>
              </a:ext>
            </a:extLst>
          </p:cNvPr>
          <p:cNvSpPr txBox="1">
            <a:spLocks noChangeArrowheads="1"/>
          </p:cNvSpPr>
          <p:nvPr/>
        </p:nvSpPr>
        <p:spPr bwMode="auto">
          <a:xfrm>
            <a:off x="3630613" y="3424238"/>
            <a:ext cx="3730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300" b="0" i="0" u="none" strike="noStrike" kern="1200" cap="none" spc="0" normalizeH="0" baseline="0" noProof="0">
                <a:ln>
                  <a:noFill/>
                </a:ln>
                <a:solidFill>
                  <a:srgbClr val="000099"/>
                </a:solidFill>
                <a:effectLst/>
                <a:uLnTx/>
                <a:uFillTx/>
                <a:latin typeface="Comic Sans MS" panose="030F0902030302020204" pitchFamily="66" charset="0"/>
                <a:ea typeface="ＭＳ Ｐゴシック" panose="020B0600070205080204" pitchFamily="34" charset="-128"/>
                <a:cs typeface="+mn-cs"/>
              </a:rPr>
              <a:t>2</a:t>
            </a:r>
          </a:p>
        </p:txBody>
      </p:sp>
      <p:sp>
        <p:nvSpPr>
          <p:cNvPr id="77882" name="Text Box 64">
            <a:extLst>
              <a:ext uri="{FF2B5EF4-FFF2-40B4-BE49-F238E27FC236}">
                <a16:creationId xmlns:a16="http://schemas.microsoft.com/office/drawing/2014/main" id="{C18E973C-6DEA-190B-34FD-2662F1E5681C}"/>
              </a:ext>
            </a:extLst>
          </p:cNvPr>
          <p:cNvSpPr txBox="1">
            <a:spLocks noChangeArrowheads="1"/>
          </p:cNvSpPr>
          <p:nvPr/>
        </p:nvSpPr>
        <p:spPr bwMode="auto">
          <a:xfrm>
            <a:off x="5688013" y="3436938"/>
            <a:ext cx="3762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300" b="0" i="0" u="none" strike="noStrike" kern="1200" cap="none" spc="0" normalizeH="0" baseline="0" noProof="0">
                <a:ln>
                  <a:noFill/>
                </a:ln>
                <a:solidFill>
                  <a:srgbClr val="000099"/>
                </a:solidFill>
                <a:effectLst/>
                <a:uLnTx/>
                <a:uFillTx/>
                <a:latin typeface="Comic Sans MS" panose="030F0902030302020204" pitchFamily="66" charset="0"/>
                <a:ea typeface="ＭＳ Ｐゴシック" panose="020B0600070205080204" pitchFamily="34" charset="-128"/>
                <a:cs typeface="+mn-cs"/>
              </a:rPr>
              <a:t>3</a:t>
            </a:r>
          </a:p>
        </p:txBody>
      </p:sp>
      <p:sp>
        <p:nvSpPr>
          <p:cNvPr id="77883" name="Text Box 65">
            <a:extLst>
              <a:ext uri="{FF2B5EF4-FFF2-40B4-BE49-F238E27FC236}">
                <a16:creationId xmlns:a16="http://schemas.microsoft.com/office/drawing/2014/main" id="{15169D0C-3D90-8891-4894-C13325B5987D}"/>
              </a:ext>
            </a:extLst>
          </p:cNvPr>
          <p:cNvSpPr txBox="1">
            <a:spLocks noChangeArrowheads="1"/>
          </p:cNvSpPr>
          <p:nvPr/>
        </p:nvSpPr>
        <p:spPr bwMode="auto">
          <a:xfrm>
            <a:off x="7745413" y="3449638"/>
            <a:ext cx="3730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300" b="0" i="0" u="none" strike="noStrike" kern="1200" cap="none" spc="0" normalizeH="0" baseline="0" noProof="0">
                <a:ln>
                  <a:noFill/>
                </a:ln>
                <a:solidFill>
                  <a:srgbClr val="000099"/>
                </a:solidFill>
                <a:effectLst/>
                <a:uLnTx/>
                <a:uFillTx/>
                <a:latin typeface="Comic Sans MS" panose="030F0902030302020204" pitchFamily="66" charset="0"/>
                <a:ea typeface="ＭＳ Ｐゴシック" panose="020B0600070205080204" pitchFamily="34" charset="-128"/>
                <a:cs typeface="+mn-cs"/>
              </a:rPr>
              <a:t>4</a:t>
            </a:r>
          </a:p>
        </p:txBody>
      </p:sp>
      <p:sp>
        <p:nvSpPr>
          <p:cNvPr id="67" name="Text Box 3">
            <a:extLst>
              <a:ext uri="{FF2B5EF4-FFF2-40B4-BE49-F238E27FC236}">
                <a16:creationId xmlns:a16="http://schemas.microsoft.com/office/drawing/2014/main" id="{C8151422-B457-A64C-C44E-C26FDD8BDB89}"/>
              </a:ext>
            </a:extLst>
          </p:cNvPr>
          <p:cNvSpPr txBox="1">
            <a:spLocks noChangeArrowheads="1"/>
          </p:cNvSpPr>
          <p:nvPr/>
        </p:nvSpPr>
        <p:spPr bwMode="auto">
          <a:xfrm>
            <a:off x="228600" y="2786063"/>
            <a:ext cx="89900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E46C0A"/>
                </a:solidFill>
                <a:effectLst/>
                <a:uLnTx/>
                <a:uFillTx/>
                <a:latin typeface="Arial" panose="020B0604020202020204" pitchFamily="34" charset="0"/>
                <a:ea typeface="ＭＳ Ｐゴシック" panose="020B0600070205080204" pitchFamily="34" charset="-128"/>
                <a:cs typeface="+mn-cs"/>
              </a:rPr>
              <a:t>Implemented as CWND = CWND + 1/CWND (per ACK)</a:t>
            </a:r>
          </a:p>
        </p:txBody>
      </p:sp>
      <p:sp>
        <p:nvSpPr>
          <p:cNvPr id="77885" name="Line 41">
            <a:extLst>
              <a:ext uri="{FF2B5EF4-FFF2-40B4-BE49-F238E27FC236}">
                <a16:creationId xmlns:a16="http://schemas.microsoft.com/office/drawing/2014/main" id="{7A5299BA-9A56-7CDF-A96C-E4C3847EB08B}"/>
              </a:ext>
            </a:extLst>
          </p:cNvPr>
          <p:cNvSpPr>
            <a:spLocks noChangeShapeType="1"/>
          </p:cNvSpPr>
          <p:nvPr/>
        </p:nvSpPr>
        <p:spPr bwMode="auto">
          <a:xfrm>
            <a:off x="8050213" y="4173538"/>
            <a:ext cx="304800" cy="609600"/>
          </a:xfrm>
          <a:prstGeom prst="line">
            <a:avLst/>
          </a:prstGeom>
          <a:noFill/>
          <a:ln w="9525" cap="rnd">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a:extLst>
              <a:ext uri="{FF2B5EF4-FFF2-40B4-BE49-F238E27FC236}">
                <a16:creationId xmlns:a16="http://schemas.microsoft.com/office/drawing/2014/main" id="{AAB9DDB6-B5D5-A563-8D76-FD22CD581F33}"/>
              </a:ext>
            </a:extLst>
          </p:cNvPr>
          <p:cNvSpPr>
            <a:spLocks noGrp="1"/>
          </p:cNvSpPr>
          <p:nvPr>
            <p:ph type="title"/>
          </p:nvPr>
        </p:nvSpPr>
        <p:spPr>
          <a:xfrm>
            <a:off x="0" y="76200"/>
            <a:ext cx="9144000" cy="1143000"/>
          </a:xfrm>
        </p:spPr>
        <p:txBody>
          <a:bodyPr/>
          <a:lstStyle/>
          <a:p>
            <a:r>
              <a:rPr lang="en-US" altLang="en-US">
                <a:ea typeface="ＭＳ Ｐゴシック" panose="020B0600070205080204" pitchFamily="34" charset="-128"/>
              </a:rPr>
              <a:t>TCP congestion control: CWND graph</a:t>
            </a:r>
          </a:p>
        </p:txBody>
      </p:sp>
      <p:pic>
        <p:nvPicPr>
          <p:cNvPr id="78850" name="Picture 2">
            <a:extLst>
              <a:ext uri="{FF2B5EF4-FFF2-40B4-BE49-F238E27FC236}">
                <a16:creationId xmlns:a16="http://schemas.microsoft.com/office/drawing/2014/main" id="{94834B70-D0F7-BBB0-3C7A-B0CA9F99B2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750" y="1990725"/>
            <a:ext cx="7556500" cy="414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a:extLst>
              <a:ext uri="{FF2B5EF4-FFF2-40B4-BE49-F238E27FC236}">
                <a16:creationId xmlns:a16="http://schemas.microsoft.com/office/drawing/2014/main" id="{0C1E97F7-414E-4931-BB2C-35ED6F5B5E77}"/>
              </a:ext>
            </a:extLst>
          </p:cNvPr>
          <p:cNvGrpSpPr>
            <a:grpSpLocks/>
          </p:cNvGrpSpPr>
          <p:nvPr/>
        </p:nvGrpSpPr>
        <p:grpSpPr bwMode="auto">
          <a:xfrm>
            <a:off x="17463" y="5703888"/>
            <a:ext cx="1552575" cy="966787"/>
            <a:chOff x="17424" y="5704086"/>
            <a:chExt cx="1552652" cy="966994"/>
          </a:xfrm>
        </p:grpSpPr>
        <p:sp>
          <p:nvSpPr>
            <p:cNvPr id="78885" name="TextBox 3">
              <a:extLst>
                <a:ext uri="{FF2B5EF4-FFF2-40B4-BE49-F238E27FC236}">
                  <a16:creationId xmlns:a16="http://schemas.microsoft.com/office/drawing/2014/main" id="{8E91B88B-6B5B-45C2-50F2-7667884C7940}"/>
                </a:ext>
              </a:extLst>
            </p:cNvPr>
            <p:cNvSpPr txBox="1">
              <a:spLocks noChangeArrowheads="1"/>
            </p:cNvSpPr>
            <p:nvPr/>
          </p:nvSpPr>
          <p:spPr bwMode="auto">
            <a:xfrm>
              <a:off x="17424" y="6270944"/>
              <a:ext cx="1552652" cy="400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77933C"/>
                  </a:solidFill>
                  <a:effectLst/>
                  <a:uLnTx/>
                  <a:uFillTx/>
                  <a:latin typeface="Courier New" panose="02070309020205020404" pitchFamily="49" charset="0"/>
                  <a:ea typeface="ＭＳ Ｐゴシック" panose="020B0600070205080204" pitchFamily="34" charset="-128"/>
                  <a:cs typeface="+mn-cs"/>
                </a:rPr>
                <a:t>CWND = 1</a:t>
              </a:r>
            </a:p>
          </p:txBody>
        </p:sp>
        <p:sp>
          <p:nvSpPr>
            <p:cNvPr id="2" name="Freeform 1">
              <a:extLst>
                <a:ext uri="{FF2B5EF4-FFF2-40B4-BE49-F238E27FC236}">
                  <a16:creationId xmlns:a16="http://schemas.microsoft.com/office/drawing/2014/main" id="{F4EB1E4A-D6EA-0331-691C-F73F4A762C35}"/>
                </a:ext>
              </a:extLst>
            </p:cNvPr>
            <p:cNvSpPr/>
            <p:nvPr/>
          </p:nvSpPr>
          <p:spPr>
            <a:xfrm>
              <a:off x="641342" y="5704086"/>
              <a:ext cx="628681" cy="601791"/>
            </a:xfrm>
            <a:custGeom>
              <a:avLst/>
              <a:gdLst>
                <a:gd name="connsiteX0" fmla="*/ 0 w 627797"/>
                <a:gd name="connsiteY0" fmla="*/ 601180 h 601180"/>
                <a:gd name="connsiteX1" fmla="*/ 122830 w 627797"/>
                <a:gd name="connsiteY1" fmla="*/ 96213 h 601180"/>
                <a:gd name="connsiteX2" fmla="*/ 627797 w 627797"/>
                <a:gd name="connsiteY2" fmla="*/ 678 h 601180"/>
              </a:gdLst>
              <a:ahLst/>
              <a:cxnLst>
                <a:cxn ang="0">
                  <a:pos x="connsiteX0" y="connsiteY0"/>
                </a:cxn>
                <a:cxn ang="0">
                  <a:pos x="connsiteX1" y="connsiteY1"/>
                </a:cxn>
                <a:cxn ang="0">
                  <a:pos x="connsiteX2" y="connsiteY2"/>
                </a:cxn>
              </a:cxnLst>
              <a:rect l="l" t="t" r="r" b="b"/>
              <a:pathLst>
                <a:path w="627797" h="601180">
                  <a:moveTo>
                    <a:pt x="0" y="601180"/>
                  </a:moveTo>
                  <a:cubicBezTo>
                    <a:pt x="9098" y="398738"/>
                    <a:pt x="18197" y="196297"/>
                    <a:pt x="122830" y="96213"/>
                  </a:cubicBezTo>
                  <a:cubicBezTo>
                    <a:pt x="227463" y="-3871"/>
                    <a:pt x="427630" y="-1597"/>
                    <a:pt x="627797" y="678"/>
                  </a:cubicBezTo>
                </a:path>
              </a:pathLst>
            </a:custGeom>
            <a:noFill/>
            <a:ln w="44450">
              <a:solidFill>
                <a:schemeClr val="accent3">
                  <a:lumMod val="75000"/>
                </a:schemeClr>
              </a:solidFill>
              <a:tailEnd type="arrow"/>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grpSp>
      <p:grpSp>
        <p:nvGrpSpPr>
          <p:cNvPr id="7" name="Group 6">
            <a:extLst>
              <a:ext uri="{FF2B5EF4-FFF2-40B4-BE49-F238E27FC236}">
                <a16:creationId xmlns:a16="http://schemas.microsoft.com/office/drawing/2014/main" id="{7399FC12-30CC-19A6-5D7F-FA1CB730CF07}"/>
              </a:ext>
            </a:extLst>
          </p:cNvPr>
          <p:cNvGrpSpPr>
            <a:grpSpLocks/>
          </p:cNvGrpSpPr>
          <p:nvPr/>
        </p:nvGrpSpPr>
        <p:grpSpPr bwMode="auto">
          <a:xfrm>
            <a:off x="1127125" y="1122363"/>
            <a:ext cx="2984500" cy="1371600"/>
            <a:chOff x="-443714" y="5906567"/>
            <a:chExt cx="2984523" cy="1371074"/>
          </a:xfrm>
        </p:grpSpPr>
        <p:sp>
          <p:nvSpPr>
            <p:cNvPr id="78883" name="TextBox 7">
              <a:extLst>
                <a:ext uri="{FF2B5EF4-FFF2-40B4-BE49-F238E27FC236}">
                  <a16:creationId xmlns:a16="http://schemas.microsoft.com/office/drawing/2014/main" id="{CB24212D-B43F-4AB9-F9F1-84BB316E8692}"/>
                </a:ext>
              </a:extLst>
            </p:cNvPr>
            <p:cNvSpPr txBox="1">
              <a:spLocks noChangeArrowheads="1"/>
            </p:cNvSpPr>
            <p:nvPr/>
          </p:nvSpPr>
          <p:spPr bwMode="auto">
            <a:xfrm>
              <a:off x="-443714" y="5906567"/>
              <a:ext cx="2984523" cy="707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77933C"/>
                  </a:solidFill>
                  <a:effectLst/>
                  <a:uLnTx/>
                  <a:uFillTx/>
                  <a:latin typeface="Courier New" panose="02070309020205020404" pitchFamily="49" charset="0"/>
                  <a:ea typeface="ＭＳ Ｐゴシック" panose="020B0600070205080204" pitchFamily="34" charset="-128"/>
                  <a:cs typeface="+mn-cs"/>
                </a:rPr>
                <a:t>First packet loss (3-dup acks)</a:t>
              </a:r>
            </a:p>
          </p:txBody>
        </p:sp>
        <p:sp>
          <p:nvSpPr>
            <p:cNvPr id="9" name="Freeform 8">
              <a:extLst>
                <a:ext uri="{FF2B5EF4-FFF2-40B4-BE49-F238E27FC236}">
                  <a16:creationId xmlns:a16="http://schemas.microsoft.com/office/drawing/2014/main" id="{689517FA-69F4-ABD4-DFBD-F1D5C6DDD6D7}"/>
                </a:ext>
              </a:extLst>
            </p:cNvPr>
            <p:cNvSpPr/>
            <p:nvPr/>
          </p:nvSpPr>
          <p:spPr>
            <a:xfrm rot="9763329">
              <a:off x="734220" y="6676209"/>
              <a:ext cx="628655" cy="601432"/>
            </a:xfrm>
            <a:custGeom>
              <a:avLst/>
              <a:gdLst>
                <a:gd name="connsiteX0" fmla="*/ 0 w 627797"/>
                <a:gd name="connsiteY0" fmla="*/ 601180 h 601180"/>
                <a:gd name="connsiteX1" fmla="*/ 122830 w 627797"/>
                <a:gd name="connsiteY1" fmla="*/ 96213 h 601180"/>
                <a:gd name="connsiteX2" fmla="*/ 627797 w 627797"/>
                <a:gd name="connsiteY2" fmla="*/ 678 h 601180"/>
              </a:gdLst>
              <a:ahLst/>
              <a:cxnLst>
                <a:cxn ang="0">
                  <a:pos x="connsiteX0" y="connsiteY0"/>
                </a:cxn>
                <a:cxn ang="0">
                  <a:pos x="connsiteX1" y="connsiteY1"/>
                </a:cxn>
                <a:cxn ang="0">
                  <a:pos x="connsiteX2" y="connsiteY2"/>
                </a:cxn>
              </a:cxnLst>
              <a:rect l="l" t="t" r="r" b="b"/>
              <a:pathLst>
                <a:path w="627797" h="601180">
                  <a:moveTo>
                    <a:pt x="0" y="601180"/>
                  </a:moveTo>
                  <a:cubicBezTo>
                    <a:pt x="9098" y="398738"/>
                    <a:pt x="18197" y="196297"/>
                    <a:pt x="122830" y="96213"/>
                  </a:cubicBezTo>
                  <a:cubicBezTo>
                    <a:pt x="227463" y="-3871"/>
                    <a:pt x="427630" y="-1597"/>
                    <a:pt x="627797" y="678"/>
                  </a:cubicBezTo>
                </a:path>
              </a:pathLst>
            </a:custGeom>
            <a:noFill/>
            <a:ln w="44450">
              <a:solidFill>
                <a:schemeClr val="accent3">
                  <a:lumMod val="75000"/>
                </a:schemeClr>
              </a:solidFill>
              <a:tailEnd type="arrow"/>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0" name="Group 9">
            <a:extLst>
              <a:ext uri="{FF2B5EF4-FFF2-40B4-BE49-F238E27FC236}">
                <a16:creationId xmlns:a16="http://schemas.microsoft.com/office/drawing/2014/main" id="{27C68713-79CB-0296-CC3E-D63F4BBE99EC}"/>
              </a:ext>
            </a:extLst>
          </p:cNvPr>
          <p:cNvGrpSpPr>
            <a:grpSpLocks/>
          </p:cNvGrpSpPr>
          <p:nvPr/>
        </p:nvGrpSpPr>
        <p:grpSpPr bwMode="auto">
          <a:xfrm>
            <a:off x="1276350" y="3076575"/>
            <a:ext cx="2984500" cy="1012825"/>
            <a:chOff x="-437386" y="6264633"/>
            <a:chExt cx="2984523" cy="1013008"/>
          </a:xfrm>
        </p:grpSpPr>
        <p:sp>
          <p:nvSpPr>
            <p:cNvPr id="78881" name="TextBox 10">
              <a:extLst>
                <a:ext uri="{FF2B5EF4-FFF2-40B4-BE49-F238E27FC236}">
                  <a16:creationId xmlns:a16="http://schemas.microsoft.com/office/drawing/2014/main" id="{4007362B-CAB8-C097-9201-CC482EB78AD1}"/>
                </a:ext>
              </a:extLst>
            </p:cNvPr>
            <p:cNvSpPr txBox="1">
              <a:spLocks noChangeArrowheads="1"/>
            </p:cNvSpPr>
            <p:nvPr/>
          </p:nvSpPr>
          <p:spPr bwMode="auto">
            <a:xfrm>
              <a:off x="-437386" y="6264633"/>
              <a:ext cx="2984523" cy="400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77933C"/>
                  </a:solidFill>
                  <a:effectLst/>
                  <a:uLnTx/>
                  <a:uFillTx/>
                  <a:latin typeface="Courier New" panose="02070309020205020404" pitchFamily="49" charset="0"/>
                  <a:ea typeface="ＭＳ Ｐゴシック" panose="020B0600070205080204" pitchFamily="34" charset="-128"/>
                  <a:cs typeface="+mn-cs"/>
                </a:rPr>
                <a:t>CWND = CWND/2</a:t>
              </a:r>
            </a:p>
          </p:txBody>
        </p:sp>
        <p:sp>
          <p:nvSpPr>
            <p:cNvPr id="12" name="Freeform 11">
              <a:extLst>
                <a:ext uri="{FF2B5EF4-FFF2-40B4-BE49-F238E27FC236}">
                  <a16:creationId xmlns:a16="http://schemas.microsoft.com/office/drawing/2014/main" id="{3882920B-B967-0804-7B77-95DDE1537C3B}"/>
                </a:ext>
              </a:extLst>
            </p:cNvPr>
            <p:cNvSpPr/>
            <p:nvPr/>
          </p:nvSpPr>
          <p:spPr>
            <a:xfrm rot="9763329">
              <a:off x="734198" y="6675870"/>
              <a:ext cx="628655" cy="601771"/>
            </a:xfrm>
            <a:custGeom>
              <a:avLst/>
              <a:gdLst>
                <a:gd name="connsiteX0" fmla="*/ 0 w 627797"/>
                <a:gd name="connsiteY0" fmla="*/ 601180 h 601180"/>
                <a:gd name="connsiteX1" fmla="*/ 122830 w 627797"/>
                <a:gd name="connsiteY1" fmla="*/ 96213 h 601180"/>
                <a:gd name="connsiteX2" fmla="*/ 627797 w 627797"/>
                <a:gd name="connsiteY2" fmla="*/ 678 h 601180"/>
              </a:gdLst>
              <a:ahLst/>
              <a:cxnLst>
                <a:cxn ang="0">
                  <a:pos x="connsiteX0" y="connsiteY0"/>
                </a:cxn>
                <a:cxn ang="0">
                  <a:pos x="connsiteX1" y="connsiteY1"/>
                </a:cxn>
                <a:cxn ang="0">
                  <a:pos x="connsiteX2" y="connsiteY2"/>
                </a:cxn>
              </a:cxnLst>
              <a:rect l="l" t="t" r="r" b="b"/>
              <a:pathLst>
                <a:path w="627797" h="601180">
                  <a:moveTo>
                    <a:pt x="0" y="601180"/>
                  </a:moveTo>
                  <a:cubicBezTo>
                    <a:pt x="9098" y="398738"/>
                    <a:pt x="18197" y="196297"/>
                    <a:pt x="122830" y="96213"/>
                  </a:cubicBezTo>
                  <a:cubicBezTo>
                    <a:pt x="227463" y="-3871"/>
                    <a:pt x="427630" y="-1597"/>
                    <a:pt x="627797" y="678"/>
                  </a:cubicBezTo>
                </a:path>
              </a:pathLst>
            </a:custGeom>
            <a:noFill/>
            <a:ln w="44450">
              <a:solidFill>
                <a:schemeClr val="accent3">
                  <a:lumMod val="75000"/>
                </a:schemeClr>
              </a:solidFill>
              <a:tailEnd type="arrow"/>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3" name="Group 12">
            <a:extLst>
              <a:ext uri="{FF2B5EF4-FFF2-40B4-BE49-F238E27FC236}">
                <a16:creationId xmlns:a16="http://schemas.microsoft.com/office/drawing/2014/main" id="{FDEE5BED-CA46-53A6-C08A-A98B6AB48449}"/>
              </a:ext>
            </a:extLst>
          </p:cNvPr>
          <p:cNvGrpSpPr>
            <a:grpSpLocks/>
          </p:cNvGrpSpPr>
          <p:nvPr/>
        </p:nvGrpSpPr>
        <p:grpSpPr bwMode="auto">
          <a:xfrm>
            <a:off x="3170238" y="1674813"/>
            <a:ext cx="3629025" cy="1331912"/>
            <a:chOff x="-654934" y="6001646"/>
            <a:chExt cx="3629265" cy="1331192"/>
          </a:xfrm>
        </p:grpSpPr>
        <p:sp>
          <p:nvSpPr>
            <p:cNvPr id="78879" name="TextBox 13">
              <a:extLst>
                <a:ext uri="{FF2B5EF4-FFF2-40B4-BE49-F238E27FC236}">
                  <a16:creationId xmlns:a16="http://schemas.microsoft.com/office/drawing/2014/main" id="{506672A4-BE6D-35A2-4863-AEFBDEC7ECFE}"/>
                </a:ext>
              </a:extLst>
            </p:cNvPr>
            <p:cNvSpPr txBox="1">
              <a:spLocks noChangeArrowheads="1"/>
            </p:cNvSpPr>
            <p:nvPr/>
          </p:nvSpPr>
          <p:spPr bwMode="auto">
            <a:xfrm>
              <a:off x="-654934" y="6001646"/>
              <a:ext cx="3629265" cy="707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77933C"/>
                  </a:solidFill>
                  <a:effectLst/>
                  <a:uLnTx/>
                  <a:uFillTx/>
                  <a:latin typeface="Courier New" panose="02070309020205020404" pitchFamily="49" charset="0"/>
                  <a:ea typeface="ＭＳ Ｐゴシック" panose="020B0600070205080204" pitchFamily="34" charset="-128"/>
                  <a:cs typeface="+mn-cs"/>
                </a:rPr>
                <a:t>Congestion avoidance CWND = CWND + (1/CWND)</a:t>
              </a:r>
            </a:p>
          </p:txBody>
        </p:sp>
        <p:sp>
          <p:nvSpPr>
            <p:cNvPr id="15" name="Freeform 14">
              <a:extLst>
                <a:ext uri="{FF2B5EF4-FFF2-40B4-BE49-F238E27FC236}">
                  <a16:creationId xmlns:a16="http://schemas.microsoft.com/office/drawing/2014/main" id="{946EA898-67C8-CADB-6C01-695D79C310A1}"/>
                </a:ext>
              </a:extLst>
            </p:cNvPr>
            <p:cNvSpPr/>
            <p:nvPr/>
          </p:nvSpPr>
          <p:spPr>
            <a:xfrm rot="11836671" flipH="1">
              <a:off x="-567616" y="6731501"/>
              <a:ext cx="344511" cy="601337"/>
            </a:xfrm>
            <a:custGeom>
              <a:avLst/>
              <a:gdLst>
                <a:gd name="connsiteX0" fmla="*/ 0 w 627797"/>
                <a:gd name="connsiteY0" fmla="*/ 601180 h 601180"/>
                <a:gd name="connsiteX1" fmla="*/ 122830 w 627797"/>
                <a:gd name="connsiteY1" fmla="*/ 96213 h 601180"/>
                <a:gd name="connsiteX2" fmla="*/ 627797 w 627797"/>
                <a:gd name="connsiteY2" fmla="*/ 678 h 601180"/>
              </a:gdLst>
              <a:ahLst/>
              <a:cxnLst>
                <a:cxn ang="0">
                  <a:pos x="connsiteX0" y="connsiteY0"/>
                </a:cxn>
                <a:cxn ang="0">
                  <a:pos x="connsiteX1" y="connsiteY1"/>
                </a:cxn>
                <a:cxn ang="0">
                  <a:pos x="connsiteX2" y="connsiteY2"/>
                </a:cxn>
              </a:cxnLst>
              <a:rect l="l" t="t" r="r" b="b"/>
              <a:pathLst>
                <a:path w="627797" h="601180">
                  <a:moveTo>
                    <a:pt x="0" y="601180"/>
                  </a:moveTo>
                  <a:cubicBezTo>
                    <a:pt x="9098" y="398738"/>
                    <a:pt x="18197" y="196297"/>
                    <a:pt x="122830" y="96213"/>
                  </a:cubicBezTo>
                  <a:cubicBezTo>
                    <a:pt x="227463" y="-3871"/>
                    <a:pt x="427630" y="-1597"/>
                    <a:pt x="627797" y="678"/>
                  </a:cubicBezTo>
                </a:path>
              </a:pathLst>
            </a:custGeom>
            <a:noFill/>
            <a:ln w="44450">
              <a:solidFill>
                <a:schemeClr val="accent3">
                  <a:lumMod val="75000"/>
                </a:schemeClr>
              </a:solidFill>
              <a:tailEnd type="arrow"/>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6" name="Group 15">
            <a:extLst>
              <a:ext uri="{FF2B5EF4-FFF2-40B4-BE49-F238E27FC236}">
                <a16:creationId xmlns:a16="http://schemas.microsoft.com/office/drawing/2014/main" id="{E66352AB-0ECE-7CB4-296A-F5C03463E8F4}"/>
              </a:ext>
            </a:extLst>
          </p:cNvPr>
          <p:cNvGrpSpPr>
            <a:grpSpLocks/>
          </p:cNvGrpSpPr>
          <p:nvPr/>
        </p:nvGrpSpPr>
        <p:grpSpPr bwMode="auto">
          <a:xfrm>
            <a:off x="3775075" y="2486025"/>
            <a:ext cx="3638550" cy="708025"/>
            <a:chOff x="860838" y="6938588"/>
            <a:chExt cx="3638197" cy="707886"/>
          </a:xfrm>
        </p:grpSpPr>
        <p:sp>
          <p:nvSpPr>
            <p:cNvPr id="78877" name="TextBox 16">
              <a:extLst>
                <a:ext uri="{FF2B5EF4-FFF2-40B4-BE49-F238E27FC236}">
                  <a16:creationId xmlns:a16="http://schemas.microsoft.com/office/drawing/2014/main" id="{35CCCB1D-3860-FABA-82BF-6D4EE54042E4}"/>
                </a:ext>
              </a:extLst>
            </p:cNvPr>
            <p:cNvSpPr txBox="1">
              <a:spLocks noChangeArrowheads="1"/>
            </p:cNvSpPr>
            <p:nvPr/>
          </p:nvSpPr>
          <p:spPr bwMode="auto">
            <a:xfrm>
              <a:off x="1514825" y="6938588"/>
              <a:ext cx="298421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77933C"/>
                  </a:solidFill>
                  <a:effectLst/>
                  <a:uLnTx/>
                  <a:uFillTx/>
                  <a:latin typeface="Courier New" panose="02070309020205020404" pitchFamily="49" charset="0"/>
                  <a:ea typeface="ＭＳ Ｐゴシック" panose="020B0600070205080204" pitchFamily="34" charset="-128"/>
                  <a:cs typeface="+mn-cs"/>
                </a:rPr>
                <a:t>Packet loss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77933C"/>
                  </a:solidFill>
                  <a:effectLst/>
                  <a:uLnTx/>
                  <a:uFillTx/>
                  <a:latin typeface="Courier New" panose="02070309020205020404" pitchFamily="49" charset="0"/>
                  <a:ea typeface="ＭＳ Ｐゴシック" panose="020B0600070205080204" pitchFamily="34" charset="-128"/>
                  <a:cs typeface="+mn-cs"/>
                </a:rPr>
                <a:t>(3-dup acks)</a:t>
              </a:r>
            </a:p>
          </p:txBody>
        </p:sp>
        <p:sp>
          <p:nvSpPr>
            <p:cNvPr id="18" name="Freeform 17">
              <a:extLst>
                <a:ext uri="{FF2B5EF4-FFF2-40B4-BE49-F238E27FC236}">
                  <a16:creationId xmlns:a16="http://schemas.microsoft.com/office/drawing/2014/main" id="{1C3B5F62-194E-B4F2-2605-ACA1D5F074CC}"/>
                </a:ext>
              </a:extLst>
            </p:cNvPr>
            <p:cNvSpPr/>
            <p:nvPr/>
          </p:nvSpPr>
          <p:spPr>
            <a:xfrm rot="9763329" flipV="1">
              <a:off x="860838" y="7236979"/>
              <a:ext cx="774625" cy="269822"/>
            </a:xfrm>
            <a:custGeom>
              <a:avLst/>
              <a:gdLst>
                <a:gd name="connsiteX0" fmla="*/ 0 w 627797"/>
                <a:gd name="connsiteY0" fmla="*/ 601180 h 601180"/>
                <a:gd name="connsiteX1" fmla="*/ 122830 w 627797"/>
                <a:gd name="connsiteY1" fmla="*/ 96213 h 601180"/>
                <a:gd name="connsiteX2" fmla="*/ 627797 w 627797"/>
                <a:gd name="connsiteY2" fmla="*/ 678 h 601180"/>
              </a:gdLst>
              <a:ahLst/>
              <a:cxnLst>
                <a:cxn ang="0">
                  <a:pos x="connsiteX0" y="connsiteY0"/>
                </a:cxn>
                <a:cxn ang="0">
                  <a:pos x="connsiteX1" y="connsiteY1"/>
                </a:cxn>
                <a:cxn ang="0">
                  <a:pos x="connsiteX2" y="connsiteY2"/>
                </a:cxn>
              </a:cxnLst>
              <a:rect l="l" t="t" r="r" b="b"/>
              <a:pathLst>
                <a:path w="627797" h="601180">
                  <a:moveTo>
                    <a:pt x="0" y="601180"/>
                  </a:moveTo>
                  <a:cubicBezTo>
                    <a:pt x="9098" y="398738"/>
                    <a:pt x="18197" y="196297"/>
                    <a:pt x="122830" y="96213"/>
                  </a:cubicBezTo>
                  <a:cubicBezTo>
                    <a:pt x="227463" y="-3871"/>
                    <a:pt x="427630" y="-1597"/>
                    <a:pt x="627797" y="678"/>
                  </a:cubicBezTo>
                </a:path>
              </a:pathLst>
            </a:custGeom>
            <a:noFill/>
            <a:ln w="44450">
              <a:solidFill>
                <a:schemeClr val="accent3">
                  <a:lumMod val="75000"/>
                </a:schemeClr>
              </a:solidFill>
              <a:tailEnd type="arrow"/>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9" name="Group 18">
            <a:extLst>
              <a:ext uri="{FF2B5EF4-FFF2-40B4-BE49-F238E27FC236}">
                <a16:creationId xmlns:a16="http://schemas.microsoft.com/office/drawing/2014/main" id="{B791B874-49F4-9602-5319-D4978F7A1A84}"/>
              </a:ext>
            </a:extLst>
          </p:cNvPr>
          <p:cNvGrpSpPr>
            <a:grpSpLocks/>
          </p:cNvGrpSpPr>
          <p:nvPr/>
        </p:nvGrpSpPr>
        <p:grpSpPr bwMode="auto">
          <a:xfrm flipV="1">
            <a:off x="2470150" y="4573588"/>
            <a:ext cx="2984500" cy="942975"/>
            <a:chOff x="-582241" y="6029786"/>
            <a:chExt cx="2984523" cy="1074779"/>
          </a:xfrm>
        </p:grpSpPr>
        <p:sp>
          <p:nvSpPr>
            <p:cNvPr id="78875" name="TextBox 19">
              <a:extLst>
                <a:ext uri="{FF2B5EF4-FFF2-40B4-BE49-F238E27FC236}">
                  <a16:creationId xmlns:a16="http://schemas.microsoft.com/office/drawing/2014/main" id="{380C0447-95F2-12EC-A706-53D835EAD08D}"/>
                </a:ext>
              </a:extLst>
            </p:cNvPr>
            <p:cNvSpPr txBox="1">
              <a:spLocks noChangeArrowheads="1"/>
            </p:cNvSpPr>
            <p:nvPr/>
          </p:nvSpPr>
          <p:spPr bwMode="auto">
            <a:xfrm flipV="1">
              <a:off x="-582241" y="6029786"/>
              <a:ext cx="2984523" cy="399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77933C"/>
                  </a:solidFill>
                  <a:effectLst/>
                  <a:uLnTx/>
                  <a:uFillTx/>
                  <a:latin typeface="Courier New" panose="02070309020205020404" pitchFamily="49" charset="0"/>
                  <a:ea typeface="ＭＳ Ｐゴシック" panose="020B0600070205080204" pitchFamily="34" charset="-128"/>
                  <a:cs typeface="+mn-cs"/>
                </a:rPr>
                <a:t>CWND = CWND/2</a:t>
              </a:r>
            </a:p>
          </p:txBody>
        </p:sp>
        <p:sp>
          <p:nvSpPr>
            <p:cNvPr id="21" name="Freeform 20">
              <a:extLst>
                <a:ext uri="{FF2B5EF4-FFF2-40B4-BE49-F238E27FC236}">
                  <a16:creationId xmlns:a16="http://schemas.microsoft.com/office/drawing/2014/main" id="{67F5682A-0743-7691-596E-3E1AE74E88CC}"/>
                </a:ext>
              </a:extLst>
            </p:cNvPr>
            <p:cNvSpPr/>
            <p:nvPr/>
          </p:nvSpPr>
          <p:spPr>
            <a:xfrm rot="9763329">
              <a:off x="595693" y="6503847"/>
              <a:ext cx="628655" cy="600718"/>
            </a:xfrm>
            <a:custGeom>
              <a:avLst/>
              <a:gdLst>
                <a:gd name="connsiteX0" fmla="*/ 0 w 627797"/>
                <a:gd name="connsiteY0" fmla="*/ 601180 h 601180"/>
                <a:gd name="connsiteX1" fmla="*/ 122830 w 627797"/>
                <a:gd name="connsiteY1" fmla="*/ 96213 h 601180"/>
                <a:gd name="connsiteX2" fmla="*/ 627797 w 627797"/>
                <a:gd name="connsiteY2" fmla="*/ 678 h 601180"/>
              </a:gdLst>
              <a:ahLst/>
              <a:cxnLst>
                <a:cxn ang="0">
                  <a:pos x="connsiteX0" y="connsiteY0"/>
                </a:cxn>
                <a:cxn ang="0">
                  <a:pos x="connsiteX1" y="connsiteY1"/>
                </a:cxn>
                <a:cxn ang="0">
                  <a:pos x="connsiteX2" y="connsiteY2"/>
                </a:cxn>
              </a:cxnLst>
              <a:rect l="l" t="t" r="r" b="b"/>
              <a:pathLst>
                <a:path w="627797" h="601180">
                  <a:moveTo>
                    <a:pt x="0" y="601180"/>
                  </a:moveTo>
                  <a:cubicBezTo>
                    <a:pt x="9098" y="398738"/>
                    <a:pt x="18197" y="196297"/>
                    <a:pt x="122830" y="96213"/>
                  </a:cubicBezTo>
                  <a:cubicBezTo>
                    <a:pt x="227463" y="-3871"/>
                    <a:pt x="427630" y="-1597"/>
                    <a:pt x="627797" y="678"/>
                  </a:cubicBezTo>
                </a:path>
              </a:pathLst>
            </a:custGeom>
            <a:noFill/>
            <a:ln w="44450">
              <a:solidFill>
                <a:schemeClr val="accent3">
                  <a:lumMod val="75000"/>
                </a:schemeClr>
              </a:solidFill>
              <a:tailEnd type="arrow"/>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2" name="Group 21">
            <a:extLst>
              <a:ext uri="{FF2B5EF4-FFF2-40B4-BE49-F238E27FC236}">
                <a16:creationId xmlns:a16="http://schemas.microsoft.com/office/drawing/2014/main" id="{D5F53889-E8C8-63EA-9CB3-20D57916FD64}"/>
              </a:ext>
            </a:extLst>
          </p:cNvPr>
          <p:cNvGrpSpPr>
            <a:grpSpLocks/>
          </p:cNvGrpSpPr>
          <p:nvPr/>
        </p:nvGrpSpPr>
        <p:grpSpPr bwMode="auto">
          <a:xfrm>
            <a:off x="4759325" y="3135313"/>
            <a:ext cx="4384675" cy="400050"/>
            <a:chOff x="828905" y="6938588"/>
            <a:chExt cx="4385443" cy="400110"/>
          </a:xfrm>
        </p:grpSpPr>
        <p:sp>
          <p:nvSpPr>
            <p:cNvPr id="78873" name="TextBox 22">
              <a:extLst>
                <a:ext uri="{FF2B5EF4-FFF2-40B4-BE49-F238E27FC236}">
                  <a16:creationId xmlns:a16="http://schemas.microsoft.com/office/drawing/2014/main" id="{E0BE5E74-AC28-DC02-2C6B-6900865C3C93}"/>
                </a:ext>
              </a:extLst>
            </p:cNvPr>
            <p:cNvSpPr txBox="1">
              <a:spLocks noChangeArrowheads="1"/>
            </p:cNvSpPr>
            <p:nvPr/>
          </p:nvSpPr>
          <p:spPr bwMode="auto">
            <a:xfrm>
              <a:off x="1514825" y="6938588"/>
              <a:ext cx="369952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77933C"/>
                  </a:solidFill>
                  <a:effectLst/>
                  <a:uLnTx/>
                  <a:uFillTx/>
                  <a:latin typeface="Courier New" panose="02070309020205020404" pitchFamily="49" charset="0"/>
                  <a:ea typeface="ＭＳ Ｐゴシック" panose="020B0600070205080204" pitchFamily="34" charset="-128"/>
                  <a:cs typeface="+mn-cs"/>
                </a:rPr>
                <a:t>Time out(no acks)</a:t>
              </a:r>
            </a:p>
          </p:txBody>
        </p:sp>
        <p:sp>
          <p:nvSpPr>
            <p:cNvPr id="24" name="Freeform 23">
              <a:extLst>
                <a:ext uri="{FF2B5EF4-FFF2-40B4-BE49-F238E27FC236}">
                  <a16:creationId xmlns:a16="http://schemas.microsoft.com/office/drawing/2014/main" id="{0F423B9B-C080-EF18-7F47-5051F27FCD53}"/>
                </a:ext>
              </a:extLst>
            </p:cNvPr>
            <p:cNvSpPr/>
            <p:nvPr/>
          </p:nvSpPr>
          <p:spPr>
            <a:xfrm rot="9763329" flipV="1">
              <a:off x="828905" y="7251372"/>
              <a:ext cx="708149" cy="46045"/>
            </a:xfrm>
            <a:custGeom>
              <a:avLst/>
              <a:gdLst>
                <a:gd name="connsiteX0" fmla="*/ 0 w 627797"/>
                <a:gd name="connsiteY0" fmla="*/ 601180 h 601180"/>
                <a:gd name="connsiteX1" fmla="*/ 122830 w 627797"/>
                <a:gd name="connsiteY1" fmla="*/ 96213 h 601180"/>
                <a:gd name="connsiteX2" fmla="*/ 627797 w 627797"/>
                <a:gd name="connsiteY2" fmla="*/ 678 h 601180"/>
              </a:gdLst>
              <a:ahLst/>
              <a:cxnLst>
                <a:cxn ang="0">
                  <a:pos x="connsiteX0" y="connsiteY0"/>
                </a:cxn>
                <a:cxn ang="0">
                  <a:pos x="connsiteX1" y="connsiteY1"/>
                </a:cxn>
                <a:cxn ang="0">
                  <a:pos x="connsiteX2" y="connsiteY2"/>
                </a:cxn>
              </a:cxnLst>
              <a:rect l="l" t="t" r="r" b="b"/>
              <a:pathLst>
                <a:path w="627797" h="601180">
                  <a:moveTo>
                    <a:pt x="0" y="601180"/>
                  </a:moveTo>
                  <a:cubicBezTo>
                    <a:pt x="9098" y="398738"/>
                    <a:pt x="18197" y="196297"/>
                    <a:pt x="122830" y="96213"/>
                  </a:cubicBezTo>
                  <a:cubicBezTo>
                    <a:pt x="227463" y="-3871"/>
                    <a:pt x="427630" y="-1597"/>
                    <a:pt x="627797" y="678"/>
                  </a:cubicBezTo>
                </a:path>
              </a:pathLst>
            </a:custGeom>
            <a:noFill/>
            <a:ln w="44450">
              <a:solidFill>
                <a:schemeClr val="accent3">
                  <a:lumMod val="75000"/>
                </a:schemeClr>
              </a:solidFill>
              <a:tailEnd type="arrow"/>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5" name="Group 24">
            <a:extLst>
              <a:ext uri="{FF2B5EF4-FFF2-40B4-BE49-F238E27FC236}">
                <a16:creationId xmlns:a16="http://schemas.microsoft.com/office/drawing/2014/main" id="{3D512BC7-6B15-E802-6F83-3736ECC6F87E}"/>
              </a:ext>
            </a:extLst>
          </p:cNvPr>
          <p:cNvGrpSpPr>
            <a:grpSpLocks/>
          </p:cNvGrpSpPr>
          <p:nvPr/>
        </p:nvGrpSpPr>
        <p:grpSpPr bwMode="auto">
          <a:xfrm flipV="1">
            <a:off x="4681538" y="3913188"/>
            <a:ext cx="2984500" cy="798512"/>
            <a:chOff x="347381" y="7107436"/>
            <a:chExt cx="2984523" cy="908489"/>
          </a:xfrm>
        </p:grpSpPr>
        <p:sp>
          <p:nvSpPr>
            <p:cNvPr id="78871" name="TextBox 25">
              <a:extLst>
                <a:ext uri="{FF2B5EF4-FFF2-40B4-BE49-F238E27FC236}">
                  <a16:creationId xmlns:a16="http://schemas.microsoft.com/office/drawing/2014/main" id="{473E65E9-D25C-4991-B781-5EC7DFCFACC3}"/>
                </a:ext>
              </a:extLst>
            </p:cNvPr>
            <p:cNvSpPr txBox="1">
              <a:spLocks noChangeArrowheads="1"/>
            </p:cNvSpPr>
            <p:nvPr/>
          </p:nvSpPr>
          <p:spPr bwMode="auto">
            <a:xfrm flipV="1">
              <a:off x="347381" y="7560777"/>
              <a:ext cx="2984523" cy="455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77933C"/>
                  </a:solidFill>
                  <a:effectLst/>
                  <a:uLnTx/>
                  <a:uFillTx/>
                  <a:latin typeface="Courier New" panose="02070309020205020404" pitchFamily="49" charset="0"/>
                  <a:ea typeface="ＭＳ Ｐゴシック" panose="020B0600070205080204" pitchFamily="34" charset="-128"/>
                  <a:cs typeface="+mn-cs"/>
                </a:rPr>
                <a:t>SSTHRES = CWND/2</a:t>
              </a:r>
            </a:p>
          </p:txBody>
        </p:sp>
        <p:sp>
          <p:nvSpPr>
            <p:cNvPr id="27" name="Freeform 26">
              <a:extLst>
                <a:ext uri="{FF2B5EF4-FFF2-40B4-BE49-F238E27FC236}">
                  <a16:creationId xmlns:a16="http://schemas.microsoft.com/office/drawing/2014/main" id="{6EB8EDDA-05FD-9F06-8784-A4D1A4618C3F}"/>
                </a:ext>
              </a:extLst>
            </p:cNvPr>
            <p:cNvSpPr/>
            <p:nvPr/>
          </p:nvSpPr>
          <p:spPr>
            <a:xfrm rot="9763329" flipV="1">
              <a:off x="755371" y="7107436"/>
              <a:ext cx="452441" cy="590608"/>
            </a:xfrm>
            <a:custGeom>
              <a:avLst/>
              <a:gdLst>
                <a:gd name="connsiteX0" fmla="*/ 0 w 627797"/>
                <a:gd name="connsiteY0" fmla="*/ 601180 h 601180"/>
                <a:gd name="connsiteX1" fmla="*/ 122830 w 627797"/>
                <a:gd name="connsiteY1" fmla="*/ 96213 h 601180"/>
                <a:gd name="connsiteX2" fmla="*/ 627797 w 627797"/>
                <a:gd name="connsiteY2" fmla="*/ 678 h 601180"/>
              </a:gdLst>
              <a:ahLst/>
              <a:cxnLst>
                <a:cxn ang="0">
                  <a:pos x="connsiteX0" y="connsiteY0"/>
                </a:cxn>
                <a:cxn ang="0">
                  <a:pos x="connsiteX1" y="connsiteY1"/>
                </a:cxn>
                <a:cxn ang="0">
                  <a:pos x="connsiteX2" y="connsiteY2"/>
                </a:cxn>
              </a:cxnLst>
              <a:rect l="l" t="t" r="r" b="b"/>
              <a:pathLst>
                <a:path w="627797" h="601180">
                  <a:moveTo>
                    <a:pt x="0" y="601180"/>
                  </a:moveTo>
                  <a:cubicBezTo>
                    <a:pt x="9098" y="398738"/>
                    <a:pt x="18197" y="196297"/>
                    <a:pt x="122830" y="96213"/>
                  </a:cubicBezTo>
                  <a:cubicBezTo>
                    <a:pt x="227463" y="-3871"/>
                    <a:pt x="427630" y="-1597"/>
                    <a:pt x="627797" y="678"/>
                  </a:cubicBezTo>
                </a:path>
              </a:pathLst>
            </a:custGeom>
            <a:noFill/>
            <a:ln w="44450">
              <a:solidFill>
                <a:schemeClr val="accent3">
                  <a:lumMod val="75000"/>
                </a:schemeClr>
              </a:solidFill>
              <a:tailEnd type="arrow"/>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8" name="Group 27">
            <a:extLst>
              <a:ext uri="{FF2B5EF4-FFF2-40B4-BE49-F238E27FC236}">
                <a16:creationId xmlns:a16="http://schemas.microsoft.com/office/drawing/2014/main" id="{7C93D237-2AF6-51C0-3967-5D3B075A5566}"/>
              </a:ext>
            </a:extLst>
          </p:cNvPr>
          <p:cNvGrpSpPr>
            <a:grpSpLocks/>
          </p:cNvGrpSpPr>
          <p:nvPr/>
        </p:nvGrpSpPr>
        <p:grpSpPr bwMode="auto">
          <a:xfrm flipV="1">
            <a:off x="3962400" y="5854700"/>
            <a:ext cx="2984500" cy="714375"/>
            <a:chOff x="-471893" y="6316536"/>
            <a:chExt cx="2984523" cy="813082"/>
          </a:xfrm>
        </p:grpSpPr>
        <p:sp>
          <p:nvSpPr>
            <p:cNvPr id="78869" name="TextBox 28">
              <a:extLst>
                <a:ext uri="{FF2B5EF4-FFF2-40B4-BE49-F238E27FC236}">
                  <a16:creationId xmlns:a16="http://schemas.microsoft.com/office/drawing/2014/main" id="{AC121B84-24C4-2473-61C7-B4748541EFF7}"/>
                </a:ext>
              </a:extLst>
            </p:cNvPr>
            <p:cNvSpPr txBox="1">
              <a:spLocks noChangeArrowheads="1"/>
            </p:cNvSpPr>
            <p:nvPr/>
          </p:nvSpPr>
          <p:spPr bwMode="auto">
            <a:xfrm flipV="1">
              <a:off x="-471893" y="6316536"/>
              <a:ext cx="2984523" cy="455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77933C"/>
                  </a:solidFill>
                  <a:effectLst/>
                  <a:uLnTx/>
                  <a:uFillTx/>
                  <a:latin typeface="Courier New" panose="02070309020205020404" pitchFamily="49" charset="0"/>
                  <a:ea typeface="ＭＳ Ｐゴシック" panose="020B0600070205080204" pitchFamily="34" charset="-128"/>
                  <a:cs typeface="+mn-cs"/>
                </a:rPr>
                <a:t>Slow Start restart</a:t>
              </a:r>
            </a:p>
          </p:txBody>
        </p:sp>
        <p:sp>
          <p:nvSpPr>
            <p:cNvPr id="30" name="Freeform 29">
              <a:extLst>
                <a:ext uri="{FF2B5EF4-FFF2-40B4-BE49-F238E27FC236}">
                  <a16:creationId xmlns:a16="http://schemas.microsoft.com/office/drawing/2014/main" id="{4BC6A64B-0D00-F9AE-EB2F-89197DB6AA6A}"/>
                </a:ext>
              </a:extLst>
            </p:cNvPr>
            <p:cNvSpPr/>
            <p:nvPr/>
          </p:nvSpPr>
          <p:spPr>
            <a:xfrm rot="9763329">
              <a:off x="629840" y="6757407"/>
              <a:ext cx="449266" cy="372211"/>
            </a:xfrm>
            <a:custGeom>
              <a:avLst/>
              <a:gdLst>
                <a:gd name="connsiteX0" fmla="*/ 0 w 627797"/>
                <a:gd name="connsiteY0" fmla="*/ 601180 h 601180"/>
                <a:gd name="connsiteX1" fmla="*/ 122830 w 627797"/>
                <a:gd name="connsiteY1" fmla="*/ 96213 h 601180"/>
                <a:gd name="connsiteX2" fmla="*/ 627797 w 627797"/>
                <a:gd name="connsiteY2" fmla="*/ 678 h 601180"/>
              </a:gdLst>
              <a:ahLst/>
              <a:cxnLst>
                <a:cxn ang="0">
                  <a:pos x="connsiteX0" y="connsiteY0"/>
                </a:cxn>
                <a:cxn ang="0">
                  <a:pos x="connsiteX1" y="connsiteY1"/>
                </a:cxn>
                <a:cxn ang="0">
                  <a:pos x="connsiteX2" y="connsiteY2"/>
                </a:cxn>
              </a:cxnLst>
              <a:rect l="l" t="t" r="r" b="b"/>
              <a:pathLst>
                <a:path w="627797" h="601180">
                  <a:moveTo>
                    <a:pt x="0" y="601180"/>
                  </a:moveTo>
                  <a:cubicBezTo>
                    <a:pt x="9098" y="398738"/>
                    <a:pt x="18197" y="196297"/>
                    <a:pt x="122830" y="96213"/>
                  </a:cubicBezTo>
                  <a:cubicBezTo>
                    <a:pt x="227463" y="-3871"/>
                    <a:pt x="427630" y="-1597"/>
                    <a:pt x="627797" y="678"/>
                  </a:cubicBezTo>
                </a:path>
              </a:pathLst>
            </a:custGeom>
            <a:noFill/>
            <a:ln w="44450">
              <a:solidFill>
                <a:schemeClr val="accent3">
                  <a:lumMod val="75000"/>
                </a:schemeClr>
              </a:solidFill>
              <a:tailEnd type="arrow"/>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grpSp>
      <p:grpSp>
        <p:nvGrpSpPr>
          <p:cNvPr id="31" name="Group 30">
            <a:extLst>
              <a:ext uri="{FF2B5EF4-FFF2-40B4-BE49-F238E27FC236}">
                <a16:creationId xmlns:a16="http://schemas.microsoft.com/office/drawing/2014/main" id="{A280F951-AEFD-69E6-B920-51A6C2FE07C0}"/>
              </a:ext>
            </a:extLst>
          </p:cNvPr>
          <p:cNvGrpSpPr>
            <a:grpSpLocks/>
          </p:cNvGrpSpPr>
          <p:nvPr/>
        </p:nvGrpSpPr>
        <p:grpSpPr bwMode="auto">
          <a:xfrm flipV="1">
            <a:off x="5707063" y="4752975"/>
            <a:ext cx="2984500" cy="733425"/>
            <a:chOff x="374869" y="6294920"/>
            <a:chExt cx="2984523" cy="834698"/>
          </a:xfrm>
        </p:grpSpPr>
        <p:sp>
          <p:nvSpPr>
            <p:cNvPr id="78867" name="TextBox 31">
              <a:extLst>
                <a:ext uri="{FF2B5EF4-FFF2-40B4-BE49-F238E27FC236}">
                  <a16:creationId xmlns:a16="http://schemas.microsoft.com/office/drawing/2014/main" id="{02008C39-7917-B912-DC12-3AAC220C52F2}"/>
                </a:ext>
              </a:extLst>
            </p:cNvPr>
            <p:cNvSpPr txBox="1">
              <a:spLocks noChangeArrowheads="1"/>
            </p:cNvSpPr>
            <p:nvPr/>
          </p:nvSpPr>
          <p:spPr bwMode="auto">
            <a:xfrm flipV="1">
              <a:off x="374869" y="6294920"/>
              <a:ext cx="2984523" cy="455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77933C"/>
                  </a:solidFill>
                  <a:effectLst/>
                  <a:uLnTx/>
                  <a:uFillTx/>
                  <a:latin typeface="Courier New" panose="02070309020205020404" pitchFamily="49" charset="0"/>
                  <a:ea typeface="ＭＳ Ｐゴシック" panose="020B0600070205080204" pitchFamily="34" charset="-128"/>
                  <a:cs typeface="+mn-cs"/>
                </a:rPr>
                <a:t>Slow Start end</a:t>
              </a:r>
            </a:p>
          </p:txBody>
        </p:sp>
        <p:sp>
          <p:nvSpPr>
            <p:cNvPr id="33" name="Freeform 32">
              <a:extLst>
                <a:ext uri="{FF2B5EF4-FFF2-40B4-BE49-F238E27FC236}">
                  <a16:creationId xmlns:a16="http://schemas.microsoft.com/office/drawing/2014/main" id="{18CE547F-BD19-CD5B-B78F-5ED068C8F90E}"/>
                </a:ext>
              </a:extLst>
            </p:cNvPr>
            <p:cNvSpPr/>
            <p:nvPr/>
          </p:nvSpPr>
          <p:spPr>
            <a:xfrm rot="9763329">
              <a:off x="630458" y="6757437"/>
              <a:ext cx="449266" cy="372181"/>
            </a:xfrm>
            <a:custGeom>
              <a:avLst/>
              <a:gdLst>
                <a:gd name="connsiteX0" fmla="*/ 0 w 627797"/>
                <a:gd name="connsiteY0" fmla="*/ 601180 h 601180"/>
                <a:gd name="connsiteX1" fmla="*/ 122830 w 627797"/>
                <a:gd name="connsiteY1" fmla="*/ 96213 h 601180"/>
                <a:gd name="connsiteX2" fmla="*/ 627797 w 627797"/>
                <a:gd name="connsiteY2" fmla="*/ 678 h 601180"/>
              </a:gdLst>
              <a:ahLst/>
              <a:cxnLst>
                <a:cxn ang="0">
                  <a:pos x="connsiteX0" y="connsiteY0"/>
                </a:cxn>
                <a:cxn ang="0">
                  <a:pos x="connsiteX1" y="connsiteY1"/>
                </a:cxn>
                <a:cxn ang="0">
                  <a:pos x="connsiteX2" y="connsiteY2"/>
                </a:cxn>
              </a:cxnLst>
              <a:rect l="l" t="t" r="r" b="b"/>
              <a:pathLst>
                <a:path w="627797" h="601180">
                  <a:moveTo>
                    <a:pt x="0" y="601180"/>
                  </a:moveTo>
                  <a:cubicBezTo>
                    <a:pt x="9098" y="398738"/>
                    <a:pt x="18197" y="196297"/>
                    <a:pt x="122830" y="96213"/>
                  </a:cubicBezTo>
                  <a:cubicBezTo>
                    <a:pt x="227463" y="-3871"/>
                    <a:pt x="427630" y="-1597"/>
                    <a:pt x="627797" y="678"/>
                  </a:cubicBezTo>
                </a:path>
              </a:pathLst>
            </a:custGeom>
            <a:noFill/>
            <a:ln w="44450">
              <a:solidFill>
                <a:schemeClr val="accent3">
                  <a:lumMod val="75000"/>
                </a:schemeClr>
              </a:solidFill>
              <a:tailEnd type="arrow"/>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grpSp>
      <p:grpSp>
        <p:nvGrpSpPr>
          <p:cNvPr id="37" name="Group 36">
            <a:extLst>
              <a:ext uri="{FF2B5EF4-FFF2-40B4-BE49-F238E27FC236}">
                <a16:creationId xmlns:a16="http://schemas.microsoft.com/office/drawing/2014/main" id="{A80A0B0F-2864-1BD4-A851-5DB13C7D6A78}"/>
              </a:ext>
            </a:extLst>
          </p:cNvPr>
          <p:cNvGrpSpPr>
            <a:grpSpLocks/>
          </p:cNvGrpSpPr>
          <p:nvPr/>
        </p:nvGrpSpPr>
        <p:grpSpPr bwMode="auto">
          <a:xfrm>
            <a:off x="6677025" y="3470275"/>
            <a:ext cx="4498975" cy="1631950"/>
            <a:chOff x="501007" y="6197610"/>
            <a:chExt cx="4498096" cy="1631216"/>
          </a:xfrm>
        </p:grpSpPr>
        <p:sp>
          <p:nvSpPr>
            <p:cNvPr id="78865" name="TextBox 37">
              <a:extLst>
                <a:ext uri="{FF2B5EF4-FFF2-40B4-BE49-F238E27FC236}">
                  <a16:creationId xmlns:a16="http://schemas.microsoft.com/office/drawing/2014/main" id="{6D9400D8-7F12-CB8A-5A06-703D5D6F742C}"/>
                </a:ext>
              </a:extLst>
            </p:cNvPr>
            <p:cNvSpPr txBox="1">
              <a:spLocks noChangeArrowheads="1"/>
            </p:cNvSpPr>
            <p:nvPr/>
          </p:nvSpPr>
          <p:spPr bwMode="auto">
            <a:xfrm>
              <a:off x="1369200" y="6197610"/>
              <a:ext cx="3629903"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77933C"/>
                  </a:solidFill>
                  <a:effectLst/>
                  <a:uLnTx/>
                  <a:uFillTx/>
                  <a:latin typeface="Courier New" panose="02070309020205020404" pitchFamily="49" charset="0"/>
                  <a:ea typeface="ＭＳ Ｐゴシック" panose="020B0600070205080204" pitchFamily="34" charset="-128"/>
                  <a:cs typeface="+mn-cs"/>
                </a:rPr>
                <a:t>Congestion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77933C"/>
                  </a:solidFill>
                  <a:effectLst/>
                  <a:uLnTx/>
                  <a:uFillTx/>
                  <a:latin typeface="Courier New" panose="02070309020205020404" pitchFamily="49" charset="0"/>
                  <a:ea typeface="ＭＳ Ｐゴシック" panose="020B0600070205080204" pitchFamily="34" charset="-128"/>
                  <a:cs typeface="+mn-cs"/>
                </a:rPr>
                <a:t>avoidance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77933C"/>
                  </a:solidFill>
                  <a:effectLst/>
                  <a:uLnTx/>
                  <a:uFillTx/>
                  <a:latin typeface="Courier New" panose="02070309020205020404" pitchFamily="49" charset="0"/>
                  <a:ea typeface="ＭＳ Ｐゴシック" panose="020B0600070205080204" pitchFamily="34" charset="-128"/>
                  <a:cs typeface="+mn-cs"/>
                </a:rPr>
                <a:t>CWND =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77933C"/>
                  </a:solidFill>
                  <a:effectLst/>
                  <a:uLnTx/>
                  <a:uFillTx/>
                  <a:latin typeface="Courier New" panose="02070309020205020404" pitchFamily="49" charset="0"/>
                  <a:ea typeface="ＭＳ Ｐゴシック" panose="020B0600070205080204" pitchFamily="34" charset="-128"/>
                  <a:cs typeface="+mn-cs"/>
                </a:rPr>
                <a:t>CWND +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77933C"/>
                  </a:solidFill>
                  <a:effectLst/>
                  <a:uLnTx/>
                  <a:uFillTx/>
                  <a:latin typeface="Courier New" panose="02070309020205020404" pitchFamily="49" charset="0"/>
                  <a:ea typeface="ＭＳ Ｐゴシック" panose="020B0600070205080204" pitchFamily="34" charset="-128"/>
                  <a:cs typeface="+mn-cs"/>
                </a:rPr>
                <a:t>(1/CWND)</a:t>
              </a:r>
            </a:p>
          </p:txBody>
        </p:sp>
        <p:sp>
          <p:nvSpPr>
            <p:cNvPr id="39" name="Freeform 38">
              <a:extLst>
                <a:ext uri="{FF2B5EF4-FFF2-40B4-BE49-F238E27FC236}">
                  <a16:creationId xmlns:a16="http://schemas.microsoft.com/office/drawing/2014/main" id="{9B95301E-1A74-9F0C-CEBD-28D48984B264}"/>
                </a:ext>
              </a:extLst>
            </p:cNvPr>
            <p:cNvSpPr/>
            <p:nvPr/>
          </p:nvSpPr>
          <p:spPr>
            <a:xfrm rot="11836671">
              <a:off x="501007" y="6273776"/>
              <a:ext cx="845973" cy="369722"/>
            </a:xfrm>
            <a:custGeom>
              <a:avLst/>
              <a:gdLst>
                <a:gd name="connsiteX0" fmla="*/ 0 w 627797"/>
                <a:gd name="connsiteY0" fmla="*/ 601180 h 601180"/>
                <a:gd name="connsiteX1" fmla="*/ 122830 w 627797"/>
                <a:gd name="connsiteY1" fmla="*/ 96213 h 601180"/>
                <a:gd name="connsiteX2" fmla="*/ 627797 w 627797"/>
                <a:gd name="connsiteY2" fmla="*/ 678 h 601180"/>
              </a:gdLst>
              <a:ahLst/>
              <a:cxnLst>
                <a:cxn ang="0">
                  <a:pos x="connsiteX0" y="connsiteY0"/>
                </a:cxn>
                <a:cxn ang="0">
                  <a:pos x="connsiteX1" y="connsiteY1"/>
                </a:cxn>
                <a:cxn ang="0">
                  <a:pos x="connsiteX2" y="connsiteY2"/>
                </a:cxn>
              </a:cxnLst>
              <a:rect l="l" t="t" r="r" b="b"/>
              <a:pathLst>
                <a:path w="627797" h="601180">
                  <a:moveTo>
                    <a:pt x="0" y="601180"/>
                  </a:moveTo>
                  <a:cubicBezTo>
                    <a:pt x="9098" y="398738"/>
                    <a:pt x="18197" y="196297"/>
                    <a:pt x="122830" y="96213"/>
                  </a:cubicBezTo>
                  <a:cubicBezTo>
                    <a:pt x="227463" y="-3871"/>
                    <a:pt x="427630" y="-1597"/>
                    <a:pt x="627797" y="678"/>
                  </a:cubicBezTo>
                </a:path>
              </a:pathLst>
            </a:custGeom>
            <a:noFill/>
            <a:ln w="44450">
              <a:solidFill>
                <a:schemeClr val="accent3">
                  <a:lumMod val="75000"/>
                </a:schemeClr>
              </a:solidFill>
              <a:tailEnd type="arrow"/>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0" name="Group 39">
            <a:extLst>
              <a:ext uri="{FF2B5EF4-FFF2-40B4-BE49-F238E27FC236}">
                <a16:creationId xmlns:a16="http://schemas.microsoft.com/office/drawing/2014/main" id="{DAE77DD4-7D5C-783B-FDD6-1D59DF1A35EC}"/>
              </a:ext>
            </a:extLst>
          </p:cNvPr>
          <p:cNvGrpSpPr>
            <a:grpSpLocks/>
          </p:cNvGrpSpPr>
          <p:nvPr/>
        </p:nvGrpSpPr>
        <p:grpSpPr bwMode="auto">
          <a:xfrm>
            <a:off x="1308100" y="4965700"/>
            <a:ext cx="1997075" cy="1339850"/>
            <a:chOff x="17424" y="5331014"/>
            <a:chExt cx="1996516" cy="1340066"/>
          </a:xfrm>
        </p:grpSpPr>
        <p:sp>
          <p:nvSpPr>
            <p:cNvPr id="78863" name="TextBox 40">
              <a:extLst>
                <a:ext uri="{FF2B5EF4-FFF2-40B4-BE49-F238E27FC236}">
                  <a16:creationId xmlns:a16="http://schemas.microsoft.com/office/drawing/2014/main" id="{A6E883A6-F773-F004-1D70-FFAE2AE33FB4}"/>
                </a:ext>
              </a:extLst>
            </p:cNvPr>
            <p:cNvSpPr txBox="1">
              <a:spLocks noChangeArrowheads="1"/>
            </p:cNvSpPr>
            <p:nvPr/>
          </p:nvSpPr>
          <p:spPr bwMode="auto">
            <a:xfrm>
              <a:off x="17424" y="6270966"/>
              <a:ext cx="1996516" cy="400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77933C"/>
                  </a:solidFill>
                  <a:effectLst/>
                  <a:uLnTx/>
                  <a:uFillTx/>
                  <a:latin typeface="Courier New" panose="02070309020205020404" pitchFamily="49" charset="0"/>
                  <a:ea typeface="ＭＳ Ｐゴシック" panose="020B0600070205080204" pitchFamily="34" charset="-128"/>
                  <a:cs typeface="+mn-cs"/>
                </a:rPr>
                <a:t>Slow start</a:t>
              </a:r>
            </a:p>
          </p:txBody>
        </p:sp>
        <p:sp>
          <p:nvSpPr>
            <p:cNvPr id="42" name="Freeform 41">
              <a:extLst>
                <a:ext uri="{FF2B5EF4-FFF2-40B4-BE49-F238E27FC236}">
                  <a16:creationId xmlns:a16="http://schemas.microsoft.com/office/drawing/2014/main" id="{A6B9BB6F-5EBC-A085-94E6-4B9CB0C280C1}"/>
                </a:ext>
              </a:extLst>
            </p:cNvPr>
            <p:cNvSpPr/>
            <p:nvPr/>
          </p:nvSpPr>
          <p:spPr>
            <a:xfrm flipH="1">
              <a:off x="595112" y="5331014"/>
              <a:ext cx="447550" cy="1074911"/>
            </a:xfrm>
            <a:custGeom>
              <a:avLst/>
              <a:gdLst>
                <a:gd name="connsiteX0" fmla="*/ 0 w 627797"/>
                <a:gd name="connsiteY0" fmla="*/ 601180 h 601180"/>
                <a:gd name="connsiteX1" fmla="*/ 122830 w 627797"/>
                <a:gd name="connsiteY1" fmla="*/ 96213 h 601180"/>
                <a:gd name="connsiteX2" fmla="*/ 627797 w 627797"/>
                <a:gd name="connsiteY2" fmla="*/ 678 h 601180"/>
              </a:gdLst>
              <a:ahLst/>
              <a:cxnLst>
                <a:cxn ang="0">
                  <a:pos x="connsiteX0" y="connsiteY0"/>
                </a:cxn>
                <a:cxn ang="0">
                  <a:pos x="connsiteX1" y="connsiteY1"/>
                </a:cxn>
                <a:cxn ang="0">
                  <a:pos x="connsiteX2" y="connsiteY2"/>
                </a:cxn>
              </a:cxnLst>
              <a:rect l="l" t="t" r="r" b="b"/>
              <a:pathLst>
                <a:path w="627797" h="601180">
                  <a:moveTo>
                    <a:pt x="0" y="601180"/>
                  </a:moveTo>
                  <a:cubicBezTo>
                    <a:pt x="9098" y="398738"/>
                    <a:pt x="18197" y="196297"/>
                    <a:pt x="122830" y="96213"/>
                  </a:cubicBezTo>
                  <a:cubicBezTo>
                    <a:pt x="227463" y="-3871"/>
                    <a:pt x="427630" y="-1597"/>
                    <a:pt x="627797" y="678"/>
                  </a:cubicBezTo>
                </a:path>
              </a:pathLst>
            </a:custGeom>
            <a:noFill/>
            <a:ln w="44450">
              <a:solidFill>
                <a:schemeClr val="accent3">
                  <a:lumMod val="75000"/>
                </a:schemeClr>
              </a:solidFill>
              <a:tailEnd type="arrow"/>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a:extLst>
              <a:ext uri="{FF2B5EF4-FFF2-40B4-BE49-F238E27FC236}">
                <a16:creationId xmlns:a16="http://schemas.microsoft.com/office/drawing/2014/main" id="{E46F3EBC-574E-B01D-01B0-3CDC780FF043}"/>
              </a:ext>
            </a:extLst>
          </p:cNvPr>
          <p:cNvSpPr>
            <a:spLocks noGrp="1"/>
          </p:cNvSpPr>
          <p:nvPr>
            <p:ph type="title"/>
          </p:nvPr>
        </p:nvSpPr>
        <p:spPr/>
        <p:txBody>
          <a:bodyPr/>
          <a:lstStyle/>
          <a:p>
            <a:r>
              <a:rPr lang="en-US" altLang="en-US">
                <a:ea typeface="ＭＳ Ｐゴシック" panose="020B0600070205080204" pitchFamily="34" charset="-128"/>
              </a:rPr>
              <a:t>TCP congestion control</a:t>
            </a:r>
          </a:p>
        </p:txBody>
      </p:sp>
      <p:pic>
        <p:nvPicPr>
          <p:cNvPr id="80898" name="Picture 1">
            <a:extLst>
              <a:ext uri="{FF2B5EF4-FFF2-40B4-BE49-F238E27FC236}">
                <a16:creationId xmlns:a16="http://schemas.microsoft.com/office/drawing/2014/main" id="{5C3AAFC7-9DF0-D371-E574-93F66A783E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263" y="1243013"/>
            <a:ext cx="7483475" cy="566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9" name="TextBox 1">
            <a:extLst>
              <a:ext uri="{FF2B5EF4-FFF2-40B4-BE49-F238E27FC236}">
                <a16:creationId xmlns:a16="http://schemas.microsoft.com/office/drawing/2014/main" id="{A71C9137-99E0-4C09-6E01-58A415ADA802}"/>
              </a:ext>
            </a:extLst>
          </p:cNvPr>
          <p:cNvSpPr txBox="1">
            <a:spLocks noChangeArrowheads="1"/>
          </p:cNvSpPr>
          <p:nvPr/>
        </p:nvSpPr>
        <p:spPr bwMode="auto">
          <a:xfrm>
            <a:off x="4343400" y="877888"/>
            <a:ext cx="4800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0000"/>
                </a:solidFill>
                <a:effectLst/>
                <a:uLnTx/>
                <a:uFillTx/>
                <a:latin typeface="Courier New" panose="02070309020205020404" pitchFamily="49" charset="0"/>
                <a:ea typeface="ＭＳ Ｐゴシック" panose="020B0600070205080204" pitchFamily="34" charset="-128"/>
                <a:cs typeface="+mn-cs"/>
              </a:rPr>
              <a:t>SSTHRES = Slow-start threshold</a:t>
            </a:r>
          </a:p>
        </p:txBody>
      </p:sp>
    </p:spTree>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Number Placeholder 1">
            <a:extLst>
              <a:ext uri="{FF2B5EF4-FFF2-40B4-BE49-F238E27FC236}">
                <a16:creationId xmlns:a16="http://schemas.microsoft.com/office/drawing/2014/main" id="{DCD05EC5-34BE-B7C3-46D6-AC624D533F01}"/>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C7F2BE0-8B91-AD47-9037-11FA09465D26}"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73730" name="Content Placeholder 2">
            <a:extLst>
              <a:ext uri="{FF2B5EF4-FFF2-40B4-BE49-F238E27FC236}">
                <a16:creationId xmlns:a16="http://schemas.microsoft.com/office/drawing/2014/main" id="{E7CF925D-BBC0-CE24-A5B3-F88F5FB9E86B}"/>
              </a:ext>
            </a:extLst>
          </p:cNvPr>
          <p:cNvSpPr txBox="1">
            <a:spLocks noChangeArrowheads="1"/>
          </p:cNvSpPr>
          <p:nvPr/>
        </p:nvSpPr>
        <p:spPr bwMode="auto">
          <a:xfrm>
            <a:off x="0" y="1600200"/>
            <a:ext cx="9026525"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342900" marR="0" lvl="0" indent="-342900" algn="l"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altLang="en-US" sz="3200" b="0" i="0" u="none" strike="noStrike" kern="1200" cap="none" spc="0" normalizeH="0" baseline="0" noProof="0">
                <a:ln>
                  <a:noFill/>
                </a:ln>
                <a:solidFill>
                  <a:srgbClr val="800000"/>
                </a:solidFill>
                <a:effectLst/>
                <a:uLnTx/>
                <a:uFillTx/>
                <a:latin typeface="Calibri" panose="020F0502020204030204" pitchFamily="34" charset="0"/>
                <a:ea typeface="ＭＳ Ｐゴシック" panose="020B0600070205080204" pitchFamily="34" charset="-128"/>
                <a:cs typeface="+mn-cs"/>
              </a:rPr>
              <a:t>A few design decisions</a:t>
            </a:r>
          </a:p>
          <a:p>
            <a:pPr marL="457200" marR="0" lvl="1"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3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	1. Unique packet identifiers: Why and how</a:t>
            </a:r>
          </a:p>
          <a:p>
            <a:pPr marL="457200" marR="0" lvl="1"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3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	2. Duplicate packets: Why and how to eliminate</a:t>
            </a:r>
          </a:p>
          <a:p>
            <a:pPr marL="457200" marR="0" lvl="1"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3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	3. Timeout: picking the ideal value</a:t>
            </a:r>
          </a:p>
        </p:txBody>
      </p:sp>
      <p:sp>
        <p:nvSpPr>
          <p:cNvPr id="2" name="TextBox 1">
            <a:extLst>
              <a:ext uri="{FF2B5EF4-FFF2-40B4-BE49-F238E27FC236}">
                <a16:creationId xmlns:a16="http://schemas.microsoft.com/office/drawing/2014/main" id="{79A47C29-C178-6BE6-084F-6C2E80047CAE}"/>
              </a:ext>
            </a:extLst>
          </p:cNvPr>
          <p:cNvSpPr txBox="1"/>
          <p:nvPr/>
        </p:nvSpPr>
        <p:spPr>
          <a:xfrm>
            <a:off x="0" y="0"/>
            <a:ext cx="9144000" cy="584775"/>
          </a:xfrm>
          <a:prstGeom prst="rect">
            <a:avLst/>
          </a:prstGeom>
          <a:solidFill>
            <a:schemeClr val="tx2">
              <a:lumMod val="75000"/>
            </a:schemeClr>
          </a:solidFill>
        </p:spPr>
        <p:txBody>
          <a:bodyPr wrap="square" rtlCol="0">
            <a:spAutoFit/>
          </a:bodyPr>
          <a:lstStyle/>
          <a:p>
            <a:r>
              <a:rPr lang="en-US" sz="3200" dirty="0">
                <a:solidFill>
                  <a:schemeClr val="bg1"/>
                </a:solidFill>
              </a:rPr>
              <a:t>Revisiting a topic in a new context</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Number Placeholder 1">
            <a:extLst>
              <a:ext uri="{FF2B5EF4-FFF2-40B4-BE49-F238E27FC236}">
                <a16:creationId xmlns:a16="http://schemas.microsoft.com/office/drawing/2014/main" id="{64546945-ED44-5929-577F-0B691B8BB52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C8E4854-A588-DA4F-B610-FA696C8561B2}"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74754" name="Content Placeholder 2">
            <a:extLst>
              <a:ext uri="{FF2B5EF4-FFF2-40B4-BE49-F238E27FC236}">
                <a16:creationId xmlns:a16="http://schemas.microsoft.com/office/drawing/2014/main" id="{F32AD713-2004-3E23-C1CB-C11E0BF69AEB}"/>
              </a:ext>
            </a:extLst>
          </p:cNvPr>
          <p:cNvSpPr txBox="1">
            <a:spLocks noChangeArrowheads="1"/>
          </p:cNvSpPr>
          <p:nvPr/>
        </p:nvSpPr>
        <p:spPr bwMode="auto">
          <a:xfrm>
            <a:off x="0" y="1600200"/>
            <a:ext cx="9026525"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342900" marR="0" lvl="0" indent="-342900" algn="l"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altLang="en-US" sz="3200" b="0" i="0" u="none" strike="noStrike" kern="1200" cap="none" spc="0" normalizeH="0" baseline="0" noProof="0">
                <a:ln>
                  <a:noFill/>
                </a:ln>
                <a:solidFill>
                  <a:srgbClr val="800000"/>
                </a:solidFill>
                <a:effectLst/>
                <a:uLnTx/>
                <a:uFillTx/>
                <a:latin typeface="Calibri" panose="020F0502020204030204" pitchFamily="34" charset="0"/>
                <a:ea typeface="ＭＳ Ｐゴシック" panose="020B0600070205080204" pitchFamily="34" charset="-128"/>
                <a:cs typeface="+mn-cs"/>
              </a:rPr>
              <a:t>A few design decisions</a:t>
            </a:r>
          </a:p>
          <a:p>
            <a:pPr marL="457200" marR="0" lvl="1"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3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	1. Unique packet identifiers: Why and how</a:t>
            </a:r>
          </a:p>
          <a:p>
            <a:pPr marL="457200" marR="0" lvl="1"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3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	2. Duplicate packets: Why and how to eliminate</a:t>
            </a:r>
          </a:p>
          <a:p>
            <a:pPr marL="457200" marR="0" lvl="1"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3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	3. Timeout: picking the ideal value</a:t>
            </a:r>
          </a:p>
        </p:txBody>
      </p:sp>
      <p:sp>
        <p:nvSpPr>
          <p:cNvPr id="2" name="Rectangle 1">
            <a:extLst>
              <a:ext uri="{FF2B5EF4-FFF2-40B4-BE49-F238E27FC236}">
                <a16:creationId xmlns:a16="http://schemas.microsoft.com/office/drawing/2014/main" id="{2629C8FD-726C-FC89-4F41-93FD1211175E}"/>
              </a:ext>
            </a:extLst>
          </p:cNvPr>
          <p:cNvSpPr/>
          <p:nvPr/>
        </p:nvSpPr>
        <p:spPr>
          <a:xfrm>
            <a:off x="769938" y="2200275"/>
            <a:ext cx="7758112" cy="576263"/>
          </a:xfrm>
          <a:prstGeom prst="rect">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A9575D38-0884-D4FB-536A-9361C339D7A5}"/>
              </a:ext>
            </a:extLst>
          </p:cNvPr>
          <p:cNvSpPr txBox="1"/>
          <p:nvPr/>
        </p:nvSpPr>
        <p:spPr>
          <a:xfrm>
            <a:off x="0" y="0"/>
            <a:ext cx="9144000" cy="584775"/>
          </a:xfrm>
          <a:prstGeom prst="rect">
            <a:avLst/>
          </a:prstGeom>
          <a:solidFill>
            <a:schemeClr val="tx2">
              <a:lumMod val="75000"/>
            </a:schemeClr>
          </a:solidFill>
        </p:spPr>
        <p:txBody>
          <a:bodyPr wrap="square" rtlCol="0">
            <a:spAutoFit/>
          </a:bodyPr>
          <a:lstStyle/>
          <a:p>
            <a:r>
              <a:rPr lang="en-US" sz="3200" dirty="0">
                <a:solidFill>
                  <a:schemeClr val="bg1"/>
                </a:solidFill>
              </a:rPr>
              <a:t>Revisiting a topic in a new context</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2">
            <a:extLst>
              <a:ext uri="{FF2B5EF4-FFF2-40B4-BE49-F238E27FC236}">
                <a16:creationId xmlns:a16="http://schemas.microsoft.com/office/drawing/2014/main" id="{47E4D73D-3D1F-282F-2CA6-5128DC25E8AA}"/>
              </a:ext>
            </a:extLst>
          </p:cNvPr>
          <p:cNvSpPr>
            <a:spLocks noChangeArrowheads="1"/>
          </p:cNvSpPr>
          <p:nvPr/>
        </p:nvSpPr>
        <p:spPr bwMode="auto">
          <a:xfrm>
            <a:off x="2617788" y="2384425"/>
            <a:ext cx="1219200" cy="609600"/>
          </a:xfrm>
          <a:prstGeom prst="rect">
            <a:avLst/>
          </a:prstGeom>
          <a:solidFill>
            <a:srgbClr val="CCFFFF"/>
          </a:solidFill>
          <a:ln w="381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endParaRPr lang="en-US" altLang="en-US" sz="2000">
              <a:solidFill>
                <a:srgbClr val="000000"/>
              </a:solidFill>
              <a:latin typeface="Courier New" panose="02070309020205020404" pitchFamily="49" charset="0"/>
            </a:endParaRPr>
          </a:p>
        </p:txBody>
      </p:sp>
      <p:sp>
        <p:nvSpPr>
          <p:cNvPr id="123906" name="Rectangle 110">
            <a:extLst>
              <a:ext uri="{FF2B5EF4-FFF2-40B4-BE49-F238E27FC236}">
                <a16:creationId xmlns:a16="http://schemas.microsoft.com/office/drawing/2014/main" id="{763897F5-0E0A-E3CE-7ADD-A45D4DB0B67D}"/>
              </a:ext>
            </a:extLst>
          </p:cNvPr>
          <p:cNvSpPr>
            <a:spLocks noGrp="1"/>
          </p:cNvSpPr>
          <p:nvPr>
            <p:ph type="title"/>
          </p:nvPr>
        </p:nvSpPr>
        <p:spPr>
          <a:xfrm>
            <a:off x="457200" y="242459"/>
            <a:ext cx="8229600" cy="1143000"/>
          </a:xfrm>
        </p:spPr>
        <p:txBody>
          <a:bodyPr/>
          <a:lstStyle/>
          <a:p>
            <a:r>
              <a:rPr lang="en-US" altLang="en-US" dirty="0">
                <a:ea typeface="ＭＳ Ｐゴシック" panose="020B0600070205080204" pitchFamily="34" charset="-128"/>
              </a:rPr>
              <a:t>Processing of incoming packets</a:t>
            </a:r>
          </a:p>
        </p:txBody>
      </p:sp>
      <p:grpSp>
        <p:nvGrpSpPr>
          <p:cNvPr id="123907" name="Group 4">
            <a:extLst>
              <a:ext uri="{FF2B5EF4-FFF2-40B4-BE49-F238E27FC236}">
                <a16:creationId xmlns:a16="http://schemas.microsoft.com/office/drawing/2014/main" id="{74554CE3-8B9D-3F58-20B0-B52F73B18302}"/>
              </a:ext>
            </a:extLst>
          </p:cNvPr>
          <p:cNvGrpSpPr>
            <a:grpSpLocks/>
          </p:cNvGrpSpPr>
          <p:nvPr/>
        </p:nvGrpSpPr>
        <p:grpSpPr bwMode="auto">
          <a:xfrm>
            <a:off x="1703388" y="2379663"/>
            <a:ext cx="5029200" cy="609600"/>
            <a:chOff x="912" y="1104"/>
            <a:chExt cx="3648" cy="384"/>
          </a:xfrm>
        </p:grpSpPr>
        <p:sp>
          <p:nvSpPr>
            <p:cNvPr id="124007" name="Line 5">
              <a:extLst>
                <a:ext uri="{FF2B5EF4-FFF2-40B4-BE49-F238E27FC236}">
                  <a16:creationId xmlns:a16="http://schemas.microsoft.com/office/drawing/2014/main" id="{071A4D62-B818-7F82-5286-6F7E03615A65}"/>
                </a:ext>
              </a:extLst>
            </p:cNvPr>
            <p:cNvSpPr>
              <a:spLocks noChangeShapeType="1"/>
            </p:cNvSpPr>
            <p:nvPr/>
          </p:nvSpPr>
          <p:spPr bwMode="auto">
            <a:xfrm>
              <a:off x="912" y="1104"/>
              <a:ext cx="331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4008" name="Line 6">
              <a:extLst>
                <a:ext uri="{FF2B5EF4-FFF2-40B4-BE49-F238E27FC236}">
                  <a16:creationId xmlns:a16="http://schemas.microsoft.com/office/drawing/2014/main" id="{770ED663-B2BA-4652-CAE9-A7846977B2ED}"/>
                </a:ext>
              </a:extLst>
            </p:cNvPr>
            <p:cNvSpPr>
              <a:spLocks noChangeShapeType="1"/>
            </p:cNvSpPr>
            <p:nvPr/>
          </p:nvSpPr>
          <p:spPr bwMode="auto">
            <a:xfrm>
              <a:off x="912" y="1488"/>
              <a:ext cx="331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4009" name="Line 7">
              <a:extLst>
                <a:ext uri="{FF2B5EF4-FFF2-40B4-BE49-F238E27FC236}">
                  <a16:creationId xmlns:a16="http://schemas.microsoft.com/office/drawing/2014/main" id="{3C8CC057-754C-33DD-EF15-606DA28DB1F7}"/>
                </a:ext>
              </a:extLst>
            </p:cNvPr>
            <p:cNvSpPr>
              <a:spLocks noChangeShapeType="1"/>
            </p:cNvSpPr>
            <p:nvPr/>
          </p:nvSpPr>
          <p:spPr bwMode="auto">
            <a:xfrm flipH="1">
              <a:off x="4224" y="1104"/>
              <a:ext cx="336" cy="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24010" name="Line 8">
              <a:extLst>
                <a:ext uri="{FF2B5EF4-FFF2-40B4-BE49-F238E27FC236}">
                  <a16:creationId xmlns:a16="http://schemas.microsoft.com/office/drawing/2014/main" id="{3B762B25-7F12-CA14-CF56-D7D45CD045C4}"/>
                </a:ext>
              </a:extLst>
            </p:cNvPr>
            <p:cNvSpPr>
              <a:spLocks noChangeShapeType="1"/>
            </p:cNvSpPr>
            <p:nvPr/>
          </p:nvSpPr>
          <p:spPr bwMode="auto">
            <a:xfrm flipH="1">
              <a:off x="4224" y="1488"/>
              <a:ext cx="336" cy="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23908" name="Line 9">
            <a:extLst>
              <a:ext uri="{FF2B5EF4-FFF2-40B4-BE49-F238E27FC236}">
                <a16:creationId xmlns:a16="http://schemas.microsoft.com/office/drawing/2014/main" id="{4DECD307-E08A-33AD-0CB1-7CAA44A8E6D4}"/>
              </a:ext>
            </a:extLst>
          </p:cNvPr>
          <p:cNvSpPr>
            <a:spLocks noChangeShapeType="1"/>
          </p:cNvSpPr>
          <p:nvPr/>
        </p:nvSpPr>
        <p:spPr bwMode="auto">
          <a:xfrm>
            <a:off x="17033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09" name="Line 10">
            <a:extLst>
              <a:ext uri="{FF2B5EF4-FFF2-40B4-BE49-F238E27FC236}">
                <a16:creationId xmlns:a16="http://schemas.microsoft.com/office/drawing/2014/main" id="{F4B8C86C-392C-3756-B3A3-4F08BAFF18F9}"/>
              </a:ext>
            </a:extLst>
          </p:cNvPr>
          <p:cNvSpPr>
            <a:spLocks noChangeShapeType="1"/>
          </p:cNvSpPr>
          <p:nvPr/>
        </p:nvSpPr>
        <p:spPr bwMode="auto">
          <a:xfrm>
            <a:off x="18557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10" name="Line 11">
            <a:extLst>
              <a:ext uri="{FF2B5EF4-FFF2-40B4-BE49-F238E27FC236}">
                <a16:creationId xmlns:a16="http://schemas.microsoft.com/office/drawing/2014/main" id="{B85F6CDE-D41F-8E02-9BEB-DDE0ACECEBE6}"/>
              </a:ext>
            </a:extLst>
          </p:cNvPr>
          <p:cNvSpPr>
            <a:spLocks noChangeShapeType="1"/>
          </p:cNvSpPr>
          <p:nvPr/>
        </p:nvSpPr>
        <p:spPr bwMode="auto">
          <a:xfrm>
            <a:off x="20081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11" name="Line 12">
            <a:extLst>
              <a:ext uri="{FF2B5EF4-FFF2-40B4-BE49-F238E27FC236}">
                <a16:creationId xmlns:a16="http://schemas.microsoft.com/office/drawing/2014/main" id="{323270DE-22AA-18DA-0EE0-E5BF3682B82E}"/>
              </a:ext>
            </a:extLst>
          </p:cNvPr>
          <p:cNvSpPr>
            <a:spLocks noChangeShapeType="1"/>
          </p:cNvSpPr>
          <p:nvPr/>
        </p:nvSpPr>
        <p:spPr bwMode="auto">
          <a:xfrm>
            <a:off x="21605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12" name="Line 13">
            <a:extLst>
              <a:ext uri="{FF2B5EF4-FFF2-40B4-BE49-F238E27FC236}">
                <a16:creationId xmlns:a16="http://schemas.microsoft.com/office/drawing/2014/main" id="{8D660FF9-814F-B224-5638-BE8287BB0153}"/>
              </a:ext>
            </a:extLst>
          </p:cNvPr>
          <p:cNvSpPr>
            <a:spLocks noChangeShapeType="1"/>
          </p:cNvSpPr>
          <p:nvPr/>
        </p:nvSpPr>
        <p:spPr bwMode="auto">
          <a:xfrm>
            <a:off x="23129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13" name="Line 14">
            <a:extLst>
              <a:ext uri="{FF2B5EF4-FFF2-40B4-BE49-F238E27FC236}">
                <a16:creationId xmlns:a16="http://schemas.microsoft.com/office/drawing/2014/main" id="{D2029CC2-6468-864F-19DF-9F0AD625DFAA}"/>
              </a:ext>
            </a:extLst>
          </p:cNvPr>
          <p:cNvSpPr>
            <a:spLocks noChangeShapeType="1"/>
          </p:cNvSpPr>
          <p:nvPr/>
        </p:nvSpPr>
        <p:spPr bwMode="auto">
          <a:xfrm>
            <a:off x="24653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14" name="Line 15">
            <a:extLst>
              <a:ext uri="{FF2B5EF4-FFF2-40B4-BE49-F238E27FC236}">
                <a16:creationId xmlns:a16="http://schemas.microsoft.com/office/drawing/2014/main" id="{173E61B9-D539-9A6E-C59A-6BDF48587FE9}"/>
              </a:ext>
            </a:extLst>
          </p:cNvPr>
          <p:cNvSpPr>
            <a:spLocks noChangeShapeType="1"/>
          </p:cNvSpPr>
          <p:nvPr/>
        </p:nvSpPr>
        <p:spPr bwMode="auto">
          <a:xfrm>
            <a:off x="26177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15" name="Line 16">
            <a:extLst>
              <a:ext uri="{FF2B5EF4-FFF2-40B4-BE49-F238E27FC236}">
                <a16:creationId xmlns:a16="http://schemas.microsoft.com/office/drawing/2014/main" id="{1E9F9297-1546-E959-E2E3-0C4F6CB824B6}"/>
              </a:ext>
            </a:extLst>
          </p:cNvPr>
          <p:cNvSpPr>
            <a:spLocks noChangeShapeType="1"/>
          </p:cNvSpPr>
          <p:nvPr/>
        </p:nvSpPr>
        <p:spPr bwMode="auto">
          <a:xfrm>
            <a:off x="27701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16" name="Line 17">
            <a:extLst>
              <a:ext uri="{FF2B5EF4-FFF2-40B4-BE49-F238E27FC236}">
                <a16:creationId xmlns:a16="http://schemas.microsoft.com/office/drawing/2014/main" id="{D1760B9D-1386-1DDB-470B-DC6F7090A328}"/>
              </a:ext>
            </a:extLst>
          </p:cNvPr>
          <p:cNvSpPr>
            <a:spLocks noChangeShapeType="1"/>
          </p:cNvSpPr>
          <p:nvPr/>
        </p:nvSpPr>
        <p:spPr bwMode="auto">
          <a:xfrm>
            <a:off x="29225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17" name="Line 18">
            <a:extLst>
              <a:ext uri="{FF2B5EF4-FFF2-40B4-BE49-F238E27FC236}">
                <a16:creationId xmlns:a16="http://schemas.microsoft.com/office/drawing/2014/main" id="{FA05A600-BCBF-9B8C-1368-BB39B98F4E05}"/>
              </a:ext>
            </a:extLst>
          </p:cNvPr>
          <p:cNvSpPr>
            <a:spLocks noChangeShapeType="1"/>
          </p:cNvSpPr>
          <p:nvPr/>
        </p:nvSpPr>
        <p:spPr bwMode="auto">
          <a:xfrm>
            <a:off x="30749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18" name="Line 19">
            <a:extLst>
              <a:ext uri="{FF2B5EF4-FFF2-40B4-BE49-F238E27FC236}">
                <a16:creationId xmlns:a16="http://schemas.microsoft.com/office/drawing/2014/main" id="{49ECAF0F-43DC-0EFB-394A-7D962E6623E0}"/>
              </a:ext>
            </a:extLst>
          </p:cNvPr>
          <p:cNvSpPr>
            <a:spLocks noChangeShapeType="1"/>
          </p:cNvSpPr>
          <p:nvPr/>
        </p:nvSpPr>
        <p:spPr bwMode="auto">
          <a:xfrm>
            <a:off x="32273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19" name="Line 20">
            <a:extLst>
              <a:ext uri="{FF2B5EF4-FFF2-40B4-BE49-F238E27FC236}">
                <a16:creationId xmlns:a16="http://schemas.microsoft.com/office/drawing/2014/main" id="{F4CEBADA-D1E2-1E21-90A3-7C4D1FC54F64}"/>
              </a:ext>
            </a:extLst>
          </p:cNvPr>
          <p:cNvSpPr>
            <a:spLocks noChangeShapeType="1"/>
          </p:cNvSpPr>
          <p:nvPr/>
        </p:nvSpPr>
        <p:spPr bwMode="auto">
          <a:xfrm>
            <a:off x="33797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20" name="Line 21">
            <a:extLst>
              <a:ext uri="{FF2B5EF4-FFF2-40B4-BE49-F238E27FC236}">
                <a16:creationId xmlns:a16="http://schemas.microsoft.com/office/drawing/2014/main" id="{6693FF50-3216-9A53-BBCE-2DA80F55E074}"/>
              </a:ext>
            </a:extLst>
          </p:cNvPr>
          <p:cNvSpPr>
            <a:spLocks noChangeShapeType="1"/>
          </p:cNvSpPr>
          <p:nvPr/>
        </p:nvSpPr>
        <p:spPr bwMode="auto">
          <a:xfrm>
            <a:off x="35321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21" name="Line 22">
            <a:extLst>
              <a:ext uri="{FF2B5EF4-FFF2-40B4-BE49-F238E27FC236}">
                <a16:creationId xmlns:a16="http://schemas.microsoft.com/office/drawing/2014/main" id="{DCAB8AE9-E8FC-42CE-9B77-B9B8D4E4272D}"/>
              </a:ext>
            </a:extLst>
          </p:cNvPr>
          <p:cNvSpPr>
            <a:spLocks noChangeShapeType="1"/>
          </p:cNvSpPr>
          <p:nvPr/>
        </p:nvSpPr>
        <p:spPr bwMode="auto">
          <a:xfrm>
            <a:off x="36845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22" name="Line 23">
            <a:extLst>
              <a:ext uri="{FF2B5EF4-FFF2-40B4-BE49-F238E27FC236}">
                <a16:creationId xmlns:a16="http://schemas.microsoft.com/office/drawing/2014/main" id="{B9522399-5368-E812-9A0F-67BE98C73B1C}"/>
              </a:ext>
            </a:extLst>
          </p:cNvPr>
          <p:cNvSpPr>
            <a:spLocks noChangeShapeType="1"/>
          </p:cNvSpPr>
          <p:nvPr/>
        </p:nvSpPr>
        <p:spPr bwMode="auto">
          <a:xfrm>
            <a:off x="38369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23" name="Line 24">
            <a:extLst>
              <a:ext uri="{FF2B5EF4-FFF2-40B4-BE49-F238E27FC236}">
                <a16:creationId xmlns:a16="http://schemas.microsoft.com/office/drawing/2014/main" id="{2C2286A0-8B9B-7155-D351-2EC77D44E4C7}"/>
              </a:ext>
            </a:extLst>
          </p:cNvPr>
          <p:cNvSpPr>
            <a:spLocks noChangeShapeType="1"/>
          </p:cNvSpPr>
          <p:nvPr/>
        </p:nvSpPr>
        <p:spPr bwMode="auto">
          <a:xfrm>
            <a:off x="39893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24" name="Line 25">
            <a:extLst>
              <a:ext uri="{FF2B5EF4-FFF2-40B4-BE49-F238E27FC236}">
                <a16:creationId xmlns:a16="http://schemas.microsoft.com/office/drawing/2014/main" id="{36E66F66-70AC-CAA0-EE82-BA50FF821187}"/>
              </a:ext>
            </a:extLst>
          </p:cNvPr>
          <p:cNvSpPr>
            <a:spLocks noChangeShapeType="1"/>
          </p:cNvSpPr>
          <p:nvPr/>
        </p:nvSpPr>
        <p:spPr bwMode="auto">
          <a:xfrm>
            <a:off x="41417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25" name="Line 26">
            <a:extLst>
              <a:ext uri="{FF2B5EF4-FFF2-40B4-BE49-F238E27FC236}">
                <a16:creationId xmlns:a16="http://schemas.microsoft.com/office/drawing/2014/main" id="{3518B592-33C9-1F34-8E94-D1394F71C968}"/>
              </a:ext>
            </a:extLst>
          </p:cNvPr>
          <p:cNvSpPr>
            <a:spLocks noChangeShapeType="1"/>
          </p:cNvSpPr>
          <p:nvPr/>
        </p:nvSpPr>
        <p:spPr bwMode="auto">
          <a:xfrm>
            <a:off x="42941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26" name="Line 27">
            <a:extLst>
              <a:ext uri="{FF2B5EF4-FFF2-40B4-BE49-F238E27FC236}">
                <a16:creationId xmlns:a16="http://schemas.microsoft.com/office/drawing/2014/main" id="{7E356816-0EC1-28D0-BBBC-A9312833C406}"/>
              </a:ext>
            </a:extLst>
          </p:cNvPr>
          <p:cNvSpPr>
            <a:spLocks noChangeShapeType="1"/>
          </p:cNvSpPr>
          <p:nvPr/>
        </p:nvSpPr>
        <p:spPr bwMode="auto">
          <a:xfrm>
            <a:off x="44465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27" name="Line 28">
            <a:extLst>
              <a:ext uri="{FF2B5EF4-FFF2-40B4-BE49-F238E27FC236}">
                <a16:creationId xmlns:a16="http://schemas.microsoft.com/office/drawing/2014/main" id="{BDBAEDD0-9222-2370-7922-6E0B4536F10D}"/>
              </a:ext>
            </a:extLst>
          </p:cNvPr>
          <p:cNvSpPr>
            <a:spLocks noChangeShapeType="1"/>
          </p:cNvSpPr>
          <p:nvPr/>
        </p:nvSpPr>
        <p:spPr bwMode="auto">
          <a:xfrm>
            <a:off x="45989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28" name="Line 29">
            <a:extLst>
              <a:ext uri="{FF2B5EF4-FFF2-40B4-BE49-F238E27FC236}">
                <a16:creationId xmlns:a16="http://schemas.microsoft.com/office/drawing/2014/main" id="{537EE513-9AA6-4A51-C883-99B49E3A4089}"/>
              </a:ext>
            </a:extLst>
          </p:cNvPr>
          <p:cNvSpPr>
            <a:spLocks noChangeShapeType="1"/>
          </p:cNvSpPr>
          <p:nvPr/>
        </p:nvSpPr>
        <p:spPr bwMode="auto">
          <a:xfrm>
            <a:off x="47513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29" name="Line 30">
            <a:extLst>
              <a:ext uri="{FF2B5EF4-FFF2-40B4-BE49-F238E27FC236}">
                <a16:creationId xmlns:a16="http://schemas.microsoft.com/office/drawing/2014/main" id="{B3854599-F639-4E14-8D8E-53367F2AE22F}"/>
              </a:ext>
            </a:extLst>
          </p:cNvPr>
          <p:cNvSpPr>
            <a:spLocks noChangeShapeType="1"/>
          </p:cNvSpPr>
          <p:nvPr/>
        </p:nvSpPr>
        <p:spPr bwMode="auto">
          <a:xfrm>
            <a:off x="49037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30" name="Line 31">
            <a:extLst>
              <a:ext uri="{FF2B5EF4-FFF2-40B4-BE49-F238E27FC236}">
                <a16:creationId xmlns:a16="http://schemas.microsoft.com/office/drawing/2014/main" id="{6985D23C-5DE7-D934-CA5F-AA6944B9384F}"/>
              </a:ext>
            </a:extLst>
          </p:cNvPr>
          <p:cNvSpPr>
            <a:spLocks noChangeShapeType="1"/>
          </p:cNvSpPr>
          <p:nvPr/>
        </p:nvSpPr>
        <p:spPr bwMode="auto">
          <a:xfrm>
            <a:off x="50561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31" name="Line 32">
            <a:extLst>
              <a:ext uri="{FF2B5EF4-FFF2-40B4-BE49-F238E27FC236}">
                <a16:creationId xmlns:a16="http://schemas.microsoft.com/office/drawing/2014/main" id="{9AE96D99-D997-0980-E3E4-D9E30211E445}"/>
              </a:ext>
            </a:extLst>
          </p:cNvPr>
          <p:cNvSpPr>
            <a:spLocks noChangeShapeType="1"/>
          </p:cNvSpPr>
          <p:nvPr/>
        </p:nvSpPr>
        <p:spPr bwMode="auto">
          <a:xfrm>
            <a:off x="52085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32" name="Line 33">
            <a:extLst>
              <a:ext uri="{FF2B5EF4-FFF2-40B4-BE49-F238E27FC236}">
                <a16:creationId xmlns:a16="http://schemas.microsoft.com/office/drawing/2014/main" id="{0E633A00-2A61-2A61-E236-5B68BBEB1519}"/>
              </a:ext>
            </a:extLst>
          </p:cNvPr>
          <p:cNvSpPr>
            <a:spLocks noChangeShapeType="1"/>
          </p:cNvSpPr>
          <p:nvPr/>
        </p:nvSpPr>
        <p:spPr bwMode="auto">
          <a:xfrm>
            <a:off x="53609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33" name="Line 34">
            <a:extLst>
              <a:ext uri="{FF2B5EF4-FFF2-40B4-BE49-F238E27FC236}">
                <a16:creationId xmlns:a16="http://schemas.microsoft.com/office/drawing/2014/main" id="{481F4A17-C71C-A90E-3996-3A890DC98F81}"/>
              </a:ext>
            </a:extLst>
          </p:cNvPr>
          <p:cNvSpPr>
            <a:spLocks noChangeShapeType="1"/>
          </p:cNvSpPr>
          <p:nvPr/>
        </p:nvSpPr>
        <p:spPr bwMode="auto">
          <a:xfrm>
            <a:off x="55133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34" name="Line 35">
            <a:extLst>
              <a:ext uri="{FF2B5EF4-FFF2-40B4-BE49-F238E27FC236}">
                <a16:creationId xmlns:a16="http://schemas.microsoft.com/office/drawing/2014/main" id="{79F43855-B738-5041-E511-4D04898357CC}"/>
              </a:ext>
            </a:extLst>
          </p:cNvPr>
          <p:cNvSpPr>
            <a:spLocks noChangeShapeType="1"/>
          </p:cNvSpPr>
          <p:nvPr/>
        </p:nvSpPr>
        <p:spPr bwMode="auto">
          <a:xfrm>
            <a:off x="56657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35" name="Line 36">
            <a:extLst>
              <a:ext uri="{FF2B5EF4-FFF2-40B4-BE49-F238E27FC236}">
                <a16:creationId xmlns:a16="http://schemas.microsoft.com/office/drawing/2014/main" id="{40A3A8F8-4244-6428-0F2C-9131F182C06F}"/>
              </a:ext>
            </a:extLst>
          </p:cNvPr>
          <p:cNvSpPr>
            <a:spLocks noChangeShapeType="1"/>
          </p:cNvSpPr>
          <p:nvPr/>
        </p:nvSpPr>
        <p:spPr bwMode="auto">
          <a:xfrm>
            <a:off x="58181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36" name="Line 37">
            <a:extLst>
              <a:ext uri="{FF2B5EF4-FFF2-40B4-BE49-F238E27FC236}">
                <a16:creationId xmlns:a16="http://schemas.microsoft.com/office/drawing/2014/main" id="{7C989B4C-C9E0-F04C-1D0E-F7145BA591E9}"/>
              </a:ext>
            </a:extLst>
          </p:cNvPr>
          <p:cNvSpPr>
            <a:spLocks noChangeShapeType="1"/>
          </p:cNvSpPr>
          <p:nvPr/>
        </p:nvSpPr>
        <p:spPr bwMode="auto">
          <a:xfrm>
            <a:off x="59705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37" name="Line 38">
            <a:extLst>
              <a:ext uri="{FF2B5EF4-FFF2-40B4-BE49-F238E27FC236}">
                <a16:creationId xmlns:a16="http://schemas.microsoft.com/office/drawing/2014/main" id="{01432287-6F87-68F1-311C-62CE4BFF6BFE}"/>
              </a:ext>
            </a:extLst>
          </p:cNvPr>
          <p:cNvSpPr>
            <a:spLocks noChangeShapeType="1"/>
          </p:cNvSpPr>
          <p:nvPr/>
        </p:nvSpPr>
        <p:spPr bwMode="auto">
          <a:xfrm>
            <a:off x="61229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38" name="Line 39">
            <a:extLst>
              <a:ext uri="{FF2B5EF4-FFF2-40B4-BE49-F238E27FC236}">
                <a16:creationId xmlns:a16="http://schemas.microsoft.com/office/drawing/2014/main" id="{20CEE9AE-91AF-252A-3C8B-2D8AD93E4A83}"/>
              </a:ext>
            </a:extLst>
          </p:cNvPr>
          <p:cNvSpPr>
            <a:spLocks noChangeShapeType="1"/>
          </p:cNvSpPr>
          <p:nvPr/>
        </p:nvSpPr>
        <p:spPr bwMode="auto">
          <a:xfrm>
            <a:off x="62753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39" name="Line 40">
            <a:extLst>
              <a:ext uri="{FF2B5EF4-FFF2-40B4-BE49-F238E27FC236}">
                <a16:creationId xmlns:a16="http://schemas.microsoft.com/office/drawing/2014/main" id="{04C8AE94-DC42-6008-5729-B0AFFFF4DD55}"/>
              </a:ext>
            </a:extLst>
          </p:cNvPr>
          <p:cNvSpPr>
            <a:spLocks noChangeShapeType="1"/>
          </p:cNvSpPr>
          <p:nvPr/>
        </p:nvSpPr>
        <p:spPr bwMode="auto">
          <a:xfrm>
            <a:off x="6427788" y="2379663"/>
            <a:ext cx="0" cy="60960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23940" name="Line 41">
            <a:extLst>
              <a:ext uri="{FF2B5EF4-FFF2-40B4-BE49-F238E27FC236}">
                <a16:creationId xmlns:a16="http://schemas.microsoft.com/office/drawing/2014/main" id="{5A2FA709-B862-AF42-B3DD-73E7AA4CFC42}"/>
              </a:ext>
            </a:extLst>
          </p:cNvPr>
          <p:cNvSpPr>
            <a:spLocks noChangeShapeType="1"/>
          </p:cNvSpPr>
          <p:nvPr/>
        </p:nvSpPr>
        <p:spPr bwMode="auto">
          <a:xfrm>
            <a:off x="6580188" y="2379663"/>
            <a:ext cx="0" cy="60960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24003" name="Line 43">
            <a:extLst>
              <a:ext uri="{FF2B5EF4-FFF2-40B4-BE49-F238E27FC236}">
                <a16:creationId xmlns:a16="http://schemas.microsoft.com/office/drawing/2014/main" id="{5D9C46BA-47C8-1485-5088-D65FF0E99845}"/>
              </a:ext>
            </a:extLst>
          </p:cNvPr>
          <p:cNvSpPr>
            <a:spLocks noChangeShapeType="1"/>
          </p:cNvSpPr>
          <p:nvPr/>
        </p:nvSpPr>
        <p:spPr bwMode="auto">
          <a:xfrm>
            <a:off x="560388" y="5584825"/>
            <a:ext cx="700438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4004" name="Line 44">
            <a:extLst>
              <a:ext uri="{FF2B5EF4-FFF2-40B4-BE49-F238E27FC236}">
                <a16:creationId xmlns:a16="http://schemas.microsoft.com/office/drawing/2014/main" id="{13BB2EC5-5E75-4EFD-B3FE-3C70F50C7CE0}"/>
              </a:ext>
            </a:extLst>
          </p:cNvPr>
          <p:cNvSpPr>
            <a:spLocks noChangeShapeType="1"/>
          </p:cNvSpPr>
          <p:nvPr/>
        </p:nvSpPr>
        <p:spPr bwMode="auto">
          <a:xfrm>
            <a:off x="560388" y="6194425"/>
            <a:ext cx="700438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4005" name="Line 45">
            <a:extLst>
              <a:ext uri="{FF2B5EF4-FFF2-40B4-BE49-F238E27FC236}">
                <a16:creationId xmlns:a16="http://schemas.microsoft.com/office/drawing/2014/main" id="{6A790627-56CB-00EF-DB62-20FF4D0E6DDB}"/>
              </a:ext>
            </a:extLst>
          </p:cNvPr>
          <p:cNvSpPr>
            <a:spLocks noChangeShapeType="1"/>
          </p:cNvSpPr>
          <p:nvPr/>
        </p:nvSpPr>
        <p:spPr bwMode="auto">
          <a:xfrm flipH="1">
            <a:off x="7564772" y="5584825"/>
            <a:ext cx="463216" cy="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24006" name="Line 46">
            <a:extLst>
              <a:ext uri="{FF2B5EF4-FFF2-40B4-BE49-F238E27FC236}">
                <a16:creationId xmlns:a16="http://schemas.microsoft.com/office/drawing/2014/main" id="{0C8F9B45-207A-65F6-BB2B-A7BBC951EE37}"/>
              </a:ext>
            </a:extLst>
          </p:cNvPr>
          <p:cNvSpPr>
            <a:spLocks noChangeShapeType="1"/>
          </p:cNvSpPr>
          <p:nvPr/>
        </p:nvSpPr>
        <p:spPr bwMode="auto">
          <a:xfrm flipH="1">
            <a:off x="7564772" y="6194425"/>
            <a:ext cx="463216" cy="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23942" name="Line 47">
            <a:extLst>
              <a:ext uri="{FF2B5EF4-FFF2-40B4-BE49-F238E27FC236}">
                <a16:creationId xmlns:a16="http://schemas.microsoft.com/office/drawing/2014/main" id="{075B68A9-411C-B560-DF13-14AD532EBB44}"/>
              </a:ext>
            </a:extLst>
          </p:cNvPr>
          <p:cNvSpPr>
            <a:spLocks noChangeShapeType="1"/>
          </p:cNvSpPr>
          <p:nvPr/>
        </p:nvSpPr>
        <p:spPr bwMode="auto">
          <a:xfrm>
            <a:off x="29987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43" name="Line 48">
            <a:extLst>
              <a:ext uri="{FF2B5EF4-FFF2-40B4-BE49-F238E27FC236}">
                <a16:creationId xmlns:a16="http://schemas.microsoft.com/office/drawing/2014/main" id="{65623765-2927-1898-D922-A9F1904C544F}"/>
              </a:ext>
            </a:extLst>
          </p:cNvPr>
          <p:cNvSpPr>
            <a:spLocks noChangeShapeType="1"/>
          </p:cNvSpPr>
          <p:nvPr/>
        </p:nvSpPr>
        <p:spPr bwMode="auto">
          <a:xfrm>
            <a:off x="31511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44" name="Line 49">
            <a:extLst>
              <a:ext uri="{FF2B5EF4-FFF2-40B4-BE49-F238E27FC236}">
                <a16:creationId xmlns:a16="http://schemas.microsoft.com/office/drawing/2014/main" id="{1E979A25-7149-8297-D3F6-37AC2E6F679C}"/>
              </a:ext>
            </a:extLst>
          </p:cNvPr>
          <p:cNvSpPr>
            <a:spLocks noChangeShapeType="1"/>
          </p:cNvSpPr>
          <p:nvPr/>
        </p:nvSpPr>
        <p:spPr bwMode="auto">
          <a:xfrm>
            <a:off x="33035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45" name="Line 50">
            <a:extLst>
              <a:ext uri="{FF2B5EF4-FFF2-40B4-BE49-F238E27FC236}">
                <a16:creationId xmlns:a16="http://schemas.microsoft.com/office/drawing/2014/main" id="{53126A44-AF78-DAFC-AFDE-81CCC9C9D4E1}"/>
              </a:ext>
            </a:extLst>
          </p:cNvPr>
          <p:cNvSpPr>
            <a:spLocks noChangeShapeType="1"/>
          </p:cNvSpPr>
          <p:nvPr/>
        </p:nvSpPr>
        <p:spPr bwMode="auto">
          <a:xfrm>
            <a:off x="34559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46" name="Line 51">
            <a:extLst>
              <a:ext uri="{FF2B5EF4-FFF2-40B4-BE49-F238E27FC236}">
                <a16:creationId xmlns:a16="http://schemas.microsoft.com/office/drawing/2014/main" id="{3166ED63-CACF-4AA0-AC34-EDC07C095531}"/>
              </a:ext>
            </a:extLst>
          </p:cNvPr>
          <p:cNvSpPr>
            <a:spLocks noChangeShapeType="1"/>
          </p:cNvSpPr>
          <p:nvPr/>
        </p:nvSpPr>
        <p:spPr bwMode="auto">
          <a:xfrm>
            <a:off x="36083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47" name="Line 52">
            <a:extLst>
              <a:ext uri="{FF2B5EF4-FFF2-40B4-BE49-F238E27FC236}">
                <a16:creationId xmlns:a16="http://schemas.microsoft.com/office/drawing/2014/main" id="{C4D8E190-9D6C-F959-4DD7-D819D2CCF6FA}"/>
              </a:ext>
            </a:extLst>
          </p:cNvPr>
          <p:cNvSpPr>
            <a:spLocks noChangeShapeType="1"/>
          </p:cNvSpPr>
          <p:nvPr/>
        </p:nvSpPr>
        <p:spPr bwMode="auto">
          <a:xfrm>
            <a:off x="37607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48" name="Line 53">
            <a:extLst>
              <a:ext uri="{FF2B5EF4-FFF2-40B4-BE49-F238E27FC236}">
                <a16:creationId xmlns:a16="http://schemas.microsoft.com/office/drawing/2014/main" id="{259C3312-22AF-53D4-86DF-421AEFF77105}"/>
              </a:ext>
            </a:extLst>
          </p:cNvPr>
          <p:cNvSpPr>
            <a:spLocks noChangeShapeType="1"/>
          </p:cNvSpPr>
          <p:nvPr/>
        </p:nvSpPr>
        <p:spPr bwMode="auto">
          <a:xfrm>
            <a:off x="39131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49" name="Line 54">
            <a:extLst>
              <a:ext uri="{FF2B5EF4-FFF2-40B4-BE49-F238E27FC236}">
                <a16:creationId xmlns:a16="http://schemas.microsoft.com/office/drawing/2014/main" id="{37866E95-786F-748F-A8C4-CED5484FC60C}"/>
              </a:ext>
            </a:extLst>
          </p:cNvPr>
          <p:cNvSpPr>
            <a:spLocks noChangeShapeType="1"/>
          </p:cNvSpPr>
          <p:nvPr/>
        </p:nvSpPr>
        <p:spPr bwMode="auto">
          <a:xfrm>
            <a:off x="40655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50" name="Line 55">
            <a:extLst>
              <a:ext uri="{FF2B5EF4-FFF2-40B4-BE49-F238E27FC236}">
                <a16:creationId xmlns:a16="http://schemas.microsoft.com/office/drawing/2014/main" id="{5C5C3C1D-3973-A3C4-3BDD-B78CC8BCD2E6}"/>
              </a:ext>
            </a:extLst>
          </p:cNvPr>
          <p:cNvSpPr>
            <a:spLocks noChangeShapeType="1"/>
          </p:cNvSpPr>
          <p:nvPr/>
        </p:nvSpPr>
        <p:spPr bwMode="auto">
          <a:xfrm>
            <a:off x="42179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51" name="Line 56">
            <a:extLst>
              <a:ext uri="{FF2B5EF4-FFF2-40B4-BE49-F238E27FC236}">
                <a16:creationId xmlns:a16="http://schemas.microsoft.com/office/drawing/2014/main" id="{451A7209-29E9-CEE2-7FF9-C02309BDF349}"/>
              </a:ext>
            </a:extLst>
          </p:cNvPr>
          <p:cNvSpPr>
            <a:spLocks noChangeShapeType="1"/>
          </p:cNvSpPr>
          <p:nvPr/>
        </p:nvSpPr>
        <p:spPr bwMode="auto">
          <a:xfrm>
            <a:off x="43703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52" name="Line 57">
            <a:extLst>
              <a:ext uri="{FF2B5EF4-FFF2-40B4-BE49-F238E27FC236}">
                <a16:creationId xmlns:a16="http://schemas.microsoft.com/office/drawing/2014/main" id="{45179ABB-5056-5566-641E-D49C8B3C3E88}"/>
              </a:ext>
            </a:extLst>
          </p:cNvPr>
          <p:cNvSpPr>
            <a:spLocks noChangeShapeType="1"/>
          </p:cNvSpPr>
          <p:nvPr/>
        </p:nvSpPr>
        <p:spPr bwMode="auto">
          <a:xfrm>
            <a:off x="45227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53" name="Line 58">
            <a:extLst>
              <a:ext uri="{FF2B5EF4-FFF2-40B4-BE49-F238E27FC236}">
                <a16:creationId xmlns:a16="http://schemas.microsoft.com/office/drawing/2014/main" id="{AA309446-C7A3-DDD7-8A3C-9CF27DB62424}"/>
              </a:ext>
            </a:extLst>
          </p:cNvPr>
          <p:cNvSpPr>
            <a:spLocks noChangeShapeType="1"/>
          </p:cNvSpPr>
          <p:nvPr/>
        </p:nvSpPr>
        <p:spPr bwMode="auto">
          <a:xfrm>
            <a:off x="46751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54" name="Line 59">
            <a:extLst>
              <a:ext uri="{FF2B5EF4-FFF2-40B4-BE49-F238E27FC236}">
                <a16:creationId xmlns:a16="http://schemas.microsoft.com/office/drawing/2014/main" id="{77891EA2-2CC5-08BB-952D-A0B36E21A28B}"/>
              </a:ext>
            </a:extLst>
          </p:cNvPr>
          <p:cNvSpPr>
            <a:spLocks noChangeShapeType="1"/>
          </p:cNvSpPr>
          <p:nvPr/>
        </p:nvSpPr>
        <p:spPr bwMode="auto">
          <a:xfrm>
            <a:off x="48275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55" name="Line 60">
            <a:extLst>
              <a:ext uri="{FF2B5EF4-FFF2-40B4-BE49-F238E27FC236}">
                <a16:creationId xmlns:a16="http://schemas.microsoft.com/office/drawing/2014/main" id="{0BA3AFDC-4028-4391-11C8-B9093636DC1C}"/>
              </a:ext>
            </a:extLst>
          </p:cNvPr>
          <p:cNvSpPr>
            <a:spLocks noChangeShapeType="1"/>
          </p:cNvSpPr>
          <p:nvPr/>
        </p:nvSpPr>
        <p:spPr bwMode="auto">
          <a:xfrm>
            <a:off x="49799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56" name="Line 61">
            <a:extLst>
              <a:ext uri="{FF2B5EF4-FFF2-40B4-BE49-F238E27FC236}">
                <a16:creationId xmlns:a16="http://schemas.microsoft.com/office/drawing/2014/main" id="{0698F02E-BBBB-3BFD-9ADB-4EA70D199AE6}"/>
              </a:ext>
            </a:extLst>
          </p:cNvPr>
          <p:cNvSpPr>
            <a:spLocks noChangeShapeType="1"/>
          </p:cNvSpPr>
          <p:nvPr/>
        </p:nvSpPr>
        <p:spPr bwMode="auto">
          <a:xfrm>
            <a:off x="51323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57" name="Line 62">
            <a:extLst>
              <a:ext uri="{FF2B5EF4-FFF2-40B4-BE49-F238E27FC236}">
                <a16:creationId xmlns:a16="http://schemas.microsoft.com/office/drawing/2014/main" id="{4532A9E0-E791-D298-42F7-88AD8FB8D035}"/>
              </a:ext>
            </a:extLst>
          </p:cNvPr>
          <p:cNvSpPr>
            <a:spLocks noChangeShapeType="1"/>
          </p:cNvSpPr>
          <p:nvPr/>
        </p:nvSpPr>
        <p:spPr bwMode="auto">
          <a:xfrm>
            <a:off x="52847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58" name="Line 63">
            <a:extLst>
              <a:ext uri="{FF2B5EF4-FFF2-40B4-BE49-F238E27FC236}">
                <a16:creationId xmlns:a16="http://schemas.microsoft.com/office/drawing/2014/main" id="{53C52BFB-746E-DE46-D729-3D0C4652A795}"/>
              </a:ext>
            </a:extLst>
          </p:cNvPr>
          <p:cNvSpPr>
            <a:spLocks noChangeShapeType="1"/>
          </p:cNvSpPr>
          <p:nvPr/>
        </p:nvSpPr>
        <p:spPr bwMode="auto">
          <a:xfrm>
            <a:off x="54371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59" name="Line 64">
            <a:extLst>
              <a:ext uri="{FF2B5EF4-FFF2-40B4-BE49-F238E27FC236}">
                <a16:creationId xmlns:a16="http://schemas.microsoft.com/office/drawing/2014/main" id="{564EB9DB-7A03-74EF-AB85-0C21516F399D}"/>
              </a:ext>
            </a:extLst>
          </p:cNvPr>
          <p:cNvSpPr>
            <a:spLocks noChangeShapeType="1"/>
          </p:cNvSpPr>
          <p:nvPr/>
        </p:nvSpPr>
        <p:spPr bwMode="auto">
          <a:xfrm>
            <a:off x="55895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60" name="Line 65">
            <a:extLst>
              <a:ext uri="{FF2B5EF4-FFF2-40B4-BE49-F238E27FC236}">
                <a16:creationId xmlns:a16="http://schemas.microsoft.com/office/drawing/2014/main" id="{F463C96C-ADB2-EE0B-C283-1E11436734F9}"/>
              </a:ext>
            </a:extLst>
          </p:cNvPr>
          <p:cNvSpPr>
            <a:spLocks noChangeShapeType="1"/>
          </p:cNvSpPr>
          <p:nvPr/>
        </p:nvSpPr>
        <p:spPr bwMode="auto">
          <a:xfrm>
            <a:off x="57419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61" name="Line 66">
            <a:extLst>
              <a:ext uri="{FF2B5EF4-FFF2-40B4-BE49-F238E27FC236}">
                <a16:creationId xmlns:a16="http://schemas.microsoft.com/office/drawing/2014/main" id="{66B78AE8-FD48-ED54-9481-5FDC587D9F0F}"/>
              </a:ext>
            </a:extLst>
          </p:cNvPr>
          <p:cNvSpPr>
            <a:spLocks noChangeShapeType="1"/>
          </p:cNvSpPr>
          <p:nvPr/>
        </p:nvSpPr>
        <p:spPr bwMode="auto">
          <a:xfrm>
            <a:off x="58943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62" name="Line 67">
            <a:extLst>
              <a:ext uri="{FF2B5EF4-FFF2-40B4-BE49-F238E27FC236}">
                <a16:creationId xmlns:a16="http://schemas.microsoft.com/office/drawing/2014/main" id="{1D57D468-A29C-38BC-29DA-0EE24C521604}"/>
              </a:ext>
            </a:extLst>
          </p:cNvPr>
          <p:cNvSpPr>
            <a:spLocks noChangeShapeType="1"/>
          </p:cNvSpPr>
          <p:nvPr/>
        </p:nvSpPr>
        <p:spPr bwMode="auto">
          <a:xfrm>
            <a:off x="60467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63" name="Line 68">
            <a:extLst>
              <a:ext uri="{FF2B5EF4-FFF2-40B4-BE49-F238E27FC236}">
                <a16:creationId xmlns:a16="http://schemas.microsoft.com/office/drawing/2014/main" id="{D675E0EC-9D8E-B3D1-63A1-172EE9E5C708}"/>
              </a:ext>
            </a:extLst>
          </p:cNvPr>
          <p:cNvSpPr>
            <a:spLocks noChangeShapeType="1"/>
          </p:cNvSpPr>
          <p:nvPr/>
        </p:nvSpPr>
        <p:spPr bwMode="auto">
          <a:xfrm>
            <a:off x="61991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64" name="Line 69">
            <a:extLst>
              <a:ext uri="{FF2B5EF4-FFF2-40B4-BE49-F238E27FC236}">
                <a16:creationId xmlns:a16="http://schemas.microsoft.com/office/drawing/2014/main" id="{4301D661-BB0C-5CF9-75F1-A583641D5FD9}"/>
              </a:ext>
            </a:extLst>
          </p:cNvPr>
          <p:cNvSpPr>
            <a:spLocks noChangeShapeType="1"/>
          </p:cNvSpPr>
          <p:nvPr/>
        </p:nvSpPr>
        <p:spPr bwMode="auto">
          <a:xfrm>
            <a:off x="63515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65" name="Line 70">
            <a:extLst>
              <a:ext uri="{FF2B5EF4-FFF2-40B4-BE49-F238E27FC236}">
                <a16:creationId xmlns:a16="http://schemas.microsoft.com/office/drawing/2014/main" id="{B4AA0498-0FDE-0614-836B-30D0E71F4EB0}"/>
              </a:ext>
            </a:extLst>
          </p:cNvPr>
          <p:cNvSpPr>
            <a:spLocks noChangeShapeType="1"/>
          </p:cNvSpPr>
          <p:nvPr/>
        </p:nvSpPr>
        <p:spPr bwMode="auto">
          <a:xfrm>
            <a:off x="65039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66" name="Line 71">
            <a:extLst>
              <a:ext uri="{FF2B5EF4-FFF2-40B4-BE49-F238E27FC236}">
                <a16:creationId xmlns:a16="http://schemas.microsoft.com/office/drawing/2014/main" id="{A9FDBDB0-0900-8DAC-B1E0-784FA43D1F68}"/>
              </a:ext>
            </a:extLst>
          </p:cNvPr>
          <p:cNvSpPr>
            <a:spLocks noChangeShapeType="1"/>
          </p:cNvSpPr>
          <p:nvPr/>
        </p:nvSpPr>
        <p:spPr bwMode="auto">
          <a:xfrm>
            <a:off x="66563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67" name="Line 72">
            <a:extLst>
              <a:ext uri="{FF2B5EF4-FFF2-40B4-BE49-F238E27FC236}">
                <a16:creationId xmlns:a16="http://schemas.microsoft.com/office/drawing/2014/main" id="{36C6C9E2-A0FB-F68E-FB7A-BE12CEBD2371}"/>
              </a:ext>
            </a:extLst>
          </p:cNvPr>
          <p:cNvSpPr>
            <a:spLocks noChangeShapeType="1"/>
          </p:cNvSpPr>
          <p:nvPr/>
        </p:nvSpPr>
        <p:spPr bwMode="auto">
          <a:xfrm>
            <a:off x="68087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68" name="Line 73">
            <a:extLst>
              <a:ext uri="{FF2B5EF4-FFF2-40B4-BE49-F238E27FC236}">
                <a16:creationId xmlns:a16="http://schemas.microsoft.com/office/drawing/2014/main" id="{05CEC184-6D58-B47D-C843-742602B15191}"/>
              </a:ext>
            </a:extLst>
          </p:cNvPr>
          <p:cNvSpPr>
            <a:spLocks noChangeShapeType="1"/>
          </p:cNvSpPr>
          <p:nvPr/>
        </p:nvSpPr>
        <p:spPr bwMode="auto">
          <a:xfrm>
            <a:off x="69611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69" name="Line 74">
            <a:extLst>
              <a:ext uri="{FF2B5EF4-FFF2-40B4-BE49-F238E27FC236}">
                <a16:creationId xmlns:a16="http://schemas.microsoft.com/office/drawing/2014/main" id="{F46004A0-071B-A00D-5273-CA90934C8EB5}"/>
              </a:ext>
            </a:extLst>
          </p:cNvPr>
          <p:cNvSpPr>
            <a:spLocks noChangeShapeType="1"/>
          </p:cNvSpPr>
          <p:nvPr/>
        </p:nvSpPr>
        <p:spPr bwMode="auto">
          <a:xfrm>
            <a:off x="71135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70" name="Line 75">
            <a:extLst>
              <a:ext uri="{FF2B5EF4-FFF2-40B4-BE49-F238E27FC236}">
                <a16:creationId xmlns:a16="http://schemas.microsoft.com/office/drawing/2014/main" id="{71F055FA-D89B-7DC1-5650-2CBE8AC51D22}"/>
              </a:ext>
            </a:extLst>
          </p:cNvPr>
          <p:cNvSpPr>
            <a:spLocks noChangeShapeType="1"/>
          </p:cNvSpPr>
          <p:nvPr/>
        </p:nvSpPr>
        <p:spPr bwMode="auto">
          <a:xfrm>
            <a:off x="72659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71" name="Line 76">
            <a:extLst>
              <a:ext uri="{FF2B5EF4-FFF2-40B4-BE49-F238E27FC236}">
                <a16:creationId xmlns:a16="http://schemas.microsoft.com/office/drawing/2014/main" id="{29BD0DC0-8403-468A-CCDB-8942E33224BB}"/>
              </a:ext>
            </a:extLst>
          </p:cNvPr>
          <p:cNvSpPr>
            <a:spLocks noChangeShapeType="1"/>
          </p:cNvSpPr>
          <p:nvPr/>
        </p:nvSpPr>
        <p:spPr bwMode="auto">
          <a:xfrm>
            <a:off x="74183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72" name="Line 77">
            <a:extLst>
              <a:ext uri="{FF2B5EF4-FFF2-40B4-BE49-F238E27FC236}">
                <a16:creationId xmlns:a16="http://schemas.microsoft.com/office/drawing/2014/main" id="{D45E1B30-3B14-1C34-99CB-8D498373B8F3}"/>
              </a:ext>
            </a:extLst>
          </p:cNvPr>
          <p:cNvSpPr>
            <a:spLocks noChangeShapeType="1"/>
          </p:cNvSpPr>
          <p:nvPr/>
        </p:nvSpPr>
        <p:spPr bwMode="auto">
          <a:xfrm>
            <a:off x="75707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73" name="Line 78">
            <a:extLst>
              <a:ext uri="{FF2B5EF4-FFF2-40B4-BE49-F238E27FC236}">
                <a16:creationId xmlns:a16="http://schemas.microsoft.com/office/drawing/2014/main" id="{4AA877F6-FA46-55D9-9B59-87BFEE1AA474}"/>
              </a:ext>
            </a:extLst>
          </p:cNvPr>
          <p:cNvSpPr>
            <a:spLocks noChangeShapeType="1"/>
          </p:cNvSpPr>
          <p:nvPr/>
        </p:nvSpPr>
        <p:spPr bwMode="auto">
          <a:xfrm>
            <a:off x="7723188" y="5584825"/>
            <a:ext cx="0" cy="60960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23974" name="Line 79">
            <a:extLst>
              <a:ext uri="{FF2B5EF4-FFF2-40B4-BE49-F238E27FC236}">
                <a16:creationId xmlns:a16="http://schemas.microsoft.com/office/drawing/2014/main" id="{FF68EEDB-577C-432D-9F6E-A52E67D85E13}"/>
              </a:ext>
            </a:extLst>
          </p:cNvPr>
          <p:cNvSpPr>
            <a:spLocks noChangeShapeType="1"/>
          </p:cNvSpPr>
          <p:nvPr/>
        </p:nvSpPr>
        <p:spPr bwMode="auto">
          <a:xfrm>
            <a:off x="7875588" y="5584825"/>
            <a:ext cx="0" cy="60960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23975" name="Text Box 80">
            <a:extLst>
              <a:ext uri="{FF2B5EF4-FFF2-40B4-BE49-F238E27FC236}">
                <a16:creationId xmlns:a16="http://schemas.microsoft.com/office/drawing/2014/main" id="{44B7403F-8C05-C356-30C0-6F1F3C05E48A}"/>
              </a:ext>
            </a:extLst>
          </p:cNvPr>
          <p:cNvSpPr txBox="1">
            <a:spLocks noChangeArrowheads="1"/>
          </p:cNvSpPr>
          <p:nvPr/>
        </p:nvSpPr>
        <p:spPr bwMode="auto">
          <a:xfrm>
            <a:off x="560388" y="1295400"/>
            <a:ext cx="1181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2400" b="0">
                <a:solidFill>
                  <a:srgbClr val="000000"/>
                </a:solidFill>
                <a:latin typeface="Comic Sans MS" panose="030F0902030302020204" pitchFamily="66" charset="0"/>
              </a:rPr>
              <a:t>Host A</a:t>
            </a:r>
          </a:p>
        </p:txBody>
      </p:sp>
      <p:sp>
        <p:nvSpPr>
          <p:cNvPr id="123976" name="Text Box 81">
            <a:extLst>
              <a:ext uri="{FF2B5EF4-FFF2-40B4-BE49-F238E27FC236}">
                <a16:creationId xmlns:a16="http://schemas.microsoft.com/office/drawing/2014/main" id="{8FBA2BA7-5B82-690F-96D1-1C4ED9F0D45C}"/>
              </a:ext>
            </a:extLst>
          </p:cNvPr>
          <p:cNvSpPr txBox="1">
            <a:spLocks noChangeArrowheads="1"/>
          </p:cNvSpPr>
          <p:nvPr/>
        </p:nvSpPr>
        <p:spPr bwMode="auto">
          <a:xfrm>
            <a:off x="560388" y="5056188"/>
            <a:ext cx="11509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2400" b="0">
                <a:solidFill>
                  <a:srgbClr val="000000"/>
                </a:solidFill>
                <a:latin typeface="Comic Sans MS" panose="030F0902030302020204" pitchFamily="66" charset="0"/>
              </a:rPr>
              <a:t>Host B</a:t>
            </a:r>
          </a:p>
        </p:txBody>
      </p:sp>
      <p:sp>
        <p:nvSpPr>
          <p:cNvPr id="123977" name="Rectangle 82">
            <a:extLst>
              <a:ext uri="{FF2B5EF4-FFF2-40B4-BE49-F238E27FC236}">
                <a16:creationId xmlns:a16="http://schemas.microsoft.com/office/drawing/2014/main" id="{110F841D-5D13-160A-EF88-5B2A815D4620}"/>
              </a:ext>
            </a:extLst>
          </p:cNvPr>
          <p:cNvSpPr>
            <a:spLocks noChangeArrowheads="1"/>
          </p:cNvSpPr>
          <p:nvPr/>
        </p:nvSpPr>
        <p:spPr bwMode="auto">
          <a:xfrm>
            <a:off x="2613025" y="3451225"/>
            <a:ext cx="1219200" cy="381000"/>
          </a:xfrm>
          <a:prstGeom prst="rect">
            <a:avLst/>
          </a:prstGeom>
          <a:solidFill>
            <a:schemeClr val="bg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endParaRPr lang="en-US" altLang="en-US" sz="2000">
              <a:solidFill>
                <a:srgbClr val="000000"/>
              </a:solidFill>
              <a:latin typeface="Courier New" panose="02070309020205020404" pitchFamily="49" charset="0"/>
            </a:endParaRPr>
          </a:p>
        </p:txBody>
      </p:sp>
      <p:sp>
        <p:nvSpPr>
          <p:cNvPr id="123978" name="Rectangle 83">
            <a:extLst>
              <a:ext uri="{FF2B5EF4-FFF2-40B4-BE49-F238E27FC236}">
                <a16:creationId xmlns:a16="http://schemas.microsoft.com/office/drawing/2014/main" id="{226E508A-D8B8-646F-1B72-D7789E0112E7}"/>
              </a:ext>
            </a:extLst>
          </p:cNvPr>
          <p:cNvSpPr>
            <a:spLocks noChangeArrowheads="1"/>
          </p:cNvSpPr>
          <p:nvPr/>
        </p:nvSpPr>
        <p:spPr bwMode="auto">
          <a:xfrm>
            <a:off x="3913188" y="4746625"/>
            <a:ext cx="1219200" cy="381000"/>
          </a:xfrm>
          <a:prstGeom prst="rect">
            <a:avLst/>
          </a:prstGeom>
          <a:solidFill>
            <a:schemeClr val="bg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endParaRPr lang="en-US" altLang="en-US" sz="2000">
              <a:solidFill>
                <a:srgbClr val="000000"/>
              </a:solidFill>
              <a:latin typeface="Courier New" panose="02070309020205020404" pitchFamily="49" charset="0"/>
            </a:endParaRPr>
          </a:p>
        </p:txBody>
      </p:sp>
      <p:sp>
        <p:nvSpPr>
          <p:cNvPr id="123979" name="Line 84">
            <a:extLst>
              <a:ext uri="{FF2B5EF4-FFF2-40B4-BE49-F238E27FC236}">
                <a16:creationId xmlns:a16="http://schemas.microsoft.com/office/drawing/2014/main" id="{FB802396-F20C-698C-D91B-C2AE126F87FA}"/>
              </a:ext>
            </a:extLst>
          </p:cNvPr>
          <p:cNvSpPr>
            <a:spLocks noChangeShapeType="1"/>
          </p:cNvSpPr>
          <p:nvPr/>
        </p:nvSpPr>
        <p:spPr bwMode="auto">
          <a:xfrm>
            <a:off x="2617788" y="3832225"/>
            <a:ext cx="1295400" cy="914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3980" name="Line 85">
            <a:extLst>
              <a:ext uri="{FF2B5EF4-FFF2-40B4-BE49-F238E27FC236}">
                <a16:creationId xmlns:a16="http://schemas.microsoft.com/office/drawing/2014/main" id="{855670B5-3066-E766-B1E7-921B5D2167C8}"/>
              </a:ext>
            </a:extLst>
          </p:cNvPr>
          <p:cNvSpPr>
            <a:spLocks noChangeShapeType="1"/>
          </p:cNvSpPr>
          <p:nvPr/>
        </p:nvSpPr>
        <p:spPr bwMode="auto">
          <a:xfrm>
            <a:off x="3836988" y="3832225"/>
            <a:ext cx="1295400" cy="914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3981" name="Line 86">
            <a:extLst>
              <a:ext uri="{FF2B5EF4-FFF2-40B4-BE49-F238E27FC236}">
                <a16:creationId xmlns:a16="http://schemas.microsoft.com/office/drawing/2014/main" id="{2F906AF6-A8D0-7DC4-F3E1-13E60B3B07AD}"/>
              </a:ext>
            </a:extLst>
          </p:cNvPr>
          <p:cNvSpPr>
            <a:spLocks noChangeShapeType="1"/>
          </p:cNvSpPr>
          <p:nvPr/>
        </p:nvSpPr>
        <p:spPr bwMode="auto">
          <a:xfrm>
            <a:off x="2689225" y="2994025"/>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3982" name="Line 87">
            <a:extLst>
              <a:ext uri="{FF2B5EF4-FFF2-40B4-BE49-F238E27FC236}">
                <a16:creationId xmlns:a16="http://schemas.microsoft.com/office/drawing/2014/main" id="{BF8C68E6-BD10-B990-25CE-1DBA61860D67}"/>
              </a:ext>
            </a:extLst>
          </p:cNvPr>
          <p:cNvSpPr>
            <a:spLocks noChangeShapeType="1"/>
          </p:cNvSpPr>
          <p:nvPr/>
        </p:nvSpPr>
        <p:spPr bwMode="auto">
          <a:xfrm>
            <a:off x="2841625" y="2994025"/>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3983" name="Line 88">
            <a:extLst>
              <a:ext uri="{FF2B5EF4-FFF2-40B4-BE49-F238E27FC236}">
                <a16:creationId xmlns:a16="http://schemas.microsoft.com/office/drawing/2014/main" id="{48F98F12-7E7F-C673-7BB4-2894F46FDBF4}"/>
              </a:ext>
            </a:extLst>
          </p:cNvPr>
          <p:cNvSpPr>
            <a:spLocks noChangeShapeType="1"/>
          </p:cNvSpPr>
          <p:nvPr/>
        </p:nvSpPr>
        <p:spPr bwMode="auto">
          <a:xfrm>
            <a:off x="2994025" y="2994025"/>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3984" name="Line 89">
            <a:extLst>
              <a:ext uri="{FF2B5EF4-FFF2-40B4-BE49-F238E27FC236}">
                <a16:creationId xmlns:a16="http://schemas.microsoft.com/office/drawing/2014/main" id="{F2860E96-876F-CFB8-CD3B-8BBD3BEF09E2}"/>
              </a:ext>
            </a:extLst>
          </p:cNvPr>
          <p:cNvSpPr>
            <a:spLocks noChangeShapeType="1"/>
          </p:cNvSpPr>
          <p:nvPr/>
        </p:nvSpPr>
        <p:spPr bwMode="auto">
          <a:xfrm>
            <a:off x="3146425" y="2994025"/>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3985" name="Line 90">
            <a:extLst>
              <a:ext uri="{FF2B5EF4-FFF2-40B4-BE49-F238E27FC236}">
                <a16:creationId xmlns:a16="http://schemas.microsoft.com/office/drawing/2014/main" id="{427FF03F-5536-3832-F7A9-08E53222F5CE}"/>
              </a:ext>
            </a:extLst>
          </p:cNvPr>
          <p:cNvSpPr>
            <a:spLocks noChangeShapeType="1"/>
          </p:cNvSpPr>
          <p:nvPr/>
        </p:nvSpPr>
        <p:spPr bwMode="auto">
          <a:xfrm>
            <a:off x="3756025" y="2994025"/>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3986" name="Line 91">
            <a:extLst>
              <a:ext uri="{FF2B5EF4-FFF2-40B4-BE49-F238E27FC236}">
                <a16:creationId xmlns:a16="http://schemas.microsoft.com/office/drawing/2014/main" id="{93F8DF0C-C960-5881-CF8A-34A7417F090A}"/>
              </a:ext>
            </a:extLst>
          </p:cNvPr>
          <p:cNvSpPr>
            <a:spLocks noChangeShapeType="1"/>
          </p:cNvSpPr>
          <p:nvPr/>
        </p:nvSpPr>
        <p:spPr bwMode="auto">
          <a:xfrm>
            <a:off x="3298825" y="3217863"/>
            <a:ext cx="304800" cy="4762"/>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23987" name="Line 92">
            <a:extLst>
              <a:ext uri="{FF2B5EF4-FFF2-40B4-BE49-F238E27FC236}">
                <a16:creationId xmlns:a16="http://schemas.microsoft.com/office/drawing/2014/main" id="{BD05F9C6-2F82-3B6F-1033-C6919266CB9E}"/>
              </a:ext>
            </a:extLst>
          </p:cNvPr>
          <p:cNvSpPr>
            <a:spLocks noChangeShapeType="1"/>
          </p:cNvSpPr>
          <p:nvPr/>
        </p:nvSpPr>
        <p:spPr bwMode="auto">
          <a:xfrm>
            <a:off x="3989388" y="5127625"/>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3988" name="Line 93">
            <a:extLst>
              <a:ext uri="{FF2B5EF4-FFF2-40B4-BE49-F238E27FC236}">
                <a16:creationId xmlns:a16="http://schemas.microsoft.com/office/drawing/2014/main" id="{0CB3CD8C-C89A-1E99-84A6-D952041EF42A}"/>
              </a:ext>
            </a:extLst>
          </p:cNvPr>
          <p:cNvSpPr>
            <a:spLocks noChangeShapeType="1"/>
          </p:cNvSpPr>
          <p:nvPr/>
        </p:nvSpPr>
        <p:spPr bwMode="auto">
          <a:xfrm>
            <a:off x="4141788" y="5127625"/>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3989" name="Line 94">
            <a:extLst>
              <a:ext uri="{FF2B5EF4-FFF2-40B4-BE49-F238E27FC236}">
                <a16:creationId xmlns:a16="http://schemas.microsoft.com/office/drawing/2014/main" id="{8AC0F645-2F53-8E6D-16DF-1B4ECE82F6E2}"/>
              </a:ext>
            </a:extLst>
          </p:cNvPr>
          <p:cNvSpPr>
            <a:spLocks noChangeShapeType="1"/>
          </p:cNvSpPr>
          <p:nvPr/>
        </p:nvSpPr>
        <p:spPr bwMode="auto">
          <a:xfrm>
            <a:off x="4294188" y="5127625"/>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3990" name="Line 95">
            <a:extLst>
              <a:ext uri="{FF2B5EF4-FFF2-40B4-BE49-F238E27FC236}">
                <a16:creationId xmlns:a16="http://schemas.microsoft.com/office/drawing/2014/main" id="{AD0C3808-48C8-7B93-7E98-F725D30FE8A8}"/>
              </a:ext>
            </a:extLst>
          </p:cNvPr>
          <p:cNvSpPr>
            <a:spLocks noChangeShapeType="1"/>
          </p:cNvSpPr>
          <p:nvPr/>
        </p:nvSpPr>
        <p:spPr bwMode="auto">
          <a:xfrm>
            <a:off x="4446588" y="5127625"/>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3991" name="Line 96">
            <a:extLst>
              <a:ext uri="{FF2B5EF4-FFF2-40B4-BE49-F238E27FC236}">
                <a16:creationId xmlns:a16="http://schemas.microsoft.com/office/drawing/2014/main" id="{DFC82329-D118-BCA4-FAAC-355F94E644DF}"/>
              </a:ext>
            </a:extLst>
          </p:cNvPr>
          <p:cNvSpPr>
            <a:spLocks noChangeShapeType="1"/>
          </p:cNvSpPr>
          <p:nvPr/>
        </p:nvSpPr>
        <p:spPr bwMode="auto">
          <a:xfrm>
            <a:off x="5056188" y="5127625"/>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3992" name="Line 97">
            <a:extLst>
              <a:ext uri="{FF2B5EF4-FFF2-40B4-BE49-F238E27FC236}">
                <a16:creationId xmlns:a16="http://schemas.microsoft.com/office/drawing/2014/main" id="{E1461FBA-BFDE-C155-5A28-89872D56B450}"/>
              </a:ext>
            </a:extLst>
          </p:cNvPr>
          <p:cNvSpPr>
            <a:spLocks noChangeShapeType="1"/>
          </p:cNvSpPr>
          <p:nvPr/>
        </p:nvSpPr>
        <p:spPr bwMode="auto">
          <a:xfrm>
            <a:off x="4598988" y="5351463"/>
            <a:ext cx="304800" cy="4762"/>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23993" name="Text Box 98">
            <a:extLst>
              <a:ext uri="{FF2B5EF4-FFF2-40B4-BE49-F238E27FC236}">
                <a16:creationId xmlns:a16="http://schemas.microsoft.com/office/drawing/2014/main" id="{1725B200-271F-450C-DB4C-788C022B9A48}"/>
              </a:ext>
            </a:extLst>
          </p:cNvPr>
          <p:cNvSpPr txBox="1">
            <a:spLocks noChangeArrowheads="1"/>
          </p:cNvSpPr>
          <p:nvPr/>
        </p:nvSpPr>
        <p:spPr bwMode="auto">
          <a:xfrm>
            <a:off x="2663825" y="3454400"/>
            <a:ext cx="11731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b="0">
                <a:solidFill>
                  <a:srgbClr val="000099"/>
                </a:solidFill>
                <a:latin typeface="Comic Sans MS" panose="030F0902030302020204" pitchFamily="66" charset="0"/>
              </a:rPr>
              <a:t>TCP Data</a:t>
            </a:r>
          </a:p>
        </p:txBody>
      </p:sp>
      <p:sp>
        <p:nvSpPr>
          <p:cNvPr id="123994" name="Text Box 99">
            <a:extLst>
              <a:ext uri="{FF2B5EF4-FFF2-40B4-BE49-F238E27FC236}">
                <a16:creationId xmlns:a16="http://schemas.microsoft.com/office/drawing/2014/main" id="{59E78947-7960-356E-3C9E-786E7DDACFDC}"/>
              </a:ext>
            </a:extLst>
          </p:cNvPr>
          <p:cNvSpPr txBox="1">
            <a:spLocks noChangeArrowheads="1"/>
          </p:cNvSpPr>
          <p:nvPr/>
        </p:nvSpPr>
        <p:spPr bwMode="auto">
          <a:xfrm>
            <a:off x="3887788" y="4764088"/>
            <a:ext cx="11731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b="0">
                <a:solidFill>
                  <a:srgbClr val="000099"/>
                </a:solidFill>
                <a:latin typeface="Comic Sans MS" panose="030F0902030302020204" pitchFamily="66" charset="0"/>
              </a:rPr>
              <a:t>TCP Data</a:t>
            </a:r>
          </a:p>
        </p:txBody>
      </p:sp>
      <p:sp>
        <p:nvSpPr>
          <p:cNvPr id="123995" name="Text Box 104">
            <a:extLst>
              <a:ext uri="{FF2B5EF4-FFF2-40B4-BE49-F238E27FC236}">
                <a16:creationId xmlns:a16="http://schemas.microsoft.com/office/drawing/2014/main" id="{C51C984E-0E32-F7AD-5AF7-0C526B98880F}"/>
              </a:ext>
            </a:extLst>
          </p:cNvPr>
          <p:cNvSpPr txBox="1">
            <a:spLocks noChangeArrowheads="1"/>
          </p:cNvSpPr>
          <p:nvPr/>
        </p:nvSpPr>
        <p:spPr bwMode="auto">
          <a:xfrm>
            <a:off x="1398588" y="1851025"/>
            <a:ext cx="33686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b="0">
                <a:solidFill>
                  <a:srgbClr val="000099"/>
                </a:solidFill>
                <a:latin typeface="Comic Sans MS" panose="030F0902030302020204" pitchFamily="66" charset="0"/>
              </a:rPr>
              <a:t>ISN (initial sequence number)</a:t>
            </a:r>
          </a:p>
        </p:txBody>
      </p:sp>
      <p:sp>
        <p:nvSpPr>
          <p:cNvPr id="123996" name="Line 105">
            <a:extLst>
              <a:ext uri="{FF2B5EF4-FFF2-40B4-BE49-F238E27FC236}">
                <a16:creationId xmlns:a16="http://schemas.microsoft.com/office/drawing/2014/main" id="{61B866EC-E100-0E90-388A-B60611DD6D48}"/>
              </a:ext>
            </a:extLst>
          </p:cNvPr>
          <p:cNvSpPr>
            <a:spLocks noChangeShapeType="1"/>
          </p:cNvSpPr>
          <p:nvPr/>
        </p:nvSpPr>
        <p:spPr bwMode="auto">
          <a:xfrm>
            <a:off x="1703388" y="2155825"/>
            <a:ext cx="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3998" name="Rectangle 107">
            <a:extLst>
              <a:ext uri="{FF2B5EF4-FFF2-40B4-BE49-F238E27FC236}">
                <a16:creationId xmlns:a16="http://schemas.microsoft.com/office/drawing/2014/main" id="{4D0D2051-CC4E-5BAF-1654-EF39176C0E06}"/>
              </a:ext>
            </a:extLst>
          </p:cNvPr>
          <p:cNvSpPr>
            <a:spLocks noChangeArrowheads="1"/>
          </p:cNvSpPr>
          <p:nvPr/>
        </p:nvSpPr>
        <p:spPr bwMode="auto">
          <a:xfrm>
            <a:off x="3913188" y="5584825"/>
            <a:ext cx="1219200" cy="6096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endParaRPr lang="en-US" altLang="en-US" sz="2000">
              <a:solidFill>
                <a:srgbClr val="000000"/>
              </a:solidFill>
              <a:latin typeface="Courier New" panose="02070309020205020404" pitchFamily="49" charset="0"/>
            </a:endParaRPr>
          </a:p>
        </p:txBody>
      </p:sp>
      <p:sp>
        <p:nvSpPr>
          <p:cNvPr id="123999" name="Rectangle 109">
            <a:extLst>
              <a:ext uri="{FF2B5EF4-FFF2-40B4-BE49-F238E27FC236}">
                <a16:creationId xmlns:a16="http://schemas.microsoft.com/office/drawing/2014/main" id="{B099C299-22F3-2007-CAE3-8BADE8F987A0}"/>
              </a:ext>
            </a:extLst>
          </p:cNvPr>
          <p:cNvSpPr>
            <a:spLocks noChangeArrowheads="1"/>
          </p:cNvSpPr>
          <p:nvPr/>
        </p:nvSpPr>
        <p:spPr bwMode="auto">
          <a:xfrm>
            <a:off x="5132388" y="5584825"/>
            <a:ext cx="152400" cy="609600"/>
          </a:xfrm>
          <a:prstGeom prst="rect">
            <a:avLst/>
          </a:prstGeom>
          <a:no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endParaRPr lang="en-US" altLang="en-US" sz="2000">
              <a:solidFill>
                <a:srgbClr val="000000"/>
              </a:solidFill>
              <a:latin typeface="Courier New" panose="02070309020205020404" pitchFamily="49" charset="0"/>
            </a:endParaRPr>
          </a:p>
        </p:txBody>
      </p:sp>
      <p:sp>
        <p:nvSpPr>
          <p:cNvPr id="124000" name="Text Box 111">
            <a:extLst>
              <a:ext uri="{FF2B5EF4-FFF2-40B4-BE49-F238E27FC236}">
                <a16:creationId xmlns:a16="http://schemas.microsoft.com/office/drawing/2014/main" id="{6134193B-A176-D48B-3B3F-3DCAE8603597}"/>
              </a:ext>
            </a:extLst>
          </p:cNvPr>
          <p:cNvSpPr txBox="1">
            <a:spLocks noChangeArrowheads="1"/>
          </p:cNvSpPr>
          <p:nvPr/>
        </p:nvSpPr>
        <p:spPr bwMode="auto">
          <a:xfrm rot="5390887">
            <a:off x="2380456" y="2575719"/>
            <a:ext cx="6635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200" b="0">
                <a:solidFill>
                  <a:srgbClr val="000000"/>
                </a:solidFill>
                <a:latin typeface="Times New Roman" panose="02020603050405020304" pitchFamily="18" charset="0"/>
              </a:rPr>
              <a:t>Byte 81</a:t>
            </a:r>
          </a:p>
        </p:txBody>
      </p:sp>
      <p:sp>
        <p:nvSpPr>
          <p:cNvPr id="124001" name="Slide Number Placeholder 1">
            <a:extLst>
              <a:ext uri="{FF2B5EF4-FFF2-40B4-BE49-F238E27FC236}">
                <a16:creationId xmlns:a16="http://schemas.microsoft.com/office/drawing/2014/main" id="{1A6D347B-375C-C4EB-CEFE-E310BDB8E916}"/>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B9BE56E7-B4B5-2048-A25F-9A2E1C5A6B91}" type="slidenum">
              <a:rPr lang="en-US" altLang="en-US" sz="1200" smtClean="0">
                <a:solidFill>
                  <a:srgbClr val="898989"/>
                </a:solidFill>
                <a:latin typeface="Courier New" panose="02070309020205020404" pitchFamily="49" charset="0"/>
              </a:rPr>
              <a:pPr>
                <a:spcBef>
                  <a:spcPct val="0"/>
                </a:spcBef>
                <a:buFontTx/>
                <a:buNone/>
              </a:pPr>
              <a:t>27</a:t>
            </a:fld>
            <a:endParaRPr lang="en-US" altLang="en-US" sz="1200">
              <a:solidFill>
                <a:srgbClr val="898989"/>
              </a:solidFill>
              <a:latin typeface="Courier New" panose="02070309020205020404" pitchFamily="49" charset="0"/>
            </a:endParaRPr>
          </a:p>
        </p:txBody>
      </p:sp>
      <p:sp>
        <p:nvSpPr>
          <p:cNvPr id="2" name="Line 70">
            <a:extLst>
              <a:ext uri="{FF2B5EF4-FFF2-40B4-BE49-F238E27FC236}">
                <a16:creationId xmlns:a16="http://schemas.microsoft.com/office/drawing/2014/main" id="{0326E92B-6231-7A7E-3C92-145E5A35086D}"/>
              </a:ext>
            </a:extLst>
          </p:cNvPr>
          <p:cNvSpPr>
            <a:spLocks noChangeShapeType="1"/>
          </p:cNvSpPr>
          <p:nvPr/>
        </p:nvSpPr>
        <p:spPr bwMode="auto">
          <a:xfrm>
            <a:off x="20843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 name="Line 71">
            <a:extLst>
              <a:ext uri="{FF2B5EF4-FFF2-40B4-BE49-F238E27FC236}">
                <a16:creationId xmlns:a16="http://schemas.microsoft.com/office/drawing/2014/main" id="{D268A0EE-483E-1675-BF8B-02B61745B674}"/>
              </a:ext>
            </a:extLst>
          </p:cNvPr>
          <p:cNvSpPr>
            <a:spLocks noChangeShapeType="1"/>
          </p:cNvSpPr>
          <p:nvPr/>
        </p:nvSpPr>
        <p:spPr bwMode="auto">
          <a:xfrm>
            <a:off x="22367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 name="Line 72">
            <a:extLst>
              <a:ext uri="{FF2B5EF4-FFF2-40B4-BE49-F238E27FC236}">
                <a16:creationId xmlns:a16="http://schemas.microsoft.com/office/drawing/2014/main" id="{06AF666A-C876-F8AC-B0A5-222C4BB9CACA}"/>
              </a:ext>
            </a:extLst>
          </p:cNvPr>
          <p:cNvSpPr>
            <a:spLocks noChangeShapeType="1"/>
          </p:cNvSpPr>
          <p:nvPr/>
        </p:nvSpPr>
        <p:spPr bwMode="auto">
          <a:xfrm>
            <a:off x="23891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 name="Line 73">
            <a:extLst>
              <a:ext uri="{FF2B5EF4-FFF2-40B4-BE49-F238E27FC236}">
                <a16:creationId xmlns:a16="http://schemas.microsoft.com/office/drawing/2014/main" id="{66076D01-CD65-F3E9-D31B-E6E761C6C83F}"/>
              </a:ext>
            </a:extLst>
          </p:cNvPr>
          <p:cNvSpPr>
            <a:spLocks noChangeShapeType="1"/>
          </p:cNvSpPr>
          <p:nvPr/>
        </p:nvSpPr>
        <p:spPr bwMode="auto">
          <a:xfrm>
            <a:off x="25415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74">
            <a:extLst>
              <a:ext uri="{FF2B5EF4-FFF2-40B4-BE49-F238E27FC236}">
                <a16:creationId xmlns:a16="http://schemas.microsoft.com/office/drawing/2014/main" id="{71F37776-9D1D-E23F-5A77-D349247D0770}"/>
              </a:ext>
            </a:extLst>
          </p:cNvPr>
          <p:cNvSpPr>
            <a:spLocks noChangeShapeType="1"/>
          </p:cNvSpPr>
          <p:nvPr/>
        </p:nvSpPr>
        <p:spPr bwMode="auto">
          <a:xfrm>
            <a:off x="26939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 name="Line 75">
            <a:extLst>
              <a:ext uri="{FF2B5EF4-FFF2-40B4-BE49-F238E27FC236}">
                <a16:creationId xmlns:a16="http://schemas.microsoft.com/office/drawing/2014/main" id="{633A7169-E277-96E8-7FB6-4D620DF0BD63}"/>
              </a:ext>
            </a:extLst>
          </p:cNvPr>
          <p:cNvSpPr>
            <a:spLocks noChangeShapeType="1"/>
          </p:cNvSpPr>
          <p:nvPr/>
        </p:nvSpPr>
        <p:spPr bwMode="auto">
          <a:xfrm>
            <a:off x="28463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 name="Line 76">
            <a:extLst>
              <a:ext uri="{FF2B5EF4-FFF2-40B4-BE49-F238E27FC236}">
                <a16:creationId xmlns:a16="http://schemas.microsoft.com/office/drawing/2014/main" id="{59735C26-B038-FD1E-BD89-34B1783DDD53}"/>
              </a:ext>
            </a:extLst>
          </p:cNvPr>
          <p:cNvSpPr>
            <a:spLocks noChangeShapeType="1"/>
          </p:cNvSpPr>
          <p:nvPr/>
        </p:nvSpPr>
        <p:spPr bwMode="auto">
          <a:xfrm>
            <a:off x="29987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 name="Line 77">
            <a:extLst>
              <a:ext uri="{FF2B5EF4-FFF2-40B4-BE49-F238E27FC236}">
                <a16:creationId xmlns:a16="http://schemas.microsoft.com/office/drawing/2014/main" id="{97F2A4A3-EAB1-E4BF-6883-FF8414321969}"/>
              </a:ext>
            </a:extLst>
          </p:cNvPr>
          <p:cNvSpPr>
            <a:spLocks noChangeShapeType="1"/>
          </p:cNvSpPr>
          <p:nvPr/>
        </p:nvSpPr>
        <p:spPr bwMode="auto">
          <a:xfrm>
            <a:off x="31511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 name="Line 78">
            <a:extLst>
              <a:ext uri="{FF2B5EF4-FFF2-40B4-BE49-F238E27FC236}">
                <a16:creationId xmlns:a16="http://schemas.microsoft.com/office/drawing/2014/main" id="{795C1A01-F728-422F-8B3D-3509B4F46562}"/>
              </a:ext>
            </a:extLst>
          </p:cNvPr>
          <p:cNvSpPr>
            <a:spLocks noChangeShapeType="1"/>
          </p:cNvSpPr>
          <p:nvPr/>
        </p:nvSpPr>
        <p:spPr bwMode="auto">
          <a:xfrm>
            <a:off x="3303588" y="5584825"/>
            <a:ext cx="0" cy="60960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1" name="Line 79">
            <a:extLst>
              <a:ext uri="{FF2B5EF4-FFF2-40B4-BE49-F238E27FC236}">
                <a16:creationId xmlns:a16="http://schemas.microsoft.com/office/drawing/2014/main" id="{2E8CB21F-BD43-BB22-9C87-84188CA35AF9}"/>
              </a:ext>
            </a:extLst>
          </p:cNvPr>
          <p:cNvSpPr>
            <a:spLocks noChangeShapeType="1"/>
          </p:cNvSpPr>
          <p:nvPr/>
        </p:nvSpPr>
        <p:spPr bwMode="auto">
          <a:xfrm>
            <a:off x="3455988" y="5584825"/>
            <a:ext cx="0" cy="60960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2" name="TextBox 11">
            <a:extLst>
              <a:ext uri="{FF2B5EF4-FFF2-40B4-BE49-F238E27FC236}">
                <a16:creationId xmlns:a16="http://schemas.microsoft.com/office/drawing/2014/main" id="{15FDBD04-3C94-15F0-5151-3A8D880B1545}"/>
              </a:ext>
            </a:extLst>
          </p:cNvPr>
          <p:cNvSpPr txBox="1"/>
          <p:nvPr/>
        </p:nvSpPr>
        <p:spPr>
          <a:xfrm>
            <a:off x="5208587" y="5704959"/>
            <a:ext cx="1527982" cy="369332"/>
          </a:xfrm>
          <a:prstGeom prst="rect">
            <a:avLst/>
          </a:prstGeom>
          <a:solidFill>
            <a:srgbClr val="FF0000"/>
          </a:solidFill>
          <a:ln>
            <a:solidFill>
              <a:schemeClr val="tx1"/>
            </a:solidFill>
          </a:ln>
        </p:spPr>
        <p:txBody>
          <a:bodyPr wrap="none" rtlCol="0">
            <a:spAutoFit/>
          </a:bodyPr>
          <a:lstStyle/>
          <a:p>
            <a:r>
              <a:rPr lang="en-US" dirty="0"/>
              <a:t>Unused buffer</a:t>
            </a:r>
          </a:p>
        </p:txBody>
      </p:sp>
      <p:sp>
        <p:nvSpPr>
          <p:cNvPr id="13" name="TextBox 12">
            <a:extLst>
              <a:ext uri="{FF2B5EF4-FFF2-40B4-BE49-F238E27FC236}">
                <a16:creationId xmlns:a16="http://schemas.microsoft.com/office/drawing/2014/main" id="{A4FA3884-E23B-F58E-53A3-CE940E66677E}"/>
              </a:ext>
            </a:extLst>
          </p:cNvPr>
          <p:cNvSpPr txBox="1"/>
          <p:nvPr/>
        </p:nvSpPr>
        <p:spPr>
          <a:xfrm>
            <a:off x="3075649" y="5737224"/>
            <a:ext cx="1996765" cy="369332"/>
          </a:xfrm>
          <a:prstGeom prst="rect">
            <a:avLst/>
          </a:prstGeom>
          <a:solidFill>
            <a:schemeClr val="accent6">
              <a:lumMod val="75000"/>
            </a:schemeClr>
          </a:solidFill>
          <a:ln>
            <a:solidFill>
              <a:schemeClr val="tx1"/>
            </a:solidFill>
          </a:ln>
        </p:spPr>
        <p:txBody>
          <a:bodyPr wrap="square" rtlCol="0">
            <a:spAutoFit/>
          </a:bodyPr>
          <a:lstStyle/>
          <a:p>
            <a:r>
              <a:rPr lang="en-US" dirty="0"/>
              <a:t>Receive, not </a:t>
            </a:r>
            <a:r>
              <a:rPr lang="en-US" dirty="0" err="1"/>
              <a:t>ACKed</a:t>
            </a:r>
            <a:endParaRPr lang="en-US" dirty="0"/>
          </a:p>
        </p:txBody>
      </p:sp>
      <p:sp>
        <p:nvSpPr>
          <p:cNvPr id="15" name="Line 25">
            <a:extLst>
              <a:ext uri="{FF2B5EF4-FFF2-40B4-BE49-F238E27FC236}">
                <a16:creationId xmlns:a16="http://schemas.microsoft.com/office/drawing/2014/main" id="{830B1504-EC23-6546-BD34-F380E9DD2B64}"/>
              </a:ext>
            </a:extLst>
          </p:cNvPr>
          <p:cNvSpPr>
            <a:spLocks noChangeShapeType="1"/>
          </p:cNvSpPr>
          <p:nvPr/>
        </p:nvSpPr>
        <p:spPr bwMode="auto">
          <a:xfrm>
            <a:off x="560872"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 name="Line 26">
            <a:extLst>
              <a:ext uri="{FF2B5EF4-FFF2-40B4-BE49-F238E27FC236}">
                <a16:creationId xmlns:a16="http://schemas.microsoft.com/office/drawing/2014/main" id="{DBB33126-C5B9-21E3-7C55-604261E1A7AE}"/>
              </a:ext>
            </a:extLst>
          </p:cNvPr>
          <p:cNvSpPr>
            <a:spLocks noChangeShapeType="1"/>
          </p:cNvSpPr>
          <p:nvPr/>
        </p:nvSpPr>
        <p:spPr bwMode="auto">
          <a:xfrm>
            <a:off x="713272"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 name="Line 27">
            <a:extLst>
              <a:ext uri="{FF2B5EF4-FFF2-40B4-BE49-F238E27FC236}">
                <a16:creationId xmlns:a16="http://schemas.microsoft.com/office/drawing/2014/main" id="{8088A939-5583-ED1B-15C2-6DC63CD363C7}"/>
              </a:ext>
            </a:extLst>
          </p:cNvPr>
          <p:cNvSpPr>
            <a:spLocks noChangeShapeType="1"/>
          </p:cNvSpPr>
          <p:nvPr/>
        </p:nvSpPr>
        <p:spPr bwMode="auto">
          <a:xfrm>
            <a:off x="865672"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 name="Line 28">
            <a:extLst>
              <a:ext uri="{FF2B5EF4-FFF2-40B4-BE49-F238E27FC236}">
                <a16:creationId xmlns:a16="http://schemas.microsoft.com/office/drawing/2014/main" id="{0B23752A-0D90-A60B-4685-5C4559100157}"/>
              </a:ext>
            </a:extLst>
          </p:cNvPr>
          <p:cNvSpPr>
            <a:spLocks noChangeShapeType="1"/>
          </p:cNvSpPr>
          <p:nvPr/>
        </p:nvSpPr>
        <p:spPr bwMode="auto">
          <a:xfrm>
            <a:off x="1018072"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 name="Line 29">
            <a:extLst>
              <a:ext uri="{FF2B5EF4-FFF2-40B4-BE49-F238E27FC236}">
                <a16:creationId xmlns:a16="http://schemas.microsoft.com/office/drawing/2014/main" id="{88F84974-36AC-F9B1-3922-D769F4506EA9}"/>
              </a:ext>
            </a:extLst>
          </p:cNvPr>
          <p:cNvSpPr>
            <a:spLocks noChangeShapeType="1"/>
          </p:cNvSpPr>
          <p:nvPr/>
        </p:nvSpPr>
        <p:spPr bwMode="auto">
          <a:xfrm>
            <a:off x="1170472"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 name="Line 30">
            <a:extLst>
              <a:ext uri="{FF2B5EF4-FFF2-40B4-BE49-F238E27FC236}">
                <a16:creationId xmlns:a16="http://schemas.microsoft.com/office/drawing/2014/main" id="{4C3516D6-26FE-0BD1-72E1-92B5F6BC75BC}"/>
              </a:ext>
            </a:extLst>
          </p:cNvPr>
          <p:cNvSpPr>
            <a:spLocks noChangeShapeType="1"/>
          </p:cNvSpPr>
          <p:nvPr/>
        </p:nvSpPr>
        <p:spPr bwMode="auto">
          <a:xfrm>
            <a:off x="1322872"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 name="Line 31">
            <a:extLst>
              <a:ext uri="{FF2B5EF4-FFF2-40B4-BE49-F238E27FC236}">
                <a16:creationId xmlns:a16="http://schemas.microsoft.com/office/drawing/2014/main" id="{85412495-2420-A810-4DF4-45B6803957F0}"/>
              </a:ext>
            </a:extLst>
          </p:cNvPr>
          <p:cNvSpPr>
            <a:spLocks noChangeShapeType="1"/>
          </p:cNvSpPr>
          <p:nvPr/>
        </p:nvSpPr>
        <p:spPr bwMode="auto">
          <a:xfrm>
            <a:off x="1475272"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 name="Line 32">
            <a:extLst>
              <a:ext uri="{FF2B5EF4-FFF2-40B4-BE49-F238E27FC236}">
                <a16:creationId xmlns:a16="http://schemas.microsoft.com/office/drawing/2014/main" id="{038234B1-738A-0F79-F653-A34C9A2C6235}"/>
              </a:ext>
            </a:extLst>
          </p:cNvPr>
          <p:cNvSpPr>
            <a:spLocks noChangeShapeType="1"/>
          </p:cNvSpPr>
          <p:nvPr/>
        </p:nvSpPr>
        <p:spPr bwMode="auto">
          <a:xfrm>
            <a:off x="1627672"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 name="Line 33">
            <a:extLst>
              <a:ext uri="{FF2B5EF4-FFF2-40B4-BE49-F238E27FC236}">
                <a16:creationId xmlns:a16="http://schemas.microsoft.com/office/drawing/2014/main" id="{324AE40A-B814-7232-485F-81331CB80A5C}"/>
              </a:ext>
            </a:extLst>
          </p:cNvPr>
          <p:cNvSpPr>
            <a:spLocks noChangeShapeType="1"/>
          </p:cNvSpPr>
          <p:nvPr/>
        </p:nvSpPr>
        <p:spPr bwMode="auto">
          <a:xfrm>
            <a:off x="1780072"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 name="Line 34">
            <a:extLst>
              <a:ext uri="{FF2B5EF4-FFF2-40B4-BE49-F238E27FC236}">
                <a16:creationId xmlns:a16="http://schemas.microsoft.com/office/drawing/2014/main" id="{6A60E990-39EF-0A43-D0F0-D519316207D7}"/>
              </a:ext>
            </a:extLst>
          </p:cNvPr>
          <p:cNvSpPr>
            <a:spLocks noChangeShapeType="1"/>
          </p:cNvSpPr>
          <p:nvPr/>
        </p:nvSpPr>
        <p:spPr bwMode="auto">
          <a:xfrm>
            <a:off x="1932472"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 name="Line 35">
            <a:extLst>
              <a:ext uri="{FF2B5EF4-FFF2-40B4-BE49-F238E27FC236}">
                <a16:creationId xmlns:a16="http://schemas.microsoft.com/office/drawing/2014/main" id="{FDF2A0F0-F2B6-A74D-A9EF-9C57919CF2DD}"/>
              </a:ext>
            </a:extLst>
          </p:cNvPr>
          <p:cNvSpPr>
            <a:spLocks noChangeShapeType="1"/>
          </p:cNvSpPr>
          <p:nvPr/>
        </p:nvSpPr>
        <p:spPr bwMode="auto">
          <a:xfrm>
            <a:off x="2084872"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 name="Line 36">
            <a:extLst>
              <a:ext uri="{FF2B5EF4-FFF2-40B4-BE49-F238E27FC236}">
                <a16:creationId xmlns:a16="http://schemas.microsoft.com/office/drawing/2014/main" id="{277870EF-EE6A-F7B4-6C6E-5D88FE5DADF6}"/>
              </a:ext>
            </a:extLst>
          </p:cNvPr>
          <p:cNvSpPr>
            <a:spLocks noChangeShapeType="1"/>
          </p:cNvSpPr>
          <p:nvPr/>
        </p:nvSpPr>
        <p:spPr bwMode="auto">
          <a:xfrm>
            <a:off x="2237272"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 name="Line 37">
            <a:extLst>
              <a:ext uri="{FF2B5EF4-FFF2-40B4-BE49-F238E27FC236}">
                <a16:creationId xmlns:a16="http://schemas.microsoft.com/office/drawing/2014/main" id="{D84B01C8-0479-4892-C8B8-A204CDCD48CD}"/>
              </a:ext>
            </a:extLst>
          </p:cNvPr>
          <p:cNvSpPr>
            <a:spLocks noChangeShapeType="1"/>
          </p:cNvSpPr>
          <p:nvPr/>
        </p:nvSpPr>
        <p:spPr bwMode="auto">
          <a:xfrm>
            <a:off x="2389672"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 name="Line 38">
            <a:extLst>
              <a:ext uri="{FF2B5EF4-FFF2-40B4-BE49-F238E27FC236}">
                <a16:creationId xmlns:a16="http://schemas.microsoft.com/office/drawing/2014/main" id="{9397D126-9173-3180-790B-BA5B98656D66}"/>
              </a:ext>
            </a:extLst>
          </p:cNvPr>
          <p:cNvSpPr>
            <a:spLocks noChangeShapeType="1"/>
          </p:cNvSpPr>
          <p:nvPr/>
        </p:nvSpPr>
        <p:spPr bwMode="auto">
          <a:xfrm>
            <a:off x="2542072"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 name="Line 39">
            <a:extLst>
              <a:ext uri="{FF2B5EF4-FFF2-40B4-BE49-F238E27FC236}">
                <a16:creationId xmlns:a16="http://schemas.microsoft.com/office/drawing/2014/main" id="{7563266C-AFFB-D2C0-B8D9-820C816610D6}"/>
              </a:ext>
            </a:extLst>
          </p:cNvPr>
          <p:cNvSpPr>
            <a:spLocks noChangeShapeType="1"/>
          </p:cNvSpPr>
          <p:nvPr/>
        </p:nvSpPr>
        <p:spPr bwMode="auto">
          <a:xfrm>
            <a:off x="2694472"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 name="Line 40">
            <a:extLst>
              <a:ext uri="{FF2B5EF4-FFF2-40B4-BE49-F238E27FC236}">
                <a16:creationId xmlns:a16="http://schemas.microsoft.com/office/drawing/2014/main" id="{2673AD3D-88FF-296B-180D-11615EAD0262}"/>
              </a:ext>
            </a:extLst>
          </p:cNvPr>
          <p:cNvSpPr>
            <a:spLocks noChangeShapeType="1"/>
          </p:cNvSpPr>
          <p:nvPr/>
        </p:nvSpPr>
        <p:spPr bwMode="auto">
          <a:xfrm>
            <a:off x="2846872" y="5584825"/>
            <a:ext cx="0" cy="60960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31" name="Line 41">
            <a:extLst>
              <a:ext uri="{FF2B5EF4-FFF2-40B4-BE49-F238E27FC236}">
                <a16:creationId xmlns:a16="http://schemas.microsoft.com/office/drawing/2014/main" id="{2B2755E4-C9E0-BF5F-F34C-E24813F1DEE4}"/>
              </a:ext>
            </a:extLst>
          </p:cNvPr>
          <p:cNvSpPr>
            <a:spLocks noChangeShapeType="1"/>
          </p:cNvSpPr>
          <p:nvPr/>
        </p:nvSpPr>
        <p:spPr bwMode="auto">
          <a:xfrm>
            <a:off x="2999272" y="5584825"/>
            <a:ext cx="0" cy="60960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4" name="TextBox 13">
            <a:extLst>
              <a:ext uri="{FF2B5EF4-FFF2-40B4-BE49-F238E27FC236}">
                <a16:creationId xmlns:a16="http://schemas.microsoft.com/office/drawing/2014/main" id="{953549E3-7BCD-7BEE-463A-36C57CD16701}"/>
              </a:ext>
            </a:extLst>
          </p:cNvPr>
          <p:cNvSpPr txBox="1"/>
          <p:nvPr/>
        </p:nvSpPr>
        <p:spPr>
          <a:xfrm>
            <a:off x="2084763" y="5697230"/>
            <a:ext cx="986245" cy="1200329"/>
          </a:xfrm>
          <a:prstGeom prst="rect">
            <a:avLst/>
          </a:prstGeom>
          <a:solidFill>
            <a:srgbClr val="9AA1B9"/>
          </a:solidFill>
          <a:ln>
            <a:solidFill>
              <a:schemeClr val="tx1"/>
            </a:solidFill>
          </a:ln>
        </p:spPr>
        <p:txBody>
          <a:bodyPr wrap="square" rtlCol="0">
            <a:spAutoFit/>
          </a:bodyPr>
          <a:lstStyle/>
          <a:p>
            <a:r>
              <a:rPr lang="en-US" dirty="0"/>
              <a:t>Receive, </a:t>
            </a:r>
            <a:r>
              <a:rPr lang="en-US" dirty="0" err="1"/>
              <a:t>ACKed</a:t>
            </a:r>
            <a:r>
              <a:rPr lang="en-US" dirty="0"/>
              <a:t>, not sent to APP</a:t>
            </a:r>
          </a:p>
        </p:txBody>
      </p:sp>
      <p:sp>
        <p:nvSpPr>
          <p:cNvPr id="32" name="TextBox 31">
            <a:extLst>
              <a:ext uri="{FF2B5EF4-FFF2-40B4-BE49-F238E27FC236}">
                <a16:creationId xmlns:a16="http://schemas.microsoft.com/office/drawing/2014/main" id="{F4782C6C-F5C4-A6B8-9621-79817CD77723}"/>
              </a:ext>
            </a:extLst>
          </p:cNvPr>
          <p:cNvSpPr txBox="1"/>
          <p:nvPr/>
        </p:nvSpPr>
        <p:spPr>
          <a:xfrm>
            <a:off x="82433" y="5765026"/>
            <a:ext cx="2001472" cy="646331"/>
          </a:xfrm>
          <a:prstGeom prst="rect">
            <a:avLst/>
          </a:prstGeom>
          <a:solidFill>
            <a:srgbClr val="92D050"/>
          </a:solidFill>
          <a:ln>
            <a:solidFill>
              <a:schemeClr val="tx1"/>
            </a:solidFill>
          </a:ln>
        </p:spPr>
        <p:txBody>
          <a:bodyPr wrap="square" rtlCol="0">
            <a:spAutoFit/>
          </a:bodyPr>
          <a:lstStyle/>
          <a:p>
            <a:r>
              <a:rPr lang="en-US" dirty="0"/>
              <a:t>Receive, </a:t>
            </a:r>
            <a:r>
              <a:rPr lang="en-US" dirty="0" err="1"/>
              <a:t>ACKed</a:t>
            </a:r>
            <a:r>
              <a:rPr lang="en-US" dirty="0"/>
              <a:t>, sent to APP</a:t>
            </a:r>
          </a:p>
        </p:txBody>
      </p:sp>
      <p:sp>
        <p:nvSpPr>
          <p:cNvPr id="33" name="TextBox 32">
            <a:extLst>
              <a:ext uri="{FF2B5EF4-FFF2-40B4-BE49-F238E27FC236}">
                <a16:creationId xmlns:a16="http://schemas.microsoft.com/office/drawing/2014/main" id="{AC31B7F7-190D-82CF-0ADB-9D20B9719227}"/>
              </a:ext>
            </a:extLst>
          </p:cNvPr>
          <p:cNvSpPr txBox="1"/>
          <p:nvPr/>
        </p:nvSpPr>
        <p:spPr>
          <a:xfrm>
            <a:off x="0" y="0"/>
            <a:ext cx="9144000" cy="584775"/>
          </a:xfrm>
          <a:prstGeom prst="rect">
            <a:avLst/>
          </a:prstGeom>
          <a:solidFill>
            <a:schemeClr val="tx2">
              <a:lumMod val="75000"/>
            </a:schemeClr>
          </a:solidFill>
        </p:spPr>
        <p:txBody>
          <a:bodyPr wrap="square" rtlCol="0">
            <a:spAutoFit/>
          </a:bodyPr>
          <a:lstStyle/>
          <a:p>
            <a:r>
              <a:rPr lang="en-US" sz="3200" dirty="0">
                <a:solidFill>
                  <a:schemeClr val="bg1"/>
                </a:solidFill>
              </a:rPr>
              <a:t>Revisiting a topic in a new context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3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56A172C-DE98-228D-294F-68B7FF84E413}"/>
              </a:ext>
            </a:extLst>
          </p:cNvPr>
          <p:cNvSpPr txBox="1"/>
          <p:nvPr/>
        </p:nvSpPr>
        <p:spPr>
          <a:xfrm>
            <a:off x="0" y="0"/>
            <a:ext cx="9144000" cy="523220"/>
          </a:xfrm>
          <a:prstGeom prst="rect">
            <a:avLst/>
          </a:prstGeom>
          <a:solidFill>
            <a:schemeClr val="tx2">
              <a:lumMod val="75000"/>
            </a:schemeClr>
          </a:solidFill>
        </p:spPr>
        <p:txBody>
          <a:bodyPr wrap="square" rtlCol="0">
            <a:spAutoFit/>
          </a:bodyPr>
          <a:lstStyle/>
          <a:p>
            <a:r>
              <a:rPr lang="en-US" sz="2800" dirty="0">
                <a:solidFill>
                  <a:schemeClr val="bg1"/>
                </a:solidFill>
              </a:rPr>
              <a:t>Revisiting a topic in a new context</a:t>
            </a:r>
          </a:p>
        </p:txBody>
      </p:sp>
      <p:sp>
        <p:nvSpPr>
          <p:cNvPr id="75777" name="Slide Number Placeholder 1">
            <a:extLst>
              <a:ext uri="{FF2B5EF4-FFF2-40B4-BE49-F238E27FC236}">
                <a16:creationId xmlns:a16="http://schemas.microsoft.com/office/drawing/2014/main" id="{252F704E-F695-94B7-21B5-02983A4478F3}"/>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EADD22F-8B14-6D4E-8906-1D0D1B5CBD25}"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pic>
        <p:nvPicPr>
          <p:cNvPr id="75778" name="Picture 2" descr="undefined">
            <a:extLst>
              <a:ext uri="{FF2B5EF4-FFF2-40B4-BE49-F238E27FC236}">
                <a16:creationId xmlns:a16="http://schemas.microsoft.com/office/drawing/2014/main" id="{09586193-5DBA-F3E1-0B12-3420C2DB0E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2400" y="187325"/>
            <a:ext cx="6805613" cy="623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9" name="TextBox 2">
            <a:extLst>
              <a:ext uri="{FF2B5EF4-FFF2-40B4-BE49-F238E27FC236}">
                <a16:creationId xmlns:a16="http://schemas.microsoft.com/office/drawing/2014/main" id="{2C51E746-A500-5FB0-00E4-FB1C3AF1A5A0}"/>
              </a:ext>
            </a:extLst>
          </p:cNvPr>
          <p:cNvSpPr txBox="1">
            <a:spLocks noChangeArrowheads="1"/>
          </p:cNvSpPr>
          <p:nvPr/>
        </p:nvSpPr>
        <p:spPr bwMode="auto">
          <a:xfrm>
            <a:off x="6350" y="6488113"/>
            <a:ext cx="88693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prstClr val="black"/>
                </a:solidFill>
                <a:effectLst/>
                <a:uLnTx/>
                <a:uFillTx/>
                <a:latin typeface="Courier New" panose="02070309020205020404" pitchFamily="49" charset="0"/>
                <a:ea typeface="ＭＳ Ｐゴシック" panose="020B0600070205080204" pitchFamily="34" charset="-128"/>
                <a:cs typeface="+mn-cs"/>
              </a:rPr>
              <a:t>PC: https://</a:t>
            </a:r>
            <a:r>
              <a:rPr kumimoji="0" lang="en-US" altLang="en-US" sz="1800" b="1" i="0" u="none" strike="noStrike" kern="1200" cap="none" spc="0" normalizeH="0" baseline="0" noProof="0" dirty="0" err="1">
                <a:ln>
                  <a:noFill/>
                </a:ln>
                <a:solidFill>
                  <a:prstClr val="black"/>
                </a:solidFill>
                <a:effectLst/>
                <a:uLnTx/>
                <a:uFillTx/>
                <a:latin typeface="Courier New" panose="02070309020205020404" pitchFamily="49" charset="0"/>
                <a:ea typeface="ＭＳ Ｐゴシック" panose="020B0600070205080204" pitchFamily="34" charset="-128"/>
                <a:cs typeface="+mn-cs"/>
              </a:rPr>
              <a:t>en.wikipedia.org</a:t>
            </a:r>
            <a:r>
              <a:rPr kumimoji="0" lang="en-US" altLang="en-US" sz="1800" b="1" i="0" u="none" strike="noStrike" kern="1200" cap="none" spc="0" normalizeH="0" baseline="0" noProof="0" dirty="0">
                <a:ln>
                  <a:noFill/>
                </a:ln>
                <a:solidFill>
                  <a:prstClr val="black"/>
                </a:solidFill>
                <a:effectLst/>
                <a:uLnTx/>
                <a:uFillTx/>
                <a:latin typeface="Courier New" panose="02070309020205020404" pitchFamily="49" charset="0"/>
                <a:ea typeface="ＭＳ Ｐゴシック" panose="020B0600070205080204" pitchFamily="34" charset="-128"/>
                <a:cs typeface="+mn-cs"/>
              </a:rPr>
              <a:t>/wiki/</a:t>
            </a:r>
            <a:r>
              <a:rPr kumimoji="0" lang="en-US" altLang="en-US" sz="1800" b="1" i="0" u="none" strike="noStrike" kern="1200" cap="none" spc="0" normalizeH="0" baseline="0" noProof="0" dirty="0" err="1">
                <a:ln>
                  <a:noFill/>
                </a:ln>
                <a:solidFill>
                  <a:prstClr val="black"/>
                </a:solidFill>
                <a:effectLst/>
                <a:uLnTx/>
                <a:uFillTx/>
                <a:latin typeface="Courier New" panose="02070309020205020404" pitchFamily="49" charset="0"/>
                <a:ea typeface="ＭＳ Ｐゴシック" panose="020B0600070205080204" pitchFamily="34" charset="-128"/>
                <a:cs typeface="+mn-cs"/>
              </a:rPr>
              <a:t>Transmission_Control_Protocol</a:t>
            </a:r>
            <a:endParaRPr kumimoji="0" lang="en-US" altLang="en-US" sz="1800" b="1" i="0" u="none" strike="noStrike" kern="1200" cap="none" spc="0" normalizeH="0" baseline="0" noProof="0" dirty="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2" name="TextBox 1">
            <a:extLst>
              <a:ext uri="{FF2B5EF4-FFF2-40B4-BE49-F238E27FC236}">
                <a16:creationId xmlns:a16="http://schemas.microsoft.com/office/drawing/2014/main" id="{447E1AE6-55E8-E454-C693-A10FF9E804BE}"/>
              </a:ext>
            </a:extLst>
          </p:cNvPr>
          <p:cNvSpPr txBox="1"/>
          <p:nvPr/>
        </p:nvSpPr>
        <p:spPr>
          <a:xfrm>
            <a:off x="915987" y="1749287"/>
            <a:ext cx="2808333" cy="369332"/>
          </a:xfrm>
          <a:prstGeom prst="rect">
            <a:avLst/>
          </a:prstGeom>
          <a:solidFill>
            <a:srgbClr val="92D050"/>
          </a:solidFill>
          <a:ln>
            <a:solidFill>
              <a:schemeClr val="tx1"/>
            </a:solidFill>
          </a:ln>
        </p:spPr>
        <p:txBody>
          <a:bodyPr wrap="none" rtlCol="0">
            <a:spAutoFit/>
          </a:bodyPr>
          <a:lstStyle/>
          <a:p>
            <a:r>
              <a:rPr lang="en-US" dirty="0"/>
              <a:t>Receive, </a:t>
            </a:r>
            <a:r>
              <a:rPr lang="en-US" dirty="0" err="1"/>
              <a:t>ACKed</a:t>
            </a:r>
            <a:r>
              <a:rPr lang="en-US" dirty="0"/>
              <a:t>, sent to APP</a:t>
            </a:r>
          </a:p>
        </p:txBody>
      </p:sp>
      <p:sp>
        <p:nvSpPr>
          <p:cNvPr id="3" name="TextBox 2">
            <a:extLst>
              <a:ext uri="{FF2B5EF4-FFF2-40B4-BE49-F238E27FC236}">
                <a16:creationId xmlns:a16="http://schemas.microsoft.com/office/drawing/2014/main" id="{9310192A-B776-5CE9-0B6A-AF24A91124AD}"/>
              </a:ext>
            </a:extLst>
          </p:cNvPr>
          <p:cNvSpPr txBox="1"/>
          <p:nvPr/>
        </p:nvSpPr>
        <p:spPr>
          <a:xfrm>
            <a:off x="915986" y="2617304"/>
            <a:ext cx="3181833" cy="369332"/>
          </a:xfrm>
          <a:prstGeom prst="rect">
            <a:avLst/>
          </a:prstGeom>
          <a:solidFill>
            <a:srgbClr val="9AA1B9"/>
          </a:solidFill>
          <a:ln>
            <a:solidFill>
              <a:schemeClr val="tx1"/>
            </a:solidFill>
          </a:ln>
        </p:spPr>
        <p:txBody>
          <a:bodyPr wrap="none" rtlCol="0">
            <a:spAutoFit/>
          </a:bodyPr>
          <a:lstStyle/>
          <a:p>
            <a:r>
              <a:rPr lang="en-US" dirty="0"/>
              <a:t>Receive, </a:t>
            </a:r>
            <a:r>
              <a:rPr lang="en-US" dirty="0" err="1"/>
              <a:t>ACKed</a:t>
            </a:r>
            <a:r>
              <a:rPr lang="en-US" dirty="0"/>
              <a:t>, not sent to APP</a:t>
            </a:r>
          </a:p>
        </p:txBody>
      </p:sp>
      <p:sp>
        <p:nvSpPr>
          <p:cNvPr id="4" name="TextBox 3">
            <a:extLst>
              <a:ext uri="{FF2B5EF4-FFF2-40B4-BE49-F238E27FC236}">
                <a16:creationId xmlns:a16="http://schemas.microsoft.com/office/drawing/2014/main" id="{45264BF6-0D1A-140A-5BC9-0B88FE4C3E4B}"/>
              </a:ext>
            </a:extLst>
          </p:cNvPr>
          <p:cNvSpPr txBox="1"/>
          <p:nvPr/>
        </p:nvSpPr>
        <p:spPr>
          <a:xfrm>
            <a:off x="915985" y="3485321"/>
            <a:ext cx="1996765" cy="369332"/>
          </a:xfrm>
          <a:prstGeom prst="rect">
            <a:avLst/>
          </a:prstGeom>
          <a:solidFill>
            <a:schemeClr val="accent6">
              <a:lumMod val="75000"/>
            </a:schemeClr>
          </a:solidFill>
          <a:ln>
            <a:solidFill>
              <a:schemeClr val="tx1"/>
            </a:solidFill>
          </a:ln>
        </p:spPr>
        <p:txBody>
          <a:bodyPr wrap="none" rtlCol="0">
            <a:spAutoFit/>
          </a:bodyPr>
          <a:lstStyle/>
          <a:p>
            <a:r>
              <a:rPr lang="en-US" dirty="0"/>
              <a:t>Receive, not </a:t>
            </a:r>
            <a:r>
              <a:rPr lang="en-US" dirty="0" err="1"/>
              <a:t>ACKed</a:t>
            </a:r>
            <a:endParaRPr lang="en-US" dirty="0"/>
          </a:p>
        </p:txBody>
      </p:sp>
      <p:sp>
        <p:nvSpPr>
          <p:cNvPr id="5" name="TextBox 4">
            <a:extLst>
              <a:ext uri="{FF2B5EF4-FFF2-40B4-BE49-F238E27FC236}">
                <a16:creationId xmlns:a16="http://schemas.microsoft.com/office/drawing/2014/main" id="{10832EB8-A5BE-1020-8571-BDE9C5F86C4C}"/>
              </a:ext>
            </a:extLst>
          </p:cNvPr>
          <p:cNvSpPr txBox="1"/>
          <p:nvPr/>
        </p:nvSpPr>
        <p:spPr>
          <a:xfrm>
            <a:off x="915984" y="4194314"/>
            <a:ext cx="1527982" cy="369332"/>
          </a:xfrm>
          <a:prstGeom prst="rect">
            <a:avLst/>
          </a:prstGeom>
          <a:solidFill>
            <a:srgbClr val="FF0000"/>
          </a:solidFill>
          <a:ln>
            <a:solidFill>
              <a:schemeClr val="tx1"/>
            </a:solidFill>
          </a:ln>
        </p:spPr>
        <p:txBody>
          <a:bodyPr wrap="none" rtlCol="0">
            <a:spAutoFit/>
          </a:bodyPr>
          <a:lstStyle/>
          <a:p>
            <a:r>
              <a:rPr lang="en-US" dirty="0"/>
              <a:t>Unused buffer</a:t>
            </a:r>
          </a:p>
        </p:txBody>
      </p:sp>
      <p:sp>
        <p:nvSpPr>
          <p:cNvPr id="6" name="Freeform 5">
            <a:extLst>
              <a:ext uri="{FF2B5EF4-FFF2-40B4-BE49-F238E27FC236}">
                <a16:creationId xmlns:a16="http://schemas.microsoft.com/office/drawing/2014/main" id="{295A0945-4133-0FCB-E30E-27F3D320A36B}"/>
              </a:ext>
            </a:extLst>
          </p:cNvPr>
          <p:cNvSpPr/>
          <p:nvPr/>
        </p:nvSpPr>
        <p:spPr>
          <a:xfrm>
            <a:off x="3723861" y="1714608"/>
            <a:ext cx="1961322" cy="472001"/>
          </a:xfrm>
          <a:custGeom>
            <a:avLst/>
            <a:gdLst>
              <a:gd name="connsiteX0" fmla="*/ 0 w 1961322"/>
              <a:gd name="connsiteY0" fmla="*/ 220209 h 472001"/>
              <a:gd name="connsiteX1" fmla="*/ 914400 w 1961322"/>
              <a:gd name="connsiteY1" fmla="*/ 8175 h 472001"/>
              <a:gd name="connsiteX2" fmla="*/ 1961322 w 1961322"/>
              <a:gd name="connsiteY2" fmla="*/ 472001 h 472001"/>
            </a:gdLst>
            <a:ahLst/>
            <a:cxnLst>
              <a:cxn ang="0">
                <a:pos x="connsiteX0" y="connsiteY0"/>
              </a:cxn>
              <a:cxn ang="0">
                <a:pos x="connsiteX1" y="connsiteY1"/>
              </a:cxn>
              <a:cxn ang="0">
                <a:pos x="connsiteX2" y="connsiteY2"/>
              </a:cxn>
            </a:cxnLst>
            <a:rect l="l" t="t" r="r" b="b"/>
            <a:pathLst>
              <a:path w="1961322" h="472001">
                <a:moveTo>
                  <a:pt x="0" y="220209"/>
                </a:moveTo>
                <a:cubicBezTo>
                  <a:pt x="293756" y="93209"/>
                  <a:pt x="587513" y="-33790"/>
                  <a:pt x="914400" y="8175"/>
                </a:cubicBezTo>
                <a:cubicBezTo>
                  <a:pt x="1241287" y="50140"/>
                  <a:pt x="1601304" y="261070"/>
                  <a:pt x="1961322" y="472001"/>
                </a:cubicBezTo>
              </a:path>
            </a:pathLst>
          </a:custGeom>
          <a:noFill/>
          <a:ln w="28575">
            <a:solidFill>
              <a:schemeClr val="tx1"/>
            </a:solidFill>
            <a:tailEnd type="arrow" w="lg" len="lg"/>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reeform 6">
            <a:extLst>
              <a:ext uri="{FF2B5EF4-FFF2-40B4-BE49-F238E27FC236}">
                <a16:creationId xmlns:a16="http://schemas.microsoft.com/office/drawing/2014/main" id="{1B6D6387-14D4-E237-27A6-723DC91E895C}"/>
              </a:ext>
            </a:extLst>
          </p:cNvPr>
          <p:cNvSpPr/>
          <p:nvPr/>
        </p:nvSpPr>
        <p:spPr>
          <a:xfrm>
            <a:off x="4097819" y="2617304"/>
            <a:ext cx="1961322" cy="472001"/>
          </a:xfrm>
          <a:custGeom>
            <a:avLst/>
            <a:gdLst>
              <a:gd name="connsiteX0" fmla="*/ 0 w 1961322"/>
              <a:gd name="connsiteY0" fmla="*/ 220209 h 472001"/>
              <a:gd name="connsiteX1" fmla="*/ 914400 w 1961322"/>
              <a:gd name="connsiteY1" fmla="*/ 8175 h 472001"/>
              <a:gd name="connsiteX2" fmla="*/ 1961322 w 1961322"/>
              <a:gd name="connsiteY2" fmla="*/ 472001 h 472001"/>
            </a:gdLst>
            <a:ahLst/>
            <a:cxnLst>
              <a:cxn ang="0">
                <a:pos x="connsiteX0" y="connsiteY0"/>
              </a:cxn>
              <a:cxn ang="0">
                <a:pos x="connsiteX1" y="connsiteY1"/>
              </a:cxn>
              <a:cxn ang="0">
                <a:pos x="connsiteX2" y="connsiteY2"/>
              </a:cxn>
            </a:cxnLst>
            <a:rect l="l" t="t" r="r" b="b"/>
            <a:pathLst>
              <a:path w="1961322" h="472001">
                <a:moveTo>
                  <a:pt x="0" y="220209"/>
                </a:moveTo>
                <a:cubicBezTo>
                  <a:pt x="293756" y="93209"/>
                  <a:pt x="587513" y="-33790"/>
                  <a:pt x="914400" y="8175"/>
                </a:cubicBezTo>
                <a:cubicBezTo>
                  <a:pt x="1241287" y="50140"/>
                  <a:pt x="1601304" y="261070"/>
                  <a:pt x="1961322" y="472001"/>
                </a:cubicBezTo>
              </a:path>
            </a:pathLst>
          </a:custGeom>
          <a:noFill/>
          <a:ln w="28575">
            <a:solidFill>
              <a:schemeClr val="tx1"/>
            </a:solidFill>
            <a:tailEnd type="arrow" w="lg" len="lg"/>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reeform 7">
            <a:extLst>
              <a:ext uri="{FF2B5EF4-FFF2-40B4-BE49-F238E27FC236}">
                <a16:creationId xmlns:a16="http://schemas.microsoft.com/office/drawing/2014/main" id="{3000A58F-9D7E-C452-0433-BB91A1A07AF8}"/>
              </a:ext>
            </a:extLst>
          </p:cNvPr>
          <p:cNvSpPr/>
          <p:nvPr/>
        </p:nvSpPr>
        <p:spPr>
          <a:xfrm flipV="1">
            <a:off x="2912750" y="3579816"/>
            <a:ext cx="2772433" cy="472001"/>
          </a:xfrm>
          <a:custGeom>
            <a:avLst/>
            <a:gdLst>
              <a:gd name="connsiteX0" fmla="*/ 0 w 1961322"/>
              <a:gd name="connsiteY0" fmla="*/ 220209 h 472001"/>
              <a:gd name="connsiteX1" fmla="*/ 914400 w 1961322"/>
              <a:gd name="connsiteY1" fmla="*/ 8175 h 472001"/>
              <a:gd name="connsiteX2" fmla="*/ 1961322 w 1961322"/>
              <a:gd name="connsiteY2" fmla="*/ 472001 h 472001"/>
            </a:gdLst>
            <a:ahLst/>
            <a:cxnLst>
              <a:cxn ang="0">
                <a:pos x="connsiteX0" y="connsiteY0"/>
              </a:cxn>
              <a:cxn ang="0">
                <a:pos x="connsiteX1" y="connsiteY1"/>
              </a:cxn>
              <a:cxn ang="0">
                <a:pos x="connsiteX2" y="connsiteY2"/>
              </a:cxn>
            </a:cxnLst>
            <a:rect l="l" t="t" r="r" b="b"/>
            <a:pathLst>
              <a:path w="1961322" h="472001">
                <a:moveTo>
                  <a:pt x="0" y="220209"/>
                </a:moveTo>
                <a:cubicBezTo>
                  <a:pt x="293756" y="93209"/>
                  <a:pt x="587513" y="-33790"/>
                  <a:pt x="914400" y="8175"/>
                </a:cubicBezTo>
                <a:cubicBezTo>
                  <a:pt x="1241287" y="50140"/>
                  <a:pt x="1601304" y="261070"/>
                  <a:pt x="1961322" y="472001"/>
                </a:cubicBezTo>
              </a:path>
            </a:pathLst>
          </a:custGeom>
          <a:noFill/>
          <a:ln w="28575">
            <a:solidFill>
              <a:schemeClr val="tx1"/>
            </a:solidFill>
            <a:tailEnd type="arrow" w="lg" len="lg"/>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reeform 8">
            <a:extLst>
              <a:ext uri="{FF2B5EF4-FFF2-40B4-BE49-F238E27FC236}">
                <a16:creationId xmlns:a16="http://schemas.microsoft.com/office/drawing/2014/main" id="{DB015CB1-E12D-B4D6-A55D-4034D3A9CE91}"/>
              </a:ext>
            </a:extLst>
          </p:cNvPr>
          <p:cNvSpPr/>
          <p:nvPr/>
        </p:nvSpPr>
        <p:spPr>
          <a:xfrm flipV="1">
            <a:off x="2443967" y="4107789"/>
            <a:ext cx="3278846" cy="472001"/>
          </a:xfrm>
          <a:custGeom>
            <a:avLst/>
            <a:gdLst>
              <a:gd name="connsiteX0" fmla="*/ 0 w 1961322"/>
              <a:gd name="connsiteY0" fmla="*/ 220209 h 472001"/>
              <a:gd name="connsiteX1" fmla="*/ 914400 w 1961322"/>
              <a:gd name="connsiteY1" fmla="*/ 8175 h 472001"/>
              <a:gd name="connsiteX2" fmla="*/ 1961322 w 1961322"/>
              <a:gd name="connsiteY2" fmla="*/ 472001 h 472001"/>
            </a:gdLst>
            <a:ahLst/>
            <a:cxnLst>
              <a:cxn ang="0">
                <a:pos x="connsiteX0" y="connsiteY0"/>
              </a:cxn>
              <a:cxn ang="0">
                <a:pos x="connsiteX1" y="connsiteY1"/>
              </a:cxn>
              <a:cxn ang="0">
                <a:pos x="connsiteX2" y="connsiteY2"/>
              </a:cxn>
            </a:cxnLst>
            <a:rect l="l" t="t" r="r" b="b"/>
            <a:pathLst>
              <a:path w="1961322" h="472001">
                <a:moveTo>
                  <a:pt x="0" y="220209"/>
                </a:moveTo>
                <a:cubicBezTo>
                  <a:pt x="293756" y="93209"/>
                  <a:pt x="587513" y="-33790"/>
                  <a:pt x="914400" y="8175"/>
                </a:cubicBezTo>
                <a:cubicBezTo>
                  <a:pt x="1241287" y="50140"/>
                  <a:pt x="1601304" y="261070"/>
                  <a:pt x="1961322" y="472001"/>
                </a:cubicBezTo>
              </a:path>
            </a:pathLst>
          </a:custGeom>
          <a:noFill/>
          <a:ln w="28575">
            <a:solidFill>
              <a:schemeClr val="tx1"/>
            </a:solidFill>
            <a:tailEnd type="arrow" w="lg" len="lg"/>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67A90A-D1C7-7B35-F89C-7A8C360FB877}"/>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005D9E54-E610-FDE2-2678-4EBCF28C13F8}"/>
              </a:ext>
            </a:extLst>
          </p:cNvPr>
          <p:cNvSpPr txBox="1"/>
          <p:nvPr/>
        </p:nvSpPr>
        <p:spPr>
          <a:xfrm>
            <a:off x="0" y="0"/>
            <a:ext cx="9144000" cy="523220"/>
          </a:xfrm>
          <a:prstGeom prst="rect">
            <a:avLst/>
          </a:prstGeom>
          <a:solidFill>
            <a:schemeClr val="tx2">
              <a:lumMod val="75000"/>
            </a:schemeClr>
          </a:solidFill>
        </p:spPr>
        <p:txBody>
          <a:bodyPr wrap="square" rtlCol="0">
            <a:spAutoFit/>
          </a:bodyPr>
          <a:lstStyle/>
          <a:p>
            <a:r>
              <a:rPr lang="en-US" sz="2800" dirty="0">
                <a:solidFill>
                  <a:schemeClr val="bg1"/>
                </a:solidFill>
              </a:rPr>
              <a:t>Revisiting a topic in a new context</a:t>
            </a:r>
          </a:p>
        </p:txBody>
      </p:sp>
      <p:sp>
        <p:nvSpPr>
          <p:cNvPr id="75777" name="Slide Number Placeholder 1">
            <a:extLst>
              <a:ext uri="{FF2B5EF4-FFF2-40B4-BE49-F238E27FC236}">
                <a16:creationId xmlns:a16="http://schemas.microsoft.com/office/drawing/2014/main" id="{8B46953A-0926-B1B0-9F86-221C34F3E7DF}"/>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EADD22F-8B14-6D4E-8906-1D0D1B5CBD25}"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pic>
        <p:nvPicPr>
          <p:cNvPr id="75778" name="Picture 2" descr="undefined">
            <a:extLst>
              <a:ext uri="{FF2B5EF4-FFF2-40B4-BE49-F238E27FC236}">
                <a16:creationId xmlns:a16="http://schemas.microsoft.com/office/drawing/2014/main" id="{7617D63B-7857-6321-65D1-6485748C84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2400" y="187325"/>
            <a:ext cx="6805613" cy="623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9" name="TextBox 2">
            <a:extLst>
              <a:ext uri="{FF2B5EF4-FFF2-40B4-BE49-F238E27FC236}">
                <a16:creationId xmlns:a16="http://schemas.microsoft.com/office/drawing/2014/main" id="{3B9D4F68-706F-2F86-28E7-DE456A95E696}"/>
              </a:ext>
            </a:extLst>
          </p:cNvPr>
          <p:cNvSpPr txBox="1">
            <a:spLocks noChangeArrowheads="1"/>
          </p:cNvSpPr>
          <p:nvPr/>
        </p:nvSpPr>
        <p:spPr bwMode="auto">
          <a:xfrm>
            <a:off x="6350" y="6488113"/>
            <a:ext cx="88693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prstClr val="black"/>
                </a:solidFill>
                <a:effectLst/>
                <a:uLnTx/>
                <a:uFillTx/>
                <a:latin typeface="Courier New" panose="02070309020205020404" pitchFamily="49" charset="0"/>
                <a:ea typeface="ＭＳ Ｐゴシック" panose="020B0600070205080204" pitchFamily="34" charset="-128"/>
                <a:cs typeface="+mn-cs"/>
              </a:rPr>
              <a:t>PC: https://</a:t>
            </a:r>
            <a:r>
              <a:rPr kumimoji="0" lang="en-US" altLang="en-US" sz="1800" b="1" i="0" u="none" strike="noStrike" kern="1200" cap="none" spc="0" normalizeH="0" baseline="0" noProof="0" dirty="0" err="1">
                <a:ln>
                  <a:noFill/>
                </a:ln>
                <a:solidFill>
                  <a:prstClr val="black"/>
                </a:solidFill>
                <a:effectLst/>
                <a:uLnTx/>
                <a:uFillTx/>
                <a:latin typeface="Courier New" panose="02070309020205020404" pitchFamily="49" charset="0"/>
                <a:ea typeface="ＭＳ Ｐゴシック" panose="020B0600070205080204" pitchFamily="34" charset="-128"/>
                <a:cs typeface="+mn-cs"/>
              </a:rPr>
              <a:t>en.wikipedia.org</a:t>
            </a:r>
            <a:r>
              <a:rPr kumimoji="0" lang="en-US" altLang="en-US" sz="1800" b="1" i="0" u="none" strike="noStrike" kern="1200" cap="none" spc="0" normalizeH="0" baseline="0" noProof="0" dirty="0">
                <a:ln>
                  <a:noFill/>
                </a:ln>
                <a:solidFill>
                  <a:prstClr val="black"/>
                </a:solidFill>
                <a:effectLst/>
                <a:uLnTx/>
                <a:uFillTx/>
                <a:latin typeface="Courier New" panose="02070309020205020404" pitchFamily="49" charset="0"/>
                <a:ea typeface="ＭＳ Ｐゴシック" panose="020B0600070205080204" pitchFamily="34" charset="-128"/>
                <a:cs typeface="+mn-cs"/>
              </a:rPr>
              <a:t>/wiki/</a:t>
            </a:r>
            <a:r>
              <a:rPr kumimoji="0" lang="en-US" altLang="en-US" sz="1800" b="1" i="0" u="none" strike="noStrike" kern="1200" cap="none" spc="0" normalizeH="0" baseline="0" noProof="0" dirty="0" err="1">
                <a:ln>
                  <a:noFill/>
                </a:ln>
                <a:solidFill>
                  <a:prstClr val="black"/>
                </a:solidFill>
                <a:effectLst/>
                <a:uLnTx/>
                <a:uFillTx/>
                <a:latin typeface="Courier New" panose="02070309020205020404" pitchFamily="49" charset="0"/>
                <a:ea typeface="ＭＳ Ｐゴシック" panose="020B0600070205080204" pitchFamily="34" charset="-128"/>
                <a:cs typeface="+mn-cs"/>
              </a:rPr>
              <a:t>Transmission_Control_Protocol</a:t>
            </a:r>
            <a:endParaRPr kumimoji="0" lang="en-US" altLang="en-US" sz="1800" b="1" i="0" u="none" strike="noStrike" kern="1200" cap="none" spc="0" normalizeH="0" baseline="0" noProof="0" dirty="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2" name="TextBox 1">
            <a:extLst>
              <a:ext uri="{FF2B5EF4-FFF2-40B4-BE49-F238E27FC236}">
                <a16:creationId xmlns:a16="http://schemas.microsoft.com/office/drawing/2014/main" id="{75FE6F9E-6E4C-6F6A-46E5-F35DCBE56F20}"/>
              </a:ext>
            </a:extLst>
          </p:cNvPr>
          <p:cNvSpPr txBox="1"/>
          <p:nvPr/>
        </p:nvSpPr>
        <p:spPr>
          <a:xfrm>
            <a:off x="915987" y="1749287"/>
            <a:ext cx="2808333" cy="369332"/>
          </a:xfrm>
          <a:prstGeom prst="rect">
            <a:avLst/>
          </a:prstGeom>
          <a:solidFill>
            <a:srgbClr val="92D050"/>
          </a:solidFill>
          <a:ln>
            <a:solidFill>
              <a:schemeClr val="tx1"/>
            </a:solidFill>
          </a:ln>
        </p:spPr>
        <p:txBody>
          <a:bodyPr wrap="none" rtlCol="0">
            <a:spAutoFit/>
          </a:bodyPr>
          <a:lstStyle/>
          <a:p>
            <a:r>
              <a:rPr lang="en-US" dirty="0"/>
              <a:t>Receive, </a:t>
            </a:r>
            <a:r>
              <a:rPr lang="en-US" dirty="0" err="1"/>
              <a:t>ACKed</a:t>
            </a:r>
            <a:r>
              <a:rPr lang="en-US" dirty="0"/>
              <a:t>, sent to APP</a:t>
            </a:r>
          </a:p>
        </p:txBody>
      </p:sp>
      <p:sp>
        <p:nvSpPr>
          <p:cNvPr id="3" name="TextBox 2">
            <a:extLst>
              <a:ext uri="{FF2B5EF4-FFF2-40B4-BE49-F238E27FC236}">
                <a16:creationId xmlns:a16="http://schemas.microsoft.com/office/drawing/2014/main" id="{737FD422-C841-774F-70D6-E16573E672AA}"/>
              </a:ext>
            </a:extLst>
          </p:cNvPr>
          <p:cNvSpPr txBox="1"/>
          <p:nvPr/>
        </p:nvSpPr>
        <p:spPr>
          <a:xfrm>
            <a:off x="915986" y="2617304"/>
            <a:ext cx="3181833" cy="369332"/>
          </a:xfrm>
          <a:prstGeom prst="rect">
            <a:avLst/>
          </a:prstGeom>
          <a:solidFill>
            <a:srgbClr val="9AA1B9"/>
          </a:solidFill>
          <a:ln>
            <a:solidFill>
              <a:schemeClr val="tx1"/>
            </a:solidFill>
          </a:ln>
        </p:spPr>
        <p:txBody>
          <a:bodyPr wrap="none" rtlCol="0">
            <a:spAutoFit/>
          </a:bodyPr>
          <a:lstStyle/>
          <a:p>
            <a:r>
              <a:rPr lang="en-US" dirty="0"/>
              <a:t>Receive, </a:t>
            </a:r>
            <a:r>
              <a:rPr lang="en-US" dirty="0" err="1"/>
              <a:t>ACKed</a:t>
            </a:r>
            <a:r>
              <a:rPr lang="en-US" dirty="0"/>
              <a:t>, not sent to APP</a:t>
            </a:r>
          </a:p>
        </p:txBody>
      </p:sp>
      <p:sp>
        <p:nvSpPr>
          <p:cNvPr id="4" name="TextBox 3">
            <a:extLst>
              <a:ext uri="{FF2B5EF4-FFF2-40B4-BE49-F238E27FC236}">
                <a16:creationId xmlns:a16="http://schemas.microsoft.com/office/drawing/2014/main" id="{DD389768-FB54-A5E6-03C4-11113FEBEFCE}"/>
              </a:ext>
            </a:extLst>
          </p:cNvPr>
          <p:cNvSpPr txBox="1"/>
          <p:nvPr/>
        </p:nvSpPr>
        <p:spPr>
          <a:xfrm>
            <a:off x="915985" y="3485321"/>
            <a:ext cx="1996765" cy="369332"/>
          </a:xfrm>
          <a:prstGeom prst="rect">
            <a:avLst/>
          </a:prstGeom>
          <a:solidFill>
            <a:schemeClr val="accent6">
              <a:lumMod val="75000"/>
            </a:schemeClr>
          </a:solidFill>
          <a:ln>
            <a:solidFill>
              <a:schemeClr val="tx1"/>
            </a:solidFill>
          </a:ln>
        </p:spPr>
        <p:txBody>
          <a:bodyPr wrap="none" rtlCol="0">
            <a:spAutoFit/>
          </a:bodyPr>
          <a:lstStyle/>
          <a:p>
            <a:r>
              <a:rPr lang="en-US" dirty="0"/>
              <a:t>Receive, not </a:t>
            </a:r>
            <a:r>
              <a:rPr lang="en-US" dirty="0" err="1"/>
              <a:t>ACKed</a:t>
            </a:r>
            <a:endParaRPr lang="en-US" dirty="0"/>
          </a:p>
        </p:txBody>
      </p:sp>
      <p:sp>
        <p:nvSpPr>
          <p:cNvPr id="5" name="TextBox 4">
            <a:extLst>
              <a:ext uri="{FF2B5EF4-FFF2-40B4-BE49-F238E27FC236}">
                <a16:creationId xmlns:a16="http://schemas.microsoft.com/office/drawing/2014/main" id="{A4134F7C-C7C0-0B80-A3DC-5565751253FE}"/>
              </a:ext>
            </a:extLst>
          </p:cNvPr>
          <p:cNvSpPr txBox="1"/>
          <p:nvPr/>
        </p:nvSpPr>
        <p:spPr>
          <a:xfrm>
            <a:off x="915984" y="4194314"/>
            <a:ext cx="1527982" cy="369332"/>
          </a:xfrm>
          <a:prstGeom prst="rect">
            <a:avLst/>
          </a:prstGeom>
          <a:solidFill>
            <a:srgbClr val="FF0000"/>
          </a:solidFill>
          <a:ln>
            <a:solidFill>
              <a:schemeClr val="tx1"/>
            </a:solidFill>
          </a:ln>
        </p:spPr>
        <p:txBody>
          <a:bodyPr wrap="none" rtlCol="0">
            <a:spAutoFit/>
          </a:bodyPr>
          <a:lstStyle/>
          <a:p>
            <a:r>
              <a:rPr lang="en-US" dirty="0"/>
              <a:t>Unused buffer</a:t>
            </a:r>
          </a:p>
        </p:txBody>
      </p:sp>
      <p:sp>
        <p:nvSpPr>
          <p:cNvPr id="6" name="Freeform 5">
            <a:extLst>
              <a:ext uri="{FF2B5EF4-FFF2-40B4-BE49-F238E27FC236}">
                <a16:creationId xmlns:a16="http://schemas.microsoft.com/office/drawing/2014/main" id="{B8EB37D4-9DB2-309C-CCB0-AC111839B36F}"/>
              </a:ext>
            </a:extLst>
          </p:cNvPr>
          <p:cNvSpPr/>
          <p:nvPr/>
        </p:nvSpPr>
        <p:spPr>
          <a:xfrm>
            <a:off x="3723861" y="1714608"/>
            <a:ext cx="1961322" cy="472001"/>
          </a:xfrm>
          <a:custGeom>
            <a:avLst/>
            <a:gdLst>
              <a:gd name="connsiteX0" fmla="*/ 0 w 1961322"/>
              <a:gd name="connsiteY0" fmla="*/ 220209 h 472001"/>
              <a:gd name="connsiteX1" fmla="*/ 914400 w 1961322"/>
              <a:gd name="connsiteY1" fmla="*/ 8175 h 472001"/>
              <a:gd name="connsiteX2" fmla="*/ 1961322 w 1961322"/>
              <a:gd name="connsiteY2" fmla="*/ 472001 h 472001"/>
            </a:gdLst>
            <a:ahLst/>
            <a:cxnLst>
              <a:cxn ang="0">
                <a:pos x="connsiteX0" y="connsiteY0"/>
              </a:cxn>
              <a:cxn ang="0">
                <a:pos x="connsiteX1" y="connsiteY1"/>
              </a:cxn>
              <a:cxn ang="0">
                <a:pos x="connsiteX2" y="connsiteY2"/>
              </a:cxn>
            </a:cxnLst>
            <a:rect l="l" t="t" r="r" b="b"/>
            <a:pathLst>
              <a:path w="1961322" h="472001">
                <a:moveTo>
                  <a:pt x="0" y="220209"/>
                </a:moveTo>
                <a:cubicBezTo>
                  <a:pt x="293756" y="93209"/>
                  <a:pt x="587513" y="-33790"/>
                  <a:pt x="914400" y="8175"/>
                </a:cubicBezTo>
                <a:cubicBezTo>
                  <a:pt x="1241287" y="50140"/>
                  <a:pt x="1601304" y="261070"/>
                  <a:pt x="1961322" y="472001"/>
                </a:cubicBezTo>
              </a:path>
            </a:pathLst>
          </a:custGeom>
          <a:noFill/>
          <a:ln w="28575">
            <a:solidFill>
              <a:schemeClr val="tx1"/>
            </a:solidFill>
            <a:tailEnd type="arrow" w="lg" len="lg"/>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reeform 6">
            <a:extLst>
              <a:ext uri="{FF2B5EF4-FFF2-40B4-BE49-F238E27FC236}">
                <a16:creationId xmlns:a16="http://schemas.microsoft.com/office/drawing/2014/main" id="{ECF4D94C-47D4-736F-196D-99E4CA7E0D5E}"/>
              </a:ext>
            </a:extLst>
          </p:cNvPr>
          <p:cNvSpPr/>
          <p:nvPr/>
        </p:nvSpPr>
        <p:spPr>
          <a:xfrm>
            <a:off x="4097819" y="2617304"/>
            <a:ext cx="1961322" cy="472001"/>
          </a:xfrm>
          <a:custGeom>
            <a:avLst/>
            <a:gdLst>
              <a:gd name="connsiteX0" fmla="*/ 0 w 1961322"/>
              <a:gd name="connsiteY0" fmla="*/ 220209 h 472001"/>
              <a:gd name="connsiteX1" fmla="*/ 914400 w 1961322"/>
              <a:gd name="connsiteY1" fmla="*/ 8175 h 472001"/>
              <a:gd name="connsiteX2" fmla="*/ 1961322 w 1961322"/>
              <a:gd name="connsiteY2" fmla="*/ 472001 h 472001"/>
            </a:gdLst>
            <a:ahLst/>
            <a:cxnLst>
              <a:cxn ang="0">
                <a:pos x="connsiteX0" y="connsiteY0"/>
              </a:cxn>
              <a:cxn ang="0">
                <a:pos x="connsiteX1" y="connsiteY1"/>
              </a:cxn>
              <a:cxn ang="0">
                <a:pos x="connsiteX2" y="connsiteY2"/>
              </a:cxn>
            </a:cxnLst>
            <a:rect l="l" t="t" r="r" b="b"/>
            <a:pathLst>
              <a:path w="1961322" h="472001">
                <a:moveTo>
                  <a:pt x="0" y="220209"/>
                </a:moveTo>
                <a:cubicBezTo>
                  <a:pt x="293756" y="93209"/>
                  <a:pt x="587513" y="-33790"/>
                  <a:pt x="914400" y="8175"/>
                </a:cubicBezTo>
                <a:cubicBezTo>
                  <a:pt x="1241287" y="50140"/>
                  <a:pt x="1601304" y="261070"/>
                  <a:pt x="1961322" y="472001"/>
                </a:cubicBezTo>
              </a:path>
            </a:pathLst>
          </a:custGeom>
          <a:noFill/>
          <a:ln w="28575">
            <a:solidFill>
              <a:schemeClr val="tx1"/>
            </a:solidFill>
            <a:tailEnd type="arrow" w="lg" len="lg"/>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reeform 7">
            <a:extLst>
              <a:ext uri="{FF2B5EF4-FFF2-40B4-BE49-F238E27FC236}">
                <a16:creationId xmlns:a16="http://schemas.microsoft.com/office/drawing/2014/main" id="{251E267B-3FD7-D568-0EE1-8191DF3A6D18}"/>
              </a:ext>
            </a:extLst>
          </p:cNvPr>
          <p:cNvSpPr/>
          <p:nvPr/>
        </p:nvSpPr>
        <p:spPr>
          <a:xfrm flipV="1">
            <a:off x="2912750" y="3579816"/>
            <a:ext cx="2772433" cy="472001"/>
          </a:xfrm>
          <a:custGeom>
            <a:avLst/>
            <a:gdLst>
              <a:gd name="connsiteX0" fmla="*/ 0 w 1961322"/>
              <a:gd name="connsiteY0" fmla="*/ 220209 h 472001"/>
              <a:gd name="connsiteX1" fmla="*/ 914400 w 1961322"/>
              <a:gd name="connsiteY1" fmla="*/ 8175 h 472001"/>
              <a:gd name="connsiteX2" fmla="*/ 1961322 w 1961322"/>
              <a:gd name="connsiteY2" fmla="*/ 472001 h 472001"/>
            </a:gdLst>
            <a:ahLst/>
            <a:cxnLst>
              <a:cxn ang="0">
                <a:pos x="connsiteX0" y="connsiteY0"/>
              </a:cxn>
              <a:cxn ang="0">
                <a:pos x="connsiteX1" y="connsiteY1"/>
              </a:cxn>
              <a:cxn ang="0">
                <a:pos x="connsiteX2" y="connsiteY2"/>
              </a:cxn>
            </a:cxnLst>
            <a:rect l="l" t="t" r="r" b="b"/>
            <a:pathLst>
              <a:path w="1961322" h="472001">
                <a:moveTo>
                  <a:pt x="0" y="220209"/>
                </a:moveTo>
                <a:cubicBezTo>
                  <a:pt x="293756" y="93209"/>
                  <a:pt x="587513" y="-33790"/>
                  <a:pt x="914400" y="8175"/>
                </a:cubicBezTo>
                <a:cubicBezTo>
                  <a:pt x="1241287" y="50140"/>
                  <a:pt x="1601304" y="261070"/>
                  <a:pt x="1961322" y="472001"/>
                </a:cubicBezTo>
              </a:path>
            </a:pathLst>
          </a:custGeom>
          <a:noFill/>
          <a:ln w="28575">
            <a:solidFill>
              <a:schemeClr val="tx1"/>
            </a:solidFill>
            <a:tailEnd type="arrow" w="lg" len="lg"/>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reeform 8">
            <a:extLst>
              <a:ext uri="{FF2B5EF4-FFF2-40B4-BE49-F238E27FC236}">
                <a16:creationId xmlns:a16="http://schemas.microsoft.com/office/drawing/2014/main" id="{63BA8F67-3A56-0EC3-DEAD-7A1F46A2C3AF}"/>
              </a:ext>
            </a:extLst>
          </p:cNvPr>
          <p:cNvSpPr/>
          <p:nvPr/>
        </p:nvSpPr>
        <p:spPr>
          <a:xfrm flipV="1">
            <a:off x="2443967" y="4107789"/>
            <a:ext cx="3278846" cy="472001"/>
          </a:xfrm>
          <a:custGeom>
            <a:avLst/>
            <a:gdLst>
              <a:gd name="connsiteX0" fmla="*/ 0 w 1961322"/>
              <a:gd name="connsiteY0" fmla="*/ 220209 h 472001"/>
              <a:gd name="connsiteX1" fmla="*/ 914400 w 1961322"/>
              <a:gd name="connsiteY1" fmla="*/ 8175 h 472001"/>
              <a:gd name="connsiteX2" fmla="*/ 1961322 w 1961322"/>
              <a:gd name="connsiteY2" fmla="*/ 472001 h 472001"/>
            </a:gdLst>
            <a:ahLst/>
            <a:cxnLst>
              <a:cxn ang="0">
                <a:pos x="connsiteX0" y="connsiteY0"/>
              </a:cxn>
              <a:cxn ang="0">
                <a:pos x="connsiteX1" y="connsiteY1"/>
              </a:cxn>
              <a:cxn ang="0">
                <a:pos x="connsiteX2" y="connsiteY2"/>
              </a:cxn>
            </a:cxnLst>
            <a:rect l="l" t="t" r="r" b="b"/>
            <a:pathLst>
              <a:path w="1961322" h="472001">
                <a:moveTo>
                  <a:pt x="0" y="220209"/>
                </a:moveTo>
                <a:cubicBezTo>
                  <a:pt x="293756" y="93209"/>
                  <a:pt x="587513" y="-33790"/>
                  <a:pt x="914400" y="8175"/>
                </a:cubicBezTo>
                <a:cubicBezTo>
                  <a:pt x="1241287" y="50140"/>
                  <a:pt x="1601304" y="261070"/>
                  <a:pt x="1961322" y="472001"/>
                </a:cubicBezTo>
              </a:path>
            </a:pathLst>
          </a:custGeom>
          <a:noFill/>
          <a:ln w="28575">
            <a:solidFill>
              <a:schemeClr val="tx1"/>
            </a:solidFill>
            <a:tailEnd type="arrow" w="lg" len="lg"/>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56DEE94E-6D89-2A3A-F499-B643C9369A20}"/>
              </a:ext>
            </a:extLst>
          </p:cNvPr>
          <p:cNvSpPr txBox="1"/>
          <p:nvPr/>
        </p:nvSpPr>
        <p:spPr>
          <a:xfrm>
            <a:off x="6350" y="2474615"/>
            <a:ext cx="9144000" cy="2062103"/>
          </a:xfrm>
          <a:prstGeom prst="rect">
            <a:avLst/>
          </a:prstGeom>
          <a:solidFill>
            <a:schemeClr val="accent2">
              <a:lumMod val="75000"/>
            </a:schemeClr>
          </a:solidFill>
        </p:spPr>
        <p:txBody>
          <a:bodyPr wrap="square" rtlCol="0">
            <a:spAutoFit/>
          </a:bodyPr>
          <a:lstStyle/>
          <a:p>
            <a:pPr algn="ctr"/>
            <a:endParaRPr lang="en-US" sz="3200" dirty="0">
              <a:solidFill>
                <a:schemeClr val="bg1"/>
              </a:solidFill>
            </a:endParaRPr>
          </a:p>
          <a:p>
            <a:pPr algn="ctr"/>
            <a:r>
              <a:rPr lang="en-US" sz="3200" dirty="0">
                <a:solidFill>
                  <a:schemeClr val="bg1"/>
                </a:solidFill>
              </a:rPr>
              <a:t>Does the 16-bit Receiver window (advertised window) protect from wrap around?</a:t>
            </a:r>
          </a:p>
          <a:p>
            <a:pPr algn="ctr"/>
            <a:endParaRPr lang="en-US" sz="3200" dirty="0">
              <a:solidFill>
                <a:schemeClr val="bg1"/>
              </a:solidFill>
            </a:endParaRPr>
          </a:p>
        </p:txBody>
      </p:sp>
    </p:spTree>
    <p:extLst>
      <p:ext uri="{BB962C8B-B14F-4D97-AF65-F5344CB8AC3E}">
        <p14:creationId xmlns:p14="http://schemas.microsoft.com/office/powerpoint/2010/main" val="19089975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Title 1">
            <a:extLst>
              <a:ext uri="{FF2B5EF4-FFF2-40B4-BE49-F238E27FC236}">
                <a16:creationId xmlns:a16="http://schemas.microsoft.com/office/drawing/2014/main" id="{ECF7FDFC-BB67-0A0C-D69E-F1BA281D9C7F}"/>
              </a:ext>
            </a:extLst>
          </p:cNvPr>
          <p:cNvSpPr>
            <a:spLocks noGrp="1"/>
          </p:cNvSpPr>
          <p:nvPr>
            <p:ph type="title"/>
          </p:nvPr>
        </p:nvSpPr>
        <p:spPr/>
        <p:txBody>
          <a:bodyPr/>
          <a:lstStyle/>
          <a:p>
            <a:r>
              <a:rPr lang="en-US" altLang="en-US" dirty="0">
                <a:ea typeface="ＭＳ Ｐゴシック" panose="020B0600070205080204" pitchFamily="34" charset="-128"/>
              </a:rPr>
              <a:t>TCP Congestion Control: TCP </a:t>
            </a:r>
            <a:r>
              <a:rPr lang="ja-JP" altLang="en-US">
                <a:ea typeface="ＭＳ Ｐゴシック" panose="020B0600070205080204" pitchFamily="34" charset="-128"/>
              </a:rPr>
              <a:t>“</a:t>
            </a:r>
            <a:r>
              <a:rPr lang="en-US" altLang="ja-JP" dirty="0">
                <a:ea typeface="ＭＳ Ｐゴシック" panose="020B0600070205080204" pitchFamily="34" charset="-128"/>
              </a:rPr>
              <a:t>Sawtooth</a:t>
            </a:r>
            <a:r>
              <a:rPr lang="ja-JP" altLang="en-US">
                <a:ea typeface="ＭＳ Ｐゴシック" panose="020B0600070205080204" pitchFamily="34" charset="-128"/>
              </a:rPr>
              <a:t>”</a:t>
            </a:r>
            <a:endParaRPr lang="en-US" altLang="en-US" dirty="0">
              <a:ea typeface="ＭＳ Ｐゴシック" panose="020B0600070205080204" pitchFamily="34" charset="-128"/>
            </a:endParaRPr>
          </a:p>
        </p:txBody>
      </p:sp>
      <p:sp>
        <p:nvSpPr>
          <p:cNvPr id="119810" name="Content Placeholder 2">
            <a:extLst>
              <a:ext uri="{FF2B5EF4-FFF2-40B4-BE49-F238E27FC236}">
                <a16:creationId xmlns:a16="http://schemas.microsoft.com/office/drawing/2014/main" id="{270A82EE-5895-4CD2-CC8A-49A4D0F060EF}"/>
              </a:ext>
            </a:extLst>
          </p:cNvPr>
          <p:cNvSpPr>
            <a:spLocks noGrp="1"/>
          </p:cNvSpPr>
          <p:nvPr>
            <p:ph idx="1"/>
          </p:nvPr>
        </p:nvSpPr>
        <p:spPr>
          <a:xfrm>
            <a:off x="381000" y="1219200"/>
            <a:ext cx="8763000" cy="4906963"/>
          </a:xfrm>
        </p:spPr>
        <p:txBody>
          <a:bodyPr/>
          <a:lstStyle/>
          <a:p>
            <a:r>
              <a:rPr lang="en-US" altLang="en-US">
                <a:ea typeface="ＭＳ Ｐゴシック" panose="020B0600070205080204" pitchFamily="34" charset="-128"/>
              </a:rPr>
              <a:t>Additive increase, multiplicative decrease (AIMD)</a:t>
            </a:r>
          </a:p>
          <a:p>
            <a:pPr lvl="1"/>
            <a:r>
              <a:rPr lang="en-US" altLang="en-US">
                <a:ea typeface="ＭＳ Ｐゴシック" panose="020B0600070205080204" pitchFamily="34" charset="-128"/>
              </a:rPr>
              <a:t>On packet loss, divide congestion window in half</a:t>
            </a:r>
          </a:p>
          <a:p>
            <a:pPr lvl="1"/>
            <a:r>
              <a:rPr lang="en-US" altLang="en-US">
                <a:ea typeface="ＭＳ Ｐゴシック" panose="020B0600070205080204" pitchFamily="34" charset="-128"/>
              </a:rPr>
              <a:t>On success for last window, increase window linearly</a:t>
            </a:r>
          </a:p>
        </p:txBody>
      </p:sp>
      <p:sp>
        <p:nvSpPr>
          <p:cNvPr id="119811" name="Slide Number Placeholder 3">
            <a:extLst>
              <a:ext uri="{FF2B5EF4-FFF2-40B4-BE49-F238E27FC236}">
                <a16:creationId xmlns:a16="http://schemas.microsoft.com/office/drawing/2014/main" id="{822D7258-0B9F-8F9D-E91F-F62E02DCC037}"/>
              </a:ext>
            </a:extLst>
          </p:cNvPr>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567865FF-E0B3-0E49-B351-2594D9AB0217}" type="slidenum">
              <a:rPr kumimoji="0" lang="en-US" altLang="en-US" sz="1200" b="1" i="0" u="none" strike="noStrike" kern="1200" cap="none" spc="0" normalizeH="0" baseline="0" noProof="0" smtClean="0">
                <a:ln>
                  <a:noFill/>
                </a:ln>
                <a:solidFill>
                  <a:srgbClr val="898989"/>
                </a:solidFill>
                <a:effectLst/>
                <a:uLnTx/>
                <a:uFillTx/>
                <a:latin typeface="Times New Roman" panose="02020603050405020304" pitchFamily="18"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3</a:t>
            </a:fld>
            <a:endParaRPr kumimoji="0" lang="en-US" altLang="en-US" sz="1200" b="1" i="0" u="none" strike="noStrike" kern="1200" cap="none" spc="0" normalizeH="0" baseline="0" noProof="0">
              <a:ln>
                <a:noFill/>
              </a:ln>
              <a:solidFill>
                <a:srgbClr val="898989"/>
              </a:solidFill>
              <a:effectLst/>
              <a:uLnTx/>
              <a:uFillTx/>
              <a:latin typeface="Times New Roman" panose="02020603050405020304" pitchFamily="18" charset="0"/>
              <a:ea typeface="ＭＳ Ｐゴシック" panose="020B0600070205080204" pitchFamily="34" charset="-128"/>
              <a:cs typeface="+mn-cs"/>
            </a:endParaRPr>
          </a:p>
        </p:txBody>
      </p:sp>
      <p:sp>
        <p:nvSpPr>
          <p:cNvPr id="119812" name="Freeform 3">
            <a:extLst>
              <a:ext uri="{FF2B5EF4-FFF2-40B4-BE49-F238E27FC236}">
                <a16:creationId xmlns:a16="http://schemas.microsoft.com/office/drawing/2014/main" id="{30E6AB65-AD5A-D826-38BF-9546B3F2ECB3}"/>
              </a:ext>
            </a:extLst>
          </p:cNvPr>
          <p:cNvSpPr>
            <a:spLocks/>
          </p:cNvSpPr>
          <p:nvPr/>
        </p:nvSpPr>
        <p:spPr bwMode="auto">
          <a:xfrm>
            <a:off x="1371600" y="3200400"/>
            <a:ext cx="7010400" cy="2667000"/>
          </a:xfrm>
          <a:custGeom>
            <a:avLst/>
            <a:gdLst>
              <a:gd name="T0" fmla="*/ 0 w 4416"/>
              <a:gd name="T1" fmla="*/ 0 h 1968"/>
              <a:gd name="T2" fmla="*/ 0 w 4416"/>
              <a:gd name="T3" fmla="*/ 2147483646 h 1968"/>
              <a:gd name="T4" fmla="*/ 2147483646 w 4416"/>
              <a:gd name="T5" fmla="*/ 2147483646 h 1968"/>
              <a:gd name="T6" fmla="*/ 0 60000 65536"/>
              <a:gd name="T7" fmla="*/ 0 60000 65536"/>
              <a:gd name="T8" fmla="*/ 0 60000 65536"/>
              <a:gd name="T9" fmla="*/ 0 w 4416"/>
              <a:gd name="T10" fmla="*/ 0 h 1968"/>
              <a:gd name="T11" fmla="*/ 4416 w 4416"/>
              <a:gd name="T12" fmla="*/ 1968 h 1968"/>
            </a:gdLst>
            <a:ahLst/>
            <a:cxnLst>
              <a:cxn ang="T6">
                <a:pos x="T0" y="T1"/>
              </a:cxn>
              <a:cxn ang="T7">
                <a:pos x="T2" y="T3"/>
              </a:cxn>
              <a:cxn ang="T8">
                <a:pos x="T4" y="T5"/>
              </a:cxn>
            </a:cxnLst>
            <a:rect l="T9" t="T10" r="T11" b="T12"/>
            <a:pathLst>
              <a:path w="4416" h="1968">
                <a:moveTo>
                  <a:pt x="0" y="0"/>
                </a:moveTo>
                <a:lnTo>
                  <a:pt x="0" y="1968"/>
                </a:lnTo>
                <a:lnTo>
                  <a:pt x="4416" y="1968"/>
                </a:lnTo>
              </a:path>
            </a:pathLst>
          </a:custGeom>
          <a:noFill/>
          <a:ln w="19050">
            <a:solidFill>
              <a:schemeClr val="tx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19813" name="Freeform 4">
            <a:extLst>
              <a:ext uri="{FF2B5EF4-FFF2-40B4-BE49-F238E27FC236}">
                <a16:creationId xmlns:a16="http://schemas.microsoft.com/office/drawing/2014/main" id="{7AD02370-E2F5-51DD-1AB9-E2D58E1E67C0}"/>
              </a:ext>
            </a:extLst>
          </p:cNvPr>
          <p:cNvSpPr>
            <a:spLocks/>
          </p:cNvSpPr>
          <p:nvPr/>
        </p:nvSpPr>
        <p:spPr bwMode="auto">
          <a:xfrm>
            <a:off x="1371600" y="3886200"/>
            <a:ext cx="7162800" cy="1981200"/>
          </a:xfrm>
          <a:custGeom>
            <a:avLst/>
            <a:gdLst>
              <a:gd name="T0" fmla="*/ 0 w 4512"/>
              <a:gd name="T1" fmla="*/ 2147483646 h 1248"/>
              <a:gd name="T2" fmla="*/ 2147483646 w 4512"/>
              <a:gd name="T3" fmla="*/ 2147483646 h 1248"/>
              <a:gd name="T4" fmla="*/ 2147483646 w 4512"/>
              <a:gd name="T5" fmla="*/ 2147483646 h 1248"/>
              <a:gd name="T6" fmla="*/ 2147483646 w 4512"/>
              <a:gd name="T7" fmla="*/ 2147483646 h 1248"/>
              <a:gd name="T8" fmla="*/ 2147483646 w 4512"/>
              <a:gd name="T9" fmla="*/ 2147483646 h 1248"/>
              <a:gd name="T10" fmla="*/ 2147483646 w 4512"/>
              <a:gd name="T11" fmla="*/ 0 h 1248"/>
              <a:gd name="T12" fmla="*/ 2147483646 w 4512"/>
              <a:gd name="T13" fmla="*/ 2147483646 h 1248"/>
              <a:gd name="T14" fmla="*/ 2147483646 w 4512"/>
              <a:gd name="T15" fmla="*/ 2147483646 h 1248"/>
              <a:gd name="T16" fmla="*/ 2147483646 w 4512"/>
              <a:gd name="T17" fmla="*/ 2147483646 h 1248"/>
              <a:gd name="T18" fmla="*/ 2147483646 w 4512"/>
              <a:gd name="T19" fmla="*/ 2147483646 h 1248"/>
              <a:gd name="T20" fmla="*/ 2147483646 w 4512"/>
              <a:gd name="T21" fmla="*/ 2147483646 h 1248"/>
              <a:gd name="T22" fmla="*/ 2147483646 w 4512"/>
              <a:gd name="T23" fmla="*/ 2147483646 h 12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512"/>
              <a:gd name="T37" fmla="*/ 0 h 1248"/>
              <a:gd name="T38" fmla="*/ 4512 w 4512"/>
              <a:gd name="T39" fmla="*/ 1248 h 124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512" h="1248">
                <a:moveTo>
                  <a:pt x="0" y="1248"/>
                </a:moveTo>
                <a:lnTo>
                  <a:pt x="1152" y="336"/>
                </a:lnTo>
                <a:lnTo>
                  <a:pt x="1152" y="816"/>
                </a:lnTo>
                <a:lnTo>
                  <a:pt x="1536" y="528"/>
                </a:lnTo>
                <a:lnTo>
                  <a:pt x="1536" y="960"/>
                </a:lnTo>
                <a:lnTo>
                  <a:pt x="2832" y="0"/>
                </a:lnTo>
                <a:lnTo>
                  <a:pt x="2832" y="720"/>
                </a:lnTo>
                <a:lnTo>
                  <a:pt x="3504" y="240"/>
                </a:lnTo>
                <a:lnTo>
                  <a:pt x="3504" y="864"/>
                </a:lnTo>
                <a:lnTo>
                  <a:pt x="4224" y="288"/>
                </a:lnTo>
                <a:lnTo>
                  <a:pt x="4224" y="816"/>
                </a:lnTo>
                <a:lnTo>
                  <a:pt x="4512" y="576"/>
                </a:lnTo>
              </a:path>
            </a:pathLst>
          </a:custGeom>
          <a:noFill/>
          <a:ln w="3810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19814" name="Text Box 5">
            <a:extLst>
              <a:ext uri="{FF2B5EF4-FFF2-40B4-BE49-F238E27FC236}">
                <a16:creationId xmlns:a16="http://schemas.microsoft.com/office/drawing/2014/main" id="{C217F618-4F7A-53D6-BBAA-D9E6D07BA288}"/>
              </a:ext>
            </a:extLst>
          </p:cNvPr>
          <p:cNvSpPr txBox="1">
            <a:spLocks noChangeArrowheads="1"/>
          </p:cNvSpPr>
          <p:nvPr/>
        </p:nvSpPr>
        <p:spPr bwMode="auto">
          <a:xfrm>
            <a:off x="7351713" y="5791200"/>
            <a:ext cx="2682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1"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t</a:t>
            </a:r>
          </a:p>
        </p:txBody>
      </p:sp>
      <p:sp>
        <p:nvSpPr>
          <p:cNvPr id="119815" name="Text Box 6">
            <a:extLst>
              <a:ext uri="{FF2B5EF4-FFF2-40B4-BE49-F238E27FC236}">
                <a16:creationId xmlns:a16="http://schemas.microsoft.com/office/drawing/2014/main" id="{4F36D88A-78B1-3B2A-0B38-CD5C30FC5834}"/>
              </a:ext>
            </a:extLst>
          </p:cNvPr>
          <p:cNvSpPr txBox="1">
            <a:spLocks noChangeArrowheads="1"/>
          </p:cNvSpPr>
          <p:nvPr/>
        </p:nvSpPr>
        <p:spPr bwMode="auto">
          <a:xfrm>
            <a:off x="188913" y="4038600"/>
            <a:ext cx="11826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1"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Window</a:t>
            </a:r>
          </a:p>
        </p:txBody>
      </p:sp>
      <p:sp>
        <p:nvSpPr>
          <p:cNvPr id="119816" name="Line 7">
            <a:extLst>
              <a:ext uri="{FF2B5EF4-FFF2-40B4-BE49-F238E27FC236}">
                <a16:creationId xmlns:a16="http://schemas.microsoft.com/office/drawing/2014/main" id="{B56F4183-0EA7-D269-7FA2-C676441F4190}"/>
              </a:ext>
            </a:extLst>
          </p:cNvPr>
          <p:cNvSpPr>
            <a:spLocks noChangeShapeType="1"/>
          </p:cNvSpPr>
          <p:nvPr/>
        </p:nvSpPr>
        <p:spPr bwMode="auto">
          <a:xfrm>
            <a:off x="3962400" y="5410200"/>
            <a:ext cx="457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19817" name="Line 8">
            <a:extLst>
              <a:ext uri="{FF2B5EF4-FFF2-40B4-BE49-F238E27FC236}">
                <a16:creationId xmlns:a16="http://schemas.microsoft.com/office/drawing/2014/main" id="{31BDA0E8-FDD4-D6CA-13E3-77512925D25E}"/>
              </a:ext>
            </a:extLst>
          </p:cNvPr>
          <p:cNvSpPr>
            <a:spLocks noChangeShapeType="1"/>
          </p:cNvSpPr>
          <p:nvPr/>
        </p:nvSpPr>
        <p:spPr bwMode="auto">
          <a:xfrm>
            <a:off x="3962400" y="4724400"/>
            <a:ext cx="457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19818" name="Line 9">
            <a:extLst>
              <a:ext uri="{FF2B5EF4-FFF2-40B4-BE49-F238E27FC236}">
                <a16:creationId xmlns:a16="http://schemas.microsoft.com/office/drawing/2014/main" id="{9AA29163-E9A7-80A1-7932-395F7FC92680}"/>
              </a:ext>
            </a:extLst>
          </p:cNvPr>
          <p:cNvSpPr>
            <a:spLocks noChangeShapeType="1"/>
          </p:cNvSpPr>
          <p:nvPr/>
        </p:nvSpPr>
        <p:spPr bwMode="auto">
          <a:xfrm>
            <a:off x="4191000" y="4724400"/>
            <a:ext cx="0" cy="68580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19819" name="Text Box 10">
            <a:extLst>
              <a:ext uri="{FF2B5EF4-FFF2-40B4-BE49-F238E27FC236}">
                <a16:creationId xmlns:a16="http://schemas.microsoft.com/office/drawing/2014/main" id="{4198A6F5-A284-A53F-D672-99624A2749D3}"/>
              </a:ext>
            </a:extLst>
          </p:cNvPr>
          <p:cNvSpPr txBox="1">
            <a:spLocks noChangeArrowheads="1"/>
          </p:cNvSpPr>
          <p:nvPr/>
        </p:nvSpPr>
        <p:spPr bwMode="auto">
          <a:xfrm>
            <a:off x="4403725" y="4922838"/>
            <a:ext cx="10937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prstClr val="black"/>
                </a:solidFill>
                <a:effectLst/>
                <a:uLnTx/>
                <a:uFillTx/>
                <a:latin typeface="Comic Sans MS" panose="030F0902030302020204" pitchFamily="66" charset="0"/>
                <a:ea typeface="ＭＳ Ｐゴシック" panose="020B0600070205080204" pitchFamily="34" charset="-128"/>
                <a:cs typeface="+mn-cs"/>
              </a:rPr>
              <a:t>halved</a:t>
            </a:r>
          </a:p>
        </p:txBody>
      </p:sp>
      <p:sp>
        <p:nvSpPr>
          <p:cNvPr id="119820" name="Line 11">
            <a:extLst>
              <a:ext uri="{FF2B5EF4-FFF2-40B4-BE49-F238E27FC236}">
                <a16:creationId xmlns:a16="http://schemas.microsoft.com/office/drawing/2014/main" id="{61241074-C62C-27FC-D487-442CEFDAD34E}"/>
              </a:ext>
            </a:extLst>
          </p:cNvPr>
          <p:cNvSpPr>
            <a:spLocks noChangeShapeType="1"/>
          </p:cNvSpPr>
          <p:nvPr/>
        </p:nvSpPr>
        <p:spPr bwMode="auto">
          <a:xfrm>
            <a:off x="3200400" y="3505200"/>
            <a:ext cx="0"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19821" name="Line 12">
            <a:extLst>
              <a:ext uri="{FF2B5EF4-FFF2-40B4-BE49-F238E27FC236}">
                <a16:creationId xmlns:a16="http://schemas.microsoft.com/office/drawing/2014/main" id="{CC2C65B5-0E33-CA32-3DDF-CD3FE0AF9BED}"/>
              </a:ext>
            </a:extLst>
          </p:cNvPr>
          <p:cNvSpPr>
            <a:spLocks noChangeShapeType="1"/>
          </p:cNvSpPr>
          <p:nvPr/>
        </p:nvSpPr>
        <p:spPr bwMode="auto">
          <a:xfrm>
            <a:off x="3810000" y="3733800"/>
            <a:ext cx="0"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19822" name="Line 13">
            <a:extLst>
              <a:ext uri="{FF2B5EF4-FFF2-40B4-BE49-F238E27FC236}">
                <a16:creationId xmlns:a16="http://schemas.microsoft.com/office/drawing/2014/main" id="{FD4FD371-726D-2628-8B3C-9120556485DD}"/>
              </a:ext>
            </a:extLst>
          </p:cNvPr>
          <p:cNvSpPr>
            <a:spLocks noChangeShapeType="1"/>
          </p:cNvSpPr>
          <p:nvPr/>
        </p:nvSpPr>
        <p:spPr bwMode="auto">
          <a:xfrm flipH="1">
            <a:off x="5867400" y="3200400"/>
            <a:ext cx="36513"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19823" name="Line 14">
            <a:extLst>
              <a:ext uri="{FF2B5EF4-FFF2-40B4-BE49-F238E27FC236}">
                <a16:creationId xmlns:a16="http://schemas.microsoft.com/office/drawing/2014/main" id="{28B3DBC7-A113-C3D5-E638-3BFAD775667A}"/>
              </a:ext>
            </a:extLst>
          </p:cNvPr>
          <p:cNvSpPr>
            <a:spLocks noChangeShapeType="1"/>
          </p:cNvSpPr>
          <p:nvPr/>
        </p:nvSpPr>
        <p:spPr bwMode="auto">
          <a:xfrm>
            <a:off x="6934200" y="3352800"/>
            <a:ext cx="0"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19824" name="Line 15">
            <a:extLst>
              <a:ext uri="{FF2B5EF4-FFF2-40B4-BE49-F238E27FC236}">
                <a16:creationId xmlns:a16="http://schemas.microsoft.com/office/drawing/2014/main" id="{3AE746B8-5DA2-4DB7-18FE-B942113809C0}"/>
              </a:ext>
            </a:extLst>
          </p:cNvPr>
          <p:cNvSpPr>
            <a:spLocks noChangeShapeType="1"/>
          </p:cNvSpPr>
          <p:nvPr/>
        </p:nvSpPr>
        <p:spPr bwMode="auto">
          <a:xfrm>
            <a:off x="8077200" y="3429000"/>
            <a:ext cx="0"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19825" name="Text Box 16">
            <a:extLst>
              <a:ext uri="{FF2B5EF4-FFF2-40B4-BE49-F238E27FC236}">
                <a16:creationId xmlns:a16="http://schemas.microsoft.com/office/drawing/2014/main" id="{5C86D8FE-A870-A2CC-2E30-6A2672FC8C4E}"/>
              </a:ext>
            </a:extLst>
          </p:cNvPr>
          <p:cNvSpPr txBox="1">
            <a:spLocks noChangeArrowheads="1"/>
          </p:cNvSpPr>
          <p:nvPr/>
        </p:nvSpPr>
        <p:spPr bwMode="auto">
          <a:xfrm>
            <a:off x="2727325" y="3117850"/>
            <a:ext cx="8080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prstClr val="black"/>
                </a:solidFill>
                <a:effectLst/>
                <a:uLnTx/>
                <a:uFillTx/>
                <a:latin typeface="Comic Sans MS" panose="030F0902030302020204" pitchFamily="66" charset="0"/>
                <a:ea typeface="ＭＳ Ｐゴシック" panose="020B0600070205080204" pitchFamily="34" charset="-128"/>
                <a:cs typeface="+mn-cs"/>
              </a:rPr>
              <a:t>Loss</a:t>
            </a:r>
          </a:p>
        </p:txBody>
      </p:sp>
    </p:spTree>
    <p:extLst>
      <p:ext uri="{BB962C8B-B14F-4D97-AF65-F5344CB8AC3E}">
        <p14:creationId xmlns:p14="http://schemas.microsoft.com/office/powerpoint/2010/main" val="8919406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BA4FDCB-A6DF-C88F-86C9-31ABF61F1B09}"/>
              </a:ext>
            </a:extLst>
          </p:cNvPr>
          <p:cNvSpPr>
            <a:spLocks noGrp="1"/>
          </p:cNvSpPr>
          <p:nvPr>
            <p:ph type="sldNum" sz="quarter" idx="12"/>
          </p:nvPr>
        </p:nvSpPr>
        <p:spPr/>
        <p:txBody>
          <a:bodyPr/>
          <a:lstStyle/>
          <a:p>
            <a:pPr>
              <a:defRPr/>
            </a:pPr>
            <a:fld id="{0A127995-3B73-9E4E-8C97-548DB1B5851E}" type="slidenum">
              <a:rPr lang="en-US" altLang="en-US" smtClean="0"/>
              <a:pPr>
                <a:defRPr/>
              </a:pPr>
              <a:t>30</a:t>
            </a:fld>
            <a:endParaRPr lang="en-US" altLang="en-US"/>
          </a:p>
        </p:txBody>
      </p:sp>
      <p:sp>
        <p:nvSpPr>
          <p:cNvPr id="3" name="Rectangle 1">
            <a:extLst>
              <a:ext uri="{FF2B5EF4-FFF2-40B4-BE49-F238E27FC236}">
                <a16:creationId xmlns:a16="http://schemas.microsoft.com/office/drawing/2014/main" id="{E052B243-3676-5428-2FEC-709D65F272CA}"/>
              </a:ext>
            </a:extLst>
          </p:cNvPr>
          <p:cNvSpPr>
            <a:spLocks noChangeArrowheads="1"/>
          </p:cNvSpPr>
          <p:nvPr/>
        </p:nvSpPr>
        <p:spPr bwMode="auto">
          <a:xfrm>
            <a:off x="124691" y="823441"/>
            <a:ext cx="9051106"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000000"/>
                </a:solidFill>
                <a:effectLst/>
                <a:latin typeface="Arial" panose="020B0604020202020204" pitchFamily="34" charset="0"/>
              </a:rPr>
              <a:t>1. Negotiation (during 3-way handshake)</a:t>
            </a:r>
            <a:endParaRPr kumimoji="0" lang="en-US" altLang="en-US" sz="2400" i="0" u="none" strike="noStrike" cap="none" normalizeH="0" baseline="0" dirty="0">
              <a:ln>
                <a:noFill/>
              </a:ln>
              <a:solidFill>
                <a:srgbClr val="00000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i="0" u="none" strike="noStrike" cap="none" normalizeH="0" baseline="0" dirty="0">
                <a:ln>
                  <a:noFill/>
                </a:ln>
                <a:solidFill>
                  <a:srgbClr val="000000"/>
                </a:solidFill>
                <a:effectLst/>
                <a:latin typeface="Arial" panose="020B0604020202020204" pitchFamily="34" charset="0"/>
              </a:rPr>
              <a:t>Each side independently advertises a scale factor S:</a:t>
            </a:r>
            <a:endParaRPr kumimoji="0" lang="en-US" altLang="en-US" sz="240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400" i="0" u="none" strike="noStrike" cap="none" normalizeH="0" baseline="0" dirty="0">
                <a:ln>
                  <a:noFill/>
                </a:ln>
                <a:solidFill>
                  <a:srgbClr val="000000"/>
                </a:solidFill>
                <a:effectLst/>
                <a:latin typeface="Arial" panose="020B0604020202020204" pitchFamily="34" charset="0"/>
              </a:rPr>
              <a:t>Sent in SYN (and SYN-ACK)</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400" i="0" u="none" strike="noStrike" cap="none" normalizeH="0" baseline="0" dirty="0">
                <a:ln>
                  <a:noFill/>
                </a:ln>
                <a:solidFill>
                  <a:srgbClr val="000000"/>
                </a:solidFill>
                <a:effectLst/>
                <a:latin typeface="Arial" panose="020B0604020202020204" pitchFamily="34" charset="0"/>
              </a:rPr>
              <a:t>Range: S∈[0,14]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400" i="0" u="none" strike="noStrike" cap="none" normalizeH="0" baseline="0" dirty="0">
                <a:ln>
                  <a:noFill/>
                </a:ln>
                <a:solidFill>
                  <a:srgbClr val="000000"/>
                </a:solidFill>
                <a:effectLst/>
                <a:latin typeface="Arial" panose="020B0604020202020204" pitchFamily="34" charset="0"/>
              </a:rPr>
              <a:t>This option is only exchanged during connection setup.</a:t>
            </a:r>
            <a:endParaRPr kumimoji="0" lang="en-US" altLang="en-US" sz="2400" i="0" u="none" strike="noStrike" cap="none" normalizeH="0" baseline="0" dirty="0">
              <a:ln>
                <a:noFill/>
              </a:ln>
              <a:solidFill>
                <a:schemeClr val="tx1"/>
              </a:solidFill>
              <a:effectLst/>
              <a:latin typeface="Arial" panose="020B0604020202020204" pitchFamily="34" charset="0"/>
            </a:endParaRPr>
          </a:p>
        </p:txBody>
      </p:sp>
      <p:sp>
        <p:nvSpPr>
          <p:cNvPr id="5" name="Rectangle 3">
            <a:extLst>
              <a:ext uri="{FF2B5EF4-FFF2-40B4-BE49-F238E27FC236}">
                <a16:creationId xmlns:a16="http://schemas.microsoft.com/office/drawing/2014/main" id="{96BF5261-6F52-6B74-3C27-29CEC4BCEE4E}"/>
              </a:ext>
            </a:extLst>
          </p:cNvPr>
          <p:cNvSpPr>
            <a:spLocks noChangeArrowheads="1"/>
          </p:cNvSpPr>
          <p:nvPr/>
        </p:nvSpPr>
        <p:spPr bwMode="auto">
          <a:xfrm>
            <a:off x="156488" y="2634342"/>
            <a:ext cx="8987512"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1" i="0" u="none" strike="noStrike" cap="none" normalizeH="0" baseline="0" dirty="0">
              <a:ln>
                <a:noFill/>
              </a:ln>
              <a:solidFill>
                <a:srgbClr val="00000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000000"/>
                </a:solidFill>
                <a:effectLst/>
                <a:latin typeface="Arial" panose="020B0604020202020204" pitchFamily="34" charset="0"/>
              </a:rPr>
              <a:t>2. Interpretation Rule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i="0" u="none" strike="noStrike" cap="none" normalizeH="0" baseline="0" dirty="0">
                <a:ln>
                  <a:noFill/>
                </a:ln>
                <a:solidFill>
                  <a:srgbClr val="000000"/>
                </a:solidFill>
                <a:effectLst/>
                <a:latin typeface="Arial" panose="020B0604020202020204" pitchFamily="34" charset="0"/>
              </a:rPr>
              <a:t>The 16-bit advertised window is interpreted as: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i="0" u="none" strike="noStrike" cap="none" normalizeH="0" baseline="0" dirty="0">
                <a:ln>
                  <a:noFill/>
                </a:ln>
                <a:solidFill>
                  <a:srgbClr val="000000"/>
                </a:solidFill>
                <a:effectLst/>
                <a:latin typeface="Arial" panose="020B0604020202020204" pitchFamily="34" charset="0"/>
              </a:rPr>
              <a:t>Calculated Window=Advertised Window×2</a:t>
            </a:r>
            <a:r>
              <a:rPr kumimoji="0" lang="en-US" altLang="en-US" sz="2400" i="0" u="none" strike="noStrike" cap="none" normalizeH="0" baseline="30000" dirty="0">
                <a:ln>
                  <a:noFill/>
                </a:ln>
                <a:solidFill>
                  <a:srgbClr val="000000"/>
                </a:solidFill>
                <a:effectLst/>
                <a:latin typeface="Arial" panose="020B0604020202020204" pitchFamily="34" charset="0"/>
              </a:rPr>
              <a:t>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i="0" u="none" strike="noStrike" cap="none" normalizeH="0" baseline="30000" dirty="0">
              <a:ln>
                <a:noFill/>
              </a:ln>
              <a:solidFill>
                <a:srgbClr val="00000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i="0" u="none" strike="noStrike" cap="none" normalizeH="0" baseline="0" dirty="0">
                <a:ln>
                  <a:noFill/>
                </a:ln>
                <a:solidFill>
                  <a:srgbClr val="000000"/>
                </a:solidFill>
                <a:effectLst/>
                <a:latin typeface="Arial" panose="020B0604020202020204" pitchFamily="34" charset="0"/>
              </a:rPr>
              <a:t>The value in the TCP header remains 16 bits.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sp>
        <p:nvSpPr>
          <p:cNvPr id="7" name="Rectangle 5">
            <a:extLst>
              <a:ext uri="{FF2B5EF4-FFF2-40B4-BE49-F238E27FC236}">
                <a16:creationId xmlns:a16="http://schemas.microsoft.com/office/drawing/2014/main" id="{7F23C52A-F20F-F369-88E5-95D9D96A0974}"/>
              </a:ext>
            </a:extLst>
          </p:cNvPr>
          <p:cNvSpPr>
            <a:spLocks noChangeArrowheads="1"/>
          </p:cNvSpPr>
          <p:nvPr/>
        </p:nvSpPr>
        <p:spPr bwMode="auto">
          <a:xfrm>
            <a:off x="124691" y="5060794"/>
            <a:ext cx="6096541"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000000"/>
                </a:solidFill>
                <a:effectLst/>
                <a:latin typeface="Arial" panose="020B0604020202020204" pitchFamily="34" charset="0"/>
              </a:rPr>
              <a:t>3. Example</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400" b="0" i="0" u="none" strike="noStrike" cap="none" normalizeH="0" baseline="0" dirty="0">
                <a:ln>
                  <a:noFill/>
                </a:ln>
                <a:solidFill>
                  <a:srgbClr val="000000"/>
                </a:solidFill>
                <a:effectLst/>
                <a:latin typeface="Arial" panose="020B0604020202020204" pitchFamily="34" charset="0"/>
              </a:rPr>
              <a:t>Advertised window field = 40,000</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400" b="0" i="0" u="none" strike="noStrike" cap="none" normalizeH="0" baseline="0" dirty="0">
                <a:ln>
                  <a:noFill/>
                </a:ln>
                <a:solidFill>
                  <a:srgbClr val="000000"/>
                </a:solidFill>
                <a:effectLst/>
                <a:latin typeface="Arial" panose="020B0604020202020204" pitchFamily="34" charset="0"/>
              </a:rPr>
              <a:t>Scale factor S=3</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2400" dirty="0">
                <a:solidFill>
                  <a:srgbClr val="000000"/>
                </a:solidFill>
              </a:rPr>
              <a:t>Calculated</a:t>
            </a:r>
            <a:r>
              <a:rPr kumimoji="0" lang="en-US" altLang="en-US" sz="2400" b="0" i="0" u="none" strike="noStrike" cap="none" normalizeH="0" baseline="0" dirty="0">
                <a:ln>
                  <a:noFill/>
                </a:ln>
                <a:solidFill>
                  <a:srgbClr val="000000"/>
                </a:solidFill>
                <a:effectLst/>
                <a:latin typeface="Arial" panose="020B0604020202020204" pitchFamily="34" charset="0"/>
              </a:rPr>
              <a:t> </a:t>
            </a:r>
            <a:r>
              <a:rPr kumimoji="0" lang="en-US" altLang="en-US" sz="2400" b="0" i="0" u="none" strike="noStrike" cap="none" normalizeH="0" baseline="0" dirty="0" err="1">
                <a:ln>
                  <a:noFill/>
                </a:ln>
                <a:solidFill>
                  <a:srgbClr val="000000"/>
                </a:solidFill>
                <a:effectLst/>
                <a:latin typeface="Arial" panose="020B0604020202020204" pitchFamily="34" charset="0"/>
              </a:rPr>
              <a:t>rwnd</a:t>
            </a:r>
            <a:r>
              <a:rPr kumimoji="0" lang="en-US" altLang="en-US" sz="2400" b="0" i="0" u="none" strike="noStrike" cap="none" normalizeH="0" baseline="0" dirty="0">
                <a:ln>
                  <a:noFill/>
                </a:ln>
                <a:solidFill>
                  <a:srgbClr val="000000"/>
                </a:solidFill>
                <a:effectLst/>
                <a:latin typeface="Arial" panose="020B0604020202020204" pitchFamily="34" charset="0"/>
              </a:rPr>
              <a:t>=40,000×2</a:t>
            </a:r>
            <a:r>
              <a:rPr kumimoji="0" lang="en-US" altLang="en-US" sz="2400" b="0" i="0" u="none" strike="noStrike" cap="none" normalizeH="0" baseline="30000" dirty="0">
                <a:ln>
                  <a:noFill/>
                </a:ln>
                <a:solidFill>
                  <a:srgbClr val="000000"/>
                </a:solidFill>
                <a:effectLst/>
                <a:latin typeface="Arial" panose="020B0604020202020204" pitchFamily="34" charset="0"/>
              </a:rPr>
              <a:t>3</a:t>
            </a:r>
            <a:r>
              <a:rPr kumimoji="0" lang="en-US" altLang="en-US" sz="2400" b="0" i="0" u="none" strike="noStrike" cap="none" normalizeH="0" baseline="0" dirty="0">
                <a:ln>
                  <a:noFill/>
                </a:ln>
                <a:solidFill>
                  <a:srgbClr val="000000"/>
                </a:solidFill>
                <a:effectLst/>
                <a:latin typeface="Arial" panose="020B0604020202020204" pitchFamily="34" charset="0"/>
              </a:rPr>
              <a:t>=320,000 bytes</a:t>
            </a: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sp>
        <p:nvSpPr>
          <p:cNvPr id="8" name="TextBox 7">
            <a:extLst>
              <a:ext uri="{FF2B5EF4-FFF2-40B4-BE49-F238E27FC236}">
                <a16:creationId xmlns:a16="http://schemas.microsoft.com/office/drawing/2014/main" id="{5E01C56C-09A5-4BF0-5F9F-83423857A3E1}"/>
              </a:ext>
            </a:extLst>
          </p:cNvPr>
          <p:cNvSpPr txBox="1"/>
          <p:nvPr/>
        </p:nvSpPr>
        <p:spPr>
          <a:xfrm>
            <a:off x="0" y="0"/>
            <a:ext cx="9144000" cy="615553"/>
          </a:xfrm>
          <a:prstGeom prst="rect">
            <a:avLst/>
          </a:prstGeom>
          <a:solidFill>
            <a:schemeClr val="accent2">
              <a:lumMod val="75000"/>
            </a:schemeClr>
          </a:solidFill>
        </p:spPr>
        <p:txBody>
          <a:bodyPr wrap="square" rtlCol="0">
            <a:spAutoFit/>
          </a:bodyPr>
          <a:lstStyle/>
          <a:p>
            <a:r>
              <a:rPr lang="en-US" sz="3400" dirty="0">
                <a:solidFill>
                  <a:schemeClr val="bg1"/>
                </a:solidFill>
              </a:rPr>
              <a:t>Receiver window (advertised window) scaling</a:t>
            </a:r>
          </a:p>
        </p:txBody>
      </p:sp>
    </p:spTree>
    <p:extLst>
      <p:ext uri="{BB962C8B-B14F-4D97-AF65-F5344CB8AC3E}">
        <p14:creationId xmlns:p14="http://schemas.microsoft.com/office/powerpoint/2010/main" val="27733855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757AA28-8BEC-1D7A-07E7-2922981B7CB1}"/>
              </a:ext>
            </a:extLst>
          </p:cNvPr>
          <p:cNvSpPr>
            <a:spLocks noGrp="1"/>
          </p:cNvSpPr>
          <p:nvPr>
            <p:ph type="sldNum" sz="quarter" idx="12"/>
          </p:nvPr>
        </p:nvSpPr>
        <p:spPr/>
        <p:txBody>
          <a:bodyPr/>
          <a:lstStyle/>
          <a:p>
            <a:pPr>
              <a:defRPr/>
            </a:pPr>
            <a:fld id="{0A127995-3B73-9E4E-8C97-548DB1B5851E}" type="slidenum">
              <a:rPr lang="en-US" altLang="en-US" smtClean="0"/>
              <a:pPr>
                <a:defRPr/>
              </a:pPr>
              <a:t>31</a:t>
            </a:fld>
            <a:endParaRPr lang="en-US" altLang="en-US"/>
          </a:p>
        </p:txBody>
      </p:sp>
      <p:sp>
        <p:nvSpPr>
          <p:cNvPr id="5" name="Rectangle 2">
            <a:extLst>
              <a:ext uri="{FF2B5EF4-FFF2-40B4-BE49-F238E27FC236}">
                <a16:creationId xmlns:a16="http://schemas.microsoft.com/office/drawing/2014/main" id="{9E0327D8-B2B5-56D6-F9AF-8E9C69F80B30}"/>
              </a:ext>
            </a:extLst>
          </p:cNvPr>
          <p:cNvSpPr>
            <a:spLocks noChangeArrowheads="1"/>
          </p:cNvSpPr>
          <p:nvPr/>
        </p:nvSpPr>
        <p:spPr bwMode="auto">
          <a:xfrm>
            <a:off x="187035" y="871156"/>
            <a:ext cx="8769929"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000000"/>
                </a:solidFill>
                <a:effectLst/>
                <a:latin typeface="Arial" panose="020B0604020202020204" pitchFamily="34" charset="0"/>
              </a:rPr>
              <a:t>What is “wrap around” of TCP sequence numbers?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1" i="0" u="none" strike="noStrike" cap="none" normalizeH="0" baseline="0" dirty="0">
              <a:ln>
                <a:noFill/>
              </a:ln>
              <a:solidFill>
                <a:srgbClr val="00000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i="0" u="none" strike="noStrike" cap="none" normalizeH="0" baseline="0" dirty="0">
                <a:ln>
                  <a:noFill/>
                </a:ln>
                <a:solidFill>
                  <a:srgbClr val="000000"/>
                </a:solidFill>
                <a:effectLst/>
                <a:latin typeface="Arial" panose="020B0604020202020204" pitchFamily="34" charset="0"/>
              </a:rPr>
              <a:t>In TCP, every byte is assigned a 32-bit sequence number.</a:t>
            </a:r>
            <a:br>
              <a:rPr kumimoji="0" lang="en-US" altLang="en-US" sz="2400" i="0" u="none" strike="noStrike" cap="none" normalizeH="0" baseline="0" dirty="0">
                <a:ln>
                  <a:noFill/>
                </a:ln>
                <a:solidFill>
                  <a:srgbClr val="000000"/>
                </a:solidFill>
                <a:effectLst/>
                <a:latin typeface="Arial" panose="020B0604020202020204" pitchFamily="34" charset="0"/>
              </a:rPr>
            </a:br>
            <a:br>
              <a:rPr kumimoji="0" lang="en-US" altLang="en-US" sz="2400" i="0" u="none" strike="noStrike" cap="none" normalizeH="0" baseline="0" dirty="0">
                <a:ln>
                  <a:noFill/>
                </a:ln>
                <a:solidFill>
                  <a:srgbClr val="000000"/>
                </a:solidFill>
                <a:effectLst/>
                <a:latin typeface="Arial" panose="020B0604020202020204" pitchFamily="34" charset="0"/>
              </a:rPr>
            </a:br>
            <a:r>
              <a:rPr kumimoji="0" lang="en-US" altLang="en-US" sz="2400" i="0" u="none" strike="noStrike" cap="none" normalizeH="0" baseline="0" dirty="0">
                <a:ln>
                  <a:noFill/>
                </a:ln>
                <a:solidFill>
                  <a:srgbClr val="000000"/>
                </a:solidFill>
                <a:effectLst/>
                <a:latin typeface="Arial" panose="020B0604020202020204" pitchFamily="34" charset="0"/>
              </a:rPr>
              <a:t>That means the sequence number space is finite:</a:t>
            </a:r>
            <a:endParaRPr kumimoji="0" lang="en-US" altLang="en-US" sz="240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400" i="0" u="none" strike="noStrike" cap="none" normalizeH="0" baseline="0" dirty="0">
                <a:ln>
                  <a:noFill/>
                </a:ln>
                <a:solidFill>
                  <a:srgbClr val="000000"/>
                </a:solidFill>
                <a:effectLst/>
                <a:latin typeface="Arial" panose="020B0604020202020204" pitchFamily="34" charset="0"/>
              </a:rPr>
              <a:t>Range: 0 → (2</a:t>
            </a:r>
            <a:r>
              <a:rPr kumimoji="0" lang="en-US" altLang="en-US" sz="2400" i="0" u="none" strike="noStrike" cap="none" normalizeH="0" baseline="30000" dirty="0">
                <a:ln>
                  <a:noFill/>
                </a:ln>
                <a:solidFill>
                  <a:srgbClr val="000000"/>
                </a:solidFill>
                <a:effectLst/>
                <a:latin typeface="Arial" panose="020B0604020202020204" pitchFamily="34" charset="0"/>
              </a:rPr>
              <a:t>32 </a:t>
            </a:r>
            <a:r>
              <a:rPr kumimoji="0" lang="en-US" altLang="en-US" sz="2400" i="0" u="none" strike="noStrike" cap="none" normalizeH="0" baseline="0" dirty="0">
                <a:ln>
                  <a:noFill/>
                </a:ln>
                <a:solidFill>
                  <a:srgbClr val="000000"/>
                </a:solidFill>
                <a:effectLst/>
                <a:latin typeface="Arial" panose="020B0604020202020204" pitchFamily="34" charset="0"/>
              </a:rPr>
              <a:t>− 1)</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2400" i="0" u="none" strike="noStrike" cap="none" normalizeH="0" baseline="0" dirty="0">
              <a:ln>
                <a:noFill/>
              </a:ln>
              <a:solidFill>
                <a:srgbClr val="00000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400" i="0" u="none" strike="noStrike" cap="none" normalizeH="0" baseline="0" dirty="0">
                <a:ln>
                  <a:noFill/>
                </a:ln>
                <a:solidFill>
                  <a:srgbClr val="000000"/>
                </a:solidFill>
                <a:effectLst/>
                <a:latin typeface="Arial" panose="020B0604020202020204" pitchFamily="34" charset="0"/>
              </a:rPr>
              <a:t>After reaching the maximum, it wraps back to 0 (modulo 2</a:t>
            </a:r>
            <a:r>
              <a:rPr kumimoji="0" lang="en-US" altLang="en-US" sz="2400" i="0" u="none" strike="noStrike" cap="none" normalizeH="0" baseline="30000" dirty="0">
                <a:ln>
                  <a:noFill/>
                </a:ln>
                <a:solidFill>
                  <a:srgbClr val="000000"/>
                </a:solidFill>
                <a:effectLst/>
                <a:latin typeface="Arial" panose="020B0604020202020204" pitchFamily="34" charset="0"/>
              </a:rPr>
              <a:t>32</a:t>
            </a:r>
            <a:r>
              <a:rPr kumimoji="0" lang="en-US" altLang="en-US" sz="2400" i="0" u="none" strike="noStrike" cap="none" normalizeH="0" baseline="0" dirty="0">
                <a:ln>
                  <a:noFill/>
                </a:ln>
                <a:solidFill>
                  <a:srgbClr val="000000"/>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i="0" u="none" strike="noStrike" cap="none" normalizeH="0" baseline="0" dirty="0">
              <a:ln>
                <a:noFill/>
              </a:ln>
              <a:solidFill>
                <a:srgbClr val="00000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i="0" u="none" strike="noStrike" cap="none" normalizeH="0" baseline="0" dirty="0">
                <a:ln>
                  <a:noFill/>
                </a:ln>
                <a:solidFill>
                  <a:srgbClr val="000000"/>
                </a:solidFill>
                <a:effectLst/>
                <a:latin typeface="Arial" panose="020B0604020202020204" pitchFamily="34" charset="0"/>
              </a:rPr>
              <a:t>This is called sequence number wrap around.</a:t>
            </a:r>
            <a:endParaRPr kumimoji="0" lang="en-US" altLang="en-US" sz="2400" i="0" u="none" strike="noStrike" cap="none" normalizeH="0" baseline="0" dirty="0">
              <a:ln>
                <a:noFill/>
              </a:ln>
              <a:solidFill>
                <a:schemeClr val="tx1"/>
              </a:solidFill>
              <a:effectLst/>
              <a:latin typeface="Arial" panose="020B0604020202020204" pitchFamily="34" charset="0"/>
            </a:endParaRPr>
          </a:p>
        </p:txBody>
      </p:sp>
      <p:sp>
        <p:nvSpPr>
          <p:cNvPr id="3" name="TextBox 2">
            <a:extLst>
              <a:ext uri="{FF2B5EF4-FFF2-40B4-BE49-F238E27FC236}">
                <a16:creationId xmlns:a16="http://schemas.microsoft.com/office/drawing/2014/main" id="{9D19DDD0-450F-24D1-0969-9705B1F31118}"/>
              </a:ext>
            </a:extLst>
          </p:cNvPr>
          <p:cNvSpPr txBox="1"/>
          <p:nvPr/>
        </p:nvSpPr>
        <p:spPr>
          <a:xfrm>
            <a:off x="0" y="0"/>
            <a:ext cx="9144000" cy="584775"/>
          </a:xfrm>
          <a:prstGeom prst="rect">
            <a:avLst/>
          </a:prstGeom>
          <a:solidFill>
            <a:schemeClr val="tx2">
              <a:lumMod val="75000"/>
            </a:schemeClr>
          </a:solidFill>
        </p:spPr>
        <p:txBody>
          <a:bodyPr wrap="square" rtlCol="0">
            <a:spAutoFit/>
          </a:bodyPr>
          <a:lstStyle/>
          <a:p>
            <a:r>
              <a:rPr lang="en-US" sz="3200" dirty="0">
                <a:solidFill>
                  <a:schemeClr val="bg1"/>
                </a:solidFill>
              </a:rPr>
              <a:t>Revisiting a topic in a new context</a:t>
            </a:r>
          </a:p>
        </p:txBody>
      </p:sp>
    </p:spTree>
    <p:extLst>
      <p:ext uri="{BB962C8B-B14F-4D97-AF65-F5344CB8AC3E}">
        <p14:creationId xmlns:p14="http://schemas.microsoft.com/office/powerpoint/2010/main" val="7021351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AEE13F6-E81A-11F4-C13A-668554D25A1A}"/>
              </a:ext>
            </a:extLst>
          </p:cNvPr>
          <p:cNvSpPr>
            <a:spLocks noGrp="1"/>
          </p:cNvSpPr>
          <p:nvPr>
            <p:ph type="sldNum" sz="quarter" idx="12"/>
          </p:nvPr>
        </p:nvSpPr>
        <p:spPr/>
        <p:txBody>
          <a:bodyPr/>
          <a:lstStyle/>
          <a:p>
            <a:pPr>
              <a:defRPr/>
            </a:pPr>
            <a:fld id="{0A127995-3B73-9E4E-8C97-548DB1B5851E}" type="slidenum">
              <a:rPr lang="en-US" altLang="en-US" smtClean="0"/>
              <a:pPr>
                <a:defRPr/>
              </a:pPr>
              <a:t>32</a:t>
            </a:fld>
            <a:endParaRPr lang="en-US" altLang="en-US"/>
          </a:p>
        </p:txBody>
      </p:sp>
      <p:sp>
        <p:nvSpPr>
          <p:cNvPr id="3" name="Rectangle 1">
            <a:extLst>
              <a:ext uri="{FF2B5EF4-FFF2-40B4-BE49-F238E27FC236}">
                <a16:creationId xmlns:a16="http://schemas.microsoft.com/office/drawing/2014/main" id="{D716E0AA-98D7-F965-A27F-883F0378CF34}"/>
              </a:ext>
            </a:extLst>
          </p:cNvPr>
          <p:cNvSpPr>
            <a:spLocks noChangeArrowheads="1"/>
          </p:cNvSpPr>
          <p:nvPr/>
        </p:nvSpPr>
        <p:spPr bwMode="auto">
          <a:xfrm>
            <a:off x="96983" y="806625"/>
            <a:ext cx="8742218"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000000"/>
                </a:solidFill>
                <a:effectLst/>
                <a:latin typeface="Arial" panose="020B0604020202020204" pitchFamily="34" charset="0"/>
              </a:rPr>
              <a:t>Why is wrap around a problem?</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1" i="0" u="none" strike="noStrike" cap="none" normalizeH="0" baseline="0" dirty="0">
              <a:ln>
                <a:noFill/>
              </a:ln>
              <a:solidFill>
                <a:srgbClr val="00000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i="0" u="none" strike="noStrike" cap="none" normalizeH="0" baseline="0" dirty="0">
                <a:ln>
                  <a:noFill/>
                </a:ln>
                <a:solidFill>
                  <a:srgbClr val="000000"/>
                </a:solidFill>
                <a:effectLst/>
                <a:latin typeface="Arial" panose="020B0604020202020204" pitchFamily="34" charset="0"/>
              </a:rPr>
              <a:t>TCP relies on sequence numbers to:</a:t>
            </a:r>
            <a:endParaRPr kumimoji="0" lang="en-US" altLang="en-US" sz="240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2400" i="0" u="none" strike="noStrike" cap="none" normalizeH="0" baseline="0" dirty="0">
                <a:ln>
                  <a:noFill/>
                </a:ln>
                <a:solidFill>
                  <a:srgbClr val="000000"/>
                </a:solidFill>
                <a:effectLst/>
                <a:latin typeface="Arial" panose="020B0604020202020204" pitchFamily="34" charset="0"/>
              </a:rPr>
              <a:t>- Detect duplicates</a:t>
            </a:r>
          </a:p>
          <a:p>
            <a:pPr marL="0" marR="0" lvl="0" indent="0" algn="l" defTabSz="914400" rtl="0" eaLnBrk="0" fontAlgn="base" latinLnBrk="0" hangingPunct="0">
              <a:lnSpc>
                <a:spcPct val="100000"/>
              </a:lnSpc>
              <a:spcBef>
                <a:spcPct val="0"/>
              </a:spcBef>
              <a:spcAft>
                <a:spcPct val="0"/>
              </a:spcAft>
              <a:buClrTx/>
              <a:buSzTx/>
              <a:tabLst/>
            </a:pPr>
            <a:r>
              <a:rPr kumimoji="0" lang="en-US" altLang="en-US" sz="2400" i="0" u="none" strike="noStrike" cap="none" normalizeH="0" baseline="0" dirty="0">
                <a:ln>
                  <a:noFill/>
                </a:ln>
                <a:solidFill>
                  <a:srgbClr val="000000"/>
                </a:solidFill>
                <a:effectLst/>
                <a:latin typeface="Arial" panose="020B0604020202020204" pitchFamily="34" charset="0"/>
              </a:rPr>
              <a:t>- Ensure ordering</a:t>
            </a:r>
          </a:p>
          <a:p>
            <a:pPr marL="0" marR="0" lvl="0" indent="0" algn="l" defTabSz="914400" rtl="0" eaLnBrk="0" fontAlgn="base" latinLnBrk="0" hangingPunct="0">
              <a:lnSpc>
                <a:spcPct val="100000"/>
              </a:lnSpc>
              <a:spcBef>
                <a:spcPct val="0"/>
              </a:spcBef>
              <a:spcAft>
                <a:spcPct val="0"/>
              </a:spcAft>
              <a:buClrTx/>
              <a:buSzTx/>
              <a:tabLst/>
            </a:pPr>
            <a:r>
              <a:rPr kumimoji="0" lang="en-US" altLang="en-US" sz="2400" i="0" u="none" strike="noStrike" cap="none" normalizeH="0" baseline="0" dirty="0">
                <a:ln>
                  <a:noFill/>
                </a:ln>
                <a:solidFill>
                  <a:srgbClr val="000000"/>
                </a:solidFill>
                <a:effectLst/>
                <a:latin typeface="Arial" panose="020B0604020202020204" pitchFamily="34" charset="0"/>
              </a:rPr>
              <a:t>- Identify new vs old data</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i="0" u="none" strike="noStrike" cap="none" normalizeH="0" baseline="0" dirty="0">
              <a:ln>
                <a:noFill/>
              </a:ln>
              <a:solidFill>
                <a:srgbClr val="00000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i="0" u="none" strike="noStrike" cap="none" normalizeH="0" baseline="0" dirty="0">
                <a:ln>
                  <a:noFill/>
                </a:ln>
                <a:solidFill>
                  <a:srgbClr val="000000"/>
                </a:solidFill>
                <a:effectLst/>
                <a:latin typeface="Arial" panose="020B0604020202020204" pitchFamily="34" charset="0"/>
              </a:rPr>
              <a:t>If wraparound happens too quickly, an old packet still in the network or a “delayed packet” could:</a:t>
            </a:r>
            <a:endParaRPr kumimoji="0" lang="en-US" altLang="en-US" sz="240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2400" i="0" u="none" strike="noStrike" cap="none" normalizeH="0" baseline="0" dirty="0">
                <a:ln>
                  <a:noFill/>
                </a:ln>
                <a:solidFill>
                  <a:srgbClr val="000000"/>
                </a:solidFill>
                <a:effectLst/>
                <a:latin typeface="Arial" panose="020B0604020202020204" pitchFamily="34" charset="0"/>
              </a:rPr>
              <a:t>- Reappear after wraparound</a:t>
            </a:r>
          </a:p>
          <a:p>
            <a:pPr marL="0" marR="0" lvl="0" indent="0" algn="l" defTabSz="914400" rtl="0" eaLnBrk="0" fontAlgn="base" latinLnBrk="0" hangingPunct="0">
              <a:lnSpc>
                <a:spcPct val="100000"/>
              </a:lnSpc>
              <a:spcBef>
                <a:spcPct val="0"/>
              </a:spcBef>
              <a:spcAft>
                <a:spcPct val="0"/>
              </a:spcAft>
              <a:buClrTx/>
              <a:buSzTx/>
              <a:tabLst/>
            </a:pPr>
            <a:r>
              <a:rPr kumimoji="0" lang="en-US" altLang="en-US" sz="2400" i="0" u="none" strike="noStrike" cap="none" normalizeH="0" baseline="0" dirty="0">
                <a:ln>
                  <a:noFill/>
                </a:ln>
                <a:solidFill>
                  <a:srgbClr val="000000"/>
                </a:solidFill>
                <a:effectLst/>
                <a:latin typeface="Arial" panose="020B0604020202020204" pitchFamily="34" charset="0"/>
              </a:rPr>
              <a:t>- Be mistaken as new data (same sequence number)</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sp>
        <p:nvSpPr>
          <p:cNvPr id="4" name="TextBox 3">
            <a:extLst>
              <a:ext uri="{FF2B5EF4-FFF2-40B4-BE49-F238E27FC236}">
                <a16:creationId xmlns:a16="http://schemas.microsoft.com/office/drawing/2014/main" id="{FF360140-7259-C5A5-D187-2B286DFB93BB}"/>
              </a:ext>
            </a:extLst>
          </p:cNvPr>
          <p:cNvSpPr txBox="1"/>
          <p:nvPr/>
        </p:nvSpPr>
        <p:spPr>
          <a:xfrm>
            <a:off x="0" y="0"/>
            <a:ext cx="9144000" cy="584775"/>
          </a:xfrm>
          <a:prstGeom prst="rect">
            <a:avLst/>
          </a:prstGeom>
          <a:solidFill>
            <a:schemeClr val="tx2">
              <a:lumMod val="75000"/>
            </a:schemeClr>
          </a:solidFill>
        </p:spPr>
        <p:txBody>
          <a:bodyPr wrap="square" rtlCol="0">
            <a:spAutoFit/>
          </a:bodyPr>
          <a:lstStyle/>
          <a:p>
            <a:r>
              <a:rPr lang="en-US" sz="3200" dirty="0">
                <a:solidFill>
                  <a:schemeClr val="bg1"/>
                </a:solidFill>
              </a:rPr>
              <a:t>Revisiting a topic in a new context</a:t>
            </a:r>
          </a:p>
        </p:txBody>
      </p:sp>
    </p:spTree>
    <p:extLst>
      <p:ext uri="{BB962C8B-B14F-4D97-AF65-F5344CB8AC3E}">
        <p14:creationId xmlns:p14="http://schemas.microsoft.com/office/powerpoint/2010/main" val="35339149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Number Placeholder 1">
            <a:extLst>
              <a:ext uri="{FF2B5EF4-FFF2-40B4-BE49-F238E27FC236}">
                <a16:creationId xmlns:a16="http://schemas.microsoft.com/office/drawing/2014/main" id="{88331183-C645-0F3C-E707-AA86E3FCA4BF}"/>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016A3FE-4E4D-E844-8D59-1CFB08B62D68}"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pic>
        <p:nvPicPr>
          <p:cNvPr id="77826" name="Picture 2">
            <a:extLst>
              <a:ext uri="{FF2B5EF4-FFF2-40B4-BE49-F238E27FC236}">
                <a16:creationId xmlns:a16="http://schemas.microsoft.com/office/drawing/2014/main" id="{E2980C6D-0B58-2CF3-3BC2-9677A5D51A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8213" y="1163638"/>
            <a:ext cx="7267575" cy="379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7" name="TextBox 3">
            <a:extLst>
              <a:ext uri="{FF2B5EF4-FFF2-40B4-BE49-F238E27FC236}">
                <a16:creationId xmlns:a16="http://schemas.microsoft.com/office/drawing/2014/main" id="{1F03D2D3-662A-1490-3260-DCA9596AE78E}"/>
              </a:ext>
            </a:extLst>
          </p:cNvPr>
          <p:cNvSpPr txBox="1">
            <a:spLocks noChangeArrowheads="1"/>
          </p:cNvSpPr>
          <p:nvPr/>
        </p:nvSpPr>
        <p:spPr bwMode="auto">
          <a:xfrm>
            <a:off x="6350" y="6488113"/>
            <a:ext cx="19764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prstClr val="black"/>
                </a:solidFill>
                <a:effectLst/>
                <a:uLnTx/>
                <a:uFillTx/>
                <a:latin typeface="Courier New" panose="02070309020205020404" pitchFamily="49" charset="0"/>
                <a:ea typeface="ＭＳ Ｐゴシック" panose="020B0600070205080204" pitchFamily="34" charset="-128"/>
                <a:cs typeface="+mn-cs"/>
              </a:rPr>
              <a:t>REF: RFC 1323</a:t>
            </a:r>
          </a:p>
        </p:txBody>
      </p:sp>
      <p:sp>
        <p:nvSpPr>
          <p:cNvPr id="77828" name="Content Placeholder 2">
            <a:extLst>
              <a:ext uri="{FF2B5EF4-FFF2-40B4-BE49-F238E27FC236}">
                <a16:creationId xmlns:a16="http://schemas.microsoft.com/office/drawing/2014/main" id="{7F9607DB-8C1F-FBFC-32D4-816CBF291EBC}"/>
              </a:ext>
            </a:extLst>
          </p:cNvPr>
          <p:cNvSpPr txBox="1">
            <a:spLocks noChangeArrowheads="1"/>
          </p:cNvSpPr>
          <p:nvPr/>
        </p:nvSpPr>
        <p:spPr bwMode="auto">
          <a:xfrm>
            <a:off x="0" y="136525"/>
            <a:ext cx="9026525"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342900" marR="0" lvl="0" indent="-342900" algn="l"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altLang="en-US" sz="3200" b="0" i="0" u="none" strike="noStrike" kern="1200" cap="none" spc="0" normalizeH="0" baseline="0" noProof="0">
                <a:ln>
                  <a:noFill/>
                </a:ln>
                <a:solidFill>
                  <a:srgbClr val="800000"/>
                </a:solidFill>
                <a:effectLst/>
                <a:uLnTx/>
                <a:uFillTx/>
                <a:latin typeface="Calibri" panose="020F0502020204030204" pitchFamily="34" charset="0"/>
                <a:ea typeface="ＭＳ Ｐゴシック" panose="020B0600070205080204" pitchFamily="34" charset="-128"/>
                <a:cs typeface="+mn-cs"/>
              </a:rPr>
              <a:t>Wrap around is possible</a:t>
            </a:r>
            <a:endParaRPr kumimoji="0" lang="en-US" altLang="en-US" sz="24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
        <p:nvSpPr>
          <p:cNvPr id="2" name="TextBox 1">
            <a:extLst>
              <a:ext uri="{FF2B5EF4-FFF2-40B4-BE49-F238E27FC236}">
                <a16:creationId xmlns:a16="http://schemas.microsoft.com/office/drawing/2014/main" id="{371B4FB8-3E4E-3D4A-9D7F-24DF072C5288}"/>
              </a:ext>
            </a:extLst>
          </p:cNvPr>
          <p:cNvSpPr txBox="1"/>
          <p:nvPr/>
        </p:nvSpPr>
        <p:spPr>
          <a:xfrm>
            <a:off x="0" y="0"/>
            <a:ext cx="9144000" cy="584775"/>
          </a:xfrm>
          <a:prstGeom prst="rect">
            <a:avLst/>
          </a:prstGeom>
          <a:solidFill>
            <a:schemeClr val="tx2">
              <a:lumMod val="75000"/>
            </a:schemeClr>
          </a:solidFill>
        </p:spPr>
        <p:txBody>
          <a:bodyPr wrap="square" rtlCol="0">
            <a:spAutoFit/>
          </a:bodyPr>
          <a:lstStyle/>
          <a:p>
            <a:r>
              <a:rPr lang="en-US" sz="3200" dirty="0">
                <a:solidFill>
                  <a:schemeClr val="bg1"/>
                </a:solidFill>
              </a:rPr>
              <a:t>Revisiting a topic in a new context</a:t>
            </a:r>
          </a:p>
        </p:txBody>
      </p:sp>
    </p:spTree>
    <p:extLst>
      <p:ext uri="{BB962C8B-B14F-4D97-AF65-F5344CB8AC3E}">
        <p14:creationId xmlns:p14="http://schemas.microsoft.com/office/powerpoint/2010/main" val="17196575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F6A6DD6-6158-D62B-10EB-55D936A60D5F}"/>
              </a:ext>
            </a:extLst>
          </p:cNvPr>
          <p:cNvSpPr>
            <a:spLocks noGrp="1"/>
          </p:cNvSpPr>
          <p:nvPr>
            <p:ph type="sldNum" sz="quarter" idx="12"/>
          </p:nvPr>
        </p:nvSpPr>
        <p:spPr/>
        <p:txBody>
          <a:bodyPr/>
          <a:lstStyle/>
          <a:p>
            <a:pPr>
              <a:defRPr/>
            </a:pPr>
            <a:fld id="{0A127995-3B73-9E4E-8C97-548DB1B5851E}" type="slidenum">
              <a:rPr lang="en-US" altLang="en-US" smtClean="0"/>
              <a:pPr>
                <a:defRPr/>
              </a:pPr>
              <a:t>34</a:t>
            </a:fld>
            <a:endParaRPr lang="en-US" altLang="en-US"/>
          </a:p>
        </p:txBody>
      </p:sp>
      <p:sp>
        <p:nvSpPr>
          <p:cNvPr id="3" name="Rectangle 1">
            <a:extLst>
              <a:ext uri="{FF2B5EF4-FFF2-40B4-BE49-F238E27FC236}">
                <a16:creationId xmlns:a16="http://schemas.microsoft.com/office/drawing/2014/main" id="{272A5D9C-3320-6522-9D33-BF6D49C18057}"/>
              </a:ext>
            </a:extLst>
          </p:cNvPr>
          <p:cNvSpPr>
            <a:spLocks noChangeArrowheads="1"/>
          </p:cNvSpPr>
          <p:nvPr/>
        </p:nvSpPr>
        <p:spPr bwMode="auto">
          <a:xfrm>
            <a:off x="90054" y="529167"/>
            <a:ext cx="8963891"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000000"/>
                </a:solidFill>
                <a:effectLst/>
                <a:latin typeface="Arial" panose="020B0604020202020204" pitchFamily="34" charset="0"/>
              </a:rPr>
              <a:t>Why does it happen </a:t>
            </a:r>
            <a:r>
              <a:rPr kumimoji="0" lang="en-US" altLang="en-US" sz="2400" b="1" i="1" u="none" strike="noStrike" cap="none" normalizeH="0" baseline="0" dirty="0">
                <a:ln>
                  <a:noFill/>
                </a:ln>
                <a:solidFill>
                  <a:srgbClr val="000000"/>
                </a:solidFill>
                <a:effectLst/>
                <a:latin typeface="Arial" panose="020B0604020202020204" pitchFamily="34" charset="0"/>
              </a:rPr>
              <a:t>faster</a:t>
            </a:r>
            <a:r>
              <a:rPr kumimoji="0" lang="en-US" altLang="en-US" sz="2400" b="1" i="0" u="none" strike="noStrike" cap="none" normalizeH="0" baseline="0" dirty="0">
                <a:ln>
                  <a:noFill/>
                </a:ln>
                <a:solidFill>
                  <a:srgbClr val="000000"/>
                </a:solidFill>
                <a:effectLst/>
                <a:latin typeface="Arial" panose="020B0604020202020204" pitchFamily="34" charset="0"/>
              </a:rPr>
              <a:t> in high-speed networks?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rgbClr val="00000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000000"/>
                </a:solidFill>
                <a:effectLst/>
                <a:latin typeface="Arial" panose="020B0604020202020204" pitchFamily="34" charset="0"/>
              </a:rPr>
              <a:t>Wraparound time depends on data rate: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rgbClr val="00000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000000"/>
                </a:solidFill>
                <a:effectLst/>
                <a:latin typeface="Arial" panose="020B0604020202020204" pitchFamily="34" charset="0"/>
              </a:rPr>
              <a:t>Wraparound time = 2</a:t>
            </a:r>
            <a:r>
              <a:rPr kumimoji="0" lang="en-US" altLang="en-US" sz="2400" b="0" i="0" u="none" strike="noStrike" cap="none" normalizeH="0" baseline="30000" dirty="0">
                <a:ln>
                  <a:noFill/>
                </a:ln>
                <a:solidFill>
                  <a:srgbClr val="000000"/>
                </a:solidFill>
                <a:effectLst/>
                <a:latin typeface="Arial" panose="020B0604020202020204" pitchFamily="34" charset="0"/>
              </a:rPr>
              <a:t>32</a:t>
            </a:r>
            <a:r>
              <a:rPr kumimoji="0" lang="en-US" altLang="en-US" sz="2400" b="0" i="0" u="none" strike="noStrike" cap="none" normalizeH="0" baseline="0" dirty="0">
                <a:ln>
                  <a:noFill/>
                </a:ln>
                <a:solidFill>
                  <a:srgbClr val="000000"/>
                </a:solidFill>
                <a:effectLst/>
                <a:latin typeface="Arial" panose="020B0604020202020204" pitchFamily="34" charset="0"/>
              </a:rPr>
              <a:t> bytes / data rate (bytes/sec)</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400" dirty="0">
              <a:solidFill>
                <a:srgbClr val="000000"/>
              </a:solidFill>
            </a:endParaRPr>
          </a:p>
        </p:txBody>
      </p:sp>
      <p:sp>
        <p:nvSpPr>
          <p:cNvPr id="4" name="TextBox 3">
            <a:extLst>
              <a:ext uri="{FF2B5EF4-FFF2-40B4-BE49-F238E27FC236}">
                <a16:creationId xmlns:a16="http://schemas.microsoft.com/office/drawing/2014/main" id="{D160DA60-1516-F045-1495-144BED562356}"/>
              </a:ext>
            </a:extLst>
          </p:cNvPr>
          <p:cNvSpPr txBox="1"/>
          <p:nvPr/>
        </p:nvSpPr>
        <p:spPr>
          <a:xfrm>
            <a:off x="0" y="0"/>
            <a:ext cx="9144000" cy="584775"/>
          </a:xfrm>
          <a:prstGeom prst="rect">
            <a:avLst/>
          </a:prstGeom>
          <a:solidFill>
            <a:schemeClr val="tx2">
              <a:lumMod val="75000"/>
            </a:schemeClr>
          </a:solidFill>
        </p:spPr>
        <p:txBody>
          <a:bodyPr wrap="square" rtlCol="0">
            <a:spAutoFit/>
          </a:bodyPr>
          <a:lstStyle/>
          <a:p>
            <a:r>
              <a:rPr lang="en-US" sz="3200" dirty="0">
                <a:solidFill>
                  <a:schemeClr val="bg1"/>
                </a:solidFill>
              </a:rPr>
              <a:t>Revisiting a topic in a new context</a:t>
            </a:r>
          </a:p>
        </p:txBody>
      </p:sp>
    </p:spTree>
    <p:extLst>
      <p:ext uri="{BB962C8B-B14F-4D97-AF65-F5344CB8AC3E}">
        <p14:creationId xmlns:p14="http://schemas.microsoft.com/office/powerpoint/2010/main" val="6089725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Number Placeholder 1">
            <a:extLst>
              <a:ext uri="{FF2B5EF4-FFF2-40B4-BE49-F238E27FC236}">
                <a16:creationId xmlns:a16="http://schemas.microsoft.com/office/drawing/2014/main" id="{5F2A24BC-D399-CF36-C96D-744DC8D6FCB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06ABA33-1406-8D4B-81E6-EC9D77809315}"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78850" name="TextBox 3">
            <a:extLst>
              <a:ext uri="{FF2B5EF4-FFF2-40B4-BE49-F238E27FC236}">
                <a16:creationId xmlns:a16="http://schemas.microsoft.com/office/drawing/2014/main" id="{53789B5E-5FCE-4D2E-C89A-82B0ACA19844}"/>
              </a:ext>
            </a:extLst>
          </p:cNvPr>
          <p:cNvSpPr txBox="1">
            <a:spLocks noChangeArrowheads="1"/>
          </p:cNvSpPr>
          <p:nvPr/>
        </p:nvSpPr>
        <p:spPr bwMode="auto">
          <a:xfrm>
            <a:off x="6350" y="6488113"/>
            <a:ext cx="19764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REF: RFC 1323</a:t>
            </a:r>
          </a:p>
        </p:txBody>
      </p:sp>
      <p:sp>
        <p:nvSpPr>
          <p:cNvPr id="78851" name="TextBox 4">
            <a:extLst>
              <a:ext uri="{FF2B5EF4-FFF2-40B4-BE49-F238E27FC236}">
                <a16:creationId xmlns:a16="http://schemas.microsoft.com/office/drawing/2014/main" id="{309A97C6-DBB2-73EA-9FF1-E14DB2234A7A}"/>
              </a:ext>
            </a:extLst>
          </p:cNvPr>
          <p:cNvSpPr txBox="1">
            <a:spLocks noChangeArrowheads="1"/>
          </p:cNvSpPr>
          <p:nvPr/>
        </p:nvSpPr>
        <p:spPr bwMode="auto">
          <a:xfrm>
            <a:off x="1227975" y="1277938"/>
            <a:ext cx="6688049"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i="0" u="none" strike="noStrike" kern="1200" cap="none" spc="0" normalizeH="0" baseline="0" noProof="0" dirty="0">
                <a:ln>
                  <a:noFill/>
                </a:ln>
                <a:solidFill>
                  <a:prstClr val="black"/>
                </a:solidFill>
                <a:effectLst/>
                <a:uLnTx/>
                <a:uFillTx/>
                <a:latin typeface="Lucida Bright" panose="02040602050505020304" pitchFamily="18" charset="77"/>
                <a:ea typeface="ＭＳ Ｐゴシック" panose="020B0600070205080204" pitchFamily="34" charset="-128"/>
                <a:cs typeface="+mn-cs"/>
              </a:rPr>
              <a:t>If A and B are sequence numbers,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i="0" u="none" strike="noStrike" kern="1200" cap="none" spc="0" normalizeH="0" baseline="0" noProof="0" dirty="0">
              <a:ln>
                <a:noFill/>
              </a:ln>
              <a:solidFill>
                <a:prstClr val="black"/>
              </a:solidFill>
              <a:effectLst/>
              <a:uLnTx/>
              <a:uFillTx/>
              <a:latin typeface="Lucida Bright" panose="02040602050505020304" pitchFamily="18" charset="77"/>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i="0" u="none" strike="noStrike" kern="1200" cap="none" spc="0" normalizeH="0" baseline="0" noProof="0" dirty="0">
                <a:ln>
                  <a:noFill/>
                </a:ln>
                <a:solidFill>
                  <a:prstClr val="black"/>
                </a:solidFill>
                <a:effectLst/>
                <a:uLnTx/>
                <a:uFillTx/>
                <a:latin typeface="Lucida Bright" panose="02040602050505020304" pitchFamily="18" charset="77"/>
                <a:ea typeface="ＭＳ Ｐゴシック" panose="020B0600070205080204" pitchFamily="34" charset="-128"/>
                <a:cs typeface="+mn-cs"/>
              </a:rPr>
              <a:t>A &lt; B if 0 &lt; (B - A) &lt; 2**31,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i="0" u="none" strike="noStrike" kern="1200" cap="none" spc="0" normalizeH="0" baseline="0" noProof="0" dirty="0">
                <a:ln>
                  <a:noFill/>
                </a:ln>
                <a:solidFill>
                  <a:prstClr val="black"/>
                </a:solidFill>
                <a:effectLst/>
                <a:uLnTx/>
                <a:uFillTx/>
                <a:latin typeface="Lucida Bright" panose="02040602050505020304" pitchFamily="18" charset="77"/>
                <a:ea typeface="ＭＳ Ｐゴシック" panose="020B0600070205080204" pitchFamily="34" charset="-128"/>
                <a:cs typeface="+mn-cs"/>
              </a:rPr>
              <a:t>computed in signed 32-bit arithmetic</a:t>
            </a:r>
          </a:p>
        </p:txBody>
      </p:sp>
      <p:sp>
        <p:nvSpPr>
          <p:cNvPr id="78852" name="Content Placeholder 2">
            <a:extLst>
              <a:ext uri="{FF2B5EF4-FFF2-40B4-BE49-F238E27FC236}">
                <a16:creationId xmlns:a16="http://schemas.microsoft.com/office/drawing/2014/main" id="{13F6E903-D4F0-8F78-E60A-21B9C8B28C04}"/>
              </a:ext>
            </a:extLst>
          </p:cNvPr>
          <p:cNvSpPr txBox="1">
            <a:spLocks noChangeArrowheads="1"/>
          </p:cNvSpPr>
          <p:nvPr/>
        </p:nvSpPr>
        <p:spPr bwMode="auto">
          <a:xfrm>
            <a:off x="0" y="136525"/>
            <a:ext cx="9026525"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342900" marR="0" lvl="0" indent="-342900" algn="l"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altLang="en-US" sz="3200" b="0" i="0" u="none" strike="noStrike" kern="1200" cap="none" spc="0" normalizeH="0" baseline="0" noProof="0" dirty="0">
                <a:ln>
                  <a:noFill/>
                </a:ln>
                <a:solidFill>
                  <a:srgbClr val="800000"/>
                </a:solidFill>
                <a:effectLst/>
                <a:uLnTx/>
                <a:uFillTx/>
                <a:latin typeface="Calibri" panose="020F0502020204030204" pitchFamily="34" charset="0"/>
                <a:ea typeface="ＭＳ Ｐゴシック" panose="020B0600070205080204" pitchFamily="34" charset="-128"/>
                <a:cs typeface="+mn-cs"/>
              </a:rPr>
              <a:t>Wrap around-aware sequence number comparison</a:t>
            </a:r>
          </a:p>
          <a:p>
            <a:pPr marL="0" marR="0" lvl="0" indent="0" algn="l" defTabSz="457200" rtl="0" eaLnBrk="0" fontAlgn="base" latinLnBrk="0" hangingPunct="0">
              <a:lnSpc>
                <a:spcPct val="100000"/>
              </a:lnSpc>
              <a:spcBef>
                <a:spcPct val="20000"/>
              </a:spcBef>
              <a:spcAft>
                <a:spcPct val="0"/>
              </a:spcAft>
              <a:buClrTx/>
              <a:buSzTx/>
              <a:buNone/>
              <a:tabLst/>
              <a:defRPr/>
            </a:pPr>
            <a:r>
              <a:rPr lang="en-US" altLang="en-US" dirty="0"/>
              <a:t>(modulo </a:t>
            </a:r>
            <a:r>
              <a:rPr lang="en-US" altLang="en-US" dirty="0" err="1"/>
              <a:t>arithmatic</a:t>
            </a:r>
            <a:r>
              <a:rPr lang="en-US" altLang="en-US" dirty="0"/>
              <a:t>)</a:t>
            </a:r>
            <a:endParaRPr kumimoji="0" lang="en-US" altLang="en-US" sz="2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mn-cs"/>
            </a:endParaRPr>
          </a:p>
          <a:p>
            <a:pPr marL="457200" marR="0" lvl="1"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
        <p:nvSpPr>
          <p:cNvPr id="9" name="Content Placeholder 2">
            <a:extLst>
              <a:ext uri="{FF2B5EF4-FFF2-40B4-BE49-F238E27FC236}">
                <a16:creationId xmlns:a16="http://schemas.microsoft.com/office/drawing/2014/main" id="{3C105061-B7CA-323C-0D23-03C07193E5C6}"/>
              </a:ext>
            </a:extLst>
          </p:cNvPr>
          <p:cNvSpPr txBox="1">
            <a:spLocks noChangeArrowheads="1"/>
          </p:cNvSpPr>
          <p:nvPr/>
        </p:nvSpPr>
        <p:spPr bwMode="auto">
          <a:xfrm>
            <a:off x="0" y="5248757"/>
            <a:ext cx="9232900" cy="1143000"/>
          </a:xfrm>
          <a:prstGeom prst="rect">
            <a:avLst/>
          </a:prstGeom>
          <a:noFill/>
          <a:ln>
            <a:noFill/>
          </a:ln>
        </p:spPr>
        <p:txBody>
          <a:bodyPr/>
          <a:lstStyle>
            <a:lvl1pPr marL="342900" indent="-342900"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342900" marR="0" lvl="0" indent="-342900" algn="l"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altLang="en-US" sz="3200" b="0" i="0" u="none" strike="noStrike" kern="1200" cap="none" spc="0" normalizeH="0" baseline="0" noProof="0" dirty="0">
                <a:ln>
                  <a:noFill/>
                </a:ln>
                <a:solidFill>
                  <a:srgbClr val="800000"/>
                </a:solidFill>
                <a:effectLst/>
                <a:uLnTx/>
                <a:uFillTx/>
                <a:latin typeface="Calibri" panose="020F0502020204030204" pitchFamily="34" charset="0"/>
                <a:ea typeface="ＭＳ Ｐゴシック" panose="020B0600070205080204" pitchFamily="34" charset="-128"/>
                <a:cs typeface="+mn-cs"/>
              </a:rPr>
              <a:t>PAWS: Protect Against Wrapped Sequence Numbers</a:t>
            </a:r>
          </a:p>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3200" b="0" i="0" u="none" strike="noStrike" kern="1200" cap="none" spc="0" normalizeH="0" baseline="0" noProof="0" dirty="0">
                <a:ln>
                  <a:noFill/>
                </a:ln>
                <a:solidFill>
                  <a:srgbClr val="800000"/>
                </a:solidFill>
                <a:effectLst/>
                <a:uLnTx/>
                <a:uFillTx/>
                <a:latin typeface="Calibri" panose="020F0502020204030204" pitchFamily="34" charset="0"/>
                <a:ea typeface="ＭＳ Ｐゴシック" panose="020B0600070205080204" pitchFamily="34" charset="-128"/>
                <a:cs typeface="+mn-cs"/>
              </a:rPr>
              <a:t>(RFC 1323) </a:t>
            </a:r>
            <a:r>
              <a:rPr kumimoji="0" lang="en-US" altLang="en-US" sz="3200" b="0" i="0" u="none" strike="noStrike" kern="1200" cap="none" spc="0" normalizeH="0" baseline="0" noProof="0" dirty="0">
                <a:ln>
                  <a:noFill/>
                </a:ln>
                <a:solidFill>
                  <a:srgbClr val="9BBB59">
                    <a:lumMod val="75000"/>
                  </a:srgbClr>
                </a:solidFill>
                <a:effectLst/>
                <a:uLnTx/>
                <a:uFillTx/>
                <a:latin typeface="Calibri" panose="020F0502020204030204" pitchFamily="34" charset="0"/>
                <a:ea typeface="ＭＳ Ｐゴシック" panose="020B0600070205080204" pitchFamily="34" charset="-128"/>
                <a:cs typeface="+mn-cs"/>
              </a:rPr>
              <a:t>– Use sequence number and timestamps.</a:t>
            </a:r>
            <a:endParaRPr kumimoji="0" lang="en-US" altLang="en-US" sz="2400" b="0" i="0" u="none" strike="noStrike" kern="1200" cap="none" spc="0" normalizeH="0" baseline="0" noProof="0" dirty="0">
              <a:ln>
                <a:noFill/>
              </a:ln>
              <a:solidFill>
                <a:srgbClr val="9BBB59">
                  <a:lumMod val="75000"/>
                </a:srgbClr>
              </a:solidFill>
              <a:effectLst/>
              <a:uLnTx/>
              <a:uFillTx/>
              <a:latin typeface="Calibri" panose="020F0502020204030204" pitchFamily="34" charset="0"/>
              <a:ea typeface="ＭＳ Ｐゴシック" panose="020B0600070205080204" pitchFamily="34" charset="-128"/>
              <a:cs typeface="+mn-cs"/>
            </a:endParaRPr>
          </a:p>
        </p:txBody>
      </p:sp>
      <p:sp>
        <p:nvSpPr>
          <p:cNvPr id="2" name="Content Placeholder 2">
            <a:extLst>
              <a:ext uri="{FF2B5EF4-FFF2-40B4-BE49-F238E27FC236}">
                <a16:creationId xmlns:a16="http://schemas.microsoft.com/office/drawing/2014/main" id="{E976B831-C368-5DF3-61FD-CE3F8104A61E}"/>
              </a:ext>
            </a:extLst>
          </p:cNvPr>
          <p:cNvSpPr txBox="1">
            <a:spLocks noChangeArrowheads="1"/>
          </p:cNvSpPr>
          <p:nvPr/>
        </p:nvSpPr>
        <p:spPr bwMode="auto">
          <a:xfrm>
            <a:off x="6350" y="3613426"/>
            <a:ext cx="9026525"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342900" marR="0" lvl="0" indent="-342900" algn="l"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altLang="en-US" sz="3200" b="0" i="0" u="none" strike="noStrike" kern="1200" cap="none" spc="0" normalizeH="0" baseline="0" noProof="0" dirty="0">
                <a:ln>
                  <a:noFill/>
                </a:ln>
                <a:solidFill>
                  <a:srgbClr val="800000"/>
                </a:solidFill>
                <a:effectLst/>
                <a:uLnTx/>
                <a:uFillTx/>
                <a:latin typeface="Calibri" panose="020F0502020204030204" pitchFamily="34" charset="0"/>
                <a:ea typeface="ＭＳ Ｐゴシック" panose="020B0600070205080204" pitchFamily="34" charset="-128"/>
                <a:cs typeface="+mn-cs"/>
              </a:rPr>
              <a:t>Maximum segment lifetime (MSL, ~2 minutes) should be shorter than wrap-around-time, i.e., 2**31 / B  &gt; MSL (secs) </a:t>
            </a:r>
            <a:endParaRPr kumimoji="0" lang="en-US" altLang="en-US" sz="2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mn-cs"/>
            </a:endParaRPr>
          </a:p>
          <a:p>
            <a:pPr marL="457200" marR="0" lvl="1"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
        <p:nvSpPr>
          <p:cNvPr id="3" name="Rectangle 1">
            <a:extLst>
              <a:ext uri="{FF2B5EF4-FFF2-40B4-BE49-F238E27FC236}">
                <a16:creationId xmlns:a16="http://schemas.microsoft.com/office/drawing/2014/main" id="{16589B92-EF9F-BCCA-E7F2-2A2535BC719A}"/>
              </a:ext>
            </a:extLst>
          </p:cNvPr>
          <p:cNvSpPr>
            <a:spLocks noChangeArrowheads="1"/>
          </p:cNvSpPr>
          <p:nvPr/>
        </p:nvSpPr>
        <p:spPr bwMode="auto">
          <a:xfrm>
            <a:off x="1252726" y="3198167"/>
            <a:ext cx="627934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defTabSz="914400"/>
            <a:r>
              <a:rPr lang="en-US" altLang="en-US" sz="2400" dirty="0">
                <a:solidFill>
                  <a:srgbClr val="FF0000"/>
                </a:solidFill>
              </a:rPr>
              <a:t>Effective window rule: </a:t>
            </a:r>
            <a:r>
              <a:rPr kumimoji="0" lang="en-US" altLang="en-US" sz="2400" b="0" i="0" u="none" strike="noStrike" cap="none" normalizeH="0" baseline="0" dirty="0">
                <a:ln>
                  <a:noFill/>
                </a:ln>
                <a:solidFill>
                  <a:srgbClr val="FF0000"/>
                </a:solidFill>
                <a:effectLst/>
                <a:latin typeface="Arial" panose="020B0604020202020204" pitchFamily="34" charset="0"/>
              </a:rPr>
              <a:t>Effective window &lt; 2</a:t>
            </a:r>
            <a:r>
              <a:rPr kumimoji="0" lang="en-US" altLang="en-US" sz="2400" b="0" i="0" u="none" strike="noStrike" cap="none" normalizeH="0" baseline="30000" dirty="0">
                <a:ln>
                  <a:noFill/>
                </a:ln>
                <a:solidFill>
                  <a:srgbClr val="FF0000"/>
                </a:solidFill>
                <a:effectLst/>
                <a:latin typeface="Arial" panose="020B0604020202020204" pitchFamily="34" charset="0"/>
              </a:rPr>
              <a:t>31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Number Placeholder 1">
            <a:extLst>
              <a:ext uri="{FF2B5EF4-FFF2-40B4-BE49-F238E27FC236}">
                <a16:creationId xmlns:a16="http://schemas.microsoft.com/office/drawing/2014/main" id="{ACA74F8C-68CA-D7F5-28F7-259CB19BCD31}"/>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B409F38-DA58-5B4E-A5F1-01EBB3DBE881}"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pic>
        <p:nvPicPr>
          <p:cNvPr id="94210" name="Picture 2">
            <a:extLst>
              <a:ext uri="{FF2B5EF4-FFF2-40B4-BE49-F238E27FC236}">
                <a16:creationId xmlns:a16="http://schemas.microsoft.com/office/drawing/2014/main" id="{2501DE99-7344-17E8-A543-D0D15365D3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738" y="2622550"/>
            <a:ext cx="8772525" cy="133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1" name="Rectangle 2">
            <a:extLst>
              <a:ext uri="{FF2B5EF4-FFF2-40B4-BE49-F238E27FC236}">
                <a16:creationId xmlns:a16="http://schemas.microsoft.com/office/drawing/2014/main" id="{34EFD62B-7779-85E2-8547-F622C6C933D5}"/>
              </a:ext>
            </a:extLst>
          </p:cNvPr>
          <p:cNvSpPr txBox="1">
            <a:spLocks noChangeArrowheads="1"/>
          </p:cNvSpPr>
          <p:nvPr/>
        </p:nvSpPr>
        <p:spPr bwMode="auto">
          <a:xfrm>
            <a:off x="457200" y="76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rPr>
              <a:t>TCP timestamp</a:t>
            </a:r>
          </a:p>
        </p:txBody>
      </p:sp>
    </p:spTree>
    <p:extLst>
      <p:ext uri="{BB962C8B-B14F-4D97-AF65-F5344CB8AC3E}">
        <p14:creationId xmlns:p14="http://schemas.microsoft.com/office/powerpoint/2010/main" val="41914023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Number Placeholder 1">
            <a:extLst>
              <a:ext uri="{FF2B5EF4-FFF2-40B4-BE49-F238E27FC236}">
                <a16:creationId xmlns:a16="http://schemas.microsoft.com/office/drawing/2014/main" id="{47CF0CF3-0457-A4B2-CC70-8B8ED802CC0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0BFE313-574C-AD42-9C69-A2BC7F7818E5}"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pic>
        <p:nvPicPr>
          <p:cNvPr id="95234" name="Picture 2">
            <a:extLst>
              <a:ext uri="{FF2B5EF4-FFF2-40B4-BE49-F238E27FC236}">
                <a16:creationId xmlns:a16="http://schemas.microsoft.com/office/drawing/2014/main" id="{586A1D2E-4B33-48FE-8687-348A474903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738" y="2622550"/>
            <a:ext cx="8772525" cy="133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5" name="Rectangle 2">
            <a:extLst>
              <a:ext uri="{FF2B5EF4-FFF2-40B4-BE49-F238E27FC236}">
                <a16:creationId xmlns:a16="http://schemas.microsoft.com/office/drawing/2014/main" id="{9B57723D-E9CA-8FF4-A717-27D17B979ADE}"/>
              </a:ext>
            </a:extLst>
          </p:cNvPr>
          <p:cNvSpPr txBox="1">
            <a:spLocks noChangeArrowheads="1"/>
          </p:cNvSpPr>
          <p:nvPr/>
        </p:nvSpPr>
        <p:spPr bwMode="auto">
          <a:xfrm>
            <a:off x="457200" y="76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rPr>
              <a:t>TCP timestamp</a:t>
            </a:r>
          </a:p>
        </p:txBody>
      </p:sp>
      <p:sp>
        <p:nvSpPr>
          <p:cNvPr id="95236" name="TextBox 4">
            <a:extLst>
              <a:ext uri="{FF2B5EF4-FFF2-40B4-BE49-F238E27FC236}">
                <a16:creationId xmlns:a16="http://schemas.microsoft.com/office/drawing/2014/main" id="{78E316C0-48CD-14D9-21CB-E1884C4204EF}"/>
              </a:ext>
            </a:extLst>
          </p:cNvPr>
          <p:cNvSpPr txBox="1">
            <a:spLocks noChangeArrowheads="1"/>
          </p:cNvSpPr>
          <p:nvPr/>
        </p:nvSpPr>
        <p:spPr bwMode="auto">
          <a:xfrm>
            <a:off x="457200" y="1520825"/>
            <a:ext cx="3416300" cy="40005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0000"/>
                </a:solidFill>
                <a:effectLst/>
                <a:uLnTx/>
                <a:uFillTx/>
                <a:latin typeface="Courier New" panose="02070309020205020404" pitchFamily="49" charset="0"/>
                <a:ea typeface="ＭＳ Ｐゴシック" panose="020B0600070205080204" pitchFamily="34" charset="-128"/>
                <a:cs typeface="+mn-cs"/>
              </a:rPr>
              <a:t>Sender’s current time</a:t>
            </a:r>
          </a:p>
        </p:txBody>
      </p:sp>
      <p:sp>
        <p:nvSpPr>
          <p:cNvPr id="6" name="Freeform 5">
            <a:extLst>
              <a:ext uri="{FF2B5EF4-FFF2-40B4-BE49-F238E27FC236}">
                <a16:creationId xmlns:a16="http://schemas.microsoft.com/office/drawing/2014/main" id="{758E856D-3751-765C-F767-B90717309FA5}"/>
              </a:ext>
            </a:extLst>
          </p:cNvPr>
          <p:cNvSpPr/>
          <p:nvPr/>
        </p:nvSpPr>
        <p:spPr>
          <a:xfrm>
            <a:off x="3919538" y="1733550"/>
            <a:ext cx="782637" cy="1104900"/>
          </a:xfrm>
          <a:custGeom>
            <a:avLst/>
            <a:gdLst>
              <a:gd name="connsiteX0" fmla="*/ 0 w 783772"/>
              <a:gd name="connsiteY0" fmla="*/ 0 h 1104406"/>
              <a:gd name="connsiteX1" fmla="*/ 570016 w 783772"/>
              <a:gd name="connsiteY1" fmla="*/ 581891 h 1104406"/>
              <a:gd name="connsiteX2" fmla="*/ 783772 w 783772"/>
              <a:gd name="connsiteY2" fmla="*/ 1104406 h 1104406"/>
            </a:gdLst>
            <a:ahLst/>
            <a:cxnLst>
              <a:cxn ang="0">
                <a:pos x="connsiteX0" y="connsiteY0"/>
              </a:cxn>
              <a:cxn ang="0">
                <a:pos x="connsiteX1" y="connsiteY1"/>
              </a:cxn>
              <a:cxn ang="0">
                <a:pos x="connsiteX2" y="connsiteY2"/>
              </a:cxn>
            </a:cxnLst>
            <a:rect l="l" t="t" r="r" b="b"/>
            <a:pathLst>
              <a:path w="783772" h="1104406">
                <a:moveTo>
                  <a:pt x="0" y="0"/>
                </a:moveTo>
                <a:cubicBezTo>
                  <a:pt x="219693" y="198911"/>
                  <a:pt x="439387" y="397823"/>
                  <a:pt x="570016" y="581891"/>
                </a:cubicBezTo>
                <a:cubicBezTo>
                  <a:pt x="700645" y="765959"/>
                  <a:pt x="742208" y="935182"/>
                  <a:pt x="783772" y="1104406"/>
                </a:cubicBezTo>
              </a:path>
            </a:pathLst>
          </a:custGeom>
          <a:noFill/>
          <a:ln w="19050">
            <a:solidFill>
              <a:srgbClr val="FF0000"/>
            </a:solidFill>
            <a:tailEnd type="arrow"/>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7255560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Number Placeholder 1">
            <a:extLst>
              <a:ext uri="{FF2B5EF4-FFF2-40B4-BE49-F238E27FC236}">
                <a16:creationId xmlns:a16="http://schemas.microsoft.com/office/drawing/2014/main" id="{7366090B-EA26-509D-360E-ACCA7FA26918}"/>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48E8D16-3DE1-D84A-9CAB-4E3A315040C3}"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pic>
        <p:nvPicPr>
          <p:cNvPr id="96258" name="Picture 2">
            <a:extLst>
              <a:ext uri="{FF2B5EF4-FFF2-40B4-BE49-F238E27FC236}">
                <a16:creationId xmlns:a16="http://schemas.microsoft.com/office/drawing/2014/main" id="{40017B4F-B062-17AB-94A9-20FAFB898C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738" y="2622550"/>
            <a:ext cx="8772525" cy="133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59" name="Rectangle 2">
            <a:extLst>
              <a:ext uri="{FF2B5EF4-FFF2-40B4-BE49-F238E27FC236}">
                <a16:creationId xmlns:a16="http://schemas.microsoft.com/office/drawing/2014/main" id="{E120F1A8-6A1F-FD5A-9244-922D7854924E}"/>
              </a:ext>
            </a:extLst>
          </p:cNvPr>
          <p:cNvSpPr txBox="1">
            <a:spLocks noChangeArrowheads="1"/>
          </p:cNvSpPr>
          <p:nvPr/>
        </p:nvSpPr>
        <p:spPr bwMode="auto">
          <a:xfrm>
            <a:off x="457200" y="76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rPr>
              <a:t>TCP Timestamp Option (10 bytes)</a:t>
            </a:r>
          </a:p>
        </p:txBody>
      </p:sp>
      <p:sp>
        <p:nvSpPr>
          <p:cNvPr id="96260" name="TextBox 4">
            <a:extLst>
              <a:ext uri="{FF2B5EF4-FFF2-40B4-BE49-F238E27FC236}">
                <a16:creationId xmlns:a16="http://schemas.microsoft.com/office/drawing/2014/main" id="{5546ED84-9AF4-51A7-0ED7-41C2649031D8}"/>
              </a:ext>
            </a:extLst>
          </p:cNvPr>
          <p:cNvSpPr txBox="1">
            <a:spLocks noChangeArrowheads="1"/>
          </p:cNvSpPr>
          <p:nvPr/>
        </p:nvSpPr>
        <p:spPr bwMode="auto">
          <a:xfrm>
            <a:off x="457200" y="1520825"/>
            <a:ext cx="3416300" cy="40005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0000"/>
                </a:solidFill>
                <a:effectLst/>
                <a:uLnTx/>
                <a:uFillTx/>
                <a:latin typeface="Courier New" panose="02070309020205020404" pitchFamily="49" charset="0"/>
                <a:ea typeface="ＭＳ Ｐゴシック" panose="020B0600070205080204" pitchFamily="34" charset="-128"/>
                <a:cs typeface="+mn-cs"/>
              </a:rPr>
              <a:t>Sender’s current time</a:t>
            </a:r>
          </a:p>
        </p:txBody>
      </p:sp>
      <p:sp>
        <p:nvSpPr>
          <p:cNvPr id="6" name="Freeform 5">
            <a:extLst>
              <a:ext uri="{FF2B5EF4-FFF2-40B4-BE49-F238E27FC236}">
                <a16:creationId xmlns:a16="http://schemas.microsoft.com/office/drawing/2014/main" id="{B04352ED-A3AA-1E89-3D59-AE16749DAB4D}"/>
              </a:ext>
            </a:extLst>
          </p:cNvPr>
          <p:cNvSpPr/>
          <p:nvPr/>
        </p:nvSpPr>
        <p:spPr>
          <a:xfrm>
            <a:off x="3919538" y="1733550"/>
            <a:ext cx="782637" cy="1104900"/>
          </a:xfrm>
          <a:custGeom>
            <a:avLst/>
            <a:gdLst>
              <a:gd name="connsiteX0" fmla="*/ 0 w 783772"/>
              <a:gd name="connsiteY0" fmla="*/ 0 h 1104406"/>
              <a:gd name="connsiteX1" fmla="*/ 570016 w 783772"/>
              <a:gd name="connsiteY1" fmla="*/ 581891 h 1104406"/>
              <a:gd name="connsiteX2" fmla="*/ 783772 w 783772"/>
              <a:gd name="connsiteY2" fmla="*/ 1104406 h 1104406"/>
            </a:gdLst>
            <a:ahLst/>
            <a:cxnLst>
              <a:cxn ang="0">
                <a:pos x="connsiteX0" y="connsiteY0"/>
              </a:cxn>
              <a:cxn ang="0">
                <a:pos x="connsiteX1" y="connsiteY1"/>
              </a:cxn>
              <a:cxn ang="0">
                <a:pos x="connsiteX2" y="connsiteY2"/>
              </a:cxn>
            </a:cxnLst>
            <a:rect l="l" t="t" r="r" b="b"/>
            <a:pathLst>
              <a:path w="783772" h="1104406">
                <a:moveTo>
                  <a:pt x="0" y="0"/>
                </a:moveTo>
                <a:cubicBezTo>
                  <a:pt x="219693" y="198911"/>
                  <a:pt x="439387" y="397823"/>
                  <a:pt x="570016" y="581891"/>
                </a:cubicBezTo>
                <a:cubicBezTo>
                  <a:pt x="700645" y="765959"/>
                  <a:pt x="742208" y="935182"/>
                  <a:pt x="783772" y="1104406"/>
                </a:cubicBezTo>
              </a:path>
            </a:pathLst>
          </a:custGeom>
          <a:noFill/>
          <a:ln w="19050">
            <a:solidFill>
              <a:srgbClr val="FF0000"/>
            </a:solidFill>
            <a:tailEnd type="arrow"/>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AB55D841-F73B-E9C3-06D9-100E7065AFB1}"/>
              </a:ext>
            </a:extLst>
          </p:cNvPr>
          <p:cNvSpPr txBox="1"/>
          <p:nvPr/>
        </p:nvSpPr>
        <p:spPr>
          <a:xfrm>
            <a:off x="1460500" y="4640263"/>
            <a:ext cx="6956425" cy="1322387"/>
          </a:xfrm>
          <a:prstGeom prst="rect">
            <a:avLst/>
          </a:prstGeom>
          <a:noFill/>
          <a:ln>
            <a:solidFill>
              <a:schemeClr val="accent3">
                <a:lumMod val="75000"/>
              </a:schemeClr>
            </a:solidFill>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9BBB59">
                    <a:lumMod val="75000"/>
                  </a:srgbClr>
                </a:solidFill>
                <a:effectLst/>
                <a:uLnTx/>
                <a:uFillTx/>
                <a:latin typeface="Courier New" panose="02070309020205020404" pitchFamily="49" charset="0"/>
                <a:ea typeface="ＭＳ Ｐゴシック" panose="020B0600070205080204" pitchFamily="34" charset="-128"/>
                <a:cs typeface="+mn-cs"/>
              </a:rPr>
              <a:t>Copied timestamp from the packet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9BBB59">
                    <a:lumMod val="75000"/>
                  </a:srgbClr>
                </a:solidFill>
                <a:effectLst/>
                <a:uLnTx/>
                <a:uFillTx/>
                <a:latin typeface="Courier New" panose="02070309020205020404" pitchFamily="49" charset="0"/>
                <a:ea typeface="ＭＳ Ｐゴシック" panose="020B0600070205080204" pitchFamily="34" charset="-128"/>
                <a:cs typeface="+mn-cs"/>
              </a:rPr>
              <a:t>being acknowledged.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9BBB59">
                    <a:lumMod val="75000"/>
                  </a:srgbClr>
                </a:solidFill>
                <a:effectLst/>
                <a:uLnTx/>
                <a:uFillTx/>
                <a:latin typeface="Courier New" panose="02070309020205020404" pitchFamily="49" charset="0"/>
                <a:ea typeface="ＭＳ Ｐゴシック" panose="020B0600070205080204" pitchFamily="34" charset="-128"/>
                <a:cs typeface="+mn-cs"/>
              </a:rPr>
              <a:t>(valid only when the packet contains an ACK.</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9BBB59">
                    <a:lumMod val="75000"/>
                  </a:srgbClr>
                </a:solidFill>
                <a:effectLst/>
                <a:uLnTx/>
                <a:uFillTx/>
                <a:latin typeface="Courier New" panose="02070309020205020404" pitchFamily="49" charset="0"/>
                <a:ea typeface="ＭＳ Ｐゴシック" panose="020B0600070205080204" pitchFamily="34" charset="-128"/>
                <a:cs typeface="+mn-cs"/>
              </a:rPr>
              <a:t>i.e., the ACK bit is set in TCP header).</a:t>
            </a:r>
          </a:p>
        </p:txBody>
      </p:sp>
      <p:sp>
        <p:nvSpPr>
          <p:cNvPr id="8" name="Freeform 7">
            <a:extLst>
              <a:ext uri="{FF2B5EF4-FFF2-40B4-BE49-F238E27FC236}">
                <a16:creationId xmlns:a16="http://schemas.microsoft.com/office/drawing/2014/main" id="{F81B0374-A121-B715-517B-EBCC51A3C976}"/>
              </a:ext>
            </a:extLst>
          </p:cNvPr>
          <p:cNvSpPr/>
          <p:nvPr/>
        </p:nvSpPr>
        <p:spPr>
          <a:xfrm rot="11085800" flipH="1">
            <a:off x="7227888" y="3519488"/>
            <a:ext cx="784225" cy="1104900"/>
          </a:xfrm>
          <a:custGeom>
            <a:avLst/>
            <a:gdLst>
              <a:gd name="connsiteX0" fmla="*/ 0 w 783772"/>
              <a:gd name="connsiteY0" fmla="*/ 0 h 1104406"/>
              <a:gd name="connsiteX1" fmla="*/ 570016 w 783772"/>
              <a:gd name="connsiteY1" fmla="*/ 581891 h 1104406"/>
              <a:gd name="connsiteX2" fmla="*/ 783772 w 783772"/>
              <a:gd name="connsiteY2" fmla="*/ 1104406 h 1104406"/>
            </a:gdLst>
            <a:ahLst/>
            <a:cxnLst>
              <a:cxn ang="0">
                <a:pos x="connsiteX0" y="connsiteY0"/>
              </a:cxn>
              <a:cxn ang="0">
                <a:pos x="connsiteX1" y="connsiteY1"/>
              </a:cxn>
              <a:cxn ang="0">
                <a:pos x="connsiteX2" y="connsiteY2"/>
              </a:cxn>
            </a:cxnLst>
            <a:rect l="l" t="t" r="r" b="b"/>
            <a:pathLst>
              <a:path w="783772" h="1104406">
                <a:moveTo>
                  <a:pt x="0" y="0"/>
                </a:moveTo>
                <a:cubicBezTo>
                  <a:pt x="219693" y="198911"/>
                  <a:pt x="439387" y="397823"/>
                  <a:pt x="570016" y="581891"/>
                </a:cubicBezTo>
                <a:cubicBezTo>
                  <a:pt x="700645" y="765959"/>
                  <a:pt x="742208" y="935182"/>
                  <a:pt x="783772" y="1104406"/>
                </a:cubicBezTo>
              </a:path>
            </a:pathLst>
          </a:custGeom>
          <a:noFill/>
          <a:ln w="19050">
            <a:solidFill>
              <a:schemeClr val="accent3">
                <a:lumMod val="75000"/>
              </a:schemeClr>
            </a:solidFill>
            <a:tailEnd type="arrow"/>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5301351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1558835-A98E-076A-54E6-633B5E683237}"/>
              </a:ext>
            </a:extLst>
          </p:cNvPr>
          <p:cNvSpPr>
            <a:spLocks noGrp="1"/>
          </p:cNvSpPr>
          <p:nvPr>
            <p:ph type="sldNum" sz="quarter" idx="12"/>
          </p:nvPr>
        </p:nvSpPr>
        <p:spPr/>
        <p:txBody>
          <a:bodyPr/>
          <a:lstStyle/>
          <a:p>
            <a:pPr>
              <a:defRPr/>
            </a:pPr>
            <a:fld id="{0A127995-3B73-9E4E-8C97-548DB1B5851E}" type="slidenum">
              <a:rPr lang="en-US" altLang="en-US" smtClean="0"/>
              <a:pPr>
                <a:defRPr/>
              </a:pPr>
              <a:t>39</a:t>
            </a:fld>
            <a:endParaRPr lang="en-US" altLang="en-US"/>
          </a:p>
        </p:txBody>
      </p:sp>
      <p:sp>
        <p:nvSpPr>
          <p:cNvPr id="3" name="Rectangle 1">
            <a:extLst>
              <a:ext uri="{FF2B5EF4-FFF2-40B4-BE49-F238E27FC236}">
                <a16:creationId xmlns:a16="http://schemas.microsoft.com/office/drawing/2014/main" id="{C9D006DB-BA98-F5B8-F0BB-43927D56B5B5}"/>
              </a:ext>
            </a:extLst>
          </p:cNvPr>
          <p:cNvSpPr>
            <a:spLocks noChangeArrowheads="1"/>
          </p:cNvSpPr>
          <p:nvPr/>
        </p:nvSpPr>
        <p:spPr bwMode="auto">
          <a:xfrm>
            <a:off x="138546" y="43458"/>
            <a:ext cx="8894618" cy="6771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a:ln>
                  <a:noFill/>
                </a:ln>
                <a:solidFill>
                  <a:schemeClr val="accent6">
                    <a:lumMod val="75000"/>
                  </a:schemeClr>
                </a:solidFill>
                <a:effectLst/>
                <a:latin typeface="Google Sans"/>
              </a:rPr>
              <a:t>How PAWS Works: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AutoNum type="arabicPeriod"/>
              <a:tabLst/>
            </a:pPr>
            <a:r>
              <a:rPr kumimoji="0" lang="en-US" altLang="en-US" sz="2400" b="1" i="0" u="none" strike="noStrike" cap="none" normalizeH="0" baseline="0" dirty="0">
                <a:ln>
                  <a:noFill/>
                </a:ln>
                <a:solidFill>
                  <a:srgbClr val="0A0A0A"/>
                </a:solidFill>
                <a:effectLst/>
                <a:latin typeface="Google Sans"/>
              </a:rPr>
              <a:t>Timestamp Echoing</a:t>
            </a:r>
            <a:r>
              <a:rPr kumimoji="0" lang="en-US" altLang="en-US" sz="2400" b="0" i="0" u="none" strike="noStrike" cap="none" normalizeH="0" baseline="0" dirty="0">
                <a:ln>
                  <a:noFill/>
                </a:ln>
                <a:solidFill>
                  <a:srgbClr val="0A0A0A"/>
                </a:solidFill>
                <a:effectLst/>
                <a:latin typeface="Google Sans"/>
              </a:rPr>
              <a:t>: Each TCP segment includes a </a:t>
            </a:r>
            <a:r>
              <a:rPr kumimoji="0" lang="en-US" altLang="en-US" sz="2400" b="1" i="0" u="none" strike="noStrike" cap="none" normalizeH="0" baseline="0" dirty="0" err="1">
                <a:ln>
                  <a:noFill/>
                </a:ln>
                <a:solidFill>
                  <a:srgbClr val="0A0A0A"/>
                </a:solidFill>
                <a:effectLst/>
                <a:latin typeface="Google Sans"/>
              </a:rPr>
              <a:t>TSval</a:t>
            </a:r>
            <a:r>
              <a:rPr kumimoji="0" lang="en-US" altLang="en-US" sz="2400" b="0" i="0" u="none" strike="noStrike" cap="none" normalizeH="0" baseline="0" dirty="0">
                <a:ln>
                  <a:noFill/>
                </a:ln>
                <a:solidFill>
                  <a:srgbClr val="0A0A0A"/>
                </a:solidFill>
                <a:effectLst/>
                <a:latin typeface="Google Sans"/>
              </a:rPr>
              <a:t> (Timestamp Value) from the sender. The receiver tracks the most recent valid timestamp received (</a:t>
            </a:r>
            <a:r>
              <a:rPr kumimoji="0" lang="en-US" altLang="en-US" sz="2400" b="1" i="0" u="none" strike="noStrike" cap="none" normalizeH="0" baseline="0" dirty="0" err="1">
                <a:ln>
                  <a:noFill/>
                </a:ln>
                <a:solidFill>
                  <a:srgbClr val="0A0A0A"/>
                </a:solidFill>
                <a:effectLst/>
                <a:latin typeface="Google Sans"/>
              </a:rPr>
              <a:t>TS.Recent</a:t>
            </a:r>
            <a:r>
              <a:rPr kumimoji="0" lang="en-US" altLang="en-US" sz="2400" b="0" i="0" u="none" strike="noStrike" cap="none" normalizeH="0" baseline="0" dirty="0">
                <a:ln>
                  <a:noFill/>
                </a:ln>
                <a:solidFill>
                  <a:srgbClr val="0A0A0A"/>
                </a:solidFill>
                <a:effectLst/>
                <a:latin typeface="Google Sans"/>
              </a:rPr>
              <a:t>).</a:t>
            </a:r>
          </a:p>
          <a:p>
            <a:pPr marL="0" marR="0" lvl="0" indent="0" algn="l" defTabSz="914400" rtl="0" eaLnBrk="0" fontAlgn="base" latinLnBrk="0" hangingPunct="0">
              <a:lnSpc>
                <a:spcPct val="100000"/>
              </a:lnSpc>
              <a:spcBef>
                <a:spcPct val="0"/>
              </a:spcBef>
              <a:spcAft>
                <a:spcPct val="0"/>
              </a:spcAft>
              <a:buClrTx/>
              <a:buSzTx/>
              <a:buFontTx/>
              <a:buAutoNum type="arabicPeriod"/>
              <a:tabLst/>
            </a:pPr>
            <a:endParaRPr kumimoji="0" lang="en-US" altLang="en-US" sz="2400" b="0" i="0" u="none" strike="noStrike" cap="none" normalizeH="0" baseline="0" dirty="0">
              <a:ln>
                <a:noFill/>
              </a:ln>
              <a:solidFill>
                <a:srgbClr val="0A0A0A"/>
              </a:solidFill>
              <a:effectLst/>
              <a:latin typeface="Google Sans"/>
            </a:endParaRPr>
          </a:p>
          <a:p>
            <a:pPr marL="0" marR="0" lvl="0" indent="0" algn="l" defTabSz="914400" rtl="0" eaLnBrk="0" fontAlgn="base" latinLnBrk="0" hangingPunct="0">
              <a:lnSpc>
                <a:spcPct val="100000"/>
              </a:lnSpc>
              <a:spcBef>
                <a:spcPct val="0"/>
              </a:spcBef>
              <a:spcAft>
                <a:spcPct val="0"/>
              </a:spcAft>
              <a:buClrTx/>
              <a:buSzTx/>
              <a:buFontTx/>
              <a:buAutoNum type="arabicPeriod" startAt="2"/>
              <a:tabLst/>
            </a:pPr>
            <a:r>
              <a:rPr kumimoji="0" lang="en-US" altLang="en-US" sz="2400" b="1" i="0" u="none" strike="noStrike" cap="none" normalizeH="0" baseline="0" dirty="0">
                <a:ln>
                  <a:noFill/>
                </a:ln>
                <a:solidFill>
                  <a:srgbClr val="0A0A0A"/>
                </a:solidFill>
                <a:effectLst/>
                <a:latin typeface="Google Sans"/>
              </a:rPr>
              <a:t>Monotonicity Requirement</a:t>
            </a:r>
            <a:r>
              <a:rPr kumimoji="0" lang="en-US" altLang="en-US" sz="2400" b="0" i="0" u="none" strike="noStrike" cap="none" normalizeH="0" baseline="0" dirty="0">
                <a:ln>
                  <a:noFill/>
                </a:ln>
                <a:solidFill>
                  <a:srgbClr val="0A0A0A"/>
                </a:solidFill>
                <a:effectLst/>
                <a:latin typeface="Google Sans"/>
              </a:rPr>
              <a:t>: The algorithm assumes that every new segment sent will have a timestamp value greater than or equal to the previous one.</a:t>
            </a:r>
            <a:br>
              <a:rPr kumimoji="0" lang="en-US" altLang="en-US" sz="2400" b="0" i="0" u="none" strike="noStrike" cap="none" normalizeH="0" baseline="0" dirty="0">
                <a:ln>
                  <a:noFill/>
                </a:ln>
                <a:solidFill>
                  <a:srgbClr val="0A0A0A"/>
                </a:solidFill>
                <a:effectLst/>
                <a:latin typeface="Google Sans"/>
              </a:rPr>
            </a:br>
            <a:endParaRPr kumimoji="0" lang="en-US" altLang="en-US" sz="2400" b="0" i="0" u="none" strike="noStrike" cap="none" normalizeH="0" baseline="0" dirty="0">
              <a:ln>
                <a:noFill/>
              </a:ln>
              <a:solidFill>
                <a:srgbClr val="0A0A0A"/>
              </a:solidFill>
              <a:effectLst/>
              <a:latin typeface="Google Sans"/>
            </a:endParaRPr>
          </a:p>
          <a:p>
            <a:pPr marL="0" marR="0" lvl="0" indent="0" algn="l" defTabSz="914400" rtl="0" eaLnBrk="0" fontAlgn="base" latinLnBrk="0" hangingPunct="0">
              <a:lnSpc>
                <a:spcPct val="100000"/>
              </a:lnSpc>
              <a:spcBef>
                <a:spcPct val="0"/>
              </a:spcBef>
              <a:spcAft>
                <a:spcPct val="0"/>
              </a:spcAft>
              <a:buClrTx/>
              <a:buSzTx/>
              <a:buFontTx/>
              <a:buAutoNum type="arabicPeriod" startAt="3"/>
              <a:tabLst/>
            </a:pPr>
            <a:r>
              <a:rPr kumimoji="0" lang="en-US" altLang="en-US" sz="2400" b="1" i="0" u="none" strike="noStrike" cap="none" normalizeH="0" baseline="0" dirty="0">
                <a:ln>
                  <a:noFill/>
                </a:ln>
                <a:solidFill>
                  <a:srgbClr val="0A0A0A"/>
                </a:solidFill>
                <a:effectLst/>
                <a:latin typeface="Google Sans"/>
              </a:rPr>
              <a:t>The Comparison</a:t>
            </a:r>
            <a:r>
              <a:rPr kumimoji="0" lang="en-US" altLang="en-US" sz="2400" b="0" i="0" u="none" strike="noStrike" cap="none" normalizeH="0" baseline="0" dirty="0">
                <a:ln>
                  <a:noFill/>
                </a:ln>
                <a:solidFill>
                  <a:srgbClr val="0A0A0A"/>
                </a:solidFill>
                <a:effectLst/>
                <a:latin typeface="Google Sans"/>
              </a:rPr>
              <a:t>: When a new segment arrives, PAWS compares its timestamp (</a:t>
            </a:r>
            <a:r>
              <a:rPr kumimoji="0" lang="en-US" altLang="en-US" sz="2400" b="1" i="0" u="none" strike="noStrike" cap="none" normalizeH="0" baseline="0" dirty="0" err="1">
                <a:ln>
                  <a:noFill/>
                </a:ln>
                <a:solidFill>
                  <a:srgbClr val="0A0A0A"/>
                </a:solidFill>
                <a:effectLst/>
                <a:latin typeface="Google Sans"/>
              </a:rPr>
              <a:t>SEG.TSval</a:t>
            </a:r>
            <a:r>
              <a:rPr kumimoji="0" lang="en-US" altLang="en-US" sz="2400" b="0" i="0" u="none" strike="noStrike" cap="none" normalizeH="0" baseline="0" dirty="0">
                <a:ln>
                  <a:noFill/>
                </a:ln>
                <a:solidFill>
                  <a:srgbClr val="0A0A0A"/>
                </a:solidFill>
                <a:effectLst/>
                <a:latin typeface="Google Sans"/>
              </a:rPr>
              <a:t>) against </a:t>
            </a:r>
            <a:r>
              <a:rPr kumimoji="0" lang="en-US" altLang="en-US" sz="2400" b="1" i="0" u="none" strike="noStrike" cap="none" normalizeH="0" baseline="0" dirty="0" err="1">
                <a:ln>
                  <a:noFill/>
                </a:ln>
                <a:solidFill>
                  <a:srgbClr val="0A0A0A"/>
                </a:solidFill>
                <a:effectLst/>
                <a:latin typeface="Google Sans"/>
              </a:rPr>
              <a:t>TS.Recent</a:t>
            </a:r>
            <a:r>
              <a:rPr kumimoji="0" lang="en-US" altLang="en-US" sz="2400" b="0" i="0" u="none" strike="noStrike" cap="none" normalizeH="0" baseline="0" dirty="0">
                <a:ln>
                  <a:noFill/>
                </a:ln>
                <a:solidFill>
                  <a:srgbClr val="0A0A0A"/>
                </a:solidFill>
                <a:effectLst/>
                <a:latin typeface="Google Sans"/>
              </a:rPr>
              <a:t>:</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US" altLang="en-US" sz="2400" b="1" i="0" u="none" strike="noStrike" cap="none" normalizeH="0" baseline="0" dirty="0">
                <a:ln>
                  <a:noFill/>
                </a:ln>
                <a:solidFill>
                  <a:srgbClr val="0A0A0A"/>
                </a:solidFill>
                <a:effectLst/>
                <a:latin typeface="var(--nkmQOe)"/>
              </a:rPr>
              <a:t>If </a:t>
            </a:r>
            <a:r>
              <a:rPr kumimoji="0" lang="en-US" altLang="en-US" sz="2400" b="1" i="0" u="none" strike="noStrike" cap="none" normalizeH="0" baseline="0" dirty="0" err="1">
                <a:ln>
                  <a:noFill/>
                </a:ln>
                <a:solidFill>
                  <a:srgbClr val="0A0A0A"/>
                </a:solidFill>
                <a:effectLst/>
                <a:latin typeface="var(--nkmQOe)"/>
              </a:rPr>
              <a:t>SEG.TSval</a:t>
            </a:r>
            <a:r>
              <a:rPr kumimoji="0" lang="en-US" altLang="en-US" sz="2400" b="1" i="0" u="none" strike="noStrike" cap="none" normalizeH="0" baseline="0" dirty="0">
                <a:ln>
                  <a:noFill/>
                </a:ln>
                <a:solidFill>
                  <a:srgbClr val="0A0A0A"/>
                </a:solidFill>
                <a:effectLst/>
                <a:latin typeface="var(--nkmQOe)"/>
              </a:rPr>
              <a:t> &lt; </a:t>
            </a:r>
            <a:r>
              <a:rPr kumimoji="0" lang="en-US" altLang="en-US" sz="2400" b="1" i="0" u="none" strike="noStrike" cap="none" normalizeH="0" baseline="0" dirty="0" err="1">
                <a:ln>
                  <a:noFill/>
                </a:ln>
                <a:solidFill>
                  <a:srgbClr val="0A0A0A"/>
                </a:solidFill>
                <a:effectLst/>
                <a:latin typeface="var(--nkmQOe)"/>
              </a:rPr>
              <a:t>TS.Recent</a:t>
            </a:r>
            <a:r>
              <a:rPr kumimoji="0" lang="en-US" altLang="en-US" sz="2400" b="0" i="0" u="none" strike="noStrike" cap="none" normalizeH="0" baseline="0" dirty="0">
                <a:ln>
                  <a:noFill/>
                </a:ln>
                <a:solidFill>
                  <a:srgbClr val="0A0A0A"/>
                </a:solidFill>
                <a:effectLst/>
                <a:latin typeface="var(--nkmQOe)"/>
              </a:rPr>
              <a:t>: The packet is treated as an "old duplicate" from a previous lap of the sequence numbers and is discarded.</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US" altLang="en-US" sz="2400" b="1" i="0" u="none" strike="noStrike" cap="none" normalizeH="0" baseline="0" dirty="0">
                <a:ln>
                  <a:noFill/>
                </a:ln>
                <a:solidFill>
                  <a:srgbClr val="0A0A0A"/>
                </a:solidFill>
                <a:effectLst/>
                <a:latin typeface="var(--nkmQOe)"/>
              </a:rPr>
              <a:t>If </a:t>
            </a:r>
            <a:r>
              <a:rPr kumimoji="0" lang="en-US" altLang="en-US" sz="2400" b="1" i="0" u="none" strike="noStrike" cap="none" normalizeH="0" baseline="0" dirty="0" err="1">
                <a:ln>
                  <a:noFill/>
                </a:ln>
                <a:solidFill>
                  <a:srgbClr val="0A0A0A"/>
                </a:solidFill>
                <a:effectLst/>
                <a:latin typeface="var(--nkmQOe)"/>
              </a:rPr>
              <a:t>SEG.TSval</a:t>
            </a:r>
            <a:r>
              <a:rPr kumimoji="0" lang="en-US" altLang="en-US" sz="2400" b="1" i="0" u="none" strike="noStrike" cap="none" normalizeH="0" baseline="0" dirty="0">
                <a:ln>
                  <a:noFill/>
                </a:ln>
                <a:solidFill>
                  <a:srgbClr val="0A0A0A"/>
                </a:solidFill>
                <a:effectLst/>
                <a:latin typeface="var(--nkmQOe)"/>
              </a:rPr>
              <a:t> ≥ </a:t>
            </a:r>
            <a:r>
              <a:rPr kumimoji="0" lang="en-US" altLang="en-US" sz="2400" b="1" i="0" u="none" strike="noStrike" cap="none" normalizeH="0" baseline="0" dirty="0" err="1">
                <a:ln>
                  <a:noFill/>
                </a:ln>
                <a:solidFill>
                  <a:srgbClr val="0A0A0A"/>
                </a:solidFill>
                <a:effectLst/>
                <a:latin typeface="var(--nkmQOe)"/>
              </a:rPr>
              <a:t>TS.Recent</a:t>
            </a:r>
            <a:r>
              <a:rPr kumimoji="0" lang="en-US" altLang="en-US" sz="2400" b="0" i="0" u="none" strike="noStrike" cap="none" normalizeH="0" baseline="0" dirty="0">
                <a:ln>
                  <a:noFill/>
                </a:ln>
                <a:solidFill>
                  <a:srgbClr val="0A0A0A"/>
                </a:solidFill>
                <a:effectLst/>
                <a:latin typeface="var(--nkmQOe)"/>
              </a:rPr>
              <a:t>: The packet is considered current and is processed normally.</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6129271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4">
            <a:extLst>
              <a:ext uri="{FF2B5EF4-FFF2-40B4-BE49-F238E27FC236}">
                <a16:creationId xmlns:a16="http://schemas.microsoft.com/office/drawing/2014/main" id="{F8EA83D6-8010-EDA4-EA3D-A715EEC0E427}"/>
              </a:ext>
            </a:extLst>
          </p:cNvPr>
          <p:cNvSpPr>
            <a:spLocks noGrp="1"/>
          </p:cNvSpPr>
          <p:nvPr>
            <p:ph type="ctrTitle"/>
          </p:nvPr>
        </p:nvSpPr>
        <p:spPr>
          <a:xfrm>
            <a:off x="0" y="2716696"/>
            <a:ext cx="9144000" cy="883754"/>
          </a:xfrm>
          <a:solidFill>
            <a:schemeClr val="tx2">
              <a:lumMod val="75000"/>
            </a:schemeClr>
          </a:solidFill>
        </p:spPr>
        <p:txBody>
          <a:bodyPr/>
          <a:lstStyle/>
          <a:p>
            <a:r>
              <a:rPr lang="en-US" altLang="en-US" dirty="0">
                <a:solidFill>
                  <a:schemeClr val="bg1"/>
                </a:solidFill>
                <a:ea typeface="ＭＳ Ｐゴシック" panose="020B0600070205080204" pitchFamily="34" charset="-128"/>
              </a:rPr>
              <a:t>Congestion control: Slow start</a:t>
            </a:r>
          </a:p>
        </p:txBody>
      </p:sp>
      <p:sp>
        <p:nvSpPr>
          <p:cNvPr id="45059" name="Slide Number Placeholder 3">
            <a:extLst>
              <a:ext uri="{FF2B5EF4-FFF2-40B4-BE49-F238E27FC236}">
                <a16:creationId xmlns:a16="http://schemas.microsoft.com/office/drawing/2014/main" id="{9482FFE2-ABEC-26CB-DDB5-BC216877FB2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B945219-5A1F-D846-848B-F86B61BC56CF}"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Number Placeholder 1">
            <a:extLst>
              <a:ext uri="{FF2B5EF4-FFF2-40B4-BE49-F238E27FC236}">
                <a16:creationId xmlns:a16="http://schemas.microsoft.com/office/drawing/2014/main" id="{4AF4A039-1337-AE0E-3BEA-9D63811004E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B2839A-E43B-EE41-B076-3821DBFE0D27}"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79874" name="Content Placeholder 2">
            <a:extLst>
              <a:ext uri="{FF2B5EF4-FFF2-40B4-BE49-F238E27FC236}">
                <a16:creationId xmlns:a16="http://schemas.microsoft.com/office/drawing/2014/main" id="{AA205456-238F-50CE-626A-9C15EEBC4625}"/>
              </a:ext>
            </a:extLst>
          </p:cNvPr>
          <p:cNvSpPr txBox="1">
            <a:spLocks noChangeArrowheads="1"/>
          </p:cNvSpPr>
          <p:nvPr/>
        </p:nvSpPr>
        <p:spPr bwMode="auto">
          <a:xfrm>
            <a:off x="0" y="1600200"/>
            <a:ext cx="9026525"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342900" marR="0" lvl="0" indent="-342900" algn="l"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altLang="en-US" sz="3200" b="0" i="0" u="none" strike="noStrike" kern="1200" cap="none" spc="0" normalizeH="0" baseline="0" noProof="0">
                <a:ln>
                  <a:noFill/>
                </a:ln>
                <a:solidFill>
                  <a:srgbClr val="800000"/>
                </a:solidFill>
                <a:effectLst/>
                <a:uLnTx/>
                <a:uFillTx/>
                <a:latin typeface="Calibri" panose="020F0502020204030204" pitchFamily="34" charset="0"/>
                <a:ea typeface="ＭＳ Ｐゴシック" panose="020B0600070205080204" pitchFamily="34" charset="-128"/>
                <a:cs typeface="+mn-cs"/>
              </a:rPr>
              <a:t>A few design decisions</a:t>
            </a:r>
          </a:p>
          <a:p>
            <a:pPr marL="457200" marR="0" lvl="1"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3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	1. Unique packet identifiers: Why and how</a:t>
            </a:r>
          </a:p>
          <a:p>
            <a:pPr marL="457200" marR="0" lvl="1"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3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	2. Duplicate packets: Why and how to eliminate</a:t>
            </a:r>
          </a:p>
          <a:p>
            <a:pPr marL="457200" marR="0" lvl="1"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3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	3. Timeout: picking the ideal value</a:t>
            </a:r>
          </a:p>
        </p:txBody>
      </p:sp>
      <p:sp>
        <p:nvSpPr>
          <p:cNvPr id="2" name="Rectangle 1">
            <a:extLst>
              <a:ext uri="{FF2B5EF4-FFF2-40B4-BE49-F238E27FC236}">
                <a16:creationId xmlns:a16="http://schemas.microsoft.com/office/drawing/2014/main" id="{09881B5A-8428-22BE-39AF-3DC5517F0DEA}"/>
              </a:ext>
            </a:extLst>
          </p:cNvPr>
          <p:cNvSpPr/>
          <p:nvPr/>
        </p:nvSpPr>
        <p:spPr>
          <a:xfrm>
            <a:off x="769938" y="2776538"/>
            <a:ext cx="8256587" cy="576262"/>
          </a:xfrm>
          <a:prstGeom prst="rect">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0C03E2AE-43F7-7D49-28DD-A1FFD5D78343}"/>
              </a:ext>
            </a:extLst>
          </p:cNvPr>
          <p:cNvSpPr txBox="1"/>
          <p:nvPr/>
        </p:nvSpPr>
        <p:spPr>
          <a:xfrm>
            <a:off x="0" y="0"/>
            <a:ext cx="9144000" cy="584775"/>
          </a:xfrm>
          <a:prstGeom prst="rect">
            <a:avLst/>
          </a:prstGeom>
          <a:solidFill>
            <a:schemeClr val="tx2">
              <a:lumMod val="75000"/>
            </a:schemeClr>
          </a:solidFill>
        </p:spPr>
        <p:txBody>
          <a:bodyPr wrap="square" rtlCol="0">
            <a:spAutoFit/>
          </a:bodyPr>
          <a:lstStyle/>
          <a:p>
            <a:r>
              <a:rPr lang="en-US" sz="3200" dirty="0">
                <a:solidFill>
                  <a:schemeClr val="bg1"/>
                </a:solidFill>
              </a:rPr>
              <a:t>Revisiting a topic in a new context</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Slide Number Placeholder 1">
            <a:extLst>
              <a:ext uri="{FF2B5EF4-FFF2-40B4-BE49-F238E27FC236}">
                <a16:creationId xmlns:a16="http://schemas.microsoft.com/office/drawing/2014/main" id="{3604CF34-646F-8D2C-A3A6-494A53C3BEA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B2AFDC1-A746-AF41-971C-61804F85A709}"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82946" name="Content Placeholder 2">
            <a:extLst>
              <a:ext uri="{FF2B5EF4-FFF2-40B4-BE49-F238E27FC236}">
                <a16:creationId xmlns:a16="http://schemas.microsoft.com/office/drawing/2014/main" id="{3B25644B-C835-73B4-992D-334A074DCC06}"/>
              </a:ext>
            </a:extLst>
          </p:cNvPr>
          <p:cNvSpPr txBox="1">
            <a:spLocks noChangeArrowheads="1"/>
          </p:cNvSpPr>
          <p:nvPr/>
        </p:nvSpPr>
        <p:spPr bwMode="auto">
          <a:xfrm>
            <a:off x="0" y="136525"/>
            <a:ext cx="9026525"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342900" marR="0" lvl="0" indent="-342900" algn="l"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altLang="en-US" sz="3200" b="0" i="0" u="none" strike="noStrike" kern="1200" cap="none" spc="0" normalizeH="0" baseline="0" noProof="0" dirty="0">
                <a:ln>
                  <a:noFill/>
                </a:ln>
                <a:solidFill>
                  <a:srgbClr val="800000"/>
                </a:solidFill>
                <a:effectLst/>
                <a:uLnTx/>
                <a:uFillTx/>
                <a:latin typeface="Calibri" panose="020F0502020204030204" pitchFamily="34" charset="0"/>
                <a:ea typeface="ＭＳ Ｐゴシック" panose="020B0600070205080204" pitchFamily="34" charset="-128"/>
                <a:cs typeface="+mn-cs"/>
              </a:rPr>
              <a:t>A few design decisions</a:t>
            </a:r>
          </a:p>
          <a:p>
            <a:pPr marL="457200" marR="0" lvl="1"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32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mn-cs"/>
              </a:rPr>
              <a:t>	2. Duplicate packets: Why and how to eliminate</a:t>
            </a:r>
          </a:p>
          <a:p>
            <a:pPr marL="457200" marR="0" lvl="1"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altLang="en-US" sz="32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mn-cs"/>
            </a:endParaRPr>
          </a:p>
          <a:p>
            <a:pPr marL="457200" marR="0" lvl="1"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2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mn-cs"/>
              </a:rPr>
              <a:t>- Receiver maintain the last in-sequence byte number in a variable, say </a:t>
            </a:r>
            <a:r>
              <a:rPr kumimoji="0" lang="en-US" altLang="en-US" sz="2400" b="0" i="0" u="none" strike="noStrike" kern="1200" cap="none" spc="0" normalizeH="0" baseline="0" noProof="0" dirty="0" err="1">
                <a:ln>
                  <a:noFill/>
                </a:ln>
                <a:solidFill>
                  <a:srgbClr val="E46C0A"/>
                </a:solidFill>
                <a:effectLst/>
                <a:uLnTx/>
                <a:uFillTx/>
                <a:latin typeface="Calibri" panose="020F0502020204030204" pitchFamily="34" charset="0"/>
                <a:ea typeface="ＭＳ Ｐゴシック" panose="020B0600070205080204" pitchFamily="34" charset="-128"/>
                <a:cs typeface="+mn-cs"/>
              </a:rPr>
              <a:t>rcv_seqnum</a:t>
            </a:r>
            <a:endParaRPr kumimoji="0" lang="en-US" altLang="en-US" sz="2400" b="0" i="0" u="none" strike="noStrike" kern="1200" cap="none" spc="0" normalizeH="0" baseline="0" noProof="0" dirty="0">
              <a:ln>
                <a:noFill/>
              </a:ln>
              <a:solidFill>
                <a:srgbClr val="E46C0A"/>
              </a:solidFill>
              <a:effectLst/>
              <a:uLnTx/>
              <a:uFillTx/>
              <a:latin typeface="Calibri" panose="020F0502020204030204" pitchFamily="34" charset="0"/>
              <a:ea typeface="ＭＳ Ｐゴシック" panose="020B0600070205080204" pitchFamily="34" charset="-128"/>
              <a:cs typeface="+mn-cs"/>
            </a:endParaRPr>
          </a:p>
          <a:p>
            <a:pPr marL="457200" marR="0" lvl="1"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2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mn-cs"/>
              </a:rPr>
              <a:t>- If the Receiver receives a packet with seq number </a:t>
            </a:r>
            <a:r>
              <a:rPr kumimoji="0" lang="en-US" altLang="en-US" sz="2400" b="0" i="0" u="none" strike="noStrike" kern="1200" cap="none" spc="0" normalizeH="0" baseline="0" noProof="0" dirty="0">
                <a:ln>
                  <a:noFill/>
                </a:ln>
                <a:solidFill>
                  <a:srgbClr val="E46C0A"/>
                </a:solidFill>
                <a:effectLst/>
                <a:uLnTx/>
                <a:uFillTx/>
                <a:latin typeface="Calibri" panose="020F0502020204030204" pitchFamily="34" charset="0"/>
                <a:ea typeface="ＭＳ Ｐゴシック" panose="020B0600070205080204" pitchFamily="34" charset="-128"/>
                <a:cs typeface="+mn-cs"/>
              </a:rPr>
              <a:t>less than or equal to </a:t>
            </a:r>
            <a:r>
              <a:rPr kumimoji="0" lang="en-US" altLang="en-US" sz="2400" b="0" i="0" u="none" strike="noStrike" kern="1200" cap="none" spc="0" normalizeH="0" baseline="0" noProof="0" dirty="0" err="1">
                <a:ln>
                  <a:noFill/>
                </a:ln>
                <a:solidFill>
                  <a:srgbClr val="E46C0A"/>
                </a:solidFill>
                <a:effectLst/>
                <a:uLnTx/>
                <a:uFillTx/>
                <a:latin typeface="Calibri" panose="020F0502020204030204" pitchFamily="34" charset="0"/>
                <a:ea typeface="ＭＳ Ｐゴシック" panose="020B0600070205080204" pitchFamily="34" charset="-128"/>
                <a:cs typeface="+mn-cs"/>
              </a:rPr>
              <a:t>rcv_seqnum</a:t>
            </a:r>
            <a:r>
              <a:rPr kumimoji="0" lang="en-US" altLang="en-US" sz="2400" b="0" i="0" u="none" strike="noStrike" kern="1200" cap="none" spc="0" normalizeH="0" baseline="0" noProof="0" dirty="0">
                <a:ln>
                  <a:noFill/>
                </a:ln>
                <a:solidFill>
                  <a:srgbClr val="77933C"/>
                </a:solidFill>
                <a:effectLst/>
                <a:uLnTx/>
                <a:uFillTx/>
                <a:latin typeface="Calibri" panose="020F0502020204030204" pitchFamily="34" charset="0"/>
                <a:ea typeface="ＭＳ Ｐゴシック" panose="020B0600070205080204" pitchFamily="34" charset="-128"/>
                <a:cs typeface="+mn-cs"/>
              </a:rPr>
              <a:t>	</a:t>
            </a:r>
          </a:p>
          <a:p>
            <a:pPr marL="457200" marR="0" lvl="1"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2400" b="0" i="0" u="none" strike="noStrike" kern="1200" cap="none" spc="0" normalizeH="0" baseline="0" noProof="0" dirty="0">
                <a:ln>
                  <a:noFill/>
                </a:ln>
                <a:solidFill>
                  <a:srgbClr val="77933C"/>
                </a:solidFill>
                <a:effectLst/>
                <a:uLnTx/>
                <a:uFillTx/>
                <a:latin typeface="Calibri" panose="020F0502020204030204" pitchFamily="34" charset="0"/>
                <a:ea typeface="ＭＳ Ｐゴシック" panose="020B0600070205080204" pitchFamily="34" charset="-128"/>
                <a:cs typeface="+mn-cs"/>
              </a:rPr>
              <a:t>	&gt;&gt;It sends an ACK for that packet, and discards the packet</a:t>
            </a:r>
          </a:p>
          <a:p>
            <a:pPr marL="457200" marR="0" lvl="1"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2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mn-cs"/>
              </a:rPr>
              <a:t>- If the Receiver receives a packet with seq number </a:t>
            </a:r>
            <a:r>
              <a:rPr kumimoji="0" lang="en-US" altLang="en-US" sz="2400" b="0" i="0" u="none" strike="noStrike" kern="1200" cap="none" spc="0" normalizeH="0" baseline="0" noProof="0" dirty="0">
                <a:ln>
                  <a:noFill/>
                </a:ln>
                <a:solidFill>
                  <a:srgbClr val="E46C0A"/>
                </a:solidFill>
                <a:effectLst/>
                <a:uLnTx/>
                <a:uFillTx/>
                <a:latin typeface="Calibri" panose="020F0502020204030204" pitchFamily="34" charset="0"/>
                <a:ea typeface="ＭＳ Ｐゴシック" panose="020B0600070205080204" pitchFamily="34" charset="-128"/>
                <a:cs typeface="+mn-cs"/>
              </a:rPr>
              <a:t>(rcv_seqnum+1):</a:t>
            </a:r>
          </a:p>
          <a:p>
            <a:pPr marL="457200" marR="0" lvl="1"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2400" b="0" i="0" u="none" strike="noStrike" kern="1200" cap="none" spc="0" normalizeH="0" baseline="0" noProof="0" dirty="0">
                <a:ln>
                  <a:noFill/>
                </a:ln>
                <a:solidFill>
                  <a:srgbClr val="77933C"/>
                </a:solidFill>
                <a:effectLst/>
                <a:uLnTx/>
                <a:uFillTx/>
                <a:latin typeface="Calibri" panose="020F0502020204030204" pitchFamily="34" charset="0"/>
                <a:ea typeface="ＭＳ Ｐゴシック" panose="020B0600070205080204" pitchFamily="34" charset="-128"/>
                <a:cs typeface="+mn-cs"/>
              </a:rPr>
              <a:t>	&gt;&gt; It sends an ACK for that packet, and includes the packet to the application buffer</a:t>
            </a:r>
          </a:p>
          <a:p>
            <a:pPr marL="457200" marR="0" lvl="1"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mn-cs"/>
            </a:endParaRPr>
          </a:p>
          <a:p>
            <a:pPr marL="457200" marR="0" lvl="1"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mn-cs"/>
            </a:endParaRPr>
          </a:p>
          <a:p>
            <a:pPr marL="457200" marR="0" lvl="1"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C9D5AB-2058-8DB4-51D7-48AA40A011C7}"/>
            </a:ext>
          </a:extLst>
        </p:cNvPr>
        <p:cNvGrpSpPr/>
        <p:nvPr/>
      </p:nvGrpSpPr>
      <p:grpSpPr>
        <a:xfrm>
          <a:off x="0" y="0"/>
          <a:ext cx="0" cy="0"/>
          <a:chOff x="0" y="0"/>
          <a:chExt cx="0" cy="0"/>
        </a:xfrm>
      </p:grpSpPr>
      <p:sp>
        <p:nvSpPr>
          <p:cNvPr id="82945" name="Slide Number Placeholder 1">
            <a:extLst>
              <a:ext uri="{FF2B5EF4-FFF2-40B4-BE49-F238E27FC236}">
                <a16:creationId xmlns:a16="http://schemas.microsoft.com/office/drawing/2014/main" id="{DE5A9CB7-9FC3-3B39-DE64-4D545AA9801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B2AFDC1-A746-AF41-971C-61804F85A709}"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82946" name="Content Placeholder 2">
            <a:extLst>
              <a:ext uri="{FF2B5EF4-FFF2-40B4-BE49-F238E27FC236}">
                <a16:creationId xmlns:a16="http://schemas.microsoft.com/office/drawing/2014/main" id="{7F6BC107-7574-2D11-47EE-7631295DB028}"/>
              </a:ext>
            </a:extLst>
          </p:cNvPr>
          <p:cNvSpPr txBox="1">
            <a:spLocks noChangeArrowheads="1"/>
          </p:cNvSpPr>
          <p:nvPr/>
        </p:nvSpPr>
        <p:spPr bwMode="auto">
          <a:xfrm>
            <a:off x="0" y="136525"/>
            <a:ext cx="9026525"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342900" marR="0" lvl="0" indent="-342900" algn="l"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altLang="en-US" sz="3200" b="0" i="0" u="none" strike="noStrike" kern="1200" cap="none" spc="0" normalizeH="0" baseline="0" noProof="0">
                <a:ln>
                  <a:noFill/>
                </a:ln>
                <a:solidFill>
                  <a:srgbClr val="800000"/>
                </a:solidFill>
                <a:effectLst/>
                <a:uLnTx/>
                <a:uFillTx/>
                <a:latin typeface="Calibri" panose="020F0502020204030204" pitchFamily="34" charset="0"/>
                <a:ea typeface="ＭＳ Ｐゴシック" panose="020B0600070205080204" pitchFamily="34" charset="-128"/>
                <a:cs typeface="+mn-cs"/>
              </a:rPr>
              <a:t>A few design decisions</a:t>
            </a:r>
          </a:p>
          <a:p>
            <a:pPr marL="457200" marR="0" lvl="1"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3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	2. Duplicate packets: Why and how to eliminate</a:t>
            </a:r>
          </a:p>
          <a:p>
            <a:pPr marL="457200" marR="0" lvl="1"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altLang="en-US" sz="3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a:p>
            <a:pPr marL="457200" marR="0" lvl="1"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24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 Receiver maintain the last in-sequence byte number in a variable, say </a:t>
            </a:r>
            <a:r>
              <a:rPr kumimoji="0" lang="en-US" altLang="en-US" sz="2400" b="0" i="0" u="none" strike="noStrike" kern="1200" cap="none" spc="0" normalizeH="0" baseline="0" noProof="0">
                <a:ln>
                  <a:noFill/>
                </a:ln>
                <a:solidFill>
                  <a:srgbClr val="E46C0A"/>
                </a:solidFill>
                <a:effectLst/>
                <a:uLnTx/>
                <a:uFillTx/>
                <a:latin typeface="Calibri" panose="020F0502020204030204" pitchFamily="34" charset="0"/>
                <a:ea typeface="ＭＳ Ｐゴシック" panose="020B0600070205080204" pitchFamily="34" charset="-128"/>
                <a:cs typeface="+mn-cs"/>
              </a:rPr>
              <a:t>rcv_seqnum</a:t>
            </a:r>
          </a:p>
          <a:p>
            <a:pPr marL="457200" marR="0" lvl="1"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24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 If the Receiver receives a packet with seq number </a:t>
            </a:r>
            <a:r>
              <a:rPr kumimoji="0" lang="en-US" altLang="en-US" sz="2400" b="0" i="0" u="none" strike="noStrike" kern="1200" cap="none" spc="0" normalizeH="0" baseline="0" noProof="0">
                <a:ln>
                  <a:noFill/>
                </a:ln>
                <a:solidFill>
                  <a:srgbClr val="E46C0A"/>
                </a:solidFill>
                <a:effectLst/>
                <a:uLnTx/>
                <a:uFillTx/>
                <a:latin typeface="Calibri" panose="020F0502020204030204" pitchFamily="34" charset="0"/>
                <a:ea typeface="ＭＳ Ｐゴシック" panose="020B0600070205080204" pitchFamily="34" charset="-128"/>
                <a:cs typeface="+mn-cs"/>
              </a:rPr>
              <a:t>less than or equal to rcv_seqnum</a:t>
            </a:r>
            <a:r>
              <a:rPr kumimoji="0" lang="en-US" altLang="en-US" sz="2400" b="0" i="0" u="none" strike="noStrike" kern="1200" cap="none" spc="0" normalizeH="0" baseline="0" noProof="0">
                <a:ln>
                  <a:noFill/>
                </a:ln>
                <a:solidFill>
                  <a:srgbClr val="77933C"/>
                </a:solidFill>
                <a:effectLst/>
                <a:uLnTx/>
                <a:uFillTx/>
                <a:latin typeface="Calibri" panose="020F0502020204030204" pitchFamily="34" charset="0"/>
                <a:ea typeface="ＭＳ Ｐゴシック" panose="020B0600070205080204" pitchFamily="34" charset="-128"/>
                <a:cs typeface="+mn-cs"/>
              </a:rPr>
              <a:t>	</a:t>
            </a:r>
          </a:p>
          <a:p>
            <a:pPr marL="457200" marR="0" lvl="1"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2400" b="0" i="0" u="none" strike="noStrike" kern="1200" cap="none" spc="0" normalizeH="0" baseline="0" noProof="0">
                <a:ln>
                  <a:noFill/>
                </a:ln>
                <a:solidFill>
                  <a:srgbClr val="77933C"/>
                </a:solidFill>
                <a:effectLst/>
                <a:uLnTx/>
                <a:uFillTx/>
                <a:latin typeface="Calibri" panose="020F0502020204030204" pitchFamily="34" charset="0"/>
                <a:ea typeface="ＭＳ Ｐゴシック" panose="020B0600070205080204" pitchFamily="34" charset="-128"/>
                <a:cs typeface="+mn-cs"/>
              </a:rPr>
              <a:t>	&gt;&gt;It sends an ACK for that packet, and discards the packet</a:t>
            </a:r>
          </a:p>
          <a:p>
            <a:pPr marL="457200" marR="0" lvl="1"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24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 If the Receiver receives a packet with seq number </a:t>
            </a:r>
            <a:r>
              <a:rPr kumimoji="0" lang="en-US" altLang="en-US" sz="2400" b="0" i="0" u="none" strike="noStrike" kern="1200" cap="none" spc="0" normalizeH="0" baseline="0" noProof="0">
                <a:ln>
                  <a:noFill/>
                </a:ln>
                <a:solidFill>
                  <a:srgbClr val="E46C0A"/>
                </a:solidFill>
                <a:effectLst/>
                <a:uLnTx/>
                <a:uFillTx/>
                <a:latin typeface="Calibri" panose="020F0502020204030204" pitchFamily="34" charset="0"/>
                <a:ea typeface="ＭＳ Ｐゴシック" panose="020B0600070205080204" pitchFamily="34" charset="-128"/>
                <a:cs typeface="+mn-cs"/>
              </a:rPr>
              <a:t>(rcv_seqnum+1):</a:t>
            </a:r>
          </a:p>
          <a:p>
            <a:pPr marL="457200" marR="0" lvl="1"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2400" b="0" i="0" u="none" strike="noStrike" kern="1200" cap="none" spc="0" normalizeH="0" baseline="0" noProof="0">
                <a:ln>
                  <a:noFill/>
                </a:ln>
                <a:solidFill>
                  <a:srgbClr val="77933C"/>
                </a:solidFill>
                <a:effectLst/>
                <a:uLnTx/>
                <a:uFillTx/>
                <a:latin typeface="Calibri" panose="020F0502020204030204" pitchFamily="34" charset="0"/>
                <a:ea typeface="ＭＳ Ｐゴシック" panose="020B0600070205080204" pitchFamily="34" charset="-128"/>
                <a:cs typeface="+mn-cs"/>
              </a:rPr>
              <a:t>	&gt;&gt; It sends an ACK for that packet, and includes the packet to the application buffer</a:t>
            </a:r>
          </a:p>
          <a:p>
            <a:pPr marL="457200" marR="0" lvl="1"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2400" b="0" i="0" u="none" strike="noStrike" kern="1200" cap="none" spc="0" normalizeH="0" baseline="0" noProof="0">
                <a:ln>
                  <a:noFill/>
                </a:ln>
                <a:solidFill>
                  <a:srgbClr val="C00000"/>
                </a:solidFill>
                <a:effectLst/>
                <a:uLnTx/>
                <a:uFillTx/>
                <a:latin typeface="Calibri" panose="020F0502020204030204" pitchFamily="34" charset="0"/>
                <a:ea typeface="ＭＳ Ｐゴシック" panose="020B0600070205080204" pitchFamily="34" charset="-128"/>
                <a:cs typeface="+mn-cs"/>
              </a:rPr>
              <a:t>- What if the receiver gets a packet with seq number </a:t>
            </a:r>
            <a:r>
              <a:rPr kumimoji="0" lang="en-US" altLang="en-US" sz="2400" b="0" i="0" u="none" strike="noStrike" kern="1200" cap="none" spc="0" normalizeH="0" baseline="0" noProof="0">
                <a:ln>
                  <a:noFill/>
                </a:ln>
                <a:solidFill>
                  <a:srgbClr val="E46C0A"/>
                </a:solidFill>
                <a:effectLst/>
                <a:uLnTx/>
                <a:uFillTx/>
                <a:latin typeface="Calibri" panose="020F0502020204030204" pitchFamily="34" charset="0"/>
                <a:ea typeface="ＭＳ Ｐゴシック" panose="020B0600070205080204" pitchFamily="34" charset="-128"/>
                <a:cs typeface="+mn-cs"/>
              </a:rPr>
              <a:t>greater than (rcv_seqnum+1)</a:t>
            </a:r>
            <a:r>
              <a:rPr kumimoji="0" lang="en-US" altLang="en-US" sz="2400" b="0" i="0" u="none" strike="noStrike" kern="1200" cap="none" spc="0" normalizeH="0" baseline="0" noProof="0">
                <a:ln>
                  <a:noFill/>
                </a:ln>
                <a:solidFill>
                  <a:srgbClr val="C00000"/>
                </a:solidFill>
                <a:effectLst/>
                <a:uLnTx/>
                <a:uFillTx/>
                <a:latin typeface="Calibri" panose="020F0502020204030204" pitchFamily="34" charset="0"/>
                <a:ea typeface="ＭＳ Ｐゴシック" panose="020B0600070205080204" pitchFamily="34" charset="-128"/>
                <a:cs typeface="+mn-cs"/>
              </a:rPr>
              <a:t> ?</a:t>
            </a:r>
          </a:p>
          <a:p>
            <a:pPr marL="457200" marR="0" lvl="1"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altLang="en-US" sz="24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a:p>
            <a:pPr marL="457200" marR="0" lvl="1"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altLang="en-US" sz="24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a:p>
            <a:pPr marL="457200" marR="0" lvl="1"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altLang="en-US" sz="24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5788550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3969" name="Slide Number Placeholder 1">
            <a:extLst>
              <a:ext uri="{FF2B5EF4-FFF2-40B4-BE49-F238E27FC236}">
                <a16:creationId xmlns:a16="http://schemas.microsoft.com/office/drawing/2014/main" id="{92363A91-67BF-94D4-9E2B-98500B675971}"/>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F5DA700-353D-524B-AC17-E462240477EE}"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4" name="Content Placeholder 2">
            <a:extLst>
              <a:ext uri="{FF2B5EF4-FFF2-40B4-BE49-F238E27FC236}">
                <a16:creationId xmlns:a16="http://schemas.microsoft.com/office/drawing/2014/main" id="{783CCB2F-E200-FE27-ABAA-DEF42C437462}"/>
              </a:ext>
            </a:extLst>
          </p:cNvPr>
          <p:cNvSpPr txBox="1">
            <a:spLocks noChangeArrowheads="1"/>
          </p:cNvSpPr>
          <p:nvPr/>
        </p:nvSpPr>
        <p:spPr bwMode="auto">
          <a:xfrm>
            <a:off x="0" y="136525"/>
            <a:ext cx="9026525"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342900" marR="0" lvl="0" indent="-342900" algn="l"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altLang="en-US" sz="3200" b="0" i="0" u="none" strike="noStrike" kern="1200" cap="none" spc="0" normalizeH="0" baseline="0" noProof="0">
                <a:ln>
                  <a:noFill/>
                </a:ln>
                <a:solidFill>
                  <a:srgbClr val="800000"/>
                </a:solidFill>
                <a:effectLst/>
                <a:uLnTx/>
                <a:uFillTx/>
                <a:latin typeface="Calibri" panose="020F0502020204030204" pitchFamily="34" charset="0"/>
                <a:ea typeface="ＭＳ Ｐゴシック" panose="020B0600070205080204" pitchFamily="34" charset="-128"/>
                <a:cs typeface="+mn-cs"/>
              </a:rPr>
              <a:t>A few design decisions</a:t>
            </a:r>
          </a:p>
          <a:p>
            <a:pPr marL="457200" marR="0" lvl="1"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3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	3. Timeout: picking the ideal value</a:t>
            </a:r>
          </a:p>
          <a:p>
            <a:pPr marL="457200" marR="0" lvl="1"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altLang="en-US" sz="3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a:p>
            <a:pPr marL="457200" marR="0" lvl="1"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24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	- What if the timeout is too small?</a:t>
            </a:r>
          </a:p>
          <a:p>
            <a:pPr marL="457200" marR="0" lvl="1"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24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	- What if the timeout is too large?</a:t>
            </a:r>
          </a:p>
          <a:p>
            <a:pPr marL="457200" marR="0" lvl="1"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24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	- Round-Trip time (RTT)</a:t>
            </a:r>
          </a:p>
          <a:p>
            <a:pPr marL="457200" marR="0" lvl="1"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altLang="en-US" sz="24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4C6F4F4F-3E5E-A993-0497-0381E72A7C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9063" y="1333500"/>
            <a:ext cx="3944937" cy="406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Number Placeholder 1">
            <a:extLst>
              <a:ext uri="{FF2B5EF4-FFF2-40B4-BE49-F238E27FC236}">
                <a16:creationId xmlns:a16="http://schemas.microsoft.com/office/drawing/2014/main" id="{F5BE3039-C97C-30E8-C438-014E35897E66}"/>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188D2C6-7BC8-C740-BF90-7ABFA04C4E08}"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84994" name="Content Placeholder 2">
            <a:extLst>
              <a:ext uri="{FF2B5EF4-FFF2-40B4-BE49-F238E27FC236}">
                <a16:creationId xmlns:a16="http://schemas.microsoft.com/office/drawing/2014/main" id="{F4769727-85ED-63F1-A213-6687BA5F118A}"/>
              </a:ext>
            </a:extLst>
          </p:cNvPr>
          <p:cNvSpPr txBox="1">
            <a:spLocks noChangeArrowheads="1"/>
          </p:cNvSpPr>
          <p:nvPr/>
        </p:nvSpPr>
        <p:spPr bwMode="auto">
          <a:xfrm>
            <a:off x="0" y="1600200"/>
            <a:ext cx="9026525"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342900" marR="0" lvl="0" indent="-342900" algn="l"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altLang="en-US" sz="3200" b="0" i="0" u="none" strike="noStrike" kern="1200" cap="none" spc="0" normalizeH="0" baseline="0" noProof="0">
                <a:ln>
                  <a:noFill/>
                </a:ln>
                <a:solidFill>
                  <a:srgbClr val="800000"/>
                </a:solidFill>
                <a:effectLst/>
                <a:uLnTx/>
                <a:uFillTx/>
                <a:latin typeface="Calibri" panose="020F0502020204030204" pitchFamily="34" charset="0"/>
                <a:ea typeface="ＭＳ Ｐゴシック" panose="020B0600070205080204" pitchFamily="34" charset="-128"/>
                <a:cs typeface="+mn-cs"/>
              </a:rPr>
              <a:t>A few design decisions</a:t>
            </a:r>
          </a:p>
          <a:p>
            <a:pPr marL="457200" marR="0" lvl="1"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3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	1. Unique packet identifiers: Why and how</a:t>
            </a:r>
          </a:p>
          <a:p>
            <a:pPr marL="457200" marR="0" lvl="1"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3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	2. Duplicate packets: Why and how to eliminate</a:t>
            </a:r>
          </a:p>
          <a:p>
            <a:pPr marL="457200" marR="0" lvl="1"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3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	3. Timeout: picking the ideal value</a:t>
            </a:r>
          </a:p>
        </p:txBody>
      </p:sp>
      <p:sp>
        <p:nvSpPr>
          <p:cNvPr id="2" name="Rectangle 1">
            <a:extLst>
              <a:ext uri="{FF2B5EF4-FFF2-40B4-BE49-F238E27FC236}">
                <a16:creationId xmlns:a16="http://schemas.microsoft.com/office/drawing/2014/main" id="{EEBF89CC-73BB-E394-911A-C1147B2C6225}"/>
              </a:ext>
            </a:extLst>
          </p:cNvPr>
          <p:cNvSpPr/>
          <p:nvPr/>
        </p:nvSpPr>
        <p:spPr>
          <a:xfrm>
            <a:off x="769938" y="3390900"/>
            <a:ext cx="8256587" cy="576263"/>
          </a:xfrm>
          <a:prstGeom prst="rect">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1B469E14-6083-D11E-D957-0B1AD6561E3D}"/>
              </a:ext>
            </a:extLst>
          </p:cNvPr>
          <p:cNvSpPr txBox="1"/>
          <p:nvPr/>
        </p:nvSpPr>
        <p:spPr>
          <a:xfrm>
            <a:off x="0" y="0"/>
            <a:ext cx="9144000" cy="584775"/>
          </a:xfrm>
          <a:prstGeom prst="rect">
            <a:avLst/>
          </a:prstGeom>
          <a:solidFill>
            <a:schemeClr val="tx2">
              <a:lumMod val="75000"/>
            </a:schemeClr>
          </a:solidFill>
        </p:spPr>
        <p:txBody>
          <a:bodyPr wrap="square" rtlCol="0">
            <a:spAutoFit/>
          </a:bodyPr>
          <a:lstStyle/>
          <a:p>
            <a:r>
              <a:rPr lang="en-US" sz="3200" dirty="0">
                <a:solidFill>
                  <a:schemeClr val="bg1"/>
                </a:solidFill>
              </a:rPr>
              <a:t>Revisiting a topic in a new context</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3">
            <a:extLst>
              <a:ext uri="{FF2B5EF4-FFF2-40B4-BE49-F238E27FC236}">
                <a16:creationId xmlns:a16="http://schemas.microsoft.com/office/drawing/2014/main" id="{68A3B05C-F352-BBD9-F070-58DBEA1DE527}"/>
              </a:ext>
            </a:extLst>
          </p:cNvPr>
          <p:cNvSpPr>
            <a:spLocks noGrp="1"/>
          </p:cNvSpPr>
          <p:nvPr>
            <p:ph type="title"/>
          </p:nvPr>
        </p:nvSpPr>
        <p:spPr/>
        <p:txBody>
          <a:bodyPr/>
          <a:lstStyle/>
          <a:p>
            <a:r>
              <a:rPr lang="en-US" altLang="en-US">
                <a:ea typeface="ＭＳ Ｐゴシック" panose="020B0600070205080204" pitchFamily="34" charset="-128"/>
              </a:rPr>
              <a:t>Reasons for Retransmission</a:t>
            </a:r>
          </a:p>
        </p:txBody>
      </p:sp>
      <p:sp>
        <p:nvSpPr>
          <p:cNvPr id="86018" name="Slide Number Placeholder 2">
            <a:extLst>
              <a:ext uri="{FF2B5EF4-FFF2-40B4-BE49-F238E27FC236}">
                <a16:creationId xmlns:a16="http://schemas.microsoft.com/office/drawing/2014/main" id="{4B2E201C-90AD-21EC-29EA-6EB82AFF662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B58813E-11FB-674A-83D2-B5B81E3F8EE8}"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grpSp>
        <p:nvGrpSpPr>
          <p:cNvPr id="86019" name="Group 4">
            <a:extLst>
              <a:ext uri="{FF2B5EF4-FFF2-40B4-BE49-F238E27FC236}">
                <a16:creationId xmlns:a16="http://schemas.microsoft.com/office/drawing/2014/main" id="{4B5E836F-E3C4-7ED9-D6ED-8D7752E7BF1E}"/>
              </a:ext>
            </a:extLst>
          </p:cNvPr>
          <p:cNvGrpSpPr>
            <a:grpSpLocks/>
          </p:cNvGrpSpPr>
          <p:nvPr/>
        </p:nvGrpSpPr>
        <p:grpSpPr bwMode="auto">
          <a:xfrm rot="688582">
            <a:off x="7142163" y="2128838"/>
            <a:ext cx="1447800" cy="396875"/>
            <a:chOff x="1105" y="1265"/>
            <a:chExt cx="912" cy="250"/>
          </a:xfrm>
        </p:grpSpPr>
        <p:sp>
          <p:nvSpPr>
            <p:cNvPr id="86072" name="Line 5">
              <a:extLst>
                <a:ext uri="{FF2B5EF4-FFF2-40B4-BE49-F238E27FC236}">
                  <a16:creationId xmlns:a16="http://schemas.microsoft.com/office/drawing/2014/main" id="{67ABEABD-E465-DA28-0CDE-576FE3CE7133}"/>
                </a:ext>
              </a:extLst>
            </p:cNvPr>
            <p:cNvSpPr>
              <a:spLocks noChangeShapeType="1"/>
            </p:cNvSpPr>
            <p:nvPr/>
          </p:nvSpPr>
          <p:spPr bwMode="auto">
            <a:xfrm>
              <a:off x="1105" y="1487"/>
              <a:ext cx="912" cy="1"/>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86073" name="Text Box 6">
              <a:extLst>
                <a:ext uri="{FF2B5EF4-FFF2-40B4-BE49-F238E27FC236}">
                  <a16:creationId xmlns:a16="http://schemas.microsoft.com/office/drawing/2014/main" id="{C953943B-CD98-3D50-0329-5C5AE89D6B51}"/>
                </a:ext>
              </a:extLst>
            </p:cNvPr>
            <p:cNvSpPr txBox="1">
              <a:spLocks noChangeArrowheads="1"/>
            </p:cNvSpPr>
            <p:nvPr/>
          </p:nvSpPr>
          <p:spPr bwMode="auto">
            <a:xfrm>
              <a:off x="1202" y="1265"/>
              <a:ext cx="605"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Packet</a:t>
              </a:r>
            </a:p>
          </p:txBody>
        </p:sp>
      </p:grpSp>
      <p:grpSp>
        <p:nvGrpSpPr>
          <p:cNvPr id="86020" name="Group 7">
            <a:extLst>
              <a:ext uri="{FF2B5EF4-FFF2-40B4-BE49-F238E27FC236}">
                <a16:creationId xmlns:a16="http://schemas.microsoft.com/office/drawing/2014/main" id="{48DB24C6-BEF8-8E2F-C820-1D71D1338AA6}"/>
              </a:ext>
            </a:extLst>
          </p:cNvPr>
          <p:cNvGrpSpPr>
            <a:grpSpLocks/>
          </p:cNvGrpSpPr>
          <p:nvPr/>
        </p:nvGrpSpPr>
        <p:grpSpPr bwMode="auto">
          <a:xfrm rot="-673732">
            <a:off x="6831013" y="2865438"/>
            <a:ext cx="1752600" cy="501650"/>
            <a:chOff x="4062" y="1664"/>
            <a:chExt cx="951" cy="316"/>
          </a:xfrm>
        </p:grpSpPr>
        <p:sp>
          <p:nvSpPr>
            <p:cNvPr id="86070" name="Line 8">
              <a:extLst>
                <a:ext uri="{FF2B5EF4-FFF2-40B4-BE49-F238E27FC236}">
                  <a16:creationId xmlns:a16="http://schemas.microsoft.com/office/drawing/2014/main" id="{1DC7791B-9609-6878-4856-C13BF69C922D}"/>
                </a:ext>
              </a:extLst>
            </p:cNvPr>
            <p:cNvSpPr>
              <a:spLocks noChangeShapeType="1"/>
            </p:cNvSpPr>
            <p:nvPr/>
          </p:nvSpPr>
          <p:spPr bwMode="auto">
            <a:xfrm rot="-1520557">
              <a:off x="4061" y="1979"/>
              <a:ext cx="951" cy="1"/>
            </a:xfrm>
            <a:prstGeom prst="line">
              <a:avLst/>
            </a:prstGeom>
            <a:noFill/>
            <a:ln w="2540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86071" name="Text Box 9">
              <a:extLst>
                <a:ext uri="{FF2B5EF4-FFF2-40B4-BE49-F238E27FC236}">
                  <a16:creationId xmlns:a16="http://schemas.microsoft.com/office/drawing/2014/main" id="{5786D91C-4DDE-0E37-CA00-AC8DE6A4448A}"/>
                </a:ext>
              </a:extLst>
            </p:cNvPr>
            <p:cNvSpPr txBox="1">
              <a:spLocks noChangeArrowheads="1"/>
            </p:cNvSpPr>
            <p:nvPr/>
          </p:nvSpPr>
          <p:spPr bwMode="auto">
            <a:xfrm rot="-1520557">
              <a:off x="4450" y="1664"/>
              <a:ext cx="38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ACK</a:t>
              </a:r>
            </a:p>
          </p:txBody>
        </p:sp>
      </p:grpSp>
      <p:cxnSp>
        <p:nvCxnSpPr>
          <p:cNvPr id="86021" name="AutoShape 10">
            <a:extLst>
              <a:ext uri="{FF2B5EF4-FFF2-40B4-BE49-F238E27FC236}">
                <a16:creationId xmlns:a16="http://schemas.microsoft.com/office/drawing/2014/main" id="{7909891D-52B2-69DE-AF06-DBEFFE152EEB}"/>
              </a:ext>
            </a:extLst>
          </p:cNvPr>
          <p:cNvCxnSpPr>
            <a:cxnSpLocks noChangeShapeType="1"/>
          </p:cNvCxnSpPr>
          <p:nvPr/>
        </p:nvCxnSpPr>
        <p:spPr bwMode="auto">
          <a:xfrm rot="5400000" flipV="1">
            <a:off x="6120606" y="2836069"/>
            <a:ext cx="1890713" cy="3175"/>
          </a:xfrm>
          <a:prstGeom prst="bentConnector5">
            <a:avLst>
              <a:gd name="adj1" fmla="val 22833"/>
              <a:gd name="adj2" fmla="val -6800005"/>
              <a:gd name="adj3" fmla="val 85472"/>
            </a:avLst>
          </a:prstGeom>
          <a:noFill/>
          <a:ln w="12700">
            <a:solidFill>
              <a:schemeClr val="tx1"/>
            </a:solidFill>
            <a:prstDash val="dash"/>
            <a:miter lim="800000"/>
            <a:headEnd/>
            <a:tailEnd/>
          </a:ln>
          <a:extLst>
            <a:ext uri="{909E8E84-426E-40DD-AFC4-6F175D3DCCD1}">
              <a14:hiddenFill xmlns:a14="http://schemas.microsoft.com/office/drawing/2010/main">
                <a:noFill/>
              </a14:hiddenFill>
            </a:ext>
          </a:extLst>
        </p:spPr>
      </p:cxnSp>
      <p:sp>
        <p:nvSpPr>
          <p:cNvPr id="942091" name="Text Box 11">
            <a:extLst>
              <a:ext uri="{FF2B5EF4-FFF2-40B4-BE49-F238E27FC236}">
                <a16:creationId xmlns:a16="http://schemas.microsoft.com/office/drawing/2014/main" id="{B9F1A1C9-92C3-1E3F-C0CD-C3635FE49E77}"/>
              </a:ext>
            </a:extLst>
          </p:cNvPr>
          <p:cNvSpPr txBox="1">
            <a:spLocks noChangeArrowheads="1"/>
          </p:cNvSpPr>
          <p:nvPr/>
        </p:nvSpPr>
        <p:spPr bwMode="auto">
          <a:xfrm rot="-5400000">
            <a:off x="6074569" y="2736056"/>
            <a:ext cx="12144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Timeout</a:t>
            </a:r>
          </a:p>
        </p:txBody>
      </p:sp>
      <p:sp>
        <p:nvSpPr>
          <p:cNvPr id="86023" name="Line 12">
            <a:extLst>
              <a:ext uri="{FF2B5EF4-FFF2-40B4-BE49-F238E27FC236}">
                <a16:creationId xmlns:a16="http://schemas.microsoft.com/office/drawing/2014/main" id="{D1FBB7E3-C0A4-DAF3-393D-B69864BE8D15}"/>
              </a:ext>
            </a:extLst>
          </p:cNvPr>
          <p:cNvSpPr>
            <a:spLocks noChangeShapeType="1"/>
          </p:cNvSpPr>
          <p:nvPr/>
        </p:nvSpPr>
        <p:spPr bwMode="auto">
          <a:xfrm rot="688582">
            <a:off x="7034213" y="3721100"/>
            <a:ext cx="1517650" cy="1588"/>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42093" name="Text Box 13">
            <a:extLst>
              <a:ext uri="{FF2B5EF4-FFF2-40B4-BE49-F238E27FC236}">
                <a16:creationId xmlns:a16="http://schemas.microsoft.com/office/drawing/2014/main" id="{A3A73B2E-B9E5-F40A-ACAE-82D71438EBA4}"/>
              </a:ext>
            </a:extLst>
          </p:cNvPr>
          <p:cNvSpPr txBox="1">
            <a:spLocks noChangeArrowheads="1"/>
          </p:cNvSpPr>
          <p:nvPr/>
        </p:nvSpPr>
        <p:spPr bwMode="auto">
          <a:xfrm rot="688582">
            <a:off x="7539038" y="3382963"/>
            <a:ext cx="9604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Packet</a:t>
            </a:r>
          </a:p>
        </p:txBody>
      </p:sp>
      <p:grpSp>
        <p:nvGrpSpPr>
          <p:cNvPr id="86025" name="Group 14">
            <a:extLst>
              <a:ext uri="{FF2B5EF4-FFF2-40B4-BE49-F238E27FC236}">
                <a16:creationId xmlns:a16="http://schemas.microsoft.com/office/drawing/2014/main" id="{A252A9D8-F0C6-BB1D-6222-5AA272DEF3C9}"/>
              </a:ext>
            </a:extLst>
          </p:cNvPr>
          <p:cNvGrpSpPr>
            <a:grpSpLocks/>
          </p:cNvGrpSpPr>
          <p:nvPr/>
        </p:nvGrpSpPr>
        <p:grpSpPr bwMode="auto">
          <a:xfrm rot="-1217168">
            <a:off x="6988175" y="4038600"/>
            <a:ext cx="1447800" cy="396875"/>
            <a:chOff x="1133" y="1733"/>
            <a:chExt cx="912" cy="250"/>
          </a:xfrm>
        </p:grpSpPr>
        <p:sp>
          <p:nvSpPr>
            <p:cNvPr id="86068" name="Line 15">
              <a:extLst>
                <a:ext uri="{FF2B5EF4-FFF2-40B4-BE49-F238E27FC236}">
                  <a16:creationId xmlns:a16="http://schemas.microsoft.com/office/drawing/2014/main" id="{1435E7DF-3DE0-EA31-605A-28DBA5EA40D7}"/>
                </a:ext>
              </a:extLst>
            </p:cNvPr>
            <p:cNvSpPr>
              <a:spLocks noChangeShapeType="1"/>
            </p:cNvSpPr>
            <p:nvPr/>
          </p:nvSpPr>
          <p:spPr bwMode="auto">
            <a:xfrm rot="688582">
              <a:off x="1133" y="1965"/>
              <a:ext cx="912" cy="1"/>
            </a:xfrm>
            <a:prstGeom prst="line">
              <a:avLst/>
            </a:prstGeom>
            <a:noFill/>
            <a:ln w="2540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86069" name="Text Box 16">
              <a:extLst>
                <a:ext uri="{FF2B5EF4-FFF2-40B4-BE49-F238E27FC236}">
                  <a16:creationId xmlns:a16="http://schemas.microsoft.com/office/drawing/2014/main" id="{ACA1C187-4C4C-5D16-21E6-3A281E166E47}"/>
                </a:ext>
              </a:extLst>
            </p:cNvPr>
            <p:cNvSpPr txBox="1">
              <a:spLocks noChangeArrowheads="1"/>
            </p:cNvSpPr>
            <p:nvPr/>
          </p:nvSpPr>
          <p:spPr bwMode="auto">
            <a:xfrm rot="688582">
              <a:off x="1328" y="1733"/>
              <a:ext cx="44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ACK</a:t>
              </a:r>
            </a:p>
          </p:txBody>
        </p:sp>
      </p:grpSp>
      <p:cxnSp>
        <p:nvCxnSpPr>
          <p:cNvPr id="86026" name="AutoShape 17">
            <a:extLst>
              <a:ext uri="{FF2B5EF4-FFF2-40B4-BE49-F238E27FC236}">
                <a16:creationId xmlns:a16="http://schemas.microsoft.com/office/drawing/2014/main" id="{1D2E4BE0-D43C-E026-8577-D417FF762075}"/>
              </a:ext>
            </a:extLst>
          </p:cNvPr>
          <p:cNvCxnSpPr>
            <a:cxnSpLocks noChangeShapeType="1"/>
          </p:cNvCxnSpPr>
          <p:nvPr/>
        </p:nvCxnSpPr>
        <p:spPr bwMode="auto">
          <a:xfrm rot="5400000" flipV="1">
            <a:off x="6120607" y="4310856"/>
            <a:ext cx="1890712" cy="3175"/>
          </a:xfrm>
          <a:prstGeom prst="bentConnector5">
            <a:avLst>
              <a:gd name="adj1" fmla="val 10662"/>
              <a:gd name="adj2" fmla="val -6800005"/>
              <a:gd name="adj3" fmla="val 77329"/>
            </a:avLst>
          </a:prstGeom>
          <a:noFill/>
          <a:ln w="12700">
            <a:solidFill>
              <a:schemeClr val="tx1"/>
            </a:solidFill>
            <a:prstDash val="dash"/>
            <a:miter lim="800000"/>
            <a:headEnd/>
            <a:tailEnd/>
          </a:ln>
          <a:extLst>
            <a:ext uri="{909E8E84-426E-40DD-AFC4-6F175D3DCCD1}">
              <a14:hiddenFill xmlns:a14="http://schemas.microsoft.com/office/drawing/2010/main">
                <a:noFill/>
              </a14:hiddenFill>
            </a:ext>
          </a:extLst>
        </p:spPr>
      </p:cxnSp>
      <p:sp>
        <p:nvSpPr>
          <p:cNvPr id="942098" name="Text Box 18">
            <a:extLst>
              <a:ext uri="{FF2B5EF4-FFF2-40B4-BE49-F238E27FC236}">
                <a16:creationId xmlns:a16="http://schemas.microsoft.com/office/drawing/2014/main" id="{5B0BB05D-AB06-3363-8BFC-1A35184915BC}"/>
              </a:ext>
            </a:extLst>
          </p:cNvPr>
          <p:cNvSpPr txBox="1">
            <a:spLocks noChangeArrowheads="1"/>
          </p:cNvSpPr>
          <p:nvPr/>
        </p:nvSpPr>
        <p:spPr bwMode="auto">
          <a:xfrm rot="-5400000">
            <a:off x="6072982" y="4210844"/>
            <a:ext cx="12144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Timeout</a:t>
            </a:r>
          </a:p>
        </p:txBody>
      </p:sp>
      <p:grpSp>
        <p:nvGrpSpPr>
          <p:cNvPr id="86028" name="Group 19">
            <a:extLst>
              <a:ext uri="{FF2B5EF4-FFF2-40B4-BE49-F238E27FC236}">
                <a16:creationId xmlns:a16="http://schemas.microsoft.com/office/drawing/2014/main" id="{C0815BC9-672D-78CD-D937-B83E0CEA37C1}"/>
              </a:ext>
            </a:extLst>
          </p:cNvPr>
          <p:cNvGrpSpPr>
            <a:grpSpLocks/>
          </p:cNvGrpSpPr>
          <p:nvPr/>
        </p:nvGrpSpPr>
        <p:grpSpPr bwMode="auto">
          <a:xfrm rot="688582">
            <a:off x="1274763" y="2124075"/>
            <a:ext cx="1081087" cy="396875"/>
            <a:chOff x="1093" y="1281"/>
            <a:chExt cx="924" cy="215"/>
          </a:xfrm>
        </p:grpSpPr>
        <p:sp>
          <p:nvSpPr>
            <p:cNvPr id="86066" name="Line 20">
              <a:extLst>
                <a:ext uri="{FF2B5EF4-FFF2-40B4-BE49-F238E27FC236}">
                  <a16:creationId xmlns:a16="http://schemas.microsoft.com/office/drawing/2014/main" id="{9856AEAA-A6C9-FA12-09D3-64142024731E}"/>
                </a:ext>
              </a:extLst>
            </p:cNvPr>
            <p:cNvSpPr>
              <a:spLocks noChangeShapeType="1"/>
            </p:cNvSpPr>
            <p:nvPr/>
          </p:nvSpPr>
          <p:spPr bwMode="auto">
            <a:xfrm>
              <a:off x="1105" y="1483"/>
              <a:ext cx="912" cy="1"/>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86067" name="Text Box 21">
              <a:extLst>
                <a:ext uri="{FF2B5EF4-FFF2-40B4-BE49-F238E27FC236}">
                  <a16:creationId xmlns:a16="http://schemas.microsoft.com/office/drawing/2014/main" id="{31D805D2-2E86-51A6-359E-71E0526805EF}"/>
                </a:ext>
              </a:extLst>
            </p:cNvPr>
            <p:cNvSpPr txBox="1">
              <a:spLocks noChangeArrowheads="1"/>
            </p:cNvSpPr>
            <p:nvPr/>
          </p:nvSpPr>
          <p:spPr bwMode="auto">
            <a:xfrm>
              <a:off x="1093" y="1281"/>
              <a:ext cx="821"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Packet</a:t>
              </a:r>
            </a:p>
          </p:txBody>
        </p:sp>
      </p:grpSp>
      <p:cxnSp>
        <p:nvCxnSpPr>
          <p:cNvPr id="86029" name="AutoShape 22">
            <a:extLst>
              <a:ext uri="{FF2B5EF4-FFF2-40B4-BE49-F238E27FC236}">
                <a16:creationId xmlns:a16="http://schemas.microsoft.com/office/drawing/2014/main" id="{61083D3F-1085-7A32-ABA6-C51111C7A291}"/>
              </a:ext>
            </a:extLst>
          </p:cNvPr>
          <p:cNvCxnSpPr>
            <a:cxnSpLocks noChangeShapeType="1"/>
          </p:cNvCxnSpPr>
          <p:nvPr/>
        </p:nvCxnSpPr>
        <p:spPr bwMode="auto">
          <a:xfrm rot="5400000" flipV="1">
            <a:off x="272256" y="2836069"/>
            <a:ext cx="1890713" cy="3175"/>
          </a:xfrm>
          <a:prstGeom prst="bentConnector5">
            <a:avLst>
              <a:gd name="adj1" fmla="val 22833"/>
              <a:gd name="adj2" fmla="val -6800005"/>
              <a:gd name="adj3" fmla="val 100671"/>
            </a:avLst>
          </a:prstGeom>
          <a:noFill/>
          <a:ln w="12700">
            <a:solidFill>
              <a:schemeClr val="tx1"/>
            </a:solidFill>
            <a:prstDash val="dash"/>
            <a:miter lim="800000"/>
            <a:headEnd/>
            <a:tailEnd/>
          </a:ln>
          <a:extLst>
            <a:ext uri="{909E8E84-426E-40DD-AFC4-6F175D3DCCD1}">
              <a14:hiddenFill xmlns:a14="http://schemas.microsoft.com/office/drawing/2010/main">
                <a:noFill/>
              </a14:hiddenFill>
            </a:ext>
          </a:extLst>
        </p:spPr>
      </p:cxnSp>
      <p:sp>
        <p:nvSpPr>
          <p:cNvPr id="942103" name="Text Box 23">
            <a:extLst>
              <a:ext uri="{FF2B5EF4-FFF2-40B4-BE49-F238E27FC236}">
                <a16:creationId xmlns:a16="http://schemas.microsoft.com/office/drawing/2014/main" id="{8957AEE1-F6CD-6C3B-D45D-67997E3FAFC3}"/>
              </a:ext>
            </a:extLst>
          </p:cNvPr>
          <p:cNvSpPr txBox="1">
            <a:spLocks noChangeArrowheads="1"/>
          </p:cNvSpPr>
          <p:nvPr/>
        </p:nvSpPr>
        <p:spPr bwMode="auto">
          <a:xfrm rot="-5400000">
            <a:off x="227807" y="2734469"/>
            <a:ext cx="12144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Timeout</a:t>
            </a:r>
          </a:p>
        </p:txBody>
      </p:sp>
      <p:grpSp>
        <p:nvGrpSpPr>
          <p:cNvPr id="86031" name="Group 24">
            <a:extLst>
              <a:ext uri="{FF2B5EF4-FFF2-40B4-BE49-F238E27FC236}">
                <a16:creationId xmlns:a16="http://schemas.microsoft.com/office/drawing/2014/main" id="{51CB1EB9-4016-D018-092D-416D5B66845C}"/>
              </a:ext>
            </a:extLst>
          </p:cNvPr>
          <p:cNvGrpSpPr>
            <a:grpSpLocks/>
          </p:cNvGrpSpPr>
          <p:nvPr/>
        </p:nvGrpSpPr>
        <p:grpSpPr bwMode="auto">
          <a:xfrm rot="688582">
            <a:off x="1292225" y="3603625"/>
            <a:ext cx="1447800" cy="396875"/>
            <a:chOff x="1105" y="1265"/>
            <a:chExt cx="912" cy="250"/>
          </a:xfrm>
        </p:grpSpPr>
        <p:sp>
          <p:nvSpPr>
            <p:cNvPr id="86064" name="Line 25">
              <a:extLst>
                <a:ext uri="{FF2B5EF4-FFF2-40B4-BE49-F238E27FC236}">
                  <a16:creationId xmlns:a16="http://schemas.microsoft.com/office/drawing/2014/main" id="{2D9B6F41-4D50-8A74-BCA3-02EEF546C2C9}"/>
                </a:ext>
              </a:extLst>
            </p:cNvPr>
            <p:cNvSpPr>
              <a:spLocks noChangeShapeType="1"/>
            </p:cNvSpPr>
            <p:nvPr/>
          </p:nvSpPr>
          <p:spPr bwMode="auto">
            <a:xfrm>
              <a:off x="1105" y="1487"/>
              <a:ext cx="912" cy="1"/>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86065" name="Text Box 26">
              <a:extLst>
                <a:ext uri="{FF2B5EF4-FFF2-40B4-BE49-F238E27FC236}">
                  <a16:creationId xmlns:a16="http://schemas.microsoft.com/office/drawing/2014/main" id="{EE68B640-66C3-C8DB-A866-C8460AC6D0CD}"/>
                </a:ext>
              </a:extLst>
            </p:cNvPr>
            <p:cNvSpPr txBox="1">
              <a:spLocks noChangeArrowheads="1"/>
            </p:cNvSpPr>
            <p:nvPr/>
          </p:nvSpPr>
          <p:spPr bwMode="auto">
            <a:xfrm>
              <a:off x="1202" y="1265"/>
              <a:ext cx="605"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Packet</a:t>
              </a:r>
            </a:p>
          </p:txBody>
        </p:sp>
      </p:grpSp>
      <p:grpSp>
        <p:nvGrpSpPr>
          <p:cNvPr id="86032" name="Group 27">
            <a:extLst>
              <a:ext uri="{FF2B5EF4-FFF2-40B4-BE49-F238E27FC236}">
                <a16:creationId xmlns:a16="http://schemas.microsoft.com/office/drawing/2014/main" id="{60A01287-44D3-23BC-78BE-D5415B94D695}"/>
              </a:ext>
            </a:extLst>
          </p:cNvPr>
          <p:cNvGrpSpPr>
            <a:grpSpLocks/>
          </p:cNvGrpSpPr>
          <p:nvPr/>
        </p:nvGrpSpPr>
        <p:grpSpPr bwMode="auto">
          <a:xfrm rot="-1217168">
            <a:off x="1139825" y="4367213"/>
            <a:ext cx="1447800" cy="396875"/>
            <a:chOff x="1133" y="1733"/>
            <a:chExt cx="912" cy="250"/>
          </a:xfrm>
        </p:grpSpPr>
        <p:sp>
          <p:nvSpPr>
            <p:cNvPr id="86062" name="Line 28">
              <a:extLst>
                <a:ext uri="{FF2B5EF4-FFF2-40B4-BE49-F238E27FC236}">
                  <a16:creationId xmlns:a16="http://schemas.microsoft.com/office/drawing/2014/main" id="{6BEFD6C8-B100-D2F5-5822-8DB2D33B9BD6}"/>
                </a:ext>
              </a:extLst>
            </p:cNvPr>
            <p:cNvSpPr>
              <a:spLocks noChangeShapeType="1"/>
            </p:cNvSpPr>
            <p:nvPr/>
          </p:nvSpPr>
          <p:spPr bwMode="auto">
            <a:xfrm rot="688582">
              <a:off x="1133" y="1965"/>
              <a:ext cx="912" cy="1"/>
            </a:xfrm>
            <a:prstGeom prst="line">
              <a:avLst/>
            </a:prstGeom>
            <a:noFill/>
            <a:ln w="2540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86063" name="Text Box 29">
              <a:extLst>
                <a:ext uri="{FF2B5EF4-FFF2-40B4-BE49-F238E27FC236}">
                  <a16:creationId xmlns:a16="http://schemas.microsoft.com/office/drawing/2014/main" id="{225C6623-AD2F-D2D6-DEE9-C3E706D26AD2}"/>
                </a:ext>
              </a:extLst>
            </p:cNvPr>
            <p:cNvSpPr txBox="1">
              <a:spLocks noChangeArrowheads="1"/>
            </p:cNvSpPr>
            <p:nvPr/>
          </p:nvSpPr>
          <p:spPr bwMode="auto">
            <a:xfrm rot="688582">
              <a:off x="1328" y="1733"/>
              <a:ext cx="44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ACK</a:t>
              </a:r>
            </a:p>
          </p:txBody>
        </p:sp>
      </p:grpSp>
      <p:cxnSp>
        <p:nvCxnSpPr>
          <p:cNvPr id="86033" name="AutoShape 30">
            <a:extLst>
              <a:ext uri="{FF2B5EF4-FFF2-40B4-BE49-F238E27FC236}">
                <a16:creationId xmlns:a16="http://schemas.microsoft.com/office/drawing/2014/main" id="{1A3FC0D7-F6E1-5431-0A5D-8047CCEE2C0F}"/>
              </a:ext>
            </a:extLst>
          </p:cNvPr>
          <p:cNvCxnSpPr>
            <a:cxnSpLocks noChangeShapeType="1"/>
          </p:cNvCxnSpPr>
          <p:nvPr/>
        </p:nvCxnSpPr>
        <p:spPr bwMode="auto">
          <a:xfrm rot="5400000" flipV="1">
            <a:off x="270670" y="4310856"/>
            <a:ext cx="1890712" cy="3175"/>
          </a:xfrm>
          <a:prstGeom prst="bentConnector5">
            <a:avLst>
              <a:gd name="adj1" fmla="val 22833"/>
              <a:gd name="adj2" fmla="val -6800005"/>
              <a:gd name="adj3" fmla="val 97144"/>
            </a:avLst>
          </a:prstGeom>
          <a:noFill/>
          <a:ln w="12700">
            <a:solidFill>
              <a:schemeClr val="tx1"/>
            </a:solidFill>
            <a:prstDash val="dash"/>
            <a:miter lim="800000"/>
            <a:headEnd/>
            <a:tailEnd/>
          </a:ln>
          <a:extLst>
            <a:ext uri="{909E8E84-426E-40DD-AFC4-6F175D3DCCD1}">
              <a14:hiddenFill xmlns:a14="http://schemas.microsoft.com/office/drawing/2010/main">
                <a:noFill/>
              </a14:hiddenFill>
            </a:ext>
          </a:extLst>
        </p:spPr>
      </p:cxnSp>
      <p:sp>
        <p:nvSpPr>
          <p:cNvPr id="942111" name="Text Box 31">
            <a:extLst>
              <a:ext uri="{FF2B5EF4-FFF2-40B4-BE49-F238E27FC236}">
                <a16:creationId xmlns:a16="http://schemas.microsoft.com/office/drawing/2014/main" id="{90288237-D4BE-2654-25AC-C6AFE4CAB40A}"/>
              </a:ext>
            </a:extLst>
          </p:cNvPr>
          <p:cNvSpPr txBox="1">
            <a:spLocks noChangeArrowheads="1"/>
          </p:cNvSpPr>
          <p:nvPr/>
        </p:nvSpPr>
        <p:spPr bwMode="auto">
          <a:xfrm rot="-5400000">
            <a:off x="226219" y="4210844"/>
            <a:ext cx="12144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Timeout</a:t>
            </a:r>
          </a:p>
        </p:txBody>
      </p:sp>
      <p:sp>
        <p:nvSpPr>
          <p:cNvPr id="86035" name="AutoShape 32">
            <a:extLst>
              <a:ext uri="{FF2B5EF4-FFF2-40B4-BE49-F238E27FC236}">
                <a16:creationId xmlns:a16="http://schemas.microsoft.com/office/drawing/2014/main" id="{B57FBB9D-DD20-B0AA-579C-FC334062E187}"/>
              </a:ext>
            </a:extLst>
          </p:cNvPr>
          <p:cNvSpPr>
            <a:spLocks noChangeArrowheads="1"/>
          </p:cNvSpPr>
          <p:nvPr/>
        </p:nvSpPr>
        <p:spPr bwMode="auto">
          <a:xfrm flipH="1">
            <a:off x="2130425" y="2362200"/>
            <a:ext cx="381000" cy="457200"/>
          </a:xfrm>
          <a:prstGeom prst="lightningBolt">
            <a:avLst/>
          </a:prstGeom>
          <a:solidFill>
            <a:srgbClr val="FFFF00"/>
          </a:solidFill>
          <a:ln w="254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grpSp>
        <p:nvGrpSpPr>
          <p:cNvPr id="86036" name="Group 35">
            <a:extLst>
              <a:ext uri="{FF2B5EF4-FFF2-40B4-BE49-F238E27FC236}">
                <a16:creationId xmlns:a16="http://schemas.microsoft.com/office/drawing/2014/main" id="{69F7CBE5-50A8-7949-EB00-03DE3A7E9046}"/>
              </a:ext>
            </a:extLst>
          </p:cNvPr>
          <p:cNvGrpSpPr>
            <a:grpSpLocks/>
          </p:cNvGrpSpPr>
          <p:nvPr/>
        </p:nvGrpSpPr>
        <p:grpSpPr bwMode="auto">
          <a:xfrm rot="688582">
            <a:off x="4252913" y="2128838"/>
            <a:ext cx="1447800" cy="396875"/>
            <a:chOff x="1105" y="1265"/>
            <a:chExt cx="912" cy="250"/>
          </a:xfrm>
        </p:grpSpPr>
        <p:sp>
          <p:nvSpPr>
            <p:cNvPr id="86060" name="Line 36">
              <a:extLst>
                <a:ext uri="{FF2B5EF4-FFF2-40B4-BE49-F238E27FC236}">
                  <a16:creationId xmlns:a16="http://schemas.microsoft.com/office/drawing/2014/main" id="{501C2B07-AC46-9B77-C98B-DEFBD38F94A3}"/>
                </a:ext>
              </a:extLst>
            </p:cNvPr>
            <p:cNvSpPr>
              <a:spLocks noChangeShapeType="1"/>
            </p:cNvSpPr>
            <p:nvPr/>
          </p:nvSpPr>
          <p:spPr bwMode="auto">
            <a:xfrm>
              <a:off x="1105" y="1487"/>
              <a:ext cx="912" cy="1"/>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86061" name="Text Box 37">
              <a:extLst>
                <a:ext uri="{FF2B5EF4-FFF2-40B4-BE49-F238E27FC236}">
                  <a16:creationId xmlns:a16="http://schemas.microsoft.com/office/drawing/2014/main" id="{6EAF07DA-0D53-DB8F-A360-ADFD06F01D82}"/>
                </a:ext>
              </a:extLst>
            </p:cNvPr>
            <p:cNvSpPr txBox="1">
              <a:spLocks noChangeArrowheads="1"/>
            </p:cNvSpPr>
            <p:nvPr/>
          </p:nvSpPr>
          <p:spPr bwMode="auto">
            <a:xfrm>
              <a:off x="1202" y="1265"/>
              <a:ext cx="605"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Packet</a:t>
              </a:r>
            </a:p>
          </p:txBody>
        </p:sp>
      </p:grpSp>
      <p:grpSp>
        <p:nvGrpSpPr>
          <p:cNvPr id="86037" name="Group 38">
            <a:extLst>
              <a:ext uri="{FF2B5EF4-FFF2-40B4-BE49-F238E27FC236}">
                <a16:creationId xmlns:a16="http://schemas.microsoft.com/office/drawing/2014/main" id="{6847F7E6-82A9-E8D8-A8C7-F4C307FA6C11}"/>
              </a:ext>
            </a:extLst>
          </p:cNvPr>
          <p:cNvGrpSpPr>
            <a:grpSpLocks/>
          </p:cNvGrpSpPr>
          <p:nvPr/>
        </p:nvGrpSpPr>
        <p:grpSpPr bwMode="auto">
          <a:xfrm rot="-1217168">
            <a:off x="4549775" y="2809875"/>
            <a:ext cx="982663" cy="396875"/>
            <a:chOff x="1133" y="1733"/>
            <a:chExt cx="912" cy="250"/>
          </a:xfrm>
        </p:grpSpPr>
        <p:sp>
          <p:nvSpPr>
            <p:cNvPr id="86058" name="Line 39">
              <a:extLst>
                <a:ext uri="{FF2B5EF4-FFF2-40B4-BE49-F238E27FC236}">
                  <a16:creationId xmlns:a16="http://schemas.microsoft.com/office/drawing/2014/main" id="{4F59F676-51A5-D101-238B-E3342C5B9DD8}"/>
                </a:ext>
              </a:extLst>
            </p:cNvPr>
            <p:cNvSpPr>
              <a:spLocks noChangeShapeType="1"/>
            </p:cNvSpPr>
            <p:nvPr/>
          </p:nvSpPr>
          <p:spPr bwMode="auto">
            <a:xfrm rot="688582">
              <a:off x="1133" y="1965"/>
              <a:ext cx="912" cy="1"/>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86059" name="Text Box 40">
              <a:extLst>
                <a:ext uri="{FF2B5EF4-FFF2-40B4-BE49-F238E27FC236}">
                  <a16:creationId xmlns:a16="http://schemas.microsoft.com/office/drawing/2014/main" id="{99ACC19E-6CE1-F0F6-164F-6605F73D16D6}"/>
                </a:ext>
              </a:extLst>
            </p:cNvPr>
            <p:cNvSpPr txBox="1">
              <a:spLocks noChangeArrowheads="1"/>
            </p:cNvSpPr>
            <p:nvPr/>
          </p:nvSpPr>
          <p:spPr bwMode="auto">
            <a:xfrm rot="688582">
              <a:off x="1218" y="1733"/>
              <a:ext cx="65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ACK</a:t>
              </a:r>
            </a:p>
          </p:txBody>
        </p:sp>
      </p:grpSp>
      <p:cxnSp>
        <p:nvCxnSpPr>
          <p:cNvPr id="86038" name="AutoShape 41">
            <a:extLst>
              <a:ext uri="{FF2B5EF4-FFF2-40B4-BE49-F238E27FC236}">
                <a16:creationId xmlns:a16="http://schemas.microsoft.com/office/drawing/2014/main" id="{E7153F1C-4A10-05A1-D82B-495BE5B857FA}"/>
              </a:ext>
            </a:extLst>
          </p:cNvPr>
          <p:cNvCxnSpPr>
            <a:cxnSpLocks noChangeShapeType="1"/>
          </p:cNvCxnSpPr>
          <p:nvPr/>
        </p:nvCxnSpPr>
        <p:spPr bwMode="auto">
          <a:xfrm rot="5400000" flipV="1">
            <a:off x="3231356" y="2836069"/>
            <a:ext cx="1890713" cy="3175"/>
          </a:xfrm>
          <a:prstGeom prst="bentConnector5">
            <a:avLst>
              <a:gd name="adj1" fmla="val 22833"/>
              <a:gd name="adj2" fmla="val -6800005"/>
              <a:gd name="adj3" fmla="val 100671"/>
            </a:avLst>
          </a:prstGeom>
          <a:noFill/>
          <a:ln w="12700">
            <a:solidFill>
              <a:schemeClr val="tx1"/>
            </a:solidFill>
            <a:prstDash val="dash"/>
            <a:miter lim="800000"/>
            <a:headEnd/>
            <a:tailEnd/>
          </a:ln>
          <a:extLst>
            <a:ext uri="{909E8E84-426E-40DD-AFC4-6F175D3DCCD1}">
              <a14:hiddenFill xmlns:a14="http://schemas.microsoft.com/office/drawing/2010/main">
                <a:noFill/>
              </a14:hiddenFill>
            </a:ext>
          </a:extLst>
        </p:spPr>
      </p:cxnSp>
      <p:sp>
        <p:nvSpPr>
          <p:cNvPr id="942122" name="Text Box 42">
            <a:extLst>
              <a:ext uri="{FF2B5EF4-FFF2-40B4-BE49-F238E27FC236}">
                <a16:creationId xmlns:a16="http://schemas.microsoft.com/office/drawing/2014/main" id="{92D1983C-C5FE-647C-478F-9EFFBF34A2F7}"/>
              </a:ext>
            </a:extLst>
          </p:cNvPr>
          <p:cNvSpPr txBox="1">
            <a:spLocks noChangeArrowheads="1"/>
          </p:cNvSpPr>
          <p:nvPr/>
        </p:nvSpPr>
        <p:spPr bwMode="auto">
          <a:xfrm rot="-5400000">
            <a:off x="3185319" y="2736056"/>
            <a:ext cx="12144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Timeout</a:t>
            </a:r>
          </a:p>
        </p:txBody>
      </p:sp>
      <p:grpSp>
        <p:nvGrpSpPr>
          <p:cNvPr id="86040" name="Group 43">
            <a:extLst>
              <a:ext uri="{FF2B5EF4-FFF2-40B4-BE49-F238E27FC236}">
                <a16:creationId xmlns:a16="http://schemas.microsoft.com/office/drawing/2014/main" id="{C84E9A96-825B-8189-D6A7-AC2A6388F1A8}"/>
              </a:ext>
            </a:extLst>
          </p:cNvPr>
          <p:cNvGrpSpPr>
            <a:grpSpLocks/>
          </p:cNvGrpSpPr>
          <p:nvPr/>
        </p:nvGrpSpPr>
        <p:grpSpPr bwMode="auto">
          <a:xfrm rot="688582">
            <a:off x="4251325" y="3603625"/>
            <a:ext cx="1447800" cy="396875"/>
            <a:chOff x="1105" y="1265"/>
            <a:chExt cx="912" cy="250"/>
          </a:xfrm>
        </p:grpSpPr>
        <p:sp>
          <p:nvSpPr>
            <p:cNvPr id="86056" name="Line 44">
              <a:extLst>
                <a:ext uri="{FF2B5EF4-FFF2-40B4-BE49-F238E27FC236}">
                  <a16:creationId xmlns:a16="http://schemas.microsoft.com/office/drawing/2014/main" id="{A6001AD8-CE17-E048-F618-F26A6252F7B8}"/>
                </a:ext>
              </a:extLst>
            </p:cNvPr>
            <p:cNvSpPr>
              <a:spLocks noChangeShapeType="1"/>
            </p:cNvSpPr>
            <p:nvPr/>
          </p:nvSpPr>
          <p:spPr bwMode="auto">
            <a:xfrm>
              <a:off x="1105" y="1487"/>
              <a:ext cx="912" cy="1"/>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86057" name="Text Box 45">
              <a:extLst>
                <a:ext uri="{FF2B5EF4-FFF2-40B4-BE49-F238E27FC236}">
                  <a16:creationId xmlns:a16="http://schemas.microsoft.com/office/drawing/2014/main" id="{116872AE-ED86-96C4-EDF5-C00322811019}"/>
                </a:ext>
              </a:extLst>
            </p:cNvPr>
            <p:cNvSpPr txBox="1">
              <a:spLocks noChangeArrowheads="1"/>
            </p:cNvSpPr>
            <p:nvPr/>
          </p:nvSpPr>
          <p:spPr bwMode="auto">
            <a:xfrm>
              <a:off x="1202" y="1265"/>
              <a:ext cx="605"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Packet</a:t>
              </a:r>
            </a:p>
          </p:txBody>
        </p:sp>
      </p:grpSp>
      <p:grpSp>
        <p:nvGrpSpPr>
          <p:cNvPr id="86041" name="Group 46">
            <a:extLst>
              <a:ext uri="{FF2B5EF4-FFF2-40B4-BE49-F238E27FC236}">
                <a16:creationId xmlns:a16="http://schemas.microsoft.com/office/drawing/2014/main" id="{95D6C03D-CEE1-7BAF-4EBF-AC1590D34F16}"/>
              </a:ext>
            </a:extLst>
          </p:cNvPr>
          <p:cNvGrpSpPr>
            <a:grpSpLocks/>
          </p:cNvGrpSpPr>
          <p:nvPr/>
        </p:nvGrpSpPr>
        <p:grpSpPr bwMode="auto">
          <a:xfrm rot="-1217168">
            <a:off x="4098925" y="4367213"/>
            <a:ext cx="1447800" cy="396875"/>
            <a:chOff x="1133" y="1733"/>
            <a:chExt cx="912" cy="250"/>
          </a:xfrm>
        </p:grpSpPr>
        <p:sp>
          <p:nvSpPr>
            <p:cNvPr id="86054" name="Line 47">
              <a:extLst>
                <a:ext uri="{FF2B5EF4-FFF2-40B4-BE49-F238E27FC236}">
                  <a16:creationId xmlns:a16="http://schemas.microsoft.com/office/drawing/2014/main" id="{0D76E19B-AC0E-27E3-8757-15BDC07577AA}"/>
                </a:ext>
              </a:extLst>
            </p:cNvPr>
            <p:cNvSpPr>
              <a:spLocks noChangeShapeType="1"/>
            </p:cNvSpPr>
            <p:nvPr/>
          </p:nvSpPr>
          <p:spPr bwMode="auto">
            <a:xfrm rot="688582">
              <a:off x="1133" y="1965"/>
              <a:ext cx="912" cy="1"/>
            </a:xfrm>
            <a:prstGeom prst="line">
              <a:avLst/>
            </a:prstGeom>
            <a:noFill/>
            <a:ln w="2540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86055" name="Text Box 48">
              <a:extLst>
                <a:ext uri="{FF2B5EF4-FFF2-40B4-BE49-F238E27FC236}">
                  <a16:creationId xmlns:a16="http://schemas.microsoft.com/office/drawing/2014/main" id="{6257D277-16F5-93A7-2885-D0007607A52E}"/>
                </a:ext>
              </a:extLst>
            </p:cNvPr>
            <p:cNvSpPr txBox="1">
              <a:spLocks noChangeArrowheads="1"/>
            </p:cNvSpPr>
            <p:nvPr/>
          </p:nvSpPr>
          <p:spPr bwMode="auto">
            <a:xfrm rot="688582">
              <a:off x="1328" y="1733"/>
              <a:ext cx="44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ACK</a:t>
              </a:r>
            </a:p>
          </p:txBody>
        </p:sp>
      </p:grpSp>
      <p:cxnSp>
        <p:nvCxnSpPr>
          <p:cNvPr id="86042" name="AutoShape 49">
            <a:extLst>
              <a:ext uri="{FF2B5EF4-FFF2-40B4-BE49-F238E27FC236}">
                <a16:creationId xmlns:a16="http://schemas.microsoft.com/office/drawing/2014/main" id="{A7A374CA-035B-AA90-C85D-E7AAD23E604B}"/>
              </a:ext>
            </a:extLst>
          </p:cNvPr>
          <p:cNvCxnSpPr>
            <a:cxnSpLocks noChangeShapeType="1"/>
          </p:cNvCxnSpPr>
          <p:nvPr/>
        </p:nvCxnSpPr>
        <p:spPr bwMode="auto">
          <a:xfrm rot="5400000" flipV="1">
            <a:off x="3229770" y="4310856"/>
            <a:ext cx="1890712" cy="3175"/>
          </a:xfrm>
          <a:prstGeom prst="bentConnector5">
            <a:avLst>
              <a:gd name="adj1" fmla="val 22833"/>
              <a:gd name="adj2" fmla="val -6800005"/>
              <a:gd name="adj3" fmla="val 97144"/>
            </a:avLst>
          </a:prstGeom>
          <a:noFill/>
          <a:ln w="12700">
            <a:solidFill>
              <a:schemeClr val="tx1"/>
            </a:solidFill>
            <a:prstDash val="dash"/>
            <a:miter lim="800000"/>
            <a:headEnd/>
            <a:tailEnd/>
          </a:ln>
          <a:extLst>
            <a:ext uri="{909E8E84-426E-40DD-AFC4-6F175D3DCCD1}">
              <a14:hiddenFill xmlns:a14="http://schemas.microsoft.com/office/drawing/2010/main">
                <a:noFill/>
              </a14:hiddenFill>
            </a:ext>
          </a:extLst>
        </p:spPr>
      </p:cxnSp>
      <p:sp>
        <p:nvSpPr>
          <p:cNvPr id="942130" name="Text Box 50">
            <a:extLst>
              <a:ext uri="{FF2B5EF4-FFF2-40B4-BE49-F238E27FC236}">
                <a16:creationId xmlns:a16="http://schemas.microsoft.com/office/drawing/2014/main" id="{9E29AA80-4EA3-B5C2-ED55-3F51AB125569}"/>
              </a:ext>
            </a:extLst>
          </p:cNvPr>
          <p:cNvSpPr txBox="1">
            <a:spLocks noChangeArrowheads="1"/>
          </p:cNvSpPr>
          <p:nvPr/>
        </p:nvSpPr>
        <p:spPr bwMode="auto">
          <a:xfrm rot="-5400000">
            <a:off x="3183732" y="4210844"/>
            <a:ext cx="12144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Timeout</a:t>
            </a:r>
          </a:p>
        </p:txBody>
      </p:sp>
      <p:sp>
        <p:nvSpPr>
          <p:cNvPr id="86044" name="Line 51">
            <a:extLst>
              <a:ext uri="{FF2B5EF4-FFF2-40B4-BE49-F238E27FC236}">
                <a16:creationId xmlns:a16="http://schemas.microsoft.com/office/drawing/2014/main" id="{12F1966E-AEB4-FA86-2723-DD9B1DE3EE26}"/>
              </a:ext>
            </a:extLst>
          </p:cNvPr>
          <p:cNvSpPr>
            <a:spLocks noChangeShapeType="1"/>
          </p:cNvSpPr>
          <p:nvPr/>
        </p:nvSpPr>
        <p:spPr bwMode="auto">
          <a:xfrm>
            <a:off x="4175125" y="1752600"/>
            <a:ext cx="0" cy="381000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42132" name="AutoShape 52">
            <a:extLst>
              <a:ext uri="{FF2B5EF4-FFF2-40B4-BE49-F238E27FC236}">
                <a16:creationId xmlns:a16="http://schemas.microsoft.com/office/drawing/2014/main" id="{0912497F-9BA8-ABA7-47ED-FF86CAA6F8BD}"/>
              </a:ext>
            </a:extLst>
          </p:cNvPr>
          <p:cNvSpPr>
            <a:spLocks noChangeArrowheads="1"/>
          </p:cNvSpPr>
          <p:nvPr/>
        </p:nvSpPr>
        <p:spPr bwMode="auto">
          <a:xfrm>
            <a:off x="4327525" y="3048000"/>
            <a:ext cx="381000" cy="457200"/>
          </a:xfrm>
          <a:prstGeom prst="lightningBolt">
            <a:avLst/>
          </a:prstGeom>
          <a:solidFill>
            <a:srgbClr val="FFFF99"/>
          </a:solidFill>
          <a:ln w="254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942133" name="Text Box 53">
            <a:extLst>
              <a:ext uri="{FF2B5EF4-FFF2-40B4-BE49-F238E27FC236}">
                <a16:creationId xmlns:a16="http://schemas.microsoft.com/office/drawing/2014/main" id="{1D6C980F-9549-27A9-3477-82C49656A157}"/>
              </a:ext>
            </a:extLst>
          </p:cNvPr>
          <p:cNvSpPr txBox="1">
            <a:spLocks noChangeArrowheads="1"/>
          </p:cNvSpPr>
          <p:nvPr/>
        </p:nvSpPr>
        <p:spPr bwMode="auto">
          <a:xfrm>
            <a:off x="4156075" y="5456238"/>
            <a:ext cx="168275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34" charset="-128"/>
                <a:cs typeface="+mn-cs"/>
              </a:rPr>
              <a:t>ACK lost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3300"/>
                </a:solidFill>
                <a:effectLst/>
                <a:uLnTx/>
                <a:uFillTx/>
                <a:latin typeface="Arial" panose="020B0604020202020204" pitchFamily="34" charset="0"/>
                <a:ea typeface="ＭＳ Ｐゴシック" panose="020B0600070205080204" pitchFamily="34" charset="-128"/>
                <a:cs typeface="+mn-cs"/>
              </a:rPr>
              <a:t>DUPLICATE </a:t>
            </a:r>
            <a:br>
              <a:rPr kumimoji="0" lang="en-US" altLang="en-US" sz="2000" b="0" i="0" u="none" strike="noStrike" kern="1200" cap="none" spc="0" normalizeH="0" baseline="0" noProof="0">
                <a:ln>
                  <a:noFill/>
                </a:ln>
                <a:solidFill>
                  <a:srgbClr val="FF3300"/>
                </a:solidFill>
                <a:effectLst/>
                <a:uLnTx/>
                <a:uFillTx/>
                <a:latin typeface="Arial" panose="020B0604020202020204" pitchFamily="34" charset="0"/>
                <a:ea typeface="ＭＳ Ｐゴシック" panose="020B0600070205080204" pitchFamily="34" charset="-128"/>
                <a:cs typeface="+mn-cs"/>
              </a:rPr>
            </a:br>
            <a:r>
              <a:rPr kumimoji="0" lang="en-US" altLang="en-US" sz="2000" b="0" i="0" u="none" strike="noStrike" kern="1200" cap="none" spc="0" normalizeH="0" baseline="0" noProof="0">
                <a:ln>
                  <a:noFill/>
                </a:ln>
                <a:solidFill>
                  <a:srgbClr val="FF3300"/>
                </a:solidFill>
                <a:effectLst/>
                <a:uLnTx/>
                <a:uFillTx/>
                <a:latin typeface="Arial" panose="020B0604020202020204" pitchFamily="34" charset="0"/>
                <a:ea typeface="ＭＳ Ｐゴシック" panose="020B0600070205080204" pitchFamily="34" charset="-128"/>
                <a:cs typeface="+mn-cs"/>
              </a:rPr>
              <a:t>PACKET</a:t>
            </a:r>
          </a:p>
        </p:txBody>
      </p:sp>
      <p:sp>
        <p:nvSpPr>
          <p:cNvPr id="86047" name="Text Box 54">
            <a:extLst>
              <a:ext uri="{FF2B5EF4-FFF2-40B4-BE49-F238E27FC236}">
                <a16:creationId xmlns:a16="http://schemas.microsoft.com/office/drawing/2014/main" id="{509C9953-28F1-3A4A-783D-14393D1F8F8A}"/>
              </a:ext>
            </a:extLst>
          </p:cNvPr>
          <p:cNvSpPr txBox="1">
            <a:spLocks noChangeArrowheads="1"/>
          </p:cNvSpPr>
          <p:nvPr/>
        </p:nvSpPr>
        <p:spPr bwMode="auto">
          <a:xfrm>
            <a:off x="1239838" y="5592763"/>
            <a:ext cx="152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34" charset="-128"/>
                <a:cs typeface="+mn-cs"/>
              </a:rPr>
              <a:t>Packet lost</a:t>
            </a:r>
          </a:p>
        </p:txBody>
      </p:sp>
      <p:sp>
        <p:nvSpPr>
          <p:cNvPr id="942135" name="Text Box 55">
            <a:extLst>
              <a:ext uri="{FF2B5EF4-FFF2-40B4-BE49-F238E27FC236}">
                <a16:creationId xmlns:a16="http://schemas.microsoft.com/office/drawing/2014/main" id="{829F9338-6E6D-85C5-7D2D-D2102580DC04}"/>
              </a:ext>
            </a:extLst>
          </p:cNvPr>
          <p:cNvSpPr txBox="1">
            <a:spLocks noChangeArrowheads="1"/>
          </p:cNvSpPr>
          <p:nvPr/>
        </p:nvSpPr>
        <p:spPr bwMode="auto">
          <a:xfrm>
            <a:off x="6891338" y="5486400"/>
            <a:ext cx="17907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34" charset="-128"/>
                <a:cs typeface="+mn-cs"/>
              </a:rPr>
              <a:t>Early timeout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34" charset="-128"/>
                <a:cs typeface="+mn-cs"/>
              </a:rPr>
              <a:t>DUPLICATE</a:t>
            </a:r>
            <a:br>
              <a:rPr kumimoji="0" lang="en-US" altLang="en-US" sz="2000" b="0"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34" charset="-128"/>
                <a:cs typeface="+mn-cs"/>
              </a:rPr>
            </a:br>
            <a:r>
              <a:rPr kumimoji="0" lang="en-US" altLang="en-US" sz="2000" b="0"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34" charset="-128"/>
                <a:cs typeface="+mn-cs"/>
              </a:rPr>
              <a:t>PACKETS</a:t>
            </a:r>
          </a:p>
        </p:txBody>
      </p:sp>
      <p:sp>
        <p:nvSpPr>
          <p:cNvPr id="86049" name="Line 56">
            <a:extLst>
              <a:ext uri="{FF2B5EF4-FFF2-40B4-BE49-F238E27FC236}">
                <a16:creationId xmlns:a16="http://schemas.microsoft.com/office/drawing/2014/main" id="{211B413A-C847-D2CF-E817-A0D5D61FF5A1}"/>
              </a:ext>
            </a:extLst>
          </p:cNvPr>
          <p:cNvSpPr>
            <a:spLocks noChangeShapeType="1"/>
          </p:cNvSpPr>
          <p:nvPr/>
        </p:nvSpPr>
        <p:spPr bwMode="auto">
          <a:xfrm>
            <a:off x="5662613" y="1752600"/>
            <a:ext cx="0" cy="381000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86050" name="Line 57">
            <a:extLst>
              <a:ext uri="{FF2B5EF4-FFF2-40B4-BE49-F238E27FC236}">
                <a16:creationId xmlns:a16="http://schemas.microsoft.com/office/drawing/2014/main" id="{99AF50D2-EA91-374D-00C9-037DCCF5D847}"/>
              </a:ext>
            </a:extLst>
          </p:cNvPr>
          <p:cNvSpPr>
            <a:spLocks noChangeShapeType="1"/>
          </p:cNvSpPr>
          <p:nvPr/>
        </p:nvSpPr>
        <p:spPr bwMode="auto">
          <a:xfrm>
            <a:off x="1214438" y="1752600"/>
            <a:ext cx="0" cy="381000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86051" name="Line 58">
            <a:extLst>
              <a:ext uri="{FF2B5EF4-FFF2-40B4-BE49-F238E27FC236}">
                <a16:creationId xmlns:a16="http://schemas.microsoft.com/office/drawing/2014/main" id="{86BEE9DB-38E7-91F8-2E18-EFCE2160B7DA}"/>
              </a:ext>
            </a:extLst>
          </p:cNvPr>
          <p:cNvSpPr>
            <a:spLocks noChangeShapeType="1"/>
          </p:cNvSpPr>
          <p:nvPr/>
        </p:nvSpPr>
        <p:spPr bwMode="auto">
          <a:xfrm>
            <a:off x="2701925" y="1752600"/>
            <a:ext cx="0" cy="381000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86052" name="Line 59">
            <a:extLst>
              <a:ext uri="{FF2B5EF4-FFF2-40B4-BE49-F238E27FC236}">
                <a16:creationId xmlns:a16="http://schemas.microsoft.com/office/drawing/2014/main" id="{08595C5B-EF9B-78E4-0032-9E3094E97B5C}"/>
              </a:ext>
            </a:extLst>
          </p:cNvPr>
          <p:cNvSpPr>
            <a:spLocks noChangeShapeType="1"/>
          </p:cNvSpPr>
          <p:nvPr/>
        </p:nvSpPr>
        <p:spPr bwMode="auto">
          <a:xfrm>
            <a:off x="7062788" y="1752600"/>
            <a:ext cx="0" cy="381000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86053" name="Line 60">
            <a:extLst>
              <a:ext uri="{FF2B5EF4-FFF2-40B4-BE49-F238E27FC236}">
                <a16:creationId xmlns:a16="http://schemas.microsoft.com/office/drawing/2014/main" id="{51D7BF26-75D1-43B9-ED6C-73EF3D149B07}"/>
              </a:ext>
            </a:extLst>
          </p:cNvPr>
          <p:cNvSpPr>
            <a:spLocks noChangeShapeType="1"/>
          </p:cNvSpPr>
          <p:nvPr/>
        </p:nvSpPr>
        <p:spPr bwMode="auto">
          <a:xfrm>
            <a:off x="8550275" y="1752600"/>
            <a:ext cx="0" cy="381000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61" name="Slide Number Placeholder 3">
            <a:extLst>
              <a:ext uri="{FF2B5EF4-FFF2-40B4-BE49-F238E27FC236}">
                <a16:creationId xmlns:a16="http://schemas.microsoft.com/office/drawing/2014/main" id="{2DDDB426-F92A-C12F-5EE9-0682910C8928}"/>
              </a:ext>
            </a:extLst>
          </p:cNvPr>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B4591F3F-9FBD-7047-BC6E-4AEBB2263B87}"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46</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92162" name="Rectangle 2">
            <a:extLst>
              <a:ext uri="{FF2B5EF4-FFF2-40B4-BE49-F238E27FC236}">
                <a16:creationId xmlns:a16="http://schemas.microsoft.com/office/drawing/2014/main" id="{51783DB4-1632-D609-E914-06E4D6D6F663}"/>
              </a:ext>
            </a:extLst>
          </p:cNvPr>
          <p:cNvSpPr>
            <a:spLocks noGrp="1"/>
          </p:cNvSpPr>
          <p:nvPr>
            <p:ph type="title"/>
          </p:nvPr>
        </p:nvSpPr>
        <p:spPr/>
        <p:txBody>
          <a:bodyPr/>
          <a:lstStyle/>
          <a:p>
            <a:r>
              <a:rPr lang="en-US" altLang="en-US">
                <a:ea typeface="ＭＳ Ｐゴシック" panose="020B0600070205080204" pitchFamily="34" charset="-128"/>
              </a:rPr>
              <a:t>How Long Should Sender Wait?</a:t>
            </a:r>
          </a:p>
        </p:txBody>
      </p:sp>
      <p:sp>
        <p:nvSpPr>
          <p:cNvPr id="951299" name="Rectangle 3">
            <a:extLst>
              <a:ext uri="{FF2B5EF4-FFF2-40B4-BE49-F238E27FC236}">
                <a16:creationId xmlns:a16="http://schemas.microsoft.com/office/drawing/2014/main" id="{23784C94-9630-1928-D809-0B88C1C4888D}"/>
              </a:ext>
            </a:extLst>
          </p:cNvPr>
          <p:cNvSpPr>
            <a:spLocks noGrp="1"/>
          </p:cNvSpPr>
          <p:nvPr>
            <p:ph type="body" idx="1"/>
          </p:nvPr>
        </p:nvSpPr>
        <p:spPr>
          <a:xfrm>
            <a:off x="381000" y="1009650"/>
            <a:ext cx="8534400" cy="4906963"/>
          </a:xfrm>
        </p:spPr>
        <p:txBody>
          <a:bodyPr/>
          <a:lstStyle/>
          <a:p>
            <a:pPr>
              <a:defRPr/>
            </a:pPr>
            <a:r>
              <a:rPr lang="en-US" altLang="en-US" dirty="0">
                <a:ea typeface="ＭＳ Ｐゴシック" panose="020B0600070205080204" pitchFamily="34" charset="-128"/>
              </a:rPr>
              <a:t>Sender sets a timeout to wait for an ACK</a:t>
            </a:r>
          </a:p>
          <a:p>
            <a:pPr lvl="1">
              <a:defRPr/>
            </a:pPr>
            <a:r>
              <a:rPr lang="en-US" altLang="en-US" dirty="0">
                <a:ea typeface="ＭＳ Ｐゴシック" panose="020B0600070205080204" pitchFamily="34" charset="-128"/>
              </a:rPr>
              <a:t>Too short:</a:t>
            </a:r>
          </a:p>
          <a:p>
            <a:pPr marL="457200" lvl="1" indent="0">
              <a:buFont typeface="Arial" panose="020B0604020202020204" pitchFamily="34" charset="0"/>
              <a:buNone/>
              <a:defRPr/>
            </a:pPr>
            <a:r>
              <a:rPr lang="en-US" altLang="en-US" dirty="0">
                <a:ea typeface="ＭＳ Ｐゴシック" panose="020B0600070205080204" pitchFamily="34" charset="-128"/>
              </a:rPr>
              <a:t>	&gt;&gt; wasted retransmissions</a:t>
            </a:r>
          </a:p>
          <a:p>
            <a:pPr lvl="1">
              <a:defRPr/>
            </a:pPr>
            <a:r>
              <a:rPr lang="en-US" altLang="en-US" dirty="0">
                <a:ea typeface="ＭＳ Ｐゴシック" panose="020B0600070205080204" pitchFamily="34" charset="-128"/>
              </a:rPr>
              <a:t>Too long:</a:t>
            </a:r>
          </a:p>
          <a:p>
            <a:pPr marL="457200" lvl="1" indent="0">
              <a:buFont typeface="Arial" panose="020B0604020202020204" pitchFamily="34" charset="0"/>
              <a:buNone/>
              <a:defRPr/>
            </a:pPr>
            <a:r>
              <a:rPr lang="en-US" altLang="en-US" dirty="0">
                <a:ea typeface="ＭＳ Ｐゴシック" panose="020B0600070205080204" pitchFamily="34" charset="-128"/>
              </a:rPr>
              <a:t>	&gt;&gt; excessive delays when packet lost</a:t>
            </a:r>
          </a:p>
          <a:p>
            <a:pPr>
              <a:defRPr/>
            </a:pPr>
            <a:r>
              <a:rPr lang="en-US" altLang="en-US" dirty="0">
                <a:ea typeface="ＭＳ Ｐゴシック" panose="020B0600070205080204" pitchFamily="34" charset="-128"/>
              </a:rPr>
              <a:t>TCP sets timeout as a function of the RTT</a:t>
            </a:r>
          </a:p>
          <a:p>
            <a:pPr lvl="1">
              <a:defRPr/>
            </a:pPr>
            <a:r>
              <a:rPr lang="en-US" altLang="en-US" dirty="0">
                <a:ea typeface="ＭＳ Ｐゴシック" panose="020B0600070205080204" pitchFamily="34" charset="-128"/>
              </a:rPr>
              <a:t>Expect ACK to arrive after a </a:t>
            </a:r>
            <a:r>
              <a:rPr lang="ja-JP" altLang="en-US">
                <a:ea typeface="ＭＳ Ｐゴシック" panose="020B0600070205080204" pitchFamily="34" charset="-128"/>
              </a:rPr>
              <a:t>“</a:t>
            </a:r>
            <a:r>
              <a:rPr lang="en-US" altLang="ja-JP" dirty="0">
                <a:ea typeface="ＭＳ Ｐゴシック" panose="020B0600070205080204" pitchFamily="34" charset="-128"/>
              </a:rPr>
              <a:t>round-trip time</a:t>
            </a:r>
            <a:r>
              <a:rPr lang="ja-JP" altLang="en-US">
                <a:ea typeface="ＭＳ Ｐゴシック" panose="020B0600070205080204" pitchFamily="34" charset="-128"/>
              </a:rPr>
              <a:t>”</a:t>
            </a:r>
            <a:endParaRPr lang="en-US" altLang="ja-JP" dirty="0">
              <a:ea typeface="ＭＳ Ｐゴシック" panose="020B0600070205080204" pitchFamily="34" charset="-128"/>
            </a:endParaRPr>
          </a:p>
          <a:p>
            <a:pPr lvl="1">
              <a:defRPr/>
            </a:pPr>
            <a:r>
              <a:rPr lang="en-US" altLang="en-US" dirty="0">
                <a:ea typeface="ＭＳ Ｐゴシック" panose="020B0600070205080204" pitchFamily="34" charset="-128"/>
              </a:rPr>
              <a:t>… plus a fudge factor to account for queuing</a:t>
            </a:r>
          </a:p>
          <a:p>
            <a:pPr>
              <a:defRPr/>
            </a:pPr>
            <a:r>
              <a:rPr lang="en-US" altLang="en-US" dirty="0">
                <a:ea typeface="ＭＳ Ｐゴシック" panose="020B0600070205080204" pitchFamily="34" charset="-128"/>
              </a:rPr>
              <a:t>But, how does the sender know the RTT?</a:t>
            </a:r>
          </a:p>
          <a:p>
            <a:pPr lvl="1">
              <a:defRPr/>
            </a:pPr>
            <a:r>
              <a:rPr lang="en-US" altLang="en-US" dirty="0">
                <a:ea typeface="ＭＳ Ｐゴシック" panose="020B0600070205080204" pitchFamily="34" charset="-128"/>
              </a:rPr>
              <a:t>Running average of delay to receive an ACK</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D7C4436-99C6-D55F-8320-3E24F02B2B28}"/>
              </a:ext>
            </a:extLst>
          </p:cNvPr>
          <p:cNvSpPr>
            <a:spLocks noGrp="1"/>
          </p:cNvSpPr>
          <p:nvPr>
            <p:ph type="sldNum" sz="quarter" idx="12"/>
          </p:nvPr>
        </p:nvSpPr>
        <p:spPr/>
        <p:txBody>
          <a:bodyPr/>
          <a:lstStyle/>
          <a:p>
            <a:pPr>
              <a:defRPr/>
            </a:pPr>
            <a:fld id="{0A127995-3B73-9E4E-8C97-548DB1B5851E}" type="slidenum">
              <a:rPr lang="en-US" altLang="en-US" smtClean="0"/>
              <a:pPr>
                <a:defRPr/>
              </a:pPr>
              <a:t>47</a:t>
            </a:fld>
            <a:endParaRPr lang="en-US" altLang="en-US"/>
          </a:p>
        </p:txBody>
      </p:sp>
      <p:sp>
        <p:nvSpPr>
          <p:cNvPr id="4" name="TextBox 3">
            <a:extLst>
              <a:ext uri="{FF2B5EF4-FFF2-40B4-BE49-F238E27FC236}">
                <a16:creationId xmlns:a16="http://schemas.microsoft.com/office/drawing/2014/main" id="{178DD24C-5363-DF30-A964-18FBD7F6AD96}"/>
              </a:ext>
            </a:extLst>
          </p:cNvPr>
          <p:cNvSpPr txBox="1"/>
          <p:nvPr/>
        </p:nvSpPr>
        <p:spPr>
          <a:xfrm>
            <a:off x="0" y="13849"/>
            <a:ext cx="9144000" cy="584775"/>
          </a:xfrm>
          <a:prstGeom prst="rect">
            <a:avLst/>
          </a:prstGeom>
          <a:solidFill>
            <a:schemeClr val="tx1">
              <a:lumMod val="75000"/>
              <a:lumOff val="25000"/>
            </a:schemeClr>
          </a:solidFill>
        </p:spPr>
        <p:txBody>
          <a:bodyPr wrap="square" rtlCol="0">
            <a:spAutoFit/>
          </a:bodyPr>
          <a:lstStyle/>
          <a:p>
            <a:pPr algn="ctr"/>
            <a:r>
              <a:rPr lang="en-US" sz="3200" dirty="0">
                <a:solidFill>
                  <a:schemeClr val="bg1"/>
                </a:solidFill>
              </a:rPr>
              <a:t>Midterm-2 this Monday (April 13</a:t>
            </a:r>
            <a:r>
              <a:rPr lang="en-US" sz="3200" baseline="30000" dirty="0">
                <a:solidFill>
                  <a:schemeClr val="bg1"/>
                </a:solidFill>
              </a:rPr>
              <a:t>th</a:t>
            </a:r>
            <a:r>
              <a:rPr lang="en-US" sz="3200" dirty="0">
                <a:solidFill>
                  <a:schemeClr val="bg1"/>
                </a:solidFill>
              </a:rPr>
              <a:t>)</a:t>
            </a:r>
          </a:p>
        </p:txBody>
      </p:sp>
      <p:pic>
        <p:nvPicPr>
          <p:cNvPr id="5" name="Picture 4">
            <a:extLst>
              <a:ext uri="{FF2B5EF4-FFF2-40B4-BE49-F238E27FC236}">
                <a16:creationId xmlns:a16="http://schemas.microsoft.com/office/drawing/2014/main" id="{A775D49A-3E05-8FAD-E63E-4BFCC0000723}"/>
              </a:ext>
            </a:extLst>
          </p:cNvPr>
          <p:cNvPicPr>
            <a:picLocks noChangeAspect="1"/>
          </p:cNvPicPr>
          <p:nvPr/>
        </p:nvPicPr>
        <p:blipFill>
          <a:blip r:embed="rId2"/>
          <a:srcRect l="18440" r="10982"/>
          <a:stretch>
            <a:fillRect/>
          </a:stretch>
        </p:blipFill>
        <p:spPr>
          <a:xfrm>
            <a:off x="154686" y="2213967"/>
            <a:ext cx="8834628" cy="1384732"/>
          </a:xfrm>
          <a:prstGeom prst="rect">
            <a:avLst/>
          </a:prstGeom>
        </p:spPr>
      </p:pic>
    </p:spTree>
    <p:extLst>
      <p:ext uri="{BB962C8B-B14F-4D97-AF65-F5344CB8AC3E}">
        <p14:creationId xmlns:p14="http://schemas.microsoft.com/office/powerpoint/2010/main" val="23246463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936DF54-4263-571C-2137-0FE6D9197B29}"/>
              </a:ext>
            </a:extLst>
          </p:cNvPr>
          <p:cNvSpPr>
            <a:spLocks noGrp="1"/>
          </p:cNvSpPr>
          <p:nvPr>
            <p:ph type="sldNum" sz="quarter" idx="12"/>
          </p:nvPr>
        </p:nvSpPr>
        <p:spPr/>
        <p:txBody>
          <a:bodyPr/>
          <a:lstStyle/>
          <a:p>
            <a:pPr>
              <a:defRPr/>
            </a:pPr>
            <a:fld id="{0A127995-3B73-9E4E-8C97-548DB1B5851E}" type="slidenum">
              <a:rPr lang="en-US" altLang="en-US" smtClean="0"/>
              <a:pPr>
                <a:defRPr/>
              </a:pPr>
              <a:t>48</a:t>
            </a:fld>
            <a:endParaRPr lang="en-US" altLang="en-US"/>
          </a:p>
        </p:txBody>
      </p:sp>
      <p:pic>
        <p:nvPicPr>
          <p:cNvPr id="3" name="Picture 2">
            <a:extLst>
              <a:ext uri="{FF2B5EF4-FFF2-40B4-BE49-F238E27FC236}">
                <a16:creationId xmlns:a16="http://schemas.microsoft.com/office/drawing/2014/main" id="{8F88CBE6-877C-5BC6-2C81-1F8A53622270}"/>
              </a:ext>
            </a:extLst>
          </p:cNvPr>
          <p:cNvPicPr>
            <a:picLocks noChangeAspect="1"/>
          </p:cNvPicPr>
          <p:nvPr/>
        </p:nvPicPr>
        <p:blipFill>
          <a:blip r:embed="rId2"/>
          <a:stretch>
            <a:fillRect/>
          </a:stretch>
        </p:blipFill>
        <p:spPr>
          <a:xfrm>
            <a:off x="297180" y="1590849"/>
            <a:ext cx="8549640" cy="4765501"/>
          </a:xfrm>
          <a:prstGeom prst="rect">
            <a:avLst/>
          </a:prstGeom>
        </p:spPr>
      </p:pic>
      <p:sp>
        <p:nvSpPr>
          <p:cNvPr id="4" name="TextBox 3">
            <a:extLst>
              <a:ext uri="{FF2B5EF4-FFF2-40B4-BE49-F238E27FC236}">
                <a16:creationId xmlns:a16="http://schemas.microsoft.com/office/drawing/2014/main" id="{E071A009-84F9-277A-9E86-0B08E901A651}"/>
              </a:ext>
            </a:extLst>
          </p:cNvPr>
          <p:cNvSpPr txBox="1"/>
          <p:nvPr/>
        </p:nvSpPr>
        <p:spPr>
          <a:xfrm>
            <a:off x="0" y="13849"/>
            <a:ext cx="9144000" cy="584775"/>
          </a:xfrm>
          <a:prstGeom prst="rect">
            <a:avLst/>
          </a:prstGeom>
          <a:solidFill>
            <a:schemeClr val="tx1">
              <a:lumMod val="75000"/>
              <a:lumOff val="25000"/>
            </a:schemeClr>
          </a:solidFill>
        </p:spPr>
        <p:txBody>
          <a:bodyPr wrap="square" rtlCol="0">
            <a:spAutoFit/>
          </a:bodyPr>
          <a:lstStyle/>
          <a:p>
            <a:pPr algn="ctr"/>
            <a:r>
              <a:rPr lang="en-US" sz="3200" dirty="0">
                <a:solidFill>
                  <a:schemeClr val="bg1"/>
                </a:solidFill>
              </a:rPr>
              <a:t>Midterm-2 this Monday (April 13</a:t>
            </a:r>
            <a:r>
              <a:rPr lang="en-US" sz="3200" baseline="30000" dirty="0">
                <a:solidFill>
                  <a:schemeClr val="bg1"/>
                </a:solidFill>
              </a:rPr>
              <a:t>th</a:t>
            </a:r>
            <a:r>
              <a:rPr lang="en-US" sz="3200" dirty="0">
                <a:solidFill>
                  <a:schemeClr val="bg1"/>
                </a:solidFill>
              </a:rPr>
              <a:t>)</a:t>
            </a:r>
          </a:p>
        </p:txBody>
      </p:sp>
    </p:spTree>
    <p:extLst>
      <p:ext uri="{BB962C8B-B14F-4D97-AF65-F5344CB8AC3E}">
        <p14:creationId xmlns:p14="http://schemas.microsoft.com/office/powerpoint/2010/main" val="33341418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BC5DC27-E3D6-14A1-55D9-D932C309644E}"/>
              </a:ext>
            </a:extLst>
          </p:cNvPr>
          <p:cNvSpPr>
            <a:spLocks noGrp="1"/>
          </p:cNvSpPr>
          <p:nvPr>
            <p:ph type="sldNum" sz="quarter" idx="12"/>
          </p:nvPr>
        </p:nvSpPr>
        <p:spPr/>
        <p:txBody>
          <a:bodyPr/>
          <a:lstStyle/>
          <a:p>
            <a:pPr>
              <a:defRPr/>
            </a:pPr>
            <a:fld id="{0A127995-3B73-9E4E-8C97-548DB1B5851E}" type="slidenum">
              <a:rPr lang="en-US" altLang="en-US" smtClean="0"/>
              <a:pPr>
                <a:defRPr/>
              </a:pPr>
              <a:t>49</a:t>
            </a:fld>
            <a:endParaRPr lang="en-US" altLang="en-US"/>
          </a:p>
        </p:txBody>
      </p:sp>
      <p:pic>
        <p:nvPicPr>
          <p:cNvPr id="4" name="Picture 3">
            <a:extLst>
              <a:ext uri="{FF2B5EF4-FFF2-40B4-BE49-F238E27FC236}">
                <a16:creationId xmlns:a16="http://schemas.microsoft.com/office/drawing/2014/main" id="{D5130272-9300-30FA-57E8-821E1F8774F4}"/>
              </a:ext>
            </a:extLst>
          </p:cNvPr>
          <p:cNvPicPr>
            <a:picLocks noChangeAspect="1"/>
          </p:cNvPicPr>
          <p:nvPr/>
        </p:nvPicPr>
        <p:blipFill>
          <a:blip r:embed="rId2"/>
          <a:stretch>
            <a:fillRect/>
          </a:stretch>
        </p:blipFill>
        <p:spPr>
          <a:xfrm>
            <a:off x="715518" y="817194"/>
            <a:ext cx="7560564" cy="5670423"/>
          </a:xfrm>
          <a:prstGeom prst="rect">
            <a:avLst/>
          </a:prstGeom>
        </p:spPr>
      </p:pic>
      <p:sp>
        <p:nvSpPr>
          <p:cNvPr id="5" name="TextBox 4">
            <a:extLst>
              <a:ext uri="{FF2B5EF4-FFF2-40B4-BE49-F238E27FC236}">
                <a16:creationId xmlns:a16="http://schemas.microsoft.com/office/drawing/2014/main" id="{0FA67AE6-08A3-F5A4-0F56-DEE368F50795}"/>
              </a:ext>
            </a:extLst>
          </p:cNvPr>
          <p:cNvSpPr txBox="1"/>
          <p:nvPr/>
        </p:nvSpPr>
        <p:spPr>
          <a:xfrm>
            <a:off x="0" y="13849"/>
            <a:ext cx="9144000" cy="584775"/>
          </a:xfrm>
          <a:prstGeom prst="rect">
            <a:avLst/>
          </a:prstGeom>
          <a:solidFill>
            <a:schemeClr val="tx1">
              <a:lumMod val="75000"/>
              <a:lumOff val="25000"/>
            </a:schemeClr>
          </a:solidFill>
        </p:spPr>
        <p:txBody>
          <a:bodyPr wrap="square" rtlCol="0">
            <a:spAutoFit/>
          </a:bodyPr>
          <a:lstStyle/>
          <a:p>
            <a:r>
              <a:rPr lang="en-US" sz="3200" dirty="0">
                <a:solidFill>
                  <a:schemeClr val="bg1"/>
                </a:solidFill>
              </a:rPr>
              <a:t>Problem-solving type questions: Recap</a:t>
            </a:r>
          </a:p>
        </p:txBody>
      </p:sp>
    </p:spTree>
    <p:extLst>
      <p:ext uri="{BB962C8B-B14F-4D97-AF65-F5344CB8AC3E}">
        <p14:creationId xmlns:p14="http://schemas.microsoft.com/office/powerpoint/2010/main" val="40093064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18">
            <a:extLst>
              <a:ext uri="{FF2B5EF4-FFF2-40B4-BE49-F238E27FC236}">
                <a16:creationId xmlns:a16="http://schemas.microsoft.com/office/drawing/2014/main" id="{87A9DB3C-3D15-877B-31F3-45336E1CDCF4}"/>
              </a:ext>
            </a:extLst>
          </p:cNvPr>
          <p:cNvSpPr>
            <a:spLocks noGrp="1"/>
          </p:cNvSpPr>
          <p:nvPr>
            <p:ph type="title"/>
          </p:nvPr>
        </p:nvSpPr>
        <p:spPr/>
        <p:txBody>
          <a:bodyPr/>
          <a:lstStyle/>
          <a:p>
            <a:pPr eaLnBrk="1" hangingPunct="1"/>
            <a:r>
              <a:rPr lang="en-US" altLang="en-US">
                <a:ea typeface="ＭＳ Ｐゴシック" panose="020B0600070205080204" pitchFamily="34" charset="-128"/>
              </a:rPr>
              <a:t>How Should a New Flow Start?</a:t>
            </a:r>
          </a:p>
        </p:txBody>
      </p:sp>
      <p:sp>
        <p:nvSpPr>
          <p:cNvPr id="46082" name="Slide Number Placeholder 2">
            <a:extLst>
              <a:ext uri="{FF2B5EF4-FFF2-40B4-BE49-F238E27FC236}">
                <a16:creationId xmlns:a16="http://schemas.microsoft.com/office/drawing/2014/main" id="{C9F11E19-C3BD-FF8E-C1C3-8F16003822E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A432AF-E9E3-FE41-A027-19C0ACBDD63D}"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46083" name="Freeform 3">
            <a:extLst>
              <a:ext uri="{FF2B5EF4-FFF2-40B4-BE49-F238E27FC236}">
                <a16:creationId xmlns:a16="http://schemas.microsoft.com/office/drawing/2014/main" id="{DADBF5AB-6974-20E0-5A6E-76586EB5A230}"/>
              </a:ext>
            </a:extLst>
          </p:cNvPr>
          <p:cNvSpPr>
            <a:spLocks/>
          </p:cNvSpPr>
          <p:nvPr/>
        </p:nvSpPr>
        <p:spPr bwMode="auto">
          <a:xfrm>
            <a:off x="1143000" y="2286000"/>
            <a:ext cx="7010400" cy="3124200"/>
          </a:xfrm>
          <a:custGeom>
            <a:avLst/>
            <a:gdLst>
              <a:gd name="T0" fmla="*/ 0 w 4416"/>
              <a:gd name="T1" fmla="*/ 0 h 1968"/>
              <a:gd name="T2" fmla="*/ 0 w 4416"/>
              <a:gd name="T3" fmla="*/ 2147483646 h 1968"/>
              <a:gd name="T4" fmla="*/ 2147483646 w 4416"/>
              <a:gd name="T5" fmla="*/ 2147483646 h 1968"/>
              <a:gd name="T6" fmla="*/ 0 60000 65536"/>
              <a:gd name="T7" fmla="*/ 0 60000 65536"/>
              <a:gd name="T8" fmla="*/ 0 60000 65536"/>
              <a:gd name="T9" fmla="*/ 0 w 4416"/>
              <a:gd name="T10" fmla="*/ 0 h 1968"/>
              <a:gd name="T11" fmla="*/ 4416 w 4416"/>
              <a:gd name="T12" fmla="*/ 1968 h 1968"/>
            </a:gdLst>
            <a:ahLst/>
            <a:cxnLst>
              <a:cxn ang="T6">
                <a:pos x="T0" y="T1"/>
              </a:cxn>
              <a:cxn ang="T7">
                <a:pos x="T2" y="T3"/>
              </a:cxn>
              <a:cxn ang="T8">
                <a:pos x="T4" y="T5"/>
              </a:cxn>
            </a:cxnLst>
            <a:rect l="T9" t="T10" r="T11" b="T12"/>
            <a:pathLst>
              <a:path w="4416" h="1968">
                <a:moveTo>
                  <a:pt x="0" y="0"/>
                </a:moveTo>
                <a:lnTo>
                  <a:pt x="0" y="1968"/>
                </a:lnTo>
                <a:lnTo>
                  <a:pt x="4416" y="1968"/>
                </a:lnTo>
              </a:path>
            </a:pathLst>
          </a:custGeom>
          <a:noFill/>
          <a:ln w="19050">
            <a:solidFill>
              <a:schemeClr val="tx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6084" name="Freeform 4">
            <a:extLst>
              <a:ext uri="{FF2B5EF4-FFF2-40B4-BE49-F238E27FC236}">
                <a16:creationId xmlns:a16="http://schemas.microsoft.com/office/drawing/2014/main" id="{C9758CB8-CCBD-5B4E-390F-9A598ED3EA76}"/>
              </a:ext>
            </a:extLst>
          </p:cNvPr>
          <p:cNvSpPr>
            <a:spLocks/>
          </p:cNvSpPr>
          <p:nvPr/>
        </p:nvSpPr>
        <p:spPr bwMode="auto">
          <a:xfrm>
            <a:off x="1143000" y="3429000"/>
            <a:ext cx="7162800" cy="1981200"/>
          </a:xfrm>
          <a:custGeom>
            <a:avLst/>
            <a:gdLst>
              <a:gd name="T0" fmla="*/ 0 w 4512"/>
              <a:gd name="T1" fmla="*/ 2147483646 h 1248"/>
              <a:gd name="T2" fmla="*/ 2147483646 w 4512"/>
              <a:gd name="T3" fmla="*/ 2147483646 h 1248"/>
              <a:gd name="T4" fmla="*/ 2147483646 w 4512"/>
              <a:gd name="T5" fmla="*/ 2147483646 h 1248"/>
              <a:gd name="T6" fmla="*/ 2147483646 w 4512"/>
              <a:gd name="T7" fmla="*/ 2147483646 h 1248"/>
              <a:gd name="T8" fmla="*/ 2147483646 w 4512"/>
              <a:gd name="T9" fmla="*/ 2147483646 h 1248"/>
              <a:gd name="T10" fmla="*/ 2147483646 w 4512"/>
              <a:gd name="T11" fmla="*/ 0 h 1248"/>
              <a:gd name="T12" fmla="*/ 2147483646 w 4512"/>
              <a:gd name="T13" fmla="*/ 2147483646 h 1248"/>
              <a:gd name="T14" fmla="*/ 2147483646 w 4512"/>
              <a:gd name="T15" fmla="*/ 2147483646 h 1248"/>
              <a:gd name="T16" fmla="*/ 2147483646 w 4512"/>
              <a:gd name="T17" fmla="*/ 2147483646 h 1248"/>
              <a:gd name="T18" fmla="*/ 2147483646 w 4512"/>
              <a:gd name="T19" fmla="*/ 2147483646 h 1248"/>
              <a:gd name="T20" fmla="*/ 2147483646 w 4512"/>
              <a:gd name="T21" fmla="*/ 2147483646 h 1248"/>
              <a:gd name="T22" fmla="*/ 2147483646 w 4512"/>
              <a:gd name="T23" fmla="*/ 2147483646 h 12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512"/>
              <a:gd name="T37" fmla="*/ 0 h 1248"/>
              <a:gd name="T38" fmla="*/ 4512 w 4512"/>
              <a:gd name="T39" fmla="*/ 1248 h 124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512" h="1248">
                <a:moveTo>
                  <a:pt x="0" y="1248"/>
                </a:moveTo>
                <a:lnTo>
                  <a:pt x="1152" y="336"/>
                </a:lnTo>
                <a:lnTo>
                  <a:pt x="1152" y="816"/>
                </a:lnTo>
                <a:lnTo>
                  <a:pt x="1536" y="528"/>
                </a:lnTo>
                <a:lnTo>
                  <a:pt x="1536" y="960"/>
                </a:lnTo>
                <a:lnTo>
                  <a:pt x="2832" y="0"/>
                </a:lnTo>
                <a:lnTo>
                  <a:pt x="2832" y="720"/>
                </a:lnTo>
                <a:lnTo>
                  <a:pt x="3504" y="240"/>
                </a:lnTo>
                <a:lnTo>
                  <a:pt x="3504" y="864"/>
                </a:lnTo>
                <a:lnTo>
                  <a:pt x="4224" y="288"/>
                </a:lnTo>
                <a:lnTo>
                  <a:pt x="4224" y="816"/>
                </a:lnTo>
                <a:lnTo>
                  <a:pt x="4512" y="576"/>
                </a:lnTo>
              </a:path>
            </a:pathLst>
          </a:custGeom>
          <a:noFill/>
          <a:ln w="3810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6085" name="Text Box 5">
            <a:extLst>
              <a:ext uri="{FF2B5EF4-FFF2-40B4-BE49-F238E27FC236}">
                <a16:creationId xmlns:a16="http://schemas.microsoft.com/office/drawing/2014/main" id="{6CB0A4D1-A33D-2324-DA5D-57FB821AB236}"/>
              </a:ext>
            </a:extLst>
          </p:cNvPr>
          <p:cNvSpPr txBox="1">
            <a:spLocks noChangeArrowheads="1"/>
          </p:cNvSpPr>
          <p:nvPr/>
        </p:nvSpPr>
        <p:spPr bwMode="auto">
          <a:xfrm>
            <a:off x="7123113" y="5334000"/>
            <a:ext cx="2682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t</a:t>
            </a:r>
          </a:p>
        </p:txBody>
      </p:sp>
      <p:sp>
        <p:nvSpPr>
          <p:cNvPr id="46086" name="Text Box 6">
            <a:extLst>
              <a:ext uri="{FF2B5EF4-FFF2-40B4-BE49-F238E27FC236}">
                <a16:creationId xmlns:a16="http://schemas.microsoft.com/office/drawing/2014/main" id="{57F36440-9DAC-02AC-B40E-E13CDFAAD716}"/>
              </a:ext>
            </a:extLst>
          </p:cNvPr>
          <p:cNvSpPr txBox="1">
            <a:spLocks noChangeArrowheads="1"/>
          </p:cNvSpPr>
          <p:nvPr/>
        </p:nvSpPr>
        <p:spPr bwMode="auto">
          <a:xfrm>
            <a:off x="569913" y="1752600"/>
            <a:ext cx="11826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Window</a:t>
            </a:r>
          </a:p>
        </p:txBody>
      </p:sp>
      <p:sp>
        <p:nvSpPr>
          <p:cNvPr id="46087" name="Line 7">
            <a:extLst>
              <a:ext uri="{FF2B5EF4-FFF2-40B4-BE49-F238E27FC236}">
                <a16:creationId xmlns:a16="http://schemas.microsoft.com/office/drawing/2014/main" id="{71C391B5-F55A-DEB7-532A-E8C0E5A99253}"/>
              </a:ext>
            </a:extLst>
          </p:cNvPr>
          <p:cNvSpPr>
            <a:spLocks noChangeShapeType="1"/>
          </p:cNvSpPr>
          <p:nvPr/>
        </p:nvSpPr>
        <p:spPr bwMode="auto">
          <a:xfrm>
            <a:off x="3733800" y="4953000"/>
            <a:ext cx="457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6088" name="Line 8">
            <a:extLst>
              <a:ext uri="{FF2B5EF4-FFF2-40B4-BE49-F238E27FC236}">
                <a16:creationId xmlns:a16="http://schemas.microsoft.com/office/drawing/2014/main" id="{288BCAB3-F064-B044-B42B-1AD562AAA0E3}"/>
              </a:ext>
            </a:extLst>
          </p:cNvPr>
          <p:cNvSpPr>
            <a:spLocks noChangeShapeType="1"/>
          </p:cNvSpPr>
          <p:nvPr/>
        </p:nvSpPr>
        <p:spPr bwMode="auto">
          <a:xfrm>
            <a:off x="3733800" y="4267200"/>
            <a:ext cx="457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6089" name="Line 9">
            <a:extLst>
              <a:ext uri="{FF2B5EF4-FFF2-40B4-BE49-F238E27FC236}">
                <a16:creationId xmlns:a16="http://schemas.microsoft.com/office/drawing/2014/main" id="{FEBA0A79-6751-67D9-E4D5-9621ABAB7F5A}"/>
              </a:ext>
            </a:extLst>
          </p:cNvPr>
          <p:cNvSpPr>
            <a:spLocks noChangeShapeType="1"/>
          </p:cNvSpPr>
          <p:nvPr/>
        </p:nvSpPr>
        <p:spPr bwMode="auto">
          <a:xfrm>
            <a:off x="3962400" y="4267200"/>
            <a:ext cx="0" cy="68580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6090" name="Text Box 10">
            <a:extLst>
              <a:ext uri="{FF2B5EF4-FFF2-40B4-BE49-F238E27FC236}">
                <a16:creationId xmlns:a16="http://schemas.microsoft.com/office/drawing/2014/main" id="{D41C9E28-34D8-BB86-9B01-A14BDF5460BD}"/>
              </a:ext>
            </a:extLst>
          </p:cNvPr>
          <p:cNvSpPr txBox="1">
            <a:spLocks noChangeArrowheads="1"/>
          </p:cNvSpPr>
          <p:nvPr/>
        </p:nvSpPr>
        <p:spPr bwMode="auto">
          <a:xfrm>
            <a:off x="4175125" y="4465638"/>
            <a:ext cx="10937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halved</a:t>
            </a:r>
          </a:p>
        </p:txBody>
      </p:sp>
      <p:sp>
        <p:nvSpPr>
          <p:cNvPr id="46091" name="Line 11">
            <a:extLst>
              <a:ext uri="{FF2B5EF4-FFF2-40B4-BE49-F238E27FC236}">
                <a16:creationId xmlns:a16="http://schemas.microsoft.com/office/drawing/2014/main" id="{1C0933D3-3360-EEA6-F68C-A2A10E89FFDB}"/>
              </a:ext>
            </a:extLst>
          </p:cNvPr>
          <p:cNvSpPr>
            <a:spLocks noChangeShapeType="1"/>
          </p:cNvSpPr>
          <p:nvPr/>
        </p:nvSpPr>
        <p:spPr bwMode="auto">
          <a:xfrm>
            <a:off x="2971800" y="3048000"/>
            <a:ext cx="0"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6092" name="Line 12">
            <a:extLst>
              <a:ext uri="{FF2B5EF4-FFF2-40B4-BE49-F238E27FC236}">
                <a16:creationId xmlns:a16="http://schemas.microsoft.com/office/drawing/2014/main" id="{87BA629C-00E8-913F-30E0-01A4CBBFBD88}"/>
              </a:ext>
            </a:extLst>
          </p:cNvPr>
          <p:cNvSpPr>
            <a:spLocks noChangeShapeType="1"/>
          </p:cNvSpPr>
          <p:nvPr/>
        </p:nvSpPr>
        <p:spPr bwMode="auto">
          <a:xfrm>
            <a:off x="3581400" y="3276600"/>
            <a:ext cx="0"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6093" name="Line 13">
            <a:extLst>
              <a:ext uri="{FF2B5EF4-FFF2-40B4-BE49-F238E27FC236}">
                <a16:creationId xmlns:a16="http://schemas.microsoft.com/office/drawing/2014/main" id="{2A340475-7A46-EFC7-3A1F-17DDE9AE9964}"/>
              </a:ext>
            </a:extLst>
          </p:cNvPr>
          <p:cNvSpPr>
            <a:spLocks noChangeShapeType="1"/>
          </p:cNvSpPr>
          <p:nvPr/>
        </p:nvSpPr>
        <p:spPr bwMode="auto">
          <a:xfrm>
            <a:off x="5638800" y="2514600"/>
            <a:ext cx="0"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6094" name="Line 14">
            <a:extLst>
              <a:ext uri="{FF2B5EF4-FFF2-40B4-BE49-F238E27FC236}">
                <a16:creationId xmlns:a16="http://schemas.microsoft.com/office/drawing/2014/main" id="{3BD0AB88-82AF-F161-B91F-D8F0850393E8}"/>
              </a:ext>
            </a:extLst>
          </p:cNvPr>
          <p:cNvSpPr>
            <a:spLocks noChangeShapeType="1"/>
          </p:cNvSpPr>
          <p:nvPr/>
        </p:nvSpPr>
        <p:spPr bwMode="auto">
          <a:xfrm>
            <a:off x="6705600" y="2895600"/>
            <a:ext cx="0"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6095" name="Line 15">
            <a:extLst>
              <a:ext uri="{FF2B5EF4-FFF2-40B4-BE49-F238E27FC236}">
                <a16:creationId xmlns:a16="http://schemas.microsoft.com/office/drawing/2014/main" id="{4DEF85A0-5E05-F95F-9F04-28A322A7C87F}"/>
              </a:ext>
            </a:extLst>
          </p:cNvPr>
          <p:cNvSpPr>
            <a:spLocks noChangeShapeType="1"/>
          </p:cNvSpPr>
          <p:nvPr/>
        </p:nvSpPr>
        <p:spPr bwMode="auto">
          <a:xfrm>
            <a:off x="7848600" y="2971800"/>
            <a:ext cx="0"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6096" name="Text Box 16">
            <a:extLst>
              <a:ext uri="{FF2B5EF4-FFF2-40B4-BE49-F238E27FC236}">
                <a16:creationId xmlns:a16="http://schemas.microsoft.com/office/drawing/2014/main" id="{B43755E2-1157-0F20-2C8B-F5085AB7C816}"/>
              </a:ext>
            </a:extLst>
          </p:cNvPr>
          <p:cNvSpPr txBox="1">
            <a:spLocks noChangeArrowheads="1"/>
          </p:cNvSpPr>
          <p:nvPr/>
        </p:nvSpPr>
        <p:spPr bwMode="auto">
          <a:xfrm>
            <a:off x="2544763" y="2590800"/>
            <a:ext cx="8080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Loss</a:t>
            </a:r>
          </a:p>
        </p:txBody>
      </p:sp>
      <p:sp>
        <p:nvSpPr>
          <p:cNvPr id="46097" name="Text Box 18">
            <a:extLst>
              <a:ext uri="{FF2B5EF4-FFF2-40B4-BE49-F238E27FC236}">
                <a16:creationId xmlns:a16="http://schemas.microsoft.com/office/drawing/2014/main" id="{4B368F06-88DB-2579-2223-F7807FD8AC71}"/>
              </a:ext>
            </a:extLst>
          </p:cNvPr>
          <p:cNvSpPr txBox="1">
            <a:spLocks noChangeArrowheads="1"/>
          </p:cNvSpPr>
          <p:nvPr/>
        </p:nvSpPr>
        <p:spPr bwMode="auto">
          <a:xfrm>
            <a:off x="352425" y="1228725"/>
            <a:ext cx="85629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CC0000"/>
                </a:solidFill>
                <a:effectLst/>
                <a:uLnTx/>
                <a:uFillTx/>
                <a:latin typeface="Calibri" panose="020F0502020204030204" pitchFamily="34" charset="0"/>
                <a:ea typeface="ＭＳ Ｐゴシック" panose="020B0600070205080204" pitchFamily="34" charset="-128"/>
                <a:cs typeface="+mn-cs"/>
              </a:rPr>
              <a:t>Start slow (a small CWND) to avoid overloading network</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CAC67DE-E757-56D4-21AA-BCF64B4E7150}"/>
              </a:ext>
            </a:extLst>
          </p:cNvPr>
          <p:cNvSpPr>
            <a:spLocks noGrp="1"/>
          </p:cNvSpPr>
          <p:nvPr>
            <p:ph type="sldNum" sz="quarter" idx="12"/>
          </p:nvPr>
        </p:nvSpPr>
        <p:spPr/>
        <p:txBody>
          <a:bodyPr/>
          <a:lstStyle/>
          <a:p>
            <a:pPr>
              <a:defRPr/>
            </a:pPr>
            <a:fld id="{0A127995-3B73-9E4E-8C97-548DB1B5851E}" type="slidenum">
              <a:rPr lang="en-US" altLang="en-US" smtClean="0"/>
              <a:pPr>
                <a:defRPr/>
              </a:pPr>
              <a:t>50</a:t>
            </a:fld>
            <a:endParaRPr lang="en-US" altLang="en-US"/>
          </a:p>
        </p:txBody>
      </p:sp>
      <p:pic>
        <p:nvPicPr>
          <p:cNvPr id="4" name="Picture 3">
            <a:extLst>
              <a:ext uri="{FF2B5EF4-FFF2-40B4-BE49-F238E27FC236}">
                <a16:creationId xmlns:a16="http://schemas.microsoft.com/office/drawing/2014/main" id="{207F0FA9-7DAF-9D05-BFEB-8057D35ACEBC}"/>
              </a:ext>
            </a:extLst>
          </p:cNvPr>
          <p:cNvPicPr>
            <a:picLocks noChangeAspect="1"/>
          </p:cNvPicPr>
          <p:nvPr/>
        </p:nvPicPr>
        <p:blipFill>
          <a:blip r:embed="rId2"/>
          <a:stretch>
            <a:fillRect/>
          </a:stretch>
        </p:blipFill>
        <p:spPr>
          <a:xfrm>
            <a:off x="0" y="0"/>
            <a:ext cx="7772400" cy="5829300"/>
          </a:xfrm>
          <a:prstGeom prst="rect">
            <a:avLst/>
          </a:prstGeom>
        </p:spPr>
      </p:pic>
    </p:spTree>
    <p:extLst>
      <p:ext uri="{BB962C8B-B14F-4D97-AF65-F5344CB8AC3E}">
        <p14:creationId xmlns:p14="http://schemas.microsoft.com/office/powerpoint/2010/main" val="5451892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33C45-F787-8B93-E74A-DDC076D5DEC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2C2FD17-3B49-8425-D04C-122EEA703F85}"/>
              </a:ext>
            </a:extLst>
          </p:cNvPr>
          <p:cNvSpPr>
            <a:spLocks noGrp="1"/>
          </p:cNvSpPr>
          <p:nvPr>
            <p:ph type="sldNum" sz="quarter" idx="12"/>
          </p:nvPr>
        </p:nvSpPr>
        <p:spPr/>
        <p:txBody>
          <a:bodyPr/>
          <a:lstStyle/>
          <a:p>
            <a:pPr>
              <a:defRPr/>
            </a:pPr>
            <a:fld id="{0A127995-3B73-9E4E-8C97-548DB1B5851E}" type="slidenum">
              <a:rPr lang="en-US" altLang="en-US" smtClean="0"/>
              <a:pPr>
                <a:defRPr/>
              </a:pPr>
              <a:t>51</a:t>
            </a:fld>
            <a:endParaRPr lang="en-US" altLang="en-US"/>
          </a:p>
        </p:txBody>
      </p:sp>
      <p:pic>
        <p:nvPicPr>
          <p:cNvPr id="4" name="Picture 3">
            <a:extLst>
              <a:ext uri="{FF2B5EF4-FFF2-40B4-BE49-F238E27FC236}">
                <a16:creationId xmlns:a16="http://schemas.microsoft.com/office/drawing/2014/main" id="{7F5B9050-D46D-8242-CF61-8F772D998EE2}"/>
              </a:ext>
            </a:extLst>
          </p:cNvPr>
          <p:cNvPicPr>
            <a:picLocks noChangeAspect="1"/>
          </p:cNvPicPr>
          <p:nvPr/>
        </p:nvPicPr>
        <p:blipFill>
          <a:blip r:embed="rId2"/>
          <a:stretch>
            <a:fillRect/>
          </a:stretch>
        </p:blipFill>
        <p:spPr>
          <a:xfrm>
            <a:off x="0" y="0"/>
            <a:ext cx="7772400" cy="5829300"/>
          </a:xfrm>
          <a:prstGeom prst="rect">
            <a:avLst/>
          </a:prstGeom>
        </p:spPr>
      </p:pic>
    </p:spTree>
    <p:extLst>
      <p:ext uri="{BB962C8B-B14F-4D97-AF65-F5344CB8AC3E}">
        <p14:creationId xmlns:p14="http://schemas.microsoft.com/office/powerpoint/2010/main" val="2788220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40C5B0-E0C2-0309-B01B-76BCEDADA72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C956387-845D-A35B-5B4D-2FD3514A9C9B}"/>
              </a:ext>
            </a:extLst>
          </p:cNvPr>
          <p:cNvSpPr>
            <a:spLocks noGrp="1"/>
          </p:cNvSpPr>
          <p:nvPr>
            <p:ph type="sldNum" sz="quarter" idx="12"/>
          </p:nvPr>
        </p:nvSpPr>
        <p:spPr/>
        <p:txBody>
          <a:bodyPr/>
          <a:lstStyle/>
          <a:p>
            <a:pPr>
              <a:defRPr/>
            </a:pPr>
            <a:fld id="{0A127995-3B73-9E4E-8C97-548DB1B5851E}" type="slidenum">
              <a:rPr lang="en-US" altLang="en-US" smtClean="0"/>
              <a:pPr>
                <a:defRPr/>
              </a:pPr>
              <a:t>52</a:t>
            </a:fld>
            <a:endParaRPr lang="en-US" altLang="en-US"/>
          </a:p>
        </p:txBody>
      </p:sp>
      <p:pic>
        <p:nvPicPr>
          <p:cNvPr id="4" name="Picture 3">
            <a:extLst>
              <a:ext uri="{FF2B5EF4-FFF2-40B4-BE49-F238E27FC236}">
                <a16:creationId xmlns:a16="http://schemas.microsoft.com/office/drawing/2014/main" id="{F68FE5F5-244B-1098-8BC6-6E4C3C1C6A4D}"/>
              </a:ext>
            </a:extLst>
          </p:cNvPr>
          <p:cNvPicPr>
            <a:picLocks noChangeAspect="1"/>
          </p:cNvPicPr>
          <p:nvPr/>
        </p:nvPicPr>
        <p:blipFill>
          <a:blip r:embed="rId2"/>
          <a:stretch>
            <a:fillRect/>
          </a:stretch>
        </p:blipFill>
        <p:spPr>
          <a:xfrm>
            <a:off x="0" y="0"/>
            <a:ext cx="7772400" cy="5829300"/>
          </a:xfrm>
          <a:prstGeom prst="rect">
            <a:avLst/>
          </a:prstGeom>
        </p:spPr>
      </p:pic>
    </p:spTree>
    <p:extLst>
      <p:ext uri="{BB962C8B-B14F-4D97-AF65-F5344CB8AC3E}">
        <p14:creationId xmlns:p14="http://schemas.microsoft.com/office/powerpoint/2010/main" val="32111879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AA3EC3-F17C-3F2C-7814-21FFA022917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B6CFDEE-05A8-027E-8338-2367B5A476F8}"/>
              </a:ext>
            </a:extLst>
          </p:cNvPr>
          <p:cNvSpPr>
            <a:spLocks noGrp="1"/>
          </p:cNvSpPr>
          <p:nvPr>
            <p:ph type="sldNum" sz="quarter" idx="12"/>
          </p:nvPr>
        </p:nvSpPr>
        <p:spPr/>
        <p:txBody>
          <a:bodyPr/>
          <a:lstStyle/>
          <a:p>
            <a:pPr>
              <a:defRPr/>
            </a:pPr>
            <a:fld id="{0A127995-3B73-9E4E-8C97-548DB1B5851E}" type="slidenum">
              <a:rPr lang="en-US" altLang="en-US" smtClean="0"/>
              <a:pPr>
                <a:defRPr/>
              </a:pPr>
              <a:t>53</a:t>
            </a:fld>
            <a:endParaRPr lang="en-US" altLang="en-US"/>
          </a:p>
        </p:txBody>
      </p:sp>
      <p:pic>
        <p:nvPicPr>
          <p:cNvPr id="3" name="Picture 2">
            <a:extLst>
              <a:ext uri="{FF2B5EF4-FFF2-40B4-BE49-F238E27FC236}">
                <a16:creationId xmlns:a16="http://schemas.microsoft.com/office/drawing/2014/main" id="{C028B0CA-A2AB-981A-BF4D-2A185EA42E76}"/>
              </a:ext>
            </a:extLst>
          </p:cNvPr>
          <p:cNvPicPr>
            <a:picLocks noChangeAspect="1"/>
          </p:cNvPicPr>
          <p:nvPr/>
        </p:nvPicPr>
        <p:blipFill>
          <a:blip r:embed="rId2"/>
          <a:stretch>
            <a:fillRect/>
          </a:stretch>
        </p:blipFill>
        <p:spPr>
          <a:xfrm>
            <a:off x="685800" y="514350"/>
            <a:ext cx="7772400" cy="5829300"/>
          </a:xfrm>
          <a:prstGeom prst="rect">
            <a:avLst/>
          </a:prstGeom>
        </p:spPr>
      </p:pic>
    </p:spTree>
    <p:extLst>
      <p:ext uri="{BB962C8B-B14F-4D97-AF65-F5344CB8AC3E}">
        <p14:creationId xmlns:p14="http://schemas.microsoft.com/office/powerpoint/2010/main" val="16388518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57A1A0-8270-3863-6E30-914D228A5C0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12EB665-5057-AC71-32FB-673331496895}"/>
              </a:ext>
            </a:extLst>
          </p:cNvPr>
          <p:cNvSpPr>
            <a:spLocks noGrp="1"/>
          </p:cNvSpPr>
          <p:nvPr>
            <p:ph type="sldNum" sz="quarter" idx="12"/>
          </p:nvPr>
        </p:nvSpPr>
        <p:spPr/>
        <p:txBody>
          <a:bodyPr/>
          <a:lstStyle/>
          <a:p>
            <a:pPr>
              <a:defRPr/>
            </a:pPr>
            <a:fld id="{0A127995-3B73-9E4E-8C97-548DB1B5851E}" type="slidenum">
              <a:rPr lang="en-US" altLang="en-US" smtClean="0"/>
              <a:pPr>
                <a:defRPr/>
              </a:pPr>
              <a:t>54</a:t>
            </a:fld>
            <a:endParaRPr lang="en-US" altLang="en-US"/>
          </a:p>
        </p:txBody>
      </p:sp>
      <p:pic>
        <p:nvPicPr>
          <p:cNvPr id="4" name="Picture 3">
            <a:extLst>
              <a:ext uri="{FF2B5EF4-FFF2-40B4-BE49-F238E27FC236}">
                <a16:creationId xmlns:a16="http://schemas.microsoft.com/office/drawing/2014/main" id="{BAB3B4D9-7338-1AC0-324F-9A19C37B3D88}"/>
              </a:ext>
            </a:extLst>
          </p:cNvPr>
          <p:cNvPicPr>
            <a:picLocks noChangeAspect="1"/>
          </p:cNvPicPr>
          <p:nvPr/>
        </p:nvPicPr>
        <p:blipFill>
          <a:blip r:embed="rId2"/>
          <a:stretch>
            <a:fillRect/>
          </a:stretch>
        </p:blipFill>
        <p:spPr>
          <a:xfrm>
            <a:off x="221673" y="561686"/>
            <a:ext cx="7772400" cy="5829300"/>
          </a:xfrm>
          <a:prstGeom prst="rect">
            <a:avLst/>
          </a:prstGeom>
        </p:spPr>
      </p:pic>
    </p:spTree>
    <p:extLst>
      <p:ext uri="{BB962C8B-B14F-4D97-AF65-F5344CB8AC3E}">
        <p14:creationId xmlns:p14="http://schemas.microsoft.com/office/powerpoint/2010/main" val="17399009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8897A7-AD20-2D07-19A3-7C9AD54D4E4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3E74CB-6CD4-3547-A84F-7F714E57C52D}"/>
              </a:ext>
            </a:extLst>
          </p:cNvPr>
          <p:cNvSpPr>
            <a:spLocks noGrp="1"/>
          </p:cNvSpPr>
          <p:nvPr>
            <p:ph type="sldNum" sz="quarter" idx="12"/>
          </p:nvPr>
        </p:nvSpPr>
        <p:spPr/>
        <p:txBody>
          <a:bodyPr/>
          <a:lstStyle/>
          <a:p>
            <a:pPr>
              <a:defRPr/>
            </a:pPr>
            <a:fld id="{0A127995-3B73-9E4E-8C97-548DB1B5851E}" type="slidenum">
              <a:rPr lang="en-US" altLang="en-US" smtClean="0"/>
              <a:pPr>
                <a:defRPr/>
              </a:pPr>
              <a:t>55</a:t>
            </a:fld>
            <a:endParaRPr lang="en-US" altLang="en-US"/>
          </a:p>
        </p:txBody>
      </p:sp>
      <p:pic>
        <p:nvPicPr>
          <p:cNvPr id="4" name="Picture 3">
            <a:extLst>
              <a:ext uri="{FF2B5EF4-FFF2-40B4-BE49-F238E27FC236}">
                <a16:creationId xmlns:a16="http://schemas.microsoft.com/office/drawing/2014/main" id="{D1C5BEA9-B5AE-195B-9BBF-54F431FC0DE3}"/>
              </a:ext>
            </a:extLst>
          </p:cNvPr>
          <p:cNvPicPr>
            <a:picLocks noChangeAspect="1"/>
          </p:cNvPicPr>
          <p:nvPr/>
        </p:nvPicPr>
        <p:blipFill>
          <a:blip r:embed="rId2"/>
          <a:stretch>
            <a:fillRect/>
          </a:stretch>
        </p:blipFill>
        <p:spPr>
          <a:xfrm>
            <a:off x="374073" y="332509"/>
            <a:ext cx="7772400" cy="5829300"/>
          </a:xfrm>
          <a:prstGeom prst="rect">
            <a:avLst/>
          </a:prstGeom>
        </p:spPr>
      </p:pic>
    </p:spTree>
    <p:extLst>
      <p:ext uri="{BB962C8B-B14F-4D97-AF65-F5344CB8AC3E}">
        <p14:creationId xmlns:p14="http://schemas.microsoft.com/office/powerpoint/2010/main" val="17168246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60688E-1C33-83E1-4DCE-F7CCDF31EB5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C1069CE-947E-8FFD-3D3A-F7CD2A4394C3}"/>
              </a:ext>
            </a:extLst>
          </p:cNvPr>
          <p:cNvSpPr>
            <a:spLocks noGrp="1"/>
          </p:cNvSpPr>
          <p:nvPr>
            <p:ph type="sldNum" sz="quarter" idx="12"/>
          </p:nvPr>
        </p:nvSpPr>
        <p:spPr/>
        <p:txBody>
          <a:bodyPr/>
          <a:lstStyle/>
          <a:p>
            <a:pPr>
              <a:defRPr/>
            </a:pPr>
            <a:fld id="{0A127995-3B73-9E4E-8C97-548DB1B5851E}" type="slidenum">
              <a:rPr lang="en-US" altLang="en-US" smtClean="0"/>
              <a:pPr>
                <a:defRPr/>
              </a:pPr>
              <a:t>56</a:t>
            </a:fld>
            <a:endParaRPr lang="en-US" altLang="en-US"/>
          </a:p>
        </p:txBody>
      </p:sp>
      <p:pic>
        <p:nvPicPr>
          <p:cNvPr id="4" name="Picture 3">
            <a:extLst>
              <a:ext uri="{FF2B5EF4-FFF2-40B4-BE49-F238E27FC236}">
                <a16:creationId xmlns:a16="http://schemas.microsoft.com/office/drawing/2014/main" id="{1B3D5608-8F6D-14D6-026B-8FE6CFE5FF6E}"/>
              </a:ext>
            </a:extLst>
          </p:cNvPr>
          <p:cNvPicPr>
            <a:picLocks noChangeAspect="1"/>
          </p:cNvPicPr>
          <p:nvPr/>
        </p:nvPicPr>
        <p:blipFill>
          <a:blip r:embed="rId2"/>
          <a:stretch>
            <a:fillRect/>
          </a:stretch>
        </p:blipFill>
        <p:spPr>
          <a:xfrm>
            <a:off x="0" y="0"/>
            <a:ext cx="7772400" cy="5829300"/>
          </a:xfrm>
          <a:prstGeom prst="rect">
            <a:avLst/>
          </a:prstGeom>
        </p:spPr>
      </p:pic>
    </p:spTree>
    <p:extLst>
      <p:ext uri="{BB962C8B-B14F-4D97-AF65-F5344CB8AC3E}">
        <p14:creationId xmlns:p14="http://schemas.microsoft.com/office/powerpoint/2010/main" val="25766224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B01547-DC3C-BBCB-961F-F7059A51334B}"/>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25B457-33D4-DCDF-7100-1E53DBD223C5}"/>
              </a:ext>
            </a:extLst>
          </p:cNvPr>
          <p:cNvSpPr>
            <a:spLocks noGrp="1"/>
          </p:cNvSpPr>
          <p:nvPr>
            <p:ph type="sldNum" sz="quarter" idx="12"/>
          </p:nvPr>
        </p:nvSpPr>
        <p:spPr/>
        <p:txBody>
          <a:bodyPr/>
          <a:lstStyle/>
          <a:p>
            <a:pPr>
              <a:defRPr/>
            </a:pPr>
            <a:fld id="{0A127995-3B73-9E4E-8C97-548DB1B5851E}" type="slidenum">
              <a:rPr lang="en-US" altLang="en-US" smtClean="0"/>
              <a:pPr>
                <a:defRPr/>
              </a:pPr>
              <a:t>57</a:t>
            </a:fld>
            <a:endParaRPr lang="en-US" altLang="en-US"/>
          </a:p>
        </p:txBody>
      </p:sp>
      <p:pic>
        <p:nvPicPr>
          <p:cNvPr id="4" name="Picture 3">
            <a:extLst>
              <a:ext uri="{FF2B5EF4-FFF2-40B4-BE49-F238E27FC236}">
                <a16:creationId xmlns:a16="http://schemas.microsoft.com/office/drawing/2014/main" id="{B481D8DF-0D26-261B-22B7-C5249F643E62}"/>
              </a:ext>
            </a:extLst>
          </p:cNvPr>
          <p:cNvPicPr>
            <a:picLocks noChangeAspect="1"/>
          </p:cNvPicPr>
          <p:nvPr/>
        </p:nvPicPr>
        <p:blipFill>
          <a:blip r:embed="rId2"/>
          <a:stretch>
            <a:fillRect/>
          </a:stretch>
        </p:blipFill>
        <p:spPr>
          <a:xfrm>
            <a:off x="0" y="0"/>
            <a:ext cx="7772400" cy="5829300"/>
          </a:xfrm>
          <a:prstGeom prst="rect">
            <a:avLst/>
          </a:prstGeom>
        </p:spPr>
      </p:pic>
    </p:spTree>
    <p:extLst>
      <p:ext uri="{BB962C8B-B14F-4D97-AF65-F5344CB8AC3E}">
        <p14:creationId xmlns:p14="http://schemas.microsoft.com/office/powerpoint/2010/main" val="275420833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9449FE-869C-5F90-EA1A-843F476D416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0ABDC47-2FAC-E515-AED3-C06DD8E8773D}"/>
              </a:ext>
            </a:extLst>
          </p:cNvPr>
          <p:cNvSpPr>
            <a:spLocks noGrp="1"/>
          </p:cNvSpPr>
          <p:nvPr>
            <p:ph type="sldNum" sz="quarter" idx="12"/>
          </p:nvPr>
        </p:nvSpPr>
        <p:spPr/>
        <p:txBody>
          <a:bodyPr/>
          <a:lstStyle/>
          <a:p>
            <a:pPr>
              <a:defRPr/>
            </a:pPr>
            <a:fld id="{0A127995-3B73-9E4E-8C97-548DB1B5851E}" type="slidenum">
              <a:rPr lang="en-US" altLang="en-US" smtClean="0"/>
              <a:pPr>
                <a:defRPr/>
              </a:pPr>
              <a:t>58</a:t>
            </a:fld>
            <a:endParaRPr lang="en-US" altLang="en-US"/>
          </a:p>
        </p:txBody>
      </p:sp>
      <p:pic>
        <p:nvPicPr>
          <p:cNvPr id="4" name="Picture 3">
            <a:extLst>
              <a:ext uri="{FF2B5EF4-FFF2-40B4-BE49-F238E27FC236}">
                <a16:creationId xmlns:a16="http://schemas.microsoft.com/office/drawing/2014/main" id="{B8F72514-5843-3139-EAC2-BED39E9A82B0}"/>
              </a:ext>
            </a:extLst>
          </p:cNvPr>
          <p:cNvPicPr>
            <a:picLocks noChangeAspect="1"/>
          </p:cNvPicPr>
          <p:nvPr/>
        </p:nvPicPr>
        <p:blipFill>
          <a:blip r:embed="rId2"/>
          <a:stretch>
            <a:fillRect/>
          </a:stretch>
        </p:blipFill>
        <p:spPr>
          <a:xfrm>
            <a:off x="0" y="0"/>
            <a:ext cx="7772400" cy="5829300"/>
          </a:xfrm>
          <a:prstGeom prst="rect">
            <a:avLst/>
          </a:prstGeom>
        </p:spPr>
      </p:pic>
    </p:spTree>
    <p:extLst>
      <p:ext uri="{BB962C8B-B14F-4D97-AF65-F5344CB8AC3E}">
        <p14:creationId xmlns:p14="http://schemas.microsoft.com/office/powerpoint/2010/main" val="156026691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14E9F1-6C95-5E01-FFE4-06A21976522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F80928C-C886-574C-6A32-34050C7BA851}"/>
              </a:ext>
            </a:extLst>
          </p:cNvPr>
          <p:cNvSpPr>
            <a:spLocks noGrp="1"/>
          </p:cNvSpPr>
          <p:nvPr>
            <p:ph type="sldNum" sz="quarter" idx="12"/>
          </p:nvPr>
        </p:nvSpPr>
        <p:spPr/>
        <p:txBody>
          <a:bodyPr/>
          <a:lstStyle/>
          <a:p>
            <a:pPr>
              <a:defRPr/>
            </a:pPr>
            <a:fld id="{0A127995-3B73-9E4E-8C97-548DB1B5851E}" type="slidenum">
              <a:rPr lang="en-US" altLang="en-US" smtClean="0"/>
              <a:pPr>
                <a:defRPr/>
              </a:pPr>
              <a:t>59</a:t>
            </a:fld>
            <a:endParaRPr lang="en-US" altLang="en-US"/>
          </a:p>
        </p:txBody>
      </p:sp>
      <p:pic>
        <p:nvPicPr>
          <p:cNvPr id="4" name="Picture 3">
            <a:extLst>
              <a:ext uri="{FF2B5EF4-FFF2-40B4-BE49-F238E27FC236}">
                <a16:creationId xmlns:a16="http://schemas.microsoft.com/office/drawing/2014/main" id="{C3422FA7-5B36-A328-8238-156C01DBDE86}"/>
              </a:ext>
            </a:extLst>
          </p:cNvPr>
          <p:cNvPicPr>
            <a:picLocks noChangeAspect="1"/>
          </p:cNvPicPr>
          <p:nvPr/>
        </p:nvPicPr>
        <p:blipFill>
          <a:blip r:embed="rId2"/>
          <a:stretch>
            <a:fillRect/>
          </a:stretch>
        </p:blipFill>
        <p:spPr>
          <a:xfrm>
            <a:off x="0" y="0"/>
            <a:ext cx="7772400" cy="5829300"/>
          </a:xfrm>
          <a:prstGeom prst="rect">
            <a:avLst/>
          </a:prstGeom>
        </p:spPr>
      </p:pic>
    </p:spTree>
    <p:extLst>
      <p:ext uri="{BB962C8B-B14F-4D97-AF65-F5344CB8AC3E}">
        <p14:creationId xmlns:p14="http://schemas.microsoft.com/office/powerpoint/2010/main" val="12182377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18">
            <a:extLst>
              <a:ext uri="{FF2B5EF4-FFF2-40B4-BE49-F238E27FC236}">
                <a16:creationId xmlns:a16="http://schemas.microsoft.com/office/drawing/2014/main" id="{47D8FAE6-1A5F-1869-B0B1-D4BE9BD83A6B}"/>
              </a:ext>
            </a:extLst>
          </p:cNvPr>
          <p:cNvSpPr>
            <a:spLocks noGrp="1"/>
          </p:cNvSpPr>
          <p:nvPr>
            <p:ph type="title"/>
          </p:nvPr>
        </p:nvSpPr>
        <p:spPr/>
        <p:txBody>
          <a:bodyPr/>
          <a:lstStyle/>
          <a:p>
            <a:pPr eaLnBrk="1" hangingPunct="1"/>
            <a:r>
              <a:rPr lang="en-US" altLang="en-US">
                <a:ea typeface="ＭＳ Ｐゴシック" panose="020B0600070205080204" pitchFamily="34" charset="-128"/>
              </a:rPr>
              <a:t>How Should a New Flow Start?</a:t>
            </a:r>
          </a:p>
        </p:txBody>
      </p:sp>
      <p:sp>
        <p:nvSpPr>
          <p:cNvPr id="48130" name="Slide Number Placeholder 2">
            <a:extLst>
              <a:ext uri="{FF2B5EF4-FFF2-40B4-BE49-F238E27FC236}">
                <a16:creationId xmlns:a16="http://schemas.microsoft.com/office/drawing/2014/main" id="{CBD4205D-266C-F6C8-5F66-7D0917EAB59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D5981F1-1292-5241-ADA3-627F967FC277}"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48131" name="Freeform 3">
            <a:extLst>
              <a:ext uri="{FF2B5EF4-FFF2-40B4-BE49-F238E27FC236}">
                <a16:creationId xmlns:a16="http://schemas.microsoft.com/office/drawing/2014/main" id="{9E4C5000-BB0D-F015-D3D7-4216304A687A}"/>
              </a:ext>
            </a:extLst>
          </p:cNvPr>
          <p:cNvSpPr>
            <a:spLocks/>
          </p:cNvSpPr>
          <p:nvPr/>
        </p:nvSpPr>
        <p:spPr bwMode="auto">
          <a:xfrm>
            <a:off x="1143000" y="2286000"/>
            <a:ext cx="7010400" cy="3124200"/>
          </a:xfrm>
          <a:custGeom>
            <a:avLst/>
            <a:gdLst>
              <a:gd name="T0" fmla="*/ 0 w 4416"/>
              <a:gd name="T1" fmla="*/ 0 h 1968"/>
              <a:gd name="T2" fmla="*/ 0 w 4416"/>
              <a:gd name="T3" fmla="*/ 2147483646 h 1968"/>
              <a:gd name="T4" fmla="*/ 2147483646 w 4416"/>
              <a:gd name="T5" fmla="*/ 2147483646 h 1968"/>
              <a:gd name="T6" fmla="*/ 0 60000 65536"/>
              <a:gd name="T7" fmla="*/ 0 60000 65536"/>
              <a:gd name="T8" fmla="*/ 0 60000 65536"/>
              <a:gd name="T9" fmla="*/ 0 w 4416"/>
              <a:gd name="T10" fmla="*/ 0 h 1968"/>
              <a:gd name="T11" fmla="*/ 4416 w 4416"/>
              <a:gd name="T12" fmla="*/ 1968 h 1968"/>
            </a:gdLst>
            <a:ahLst/>
            <a:cxnLst>
              <a:cxn ang="T6">
                <a:pos x="T0" y="T1"/>
              </a:cxn>
              <a:cxn ang="T7">
                <a:pos x="T2" y="T3"/>
              </a:cxn>
              <a:cxn ang="T8">
                <a:pos x="T4" y="T5"/>
              </a:cxn>
            </a:cxnLst>
            <a:rect l="T9" t="T10" r="T11" b="T12"/>
            <a:pathLst>
              <a:path w="4416" h="1968">
                <a:moveTo>
                  <a:pt x="0" y="0"/>
                </a:moveTo>
                <a:lnTo>
                  <a:pt x="0" y="1968"/>
                </a:lnTo>
                <a:lnTo>
                  <a:pt x="4416" y="1968"/>
                </a:lnTo>
              </a:path>
            </a:pathLst>
          </a:custGeom>
          <a:noFill/>
          <a:ln w="19050">
            <a:solidFill>
              <a:schemeClr val="tx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8132" name="Freeform 4">
            <a:extLst>
              <a:ext uri="{FF2B5EF4-FFF2-40B4-BE49-F238E27FC236}">
                <a16:creationId xmlns:a16="http://schemas.microsoft.com/office/drawing/2014/main" id="{06355AF7-DA89-1239-7861-808872E54A7B}"/>
              </a:ext>
            </a:extLst>
          </p:cNvPr>
          <p:cNvSpPr>
            <a:spLocks/>
          </p:cNvSpPr>
          <p:nvPr/>
        </p:nvSpPr>
        <p:spPr bwMode="auto">
          <a:xfrm>
            <a:off x="1143000" y="3429000"/>
            <a:ext cx="7162800" cy="1981200"/>
          </a:xfrm>
          <a:custGeom>
            <a:avLst/>
            <a:gdLst>
              <a:gd name="T0" fmla="*/ 0 w 4512"/>
              <a:gd name="T1" fmla="*/ 2147483646 h 1248"/>
              <a:gd name="T2" fmla="*/ 2147483646 w 4512"/>
              <a:gd name="T3" fmla="*/ 2147483646 h 1248"/>
              <a:gd name="T4" fmla="*/ 2147483646 w 4512"/>
              <a:gd name="T5" fmla="*/ 2147483646 h 1248"/>
              <a:gd name="T6" fmla="*/ 2147483646 w 4512"/>
              <a:gd name="T7" fmla="*/ 2147483646 h 1248"/>
              <a:gd name="T8" fmla="*/ 2147483646 w 4512"/>
              <a:gd name="T9" fmla="*/ 2147483646 h 1248"/>
              <a:gd name="T10" fmla="*/ 2147483646 w 4512"/>
              <a:gd name="T11" fmla="*/ 0 h 1248"/>
              <a:gd name="T12" fmla="*/ 2147483646 w 4512"/>
              <a:gd name="T13" fmla="*/ 2147483646 h 1248"/>
              <a:gd name="T14" fmla="*/ 2147483646 w 4512"/>
              <a:gd name="T15" fmla="*/ 2147483646 h 1248"/>
              <a:gd name="T16" fmla="*/ 2147483646 w 4512"/>
              <a:gd name="T17" fmla="*/ 2147483646 h 1248"/>
              <a:gd name="T18" fmla="*/ 2147483646 w 4512"/>
              <a:gd name="T19" fmla="*/ 2147483646 h 1248"/>
              <a:gd name="T20" fmla="*/ 2147483646 w 4512"/>
              <a:gd name="T21" fmla="*/ 2147483646 h 1248"/>
              <a:gd name="T22" fmla="*/ 2147483646 w 4512"/>
              <a:gd name="T23" fmla="*/ 2147483646 h 12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512"/>
              <a:gd name="T37" fmla="*/ 0 h 1248"/>
              <a:gd name="T38" fmla="*/ 4512 w 4512"/>
              <a:gd name="T39" fmla="*/ 1248 h 124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512" h="1248">
                <a:moveTo>
                  <a:pt x="0" y="1248"/>
                </a:moveTo>
                <a:lnTo>
                  <a:pt x="1152" y="336"/>
                </a:lnTo>
                <a:lnTo>
                  <a:pt x="1152" y="816"/>
                </a:lnTo>
                <a:lnTo>
                  <a:pt x="1536" y="528"/>
                </a:lnTo>
                <a:lnTo>
                  <a:pt x="1536" y="960"/>
                </a:lnTo>
                <a:lnTo>
                  <a:pt x="2832" y="0"/>
                </a:lnTo>
                <a:lnTo>
                  <a:pt x="2832" y="720"/>
                </a:lnTo>
                <a:lnTo>
                  <a:pt x="3504" y="240"/>
                </a:lnTo>
                <a:lnTo>
                  <a:pt x="3504" y="864"/>
                </a:lnTo>
                <a:lnTo>
                  <a:pt x="4224" y="288"/>
                </a:lnTo>
                <a:lnTo>
                  <a:pt x="4224" y="816"/>
                </a:lnTo>
                <a:lnTo>
                  <a:pt x="4512" y="576"/>
                </a:lnTo>
              </a:path>
            </a:pathLst>
          </a:custGeom>
          <a:noFill/>
          <a:ln w="3810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8133" name="Text Box 5">
            <a:extLst>
              <a:ext uri="{FF2B5EF4-FFF2-40B4-BE49-F238E27FC236}">
                <a16:creationId xmlns:a16="http://schemas.microsoft.com/office/drawing/2014/main" id="{AE969DE3-43A0-D58D-2AF8-AD476E5B10D6}"/>
              </a:ext>
            </a:extLst>
          </p:cNvPr>
          <p:cNvSpPr txBox="1">
            <a:spLocks noChangeArrowheads="1"/>
          </p:cNvSpPr>
          <p:nvPr/>
        </p:nvSpPr>
        <p:spPr bwMode="auto">
          <a:xfrm>
            <a:off x="7123113" y="5334000"/>
            <a:ext cx="2682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t</a:t>
            </a:r>
          </a:p>
        </p:txBody>
      </p:sp>
      <p:sp>
        <p:nvSpPr>
          <p:cNvPr id="48134" name="Text Box 6">
            <a:extLst>
              <a:ext uri="{FF2B5EF4-FFF2-40B4-BE49-F238E27FC236}">
                <a16:creationId xmlns:a16="http://schemas.microsoft.com/office/drawing/2014/main" id="{A212A4BD-DE74-B93B-46CE-C26582C2AF42}"/>
              </a:ext>
            </a:extLst>
          </p:cNvPr>
          <p:cNvSpPr txBox="1">
            <a:spLocks noChangeArrowheads="1"/>
          </p:cNvSpPr>
          <p:nvPr/>
        </p:nvSpPr>
        <p:spPr bwMode="auto">
          <a:xfrm>
            <a:off x="569913" y="1752600"/>
            <a:ext cx="11826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Window</a:t>
            </a:r>
          </a:p>
        </p:txBody>
      </p:sp>
      <p:sp>
        <p:nvSpPr>
          <p:cNvPr id="48135" name="Line 7">
            <a:extLst>
              <a:ext uri="{FF2B5EF4-FFF2-40B4-BE49-F238E27FC236}">
                <a16:creationId xmlns:a16="http://schemas.microsoft.com/office/drawing/2014/main" id="{873D15EF-2F4E-FE31-E5C7-08C068BB13C7}"/>
              </a:ext>
            </a:extLst>
          </p:cNvPr>
          <p:cNvSpPr>
            <a:spLocks noChangeShapeType="1"/>
          </p:cNvSpPr>
          <p:nvPr/>
        </p:nvSpPr>
        <p:spPr bwMode="auto">
          <a:xfrm>
            <a:off x="3733800" y="4953000"/>
            <a:ext cx="457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8136" name="Line 8">
            <a:extLst>
              <a:ext uri="{FF2B5EF4-FFF2-40B4-BE49-F238E27FC236}">
                <a16:creationId xmlns:a16="http://schemas.microsoft.com/office/drawing/2014/main" id="{382F644C-88E9-9A09-D362-24B5C1C0809C}"/>
              </a:ext>
            </a:extLst>
          </p:cNvPr>
          <p:cNvSpPr>
            <a:spLocks noChangeShapeType="1"/>
          </p:cNvSpPr>
          <p:nvPr/>
        </p:nvSpPr>
        <p:spPr bwMode="auto">
          <a:xfrm>
            <a:off x="3733800" y="4267200"/>
            <a:ext cx="457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8137" name="Line 9">
            <a:extLst>
              <a:ext uri="{FF2B5EF4-FFF2-40B4-BE49-F238E27FC236}">
                <a16:creationId xmlns:a16="http://schemas.microsoft.com/office/drawing/2014/main" id="{C46D7A6E-B76B-53D5-8F16-55C0E63644F5}"/>
              </a:ext>
            </a:extLst>
          </p:cNvPr>
          <p:cNvSpPr>
            <a:spLocks noChangeShapeType="1"/>
          </p:cNvSpPr>
          <p:nvPr/>
        </p:nvSpPr>
        <p:spPr bwMode="auto">
          <a:xfrm>
            <a:off x="3962400" y="4267200"/>
            <a:ext cx="0" cy="68580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8138" name="Text Box 10">
            <a:extLst>
              <a:ext uri="{FF2B5EF4-FFF2-40B4-BE49-F238E27FC236}">
                <a16:creationId xmlns:a16="http://schemas.microsoft.com/office/drawing/2014/main" id="{2ED7F9FE-BA68-40FA-70FA-F6F064A96E49}"/>
              </a:ext>
            </a:extLst>
          </p:cNvPr>
          <p:cNvSpPr txBox="1">
            <a:spLocks noChangeArrowheads="1"/>
          </p:cNvSpPr>
          <p:nvPr/>
        </p:nvSpPr>
        <p:spPr bwMode="auto">
          <a:xfrm>
            <a:off x="4175125" y="4465638"/>
            <a:ext cx="10937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halved</a:t>
            </a:r>
          </a:p>
        </p:txBody>
      </p:sp>
      <p:sp>
        <p:nvSpPr>
          <p:cNvPr id="48139" name="Line 11">
            <a:extLst>
              <a:ext uri="{FF2B5EF4-FFF2-40B4-BE49-F238E27FC236}">
                <a16:creationId xmlns:a16="http://schemas.microsoft.com/office/drawing/2014/main" id="{602DB14E-2070-22AB-EFA9-8804C67E8B0E}"/>
              </a:ext>
            </a:extLst>
          </p:cNvPr>
          <p:cNvSpPr>
            <a:spLocks noChangeShapeType="1"/>
          </p:cNvSpPr>
          <p:nvPr/>
        </p:nvSpPr>
        <p:spPr bwMode="auto">
          <a:xfrm>
            <a:off x="2971800" y="3048000"/>
            <a:ext cx="0"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8140" name="Line 12">
            <a:extLst>
              <a:ext uri="{FF2B5EF4-FFF2-40B4-BE49-F238E27FC236}">
                <a16:creationId xmlns:a16="http://schemas.microsoft.com/office/drawing/2014/main" id="{728B0E01-BFAE-5808-B761-027A4539AE49}"/>
              </a:ext>
            </a:extLst>
          </p:cNvPr>
          <p:cNvSpPr>
            <a:spLocks noChangeShapeType="1"/>
          </p:cNvSpPr>
          <p:nvPr/>
        </p:nvSpPr>
        <p:spPr bwMode="auto">
          <a:xfrm>
            <a:off x="3581400" y="3276600"/>
            <a:ext cx="0"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8141" name="Line 13">
            <a:extLst>
              <a:ext uri="{FF2B5EF4-FFF2-40B4-BE49-F238E27FC236}">
                <a16:creationId xmlns:a16="http://schemas.microsoft.com/office/drawing/2014/main" id="{1D9CA49B-CCB9-B256-E62F-BE2C097F1857}"/>
              </a:ext>
            </a:extLst>
          </p:cNvPr>
          <p:cNvSpPr>
            <a:spLocks noChangeShapeType="1"/>
          </p:cNvSpPr>
          <p:nvPr/>
        </p:nvSpPr>
        <p:spPr bwMode="auto">
          <a:xfrm>
            <a:off x="5638800" y="2514600"/>
            <a:ext cx="0"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8142" name="Line 14">
            <a:extLst>
              <a:ext uri="{FF2B5EF4-FFF2-40B4-BE49-F238E27FC236}">
                <a16:creationId xmlns:a16="http://schemas.microsoft.com/office/drawing/2014/main" id="{45D4FA42-46E7-19E7-7450-4182DA6B7F79}"/>
              </a:ext>
            </a:extLst>
          </p:cNvPr>
          <p:cNvSpPr>
            <a:spLocks noChangeShapeType="1"/>
          </p:cNvSpPr>
          <p:nvPr/>
        </p:nvSpPr>
        <p:spPr bwMode="auto">
          <a:xfrm>
            <a:off x="6705600" y="2895600"/>
            <a:ext cx="0"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8143" name="Line 15">
            <a:extLst>
              <a:ext uri="{FF2B5EF4-FFF2-40B4-BE49-F238E27FC236}">
                <a16:creationId xmlns:a16="http://schemas.microsoft.com/office/drawing/2014/main" id="{9F94E01E-E22B-2EB9-D997-45DD7A3B4DA3}"/>
              </a:ext>
            </a:extLst>
          </p:cNvPr>
          <p:cNvSpPr>
            <a:spLocks noChangeShapeType="1"/>
          </p:cNvSpPr>
          <p:nvPr/>
        </p:nvSpPr>
        <p:spPr bwMode="auto">
          <a:xfrm>
            <a:off x="7848600" y="2971800"/>
            <a:ext cx="0"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8144" name="Text Box 16">
            <a:extLst>
              <a:ext uri="{FF2B5EF4-FFF2-40B4-BE49-F238E27FC236}">
                <a16:creationId xmlns:a16="http://schemas.microsoft.com/office/drawing/2014/main" id="{BEAC2D95-2D87-128C-EE25-F002115ACFB2}"/>
              </a:ext>
            </a:extLst>
          </p:cNvPr>
          <p:cNvSpPr txBox="1">
            <a:spLocks noChangeArrowheads="1"/>
          </p:cNvSpPr>
          <p:nvPr/>
        </p:nvSpPr>
        <p:spPr bwMode="auto">
          <a:xfrm>
            <a:off x="2544763" y="2590800"/>
            <a:ext cx="8080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Loss</a:t>
            </a:r>
          </a:p>
        </p:txBody>
      </p:sp>
      <p:sp>
        <p:nvSpPr>
          <p:cNvPr id="48145" name="AutoShape 17">
            <a:extLst>
              <a:ext uri="{FF2B5EF4-FFF2-40B4-BE49-F238E27FC236}">
                <a16:creationId xmlns:a16="http://schemas.microsoft.com/office/drawing/2014/main" id="{6D90294D-4DF0-8C92-5677-5DB5CC08B834}"/>
              </a:ext>
            </a:extLst>
          </p:cNvPr>
          <p:cNvSpPr>
            <a:spLocks noChangeArrowheads="1"/>
          </p:cNvSpPr>
          <p:nvPr/>
        </p:nvSpPr>
        <p:spPr bwMode="auto">
          <a:xfrm>
            <a:off x="2057400" y="5638800"/>
            <a:ext cx="3276600" cy="914400"/>
          </a:xfrm>
          <a:prstGeom prst="wedgeRectCallout">
            <a:avLst>
              <a:gd name="adj1" fmla="val -64972"/>
              <a:gd name="adj2" fmla="val -111718"/>
            </a:avLst>
          </a:prstGeom>
          <a:solidFill>
            <a:srgbClr val="CCFFFF"/>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But, could take a long time to get started!</a:t>
            </a:r>
          </a:p>
        </p:txBody>
      </p:sp>
      <p:sp>
        <p:nvSpPr>
          <p:cNvPr id="48146" name="Text Box 18">
            <a:extLst>
              <a:ext uri="{FF2B5EF4-FFF2-40B4-BE49-F238E27FC236}">
                <a16:creationId xmlns:a16="http://schemas.microsoft.com/office/drawing/2014/main" id="{70A48C00-99D3-037E-3CA1-7BEBCBC17446}"/>
              </a:ext>
            </a:extLst>
          </p:cNvPr>
          <p:cNvSpPr txBox="1">
            <a:spLocks noChangeArrowheads="1"/>
          </p:cNvSpPr>
          <p:nvPr/>
        </p:nvSpPr>
        <p:spPr bwMode="auto">
          <a:xfrm>
            <a:off x="352425" y="1228725"/>
            <a:ext cx="85629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CC0000"/>
                </a:solidFill>
                <a:effectLst/>
                <a:uLnTx/>
                <a:uFillTx/>
                <a:latin typeface="Calibri" panose="020F0502020204030204" pitchFamily="34" charset="0"/>
                <a:ea typeface="ＭＳ Ｐゴシック" panose="020B0600070205080204" pitchFamily="34" charset="-128"/>
                <a:cs typeface="+mn-cs"/>
              </a:rPr>
              <a:t>Start slow (a small CWND) to avoid overloading network</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819075-5435-A5BD-10A1-C75469FDC1D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49AFFA0-71AA-8450-5DE7-AA807B81E39D}"/>
              </a:ext>
            </a:extLst>
          </p:cNvPr>
          <p:cNvSpPr>
            <a:spLocks noGrp="1"/>
          </p:cNvSpPr>
          <p:nvPr>
            <p:ph type="sldNum" sz="quarter" idx="12"/>
          </p:nvPr>
        </p:nvSpPr>
        <p:spPr/>
        <p:txBody>
          <a:bodyPr/>
          <a:lstStyle/>
          <a:p>
            <a:pPr>
              <a:defRPr/>
            </a:pPr>
            <a:fld id="{0A127995-3B73-9E4E-8C97-548DB1B5851E}" type="slidenum">
              <a:rPr lang="en-US" altLang="en-US" smtClean="0"/>
              <a:pPr>
                <a:defRPr/>
              </a:pPr>
              <a:t>60</a:t>
            </a:fld>
            <a:endParaRPr lang="en-US" altLang="en-US"/>
          </a:p>
        </p:txBody>
      </p:sp>
      <p:pic>
        <p:nvPicPr>
          <p:cNvPr id="4" name="Picture 3">
            <a:extLst>
              <a:ext uri="{FF2B5EF4-FFF2-40B4-BE49-F238E27FC236}">
                <a16:creationId xmlns:a16="http://schemas.microsoft.com/office/drawing/2014/main" id="{13E16C6C-098A-EA0A-2B00-30F9BF068950}"/>
              </a:ext>
            </a:extLst>
          </p:cNvPr>
          <p:cNvPicPr>
            <a:picLocks noChangeAspect="1"/>
          </p:cNvPicPr>
          <p:nvPr/>
        </p:nvPicPr>
        <p:blipFill>
          <a:blip r:embed="rId2"/>
          <a:stretch>
            <a:fillRect/>
          </a:stretch>
        </p:blipFill>
        <p:spPr>
          <a:xfrm>
            <a:off x="0" y="0"/>
            <a:ext cx="7772400" cy="5829300"/>
          </a:xfrm>
          <a:prstGeom prst="rect">
            <a:avLst/>
          </a:prstGeom>
        </p:spPr>
      </p:pic>
    </p:spTree>
    <p:extLst>
      <p:ext uri="{BB962C8B-B14F-4D97-AF65-F5344CB8AC3E}">
        <p14:creationId xmlns:p14="http://schemas.microsoft.com/office/powerpoint/2010/main" val="42964190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1EACCB-D5D5-0748-5D59-D16D191905A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72CE337-96D1-2DAC-6F15-50689AC1D1CB}"/>
              </a:ext>
            </a:extLst>
          </p:cNvPr>
          <p:cNvSpPr>
            <a:spLocks noGrp="1"/>
          </p:cNvSpPr>
          <p:nvPr>
            <p:ph type="sldNum" sz="quarter" idx="12"/>
          </p:nvPr>
        </p:nvSpPr>
        <p:spPr/>
        <p:txBody>
          <a:bodyPr/>
          <a:lstStyle/>
          <a:p>
            <a:pPr>
              <a:defRPr/>
            </a:pPr>
            <a:fld id="{0A127995-3B73-9E4E-8C97-548DB1B5851E}" type="slidenum">
              <a:rPr lang="en-US" altLang="en-US" smtClean="0"/>
              <a:pPr>
                <a:defRPr/>
              </a:pPr>
              <a:t>61</a:t>
            </a:fld>
            <a:endParaRPr lang="en-US" altLang="en-US"/>
          </a:p>
        </p:txBody>
      </p:sp>
      <p:pic>
        <p:nvPicPr>
          <p:cNvPr id="4" name="Picture 3">
            <a:extLst>
              <a:ext uri="{FF2B5EF4-FFF2-40B4-BE49-F238E27FC236}">
                <a16:creationId xmlns:a16="http://schemas.microsoft.com/office/drawing/2014/main" id="{89CAB9F5-D460-B6BA-806D-1811443C73EE}"/>
              </a:ext>
            </a:extLst>
          </p:cNvPr>
          <p:cNvPicPr>
            <a:picLocks noChangeAspect="1"/>
          </p:cNvPicPr>
          <p:nvPr/>
        </p:nvPicPr>
        <p:blipFill>
          <a:blip r:embed="rId2"/>
          <a:stretch>
            <a:fillRect/>
          </a:stretch>
        </p:blipFill>
        <p:spPr>
          <a:xfrm>
            <a:off x="0" y="0"/>
            <a:ext cx="7772400" cy="5829300"/>
          </a:xfrm>
          <a:prstGeom prst="rect">
            <a:avLst/>
          </a:prstGeom>
        </p:spPr>
      </p:pic>
    </p:spTree>
    <p:extLst>
      <p:ext uri="{BB962C8B-B14F-4D97-AF65-F5344CB8AC3E}">
        <p14:creationId xmlns:p14="http://schemas.microsoft.com/office/powerpoint/2010/main" val="356914785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CE5BC58-12DD-C1B4-13EE-9234C1AA654B}"/>
              </a:ext>
            </a:extLst>
          </p:cNvPr>
          <p:cNvSpPr>
            <a:spLocks noGrp="1"/>
          </p:cNvSpPr>
          <p:nvPr>
            <p:ph type="sldNum" sz="quarter" idx="12"/>
          </p:nvPr>
        </p:nvSpPr>
        <p:spPr/>
        <p:txBody>
          <a:bodyPr/>
          <a:lstStyle/>
          <a:p>
            <a:pPr>
              <a:defRPr/>
            </a:pPr>
            <a:fld id="{0A127995-3B73-9E4E-8C97-548DB1B5851E}" type="slidenum">
              <a:rPr lang="en-US" altLang="en-US" smtClean="0"/>
              <a:pPr>
                <a:defRPr/>
              </a:pPr>
              <a:t>62</a:t>
            </a:fld>
            <a:endParaRPr lang="en-US" altLang="en-US"/>
          </a:p>
        </p:txBody>
      </p:sp>
      <p:pic>
        <p:nvPicPr>
          <p:cNvPr id="4" name="Picture 3">
            <a:extLst>
              <a:ext uri="{FF2B5EF4-FFF2-40B4-BE49-F238E27FC236}">
                <a16:creationId xmlns:a16="http://schemas.microsoft.com/office/drawing/2014/main" id="{9BD9662D-0F96-66B1-0B42-6D8A51AEF62C}"/>
              </a:ext>
            </a:extLst>
          </p:cNvPr>
          <p:cNvPicPr>
            <a:picLocks noChangeAspect="1"/>
          </p:cNvPicPr>
          <p:nvPr/>
        </p:nvPicPr>
        <p:blipFill>
          <a:blip r:embed="rId2"/>
          <a:stretch>
            <a:fillRect/>
          </a:stretch>
        </p:blipFill>
        <p:spPr>
          <a:xfrm>
            <a:off x="0" y="0"/>
            <a:ext cx="7772400" cy="5829300"/>
          </a:xfrm>
          <a:prstGeom prst="rect">
            <a:avLst/>
          </a:prstGeom>
        </p:spPr>
      </p:pic>
    </p:spTree>
    <p:extLst>
      <p:ext uri="{BB962C8B-B14F-4D97-AF65-F5344CB8AC3E}">
        <p14:creationId xmlns:p14="http://schemas.microsoft.com/office/powerpoint/2010/main" val="380908240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2ED3D0-DC65-E3AE-2DE8-1B991065F3E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0DD052F-2947-869A-4AEB-6545AB93DF71}"/>
              </a:ext>
            </a:extLst>
          </p:cNvPr>
          <p:cNvSpPr>
            <a:spLocks noGrp="1"/>
          </p:cNvSpPr>
          <p:nvPr>
            <p:ph type="sldNum" sz="quarter" idx="12"/>
          </p:nvPr>
        </p:nvSpPr>
        <p:spPr/>
        <p:txBody>
          <a:bodyPr/>
          <a:lstStyle/>
          <a:p>
            <a:pPr>
              <a:defRPr/>
            </a:pPr>
            <a:fld id="{0A127995-3B73-9E4E-8C97-548DB1B5851E}" type="slidenum">
              <a:rPr lang="en-US" altLang="en-US" smtClean="0"/>
              <a:pPr>
                <a:defRPr/>
              </a:pPr>
              <a:t>63</a:t>
            </a:fld>
            <a:endParaRPr lang="en-US" altLang="en-US"/>
          </a:p>
        </p:txBody>
      </p:sp>
      <p:pic>
        <p:nvPicPr>
          <p:cNvPr id="4" name="Picture 3">
            <a:extLst>
              <a:ext uri="{FF2B5EF4-FFF2-40B4-BE49-F238E27FC236}">
                <a16:creationId xmlns:a16="http://schemas.microsoft.com/office/drawing/2014/main" id="{312C30F5-2DB9-7920-B40C-A4E10F587B75}"/>
              </a:ext>
            </a:extLst>
          </p:cNvPr>
          <p:cNvPicPr>
            <a:picLocks noChangeAspect="1"/>
          </p:cNvPicPr>
          <p:nvPr/>
        </p:nvPicPr>
        <p:blipFill>
          <a:blip r:embed="rId2"/>
          <a:stretch>
            <a:fillRect/>
          </a:stretch>
        </p:blipFill>
        <p:spPr>
          <a:xfrm>
            <a:off x="0" y="0"/>
            <a:ext cx="7772400" cy="5829300"/>
          </a:xfrm>
          <a:prstGeom prst="rect">
            <a:avLst/>
          </a:prstGeom>
        </p:spPr>
      </p:pic>
    </p:spTree>
    <p:extLst>
      <p:ext uri="{BB962C8B-B14F-4D97-AF65-F5344CB8AC3E}">
        <p14:creationId xmlns:p14="http://schemas.microsoft.com/office/powerpoint/2010/main" val="139497525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2B317A-6D9E-E4BB-122A-128A0EC0A27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00A0D3C-8594-CE24-A712-70DB028EE4E5}"/>
              </a:ext>
            </a:extLst>
          </p:cNvPr>
          <p:cNvSpPr>
            <a:spLocks noGrp="1"/>
          </p:cNvSpPr>
          <p:nvPr>
            <p:ph type="sldNum" sz="quarter" idx="12"/>
          </p:nvPr>
        </p:nvSpPr>
        <p:spPr/>
        <p:txBody>
          <a:bodyPr/>
          <a:lstStyle/>
          <a:p>
            <a:pPr>
              <a:defRPr/>
            </a:pPr>
            <a:fld id="{0A127995-3B73-9E4E-8C97-548DB1B5851E}" type="slidenum">
              <a:rPr lang="en-US" altLang="en-US" smtClean="0"/>
              <a:pPr>
                <a:defRPr/>
              </a:pPr>
              <a:t>64</a:t>
            </a:fld>
            <a:endParaRPr lang="en-US" altLang="en-US"/>
          </a:p>
        </p:txBody>
      </p:sp>
      <p:pic>
        <p:nvPicPr>
          <p:cNvPr id="4" name="Picture 3">
            <a:extLst>
              <a:ext uri="{FF2B5EF4-FFF2-40B4-BE49-F238E27FC236}">
                <a16:creationId xmlns:a16="http://schemas.microsoft.com/office/drawing/2014/main" id="{F7BD4F0A-5698-BAD9-7550-A29113693402}"/>
              </a:ext>
            </a:extLst>
          </p:cNvPr>
          <p:cNvPicPr>
            <a:picLocks noChangeAspect="1"/>
          </p:cNvPicPr>
          <p:nvPr/>
        </p:nvPicPr>
        <p:blipFill>
          <a:blip r:embed="rId2"/>
          <a:stretch>
            <a:fillRect/>
          </a:stretch>
        </p:blipFill>
        <p:spPr>
          <a:xfrm>
            <a:off x="0" y="0"/>
            <a:ext cx="7772400" cy="5829300"/>
          </a:xfrm>
          <a:prstGeom prst="rect">
            <a:avLst/>
          </a:prstGeom>
        </p:spPr>
      </p:pic>
    </p:spTree>
    <p:extLst>
      <p:ext uri="{BB962C8B-B14F-4D97-AF65-F5344CB8AC3E}">
        <p14:creationId xmlns:p14="http://schemas.microsoft.com/office/powerpoint/2010/main" val="165995313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9C4F06-F9E1-0065-EE5D-6C5808A81C9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AA9C8D0-DDA1-4B59-3815-27D6A5FBC386}"/>
              </a:ext>
            </a:extLst>
          </p:cNvPr>
          <p:cNvSpPr>
            <a:spLocks noGrp="1"/>
          </p:cNvSpPr>
          <p:nvPr>
            <p:ph type="sldNum" sz="quarter" idx="12"/>
          </p:nvPr>
        </p:nvSpPr>
        <p:spPr/>
        <p:txBody>
          <a:bodyPr/>
          <a:lstStyle/>
          <a:p>
            <a:pPr>
              <a:defRPr/>
            </a:pPr>
            <a:fld id="{0A127995-3B73-9E4E-8C97-548DB1B5851E}" type="slidenum">
              <a:rPr lang="en-US" altLang="en-US" smtClean="0"/>
              <a:pPr>
                <a:defRPr/>
              </a:pPr>
              <a:t>65</a:t>
            </a:fld>
            <a:endParaRPr lang="en-US" altLang="en-US"/>
          </a:p>
        </p:txBody>
      </p:sp>
      <p:pic>
        <p:nvPicPr>
          <p:cNvPr id="4" name="Picture 3">
            <a:extLst>
              <a:ext uri="{FF2B5EF4-FFF2-40B4-BE49-F238E27FC236}">
                <a16:creationId xmlns:a16="http://schemas.microsoft.com/office/drawing/2014/main" id="{012DA19F-74FD-6329-9DDA-1A4CFB69F57C}"/>
              </a:ext>
            </a:extLst>
          </p:cNvPr>
          <p:cNvPicPr>
            <a:picLocks noChangeAspect="1"/>
          </p:cNvPicPr>
          <p:nvPr/>
        </p:nvPicPr>
        <p:blipFill>
          <a:blip r:embed="rId2"/>
          <a:stretch>
            <a:fillRect/>
          </a:stretch>
        </p:blipFill>
        <p:spPr>
          <a:xfrm>
            <a:off x="0" y="0"/>
            <a:ext cx="7772400" cy="5829300"/>
          </a:xfrm>
          <a:prstGeom prst="rect">
            <a:avLst/>
          </a:prstGeom>
        </p:spPr>
      </p:pic>
    </p:spTree>
    <p:extLst>
      <p:ext uri="{BB962C8B-B14F-4D97-AF65-F5344CB8AC3E}">
        <p14:creationId xmlns:p14="http://schemas.microsoft.com/office/powerpoint/2010/main" val="262256914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B44486-0E1E-FBBE-6A2D-57EA1496D893}"/>
            </a:ext>
          </a:extLst>
        </p:cNvPr>
        <p:cNvGrpSpPr/>
        <p:nvPr/>
      </p:nvGrpSpPr>
      <p:grpSpPr>
        <a:xfrm>
          <a:off x="0" y="0"/>
          <a:ext cx="0" cy="0"/>
          <a:chOff x="0" y="0"/>
          <a:chExt cx="0" cy="0"/>
        </a:xfrm>
      </p:grpSpPr>
      <p:sp>
        <p:nvSpPr>
          <p:cNvPr id="78849" name="Rectangle 2">
            <a:extLst>
              <a:ext uri="{FF2B5EF4-FFF2-40B4-BE49-F238E27FC236}">
                <a16:creationId xmlns:a16="http://schemas.microsoft.com/office/drawing/2014/main" id="{A5A7A987-D984-10F8-AD16-27EB788ACAA2}"/>
              </a:ext>
            </a:extLst>
          </p:cNvPr>
          <p:cNvSpPr>
            <a:spLocks noGrp="1"/>
          </p:cNvSpPr>
          <p:nvPr>
            <p:ph type="title"/>
          </p:nvPr>
        </p:nvSpPr>
        <p:spPr>
          <a:xfrm>
            <a:off x="0" y="76200"/>
            <a:ext cx="9144000" cy="1143000"/>
          </a:xfrm>
        </p:spPr>
        <p:txBody>
          <a:bodyPr/>
          <a:lstStyle/>
          <a:p>
            <a:r>
              <a:rPr lang="en-US" altLang="en-US">
                <a:ea typeface="ＭＳ Ｐゴシック" panose="020B0600070205080204" pitchFamily="34" charset="-128"/>
              </a:rPr>
              <a:t>TCP congestion control: CWND graph</a:t>
            </a:r>
          </a:p>
        </p:txBody>
      </p:sp>
      <p:pic>
        <p:nvPicPr>
          <p:cNvPr id="78850" name="Picture 2">
            <a:extLst>
              <a:ext uri="{FF2B5EF4-FFF2-40B4-BE49-F238E27FC236}">
                <a16:creationId xmlns:a16="http://schemas.microsoft.com/office/drawing/2014/main" id="{87572503-C6BE-5EFA-CF30-CA3F038FCF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750" y="1990725"/>
            <a:ext cx="7556500" cy="414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a:extLst>
              <a:ext uri="{FF2B5EF4-FFF2-40B4-BE49-F238E27FC236}">
                <a16:creationId xmlns:a16="http://schemas.microsoft.com/office/drawing/2014/main" id="{DE36BCB7-9FF5-0A8C-CAF6-9BABDF9D6C79}"/>
              </a:ext>
            </a:extLst>
          </p:cNvPr>
          <p:cNvGrpSpPr>
            <a:grpSpLocks/>
          </p:cNvGrpSpPr>
          <p:nvPr/>
        </p:nvGrpSpPr>
        <p:grpSpPr bwMode="auto">
          <a:xfrm>
            <a:off x="17463" y="5703888"/>
            <a:ext cx="1552575" cy="966787"/>
            <a:chOff x="17424" y="5704086"/>
            <a:chExt cx="1552652" cy="966994"/>
          </a:xfrm>
        </p:grpSpPr>
        <p:sp>
          <p:nvSpPr>
            <p:cNvPr id="78885" name="TextBox 3">
              <a:extLst>
                <a:ext uri="{FF2B5EF4-FFF2-40B4-BE49-F238E27FC236}">
                  <a16:creationId xmlns:a16="http://schemas.microsoft.com/office/drawing/2014/main" id="{99FF77E7-18D6-F588-F5AF-B4AF697971D1}"/>
                </a:ext>
              </a:extLst>
            </p:cNvPr>
            <p:cNvSpPr txBox="1">
              <a:spLocks noChangeArrowheads="1"/>
            </p:cNvSpPr>
            <p:nvPr/>
          </p:nvSpPr>
          <p:spPr bwMode="auto">
            <a:xfrm>
              <a:off x="17424" y="6270944"/>
              <a:ext cx="1552652" cy="400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77933C"/>
                  </a:solidFill>
                  <a:effectLst/>
                  <a:uLnTx/>
                  <a:uFillTx/>
                  <a:latin typeface="Courier New" panose="02070309020205020404" pitchFamily="49" charset="0"/>
                  <a:ea typeface="ＭＳ Ｐゴシック" panose="020B0600070205080204" pitchFamily="34" charset="-128"/>
                  <a:cs typeface="+mn-cs"/>
                </a:rPr>
                <a:t>CWND = 1</a:t>
              </a:r>
            </a:p>
          </p:txBody>
        </p:sp>
        <p:sp>
          <p:nvSpPr>
            <p:cNvPr id="2" name="Freeform 1">
              <a:extLst>
                <a:ext uri="{FF2B5EF4-FFF2-40B4-BE49-F238E27FC236}">
                  <a16:creationId xmlns:a16="http://schemas.microsoft.com/office/drawing/2014/main" id="{95445B4C-CBDA-1108-C987-5E87C9FAF30C}"/>
                </a:ext>
              </a:extLst>
            </p:cNvPr>
            <p:cNvSpPr/>
            <p:nvPr/>
          </p:nvSpPr>
          <p:spPr>
            <a:xfrm>
              <a:off x="641342" y="5704086"/>
              <a:ext cx="628681" cy="601791"/>
            </a:xfrm>
            <a:custGeom>
              <a:avLst/>
              <a:gdLst>
                <a:gd name="connsiteX0" fmla="*/ 0 w 627797"/>
                <a:gd name="connsiteY0" fmla="*/ 601180 h 601180"/>
                <a:gd name="connsiteX1" fmla="*/ 122830 w 627797"/>
                <a:gd name="connsiteY1" fmla="*/ 96213 h 601180"/>
                <a:gd name="connsiteX2" fmla="*/ 627797 w 627797"/>
                <a:gd name="connsiteY2" fmla="*/ 678 h 601180"/>
              </a:gdLst>
              <a:ahLst/>
              <a:cxnLst>
                <a:cxn ang="0">
                  <a:pos x="connsiteX0" y="connsiteY0"/>
                </a:cxn>
                <a:cxn ang="0">
                  <a:pos x="connsiteX1" y="connsiteY1"/>
                </a:cxn>
                <a:cxn ang="0">
                  <a:pos x="connsiteX2" y="connsiteY2"/>
                </a:cxn>
              </a:cxnLst>
              <a:rect l="l" t="t" r="r" b="b"/>
              <a:pathLst>
                <a:path w="627797" h="601180">
                  <a:moveTo>
                    <a:pt x="0" y="601180"/>
                  </a:moveTo>
                  <a:cubicBezTo>
                    <a:pt x="9098" y="398738"/>
                    <a:pt x="18197" y="196297"/>
                    <a:pt x="122830" y="96213"/>
                  </a:cubicBezTo>
                  <a:cubicBezTo>
                    <a:pt x="227463" y="-3871"/>
                    <a:pt x="427630" y="-1597"/>
                    <a:pt x="627797" y="678"/>
                  </a:cubicBezTo>
                </a:path>
              </a:pathLst>
            </a:custGeom>
            <a:noFill/>
            <a:ln w="44450">
              <a:solidFill>
                <a:schemeClr val="accent3">
                  <a:lumMod val="75000"/>
                </a:schemeClr>
              </a:solidFill>
              <a:tailEnd type="arrow"/>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grpSp>
      <p:grpSp>
        <p:nvGrpSpPr>
          <p:cNvPr id="7" name="Group 6">
            <a:extLst>
              <a:ext uri="{FF2B5EF4-FFF2-40B4-BE49-F238E27FC236}">
                <a16:creationId xmlns:a16="http://schemas.microsoft.com/office/drawing/2014/main" id="{0FC58148-3D60-4A9F-238F-8FF0B7E35809}"/>
              </a:ext>
            </a:extLst>
          </p:cNvPr>
          <p:cNvGrpSpPr>
            <a:grpSpLocks/>
          </p:cNvGrpSpPr>
          <p:nvPr/>
        </p:nvGrpSpPr>
        <p:grpSpPr bwMode="auto">
          <a:xfrm>
            <a:off x="1127125" y="1122363"/>
            <a:ext cx="2984500" cy="1371600"/>
            <a:chOff x="-443714" y="5906567"/>
            <a:chExt cx="2984523" cy="1371074"/>
          </a:xfrm>
        </p:grpSpPr>
        <p:sp>
          <p:nvSpPr>
            <p:cNvPr id="78883" name="TextBox 7">
              <a:extLst>
                <a:ext uri="{FF2B5EF4-FFF2-40B4-BE49-F238E27FC236}">
                  <a16:creationId xmlns:a16="http://schemas.microsoft.com/office/drawing/2014/main" id="{8986BA78-3D9D-AA82-4021-86DDC5A87B09}"/>
                </a:ext>
              </a:extLst>
            </p:cNvPr>
            <p:cNvSpPr txBox="1">
              <a:spLocks noChangeArrowheads="1"/>
            </p:cNvSpPr>
            <p:nvPr/>
          </p:nvSpPr>
          <p:spPr bwMode="auto">
            <a:xfrm>
              <a:off x="-443714" y="5906567"/>
              <a:ext cx="2984523" cy="707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77933C"/>
                  </a:solidFill>
                  <a:effectLst/>
                  <a:uLnTx/>
                  <a:uFillTx/>
                  <a:latin typeface="Courier New" panose="02070309020205020404" pitchFamily="49" charset="0"/>
                  <a:ea typeface="ＭＳ Ｐゴシック" panose="020B0600070205080204" pitchFamily="34" charset="-128"/>
                  <a:cs typeface="+mn-cs"/>
                </a:rPr>
                <a:t>First packet loss (3-dup acks)</a:t>
              </a:r>
            </a:p>
          </p:txBody>
        </p:sp>
        <p:sp>
          <p:nvSpPr>
            <p:cNvPr id="9" name="Freeform 8">
              <a:extLst>
                <a:ext uri="{FF2B5EF4-FFF2-40B4-BE49-F238E27FC236}">
                  <a16:creationId xmlns:a16="http://schemas.microsoft.com/office/drawing/2014/main" id="{EEBAFD72-185E-6050-5E86-7D35D8688A3F}"/>
                </a:ext>
              </a:extLst>
            </p:cNvPr>
            <p:cNvSpPr/>
            <p:nvPr/>
          </p:nvSpPr>
          <p:spPr>
            <a:xfrm rot="9763329">
              <a:off x="734220" y="6676209"/>
              <a:ext cx="628655" cy="601432"/>
            </a:xfrm>
            <a:custGeom>
              <a:avLst/>
              <a:gdLst>
                <a:gd name="connsiteX0" fmla="*/ 0 w 627797"/>
                <a:gd name="connsiteY0" fmla="*/ 601180 h 601180"/>
                <a:gd name="connsiteX1" fmla="*/ 122830 w 627797"/>
                <a:gd name="connsiteY1" fmla="*/ 96213 h 601180"/>
                <a:gd name="connsiteX2" fmla="*/ 627797 w 627797"/>
                <a:gd name="connsiteY2" fmla="*/ 678 h 601180"/>
              </a:gdLst>
              <a:ahLst/>
              <a:cxnLst>
                <a:cxn ang="0">
                  <a:pos x="connsiteX0" y="connsiteY0"/>
                </a:cxn>
                <a:cxn ang="0">
                  <a:pos x="connsiteX1" y="connsiteY1"/>
                </a:cxn>
                <a:cxn ang="0">
                  <a:pos x="connsiteX2" y="connsiteY2"/>
                </a:cxn>
              </a:cxnLst>
              <a:rect l="l" t="t" r="r" b="b"/>
              <a:pathLst>
                <a:path w="627797" h="601180">
                  <a:moveTo>
                    <a:pt x="0" y="601180"/>
                  </a:moveTo>
                  <a:cubicBezTo>
                    <a:pt x="9098" y="398738"/>
                    <a:pt x="18197" y="196297"/>
                    <a:pt x="122830" y="96213"/>
                  </a:cubicBezTo>
                  <a:cubicBezTo>
                    <a:pt x="227463" y="-3871"/>
                    <a:pt x="427630" y="-1597"/>
                    <a:pt x="627797" y="678"/>
                  </a:cubicBezTo>
                </a:path>
              </a:pathLst>
            </a:custGeom>
            <a:noFill/>
            <a:ln w="44450">
              <a:solidFill>
                <a:schemeClr val="accent3">
                  <a:lumMod val="75000"/>
                </a:schemeClr>
              </a:solidFill>
              <a:tailEnd type="arrow"/>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0" name="Group 9">
            <a:extLst>
              <a:ext uri="{FF2B5EF4-FFF2-40B4-BE49-F238E27FC236}">
                <a16:creationId xmlns:a16="http://schemas.microsoft.com/office/drawing/2014/main" id="{2A3B3090-ACB5-151C-695B-BE510B8E8AAD}"/>
              </a:ext>
            </a:extLst>
          </p:cNvPr>
          <p:cNvGrpSpPr>
            <a:grpSpLocks/>
          </p:cNvGrpSpPr>
          <p:nvPr/>
        </p:nvGrpSpPr>
        <p:grpSpPr bwMode="auto">
          <a:xfrm>
            <a:off x="1276350" y="3076575"/>
            <a:ext cx="2984500" cy="1012825"/>
            <a:chOff x="-437386" y="6264633"/>
            <a:chExt cx="2984523" cy="1013008"/>
          </a:xfrm>
        </p:grpSpPr>
        <p:sp>
          <p:nvSpPr>
            <p:cNvPr id="78881" name="TextBox 10">
              <a:extLst>
                <a:ext uri="{FF2B5EF4-FFF2-40B4-BE49-F238E27FC236}">
                  <a16:creationId xmlns:a16="http://schemas.microsoft.com/office/drawing/2014/main" id="{FB8396C3-0EFF-5AC2-EEFD-ABC728CD9E90}"/>
                </a:ext>
              </a:extLst>
            </p:cNvPr>
            <p:cNvSpPr txBox="1">
              <a:spLocks noChangeArrowheads="1"/>
            </p:cNvSpPr>
            <p:nvPr/>
          </p:nvSpPr>
          <p:spPr bwMode="auto">
            <a:xfrm>
              <a:off x="-437386" y="6264633"/>
              <a:ext cx="2984523" cy="400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77933C"/>
                  </a:solidFill>
                  <a:effectLst/>
                  <a:uLnTx/>
                  <a:uFillTx/>
                  <a:latin typeface="Courier New" panose="02070309020205020404" pitchFamily="49" charset="0"/>
                  <a:ea typeface="ＭＳ Ｐゴシック" panose="020B0600070205080204" pitchFamily="34" charset="-128"/>
                  <a:cs typeface="+mn-cs"/>
                </a:rPr>
                <a:t>CWND = CWND/2</a:t>
              </a:r>
            </a:p>
          </p:txBody>
        </p:sp>
        <p:sp>
          <p:nvSpPr>
            <p:cNvPr id="12" name="Freeform 11">
              <a:extLst>
                <a:ext uri="{FF2B5EF4-FFF2-40B4-BE49-F238E27FC236}">
                  <a16:creationId xmlns:a16="http://schemas.microsoft.com/office/drawing/2014/main" id="{5348D8FB-BD75-18EC-5141-310776CF82C8}"/>
                </a:ext>
              </a:extLst>
            </p:cNvPr>
            <p:cNvSpPr/>
            <p:nvPr/>
          </p:nvSpPr>
          <p:spPr>
            <a:xfrm rot="9763329">
              <a:off x="734198" y="6675870"/>
              <a:ext cx="628655" cy="601771"/>
            </a:xfrm>
            <a:custGeom>
              <a:avLst/>
              <a:gdLst>
                <a:gd name="connsiteX0" fmla="*/ 0 w 627797"/>
                <a:gd name="connsiteY0" fmla="*/ 601180 h 601180"/>
                <a:gd name="connsiteX1" fmla="*/ 122830 w 627797"/>
                <a:gd name="connsiteY1" fmla="*/ 96213 h 601180"/>
                <a:gd name="connsiteX2" fmla="*/ 627797 w 627797"/>
                <a:gd name="connsiteY2" fmla="*/ 678 h 601180"/>
              </a:gdLst>
              <a:ahLst/>
              <a:cxnLst>
                <a:cxn ang="0">
                  <a:pos x="connsiteX0" y="connsiteY0"/>
                </a:cxn>
                <a:cxn ang="0">
                  <a:pos x="connsiteX1" y="connsiteY1"/>
                </a:cxn>
                <a:cxn ang="0">
                  <a:pos x="connsiteX2" y="connsiteY2"/>
                </a:cxn>
              </a:cxnLst>
              <a:rect l="l" t="t" r="r" b="b"/>
              <a:pathLst>
                <a:path w="627797" h="601180">
                  <a:moveTo>
                    <a:pt x="0" y="601180"/>
                  </a:moveTo>
                  <a:cubicBezTo>
                    <a:pt x="9098" y="398738"/>
                    <a:pt x="18197" y="196297"/>
                    <a:pt x="122830" y="96213"/>
                  </a:cubicBezTo>
                  <a:cubicBezTo>
                    <a:pt x="227463" y="-3871"/>
                    <a:pt x="427630" y="-1597"/>
                    <a:pt x="627797" y="678"/>
                  </a:cubicBezTo>
                </a:path>
              </a:pathLst>
            </a:custGeom>
            <a:noFill/>
            <a:ln w="44450">
              <a:solidFill>
                <a:schemeClr val="accent3">
                  <a:lumMod val="75000"/>
                </a:schemeClr>
              </a:solidFill>
              <a:tailEnd type="arrow"/>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3" name="Group 12">
            <a:extLst>
              <a:ext uri="{FF2B5EF4-FFF2-40B4-BE49-F238E27FC236}">
                <a16:creationId xmlns:a16="http://schemas.microsoft.com/office/drawing/2014/main" id="{B5C4B4C5-5A4E-4ACA-DAD4-1B1248773DC1}"/>
              </a:ext>
            </a:extLst>
          </p:cNvPr>
          <p:cNvGrpSpPr>
            <a:grpSpLocks/>
          </p:cNvGrpSpPr>
          <p:nvPr/>
        </p:nvGrpSpPr>
        <p:grpSpPr bwMode="auto">
          <a:xfrm>
            <a:off x="3170238" y="1674813"/>
            <a:ext cx="3629025" cy="1331912"/>
            <a:chOff x="-654934" y="6001646"/>
            <a:chExt cx="3629265" cy="1331192"/>
          </a:xfrm>
        </p:grpSpPr>
        <p:sp>
          <p:nvSpPr>
            <p:cNvPr id="78879" name="TextBox 13">
              <a:extLst>
                <a:ext uri="{FF2B5EF4-FFF2-40B4-BE49-F238E27FC236}">
                  <a16:creationId xmlns:a16="http://schemas.microsoft.com/office/drawing/2014/main" id="{A42AA318-0A47-BA64-916F-3784732DDD9E}"/>
                </a:ext>
              </a:extLst>
            </p:cNvPr>
            <p:cNvSpPr txBox="1">
              <a:spLocks noChangeArrowheads="1"/>
            </p:cNvSpPr>
            <p:nvPr/>
          </p:nvSpPr>
          <p:spPr bwMode="auto">
            <a:xfrm>
              <a:off x="-654934" y="6001646"/>
              <a:ext cx="3629265" cy="707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77933C"/>
                  </a:solidFill>
                  <a:effectLst/>
                  <a:uLnTx/>
                  <a:uFillTx/>
                  <a:latin typeface="Courier New" panose="02070309020205020404" pitchFamily="49" charset="0"/>
                  <a:ea typeface="ＭＳ Ｐゴシック" panose="020B0600070205080204" pitchFamily="34" charset="-128"/>
                  <a:cs typeface="+mn-cs"/>
                </a:rPr>
                <a:t>Congestion avoidance CWND = CWND + (1/CWND)</a:t>
              </a:r>
            </a:p>
          </p:txBody>
        </p:sp>
        <p:sp>
          <p:nvSpPr>
            <p:cNvPr id="15" name="Freeform 14">
              <a:extLst>
                <a:ext uri="{FF2B5EF4-FFF2-40B4-BE49-F238E27FC236}">
                  <a16:creationId xmlns:a16="http://schemas.microsoft.com/office/drawing/2014/main" id="{0107FE96-3898-C9FE-4CC3-AE133AEE0A1A}"/>
                </a:ext>
              </a:extLst>
            </p:cNvPr>
            <p:cNvSpPr/>
            <p:nvPr/>
          </p:nvSpPr>
          <p:spPr>
            <a:xfrm rot="11836671" flipH="1">
              <a:off x="-567616" y="6731501"/>
              <a:ext cx="344511" cy="601337"/>
            </a:xfrm>
            <a:custGeom>
              <a:avLst/>
              <a:gdLst>
                <a:gd name="connsiteX0" fmla="*/ 0 w 627797"/>
                <a:gd name="connsiteY0" fmla="*/ 601180 h 601180"/>
                <a:gd name="connsiteX1" fmla="*/ 122830 w 627797"/>
                <a:gd name="connsiteY1" fmla="*/ 96213 h 601180"/>
                <a:gd name="connsiteX2" fmla="*/ 627797 w 627797"/>
                <a:gd name="connsiteY2" fmla="*/ 678 h 601180"/>
              </a:gdLst>
              <a:ahLst/>
              <a:cxnLst>
                <a:cxn ang="0">
                  <a:pos x="connsiteX0" y="connsiteY0"/>
                </a:cxn>
                <a:cxn ang="0">
                  <a:pos x="connsiteX1" y="connsiteY1"/>
                </a:cxn>
                <a:cxn ang="0">
                  <a:pos x="connsiteX2" y="connsiteY2"/>
                </a:cxn>
              </a:cxnLst>
              <a:rect l="l" t="t" r="r" b="b"/>
              <a:pathLst>
                <a:path w="627797" h="601180">
                  <a:moveTo>
                    <a:pt x="0" y="601180"/>
                  </a:moveTo>
                  <a:cubicBezTo>
                    <a:pt x="9098" y="398738"/>
                    <a:pt x="18197" y="196297"/>
                    <a:pt x="122830" y="96213"/>
                  </a:cubicBezTo>
                  <a:cubicBezTo>
                    <a:pt x="227463" y="-3871"/>
                    <a:pt x="427630" y="-1597"/>
                    <a:pt x="627797" y="678"/>
                  </a:cubicBezTo>
                </a:path>
              </a:pathLst>
            </a:custGeom>
            <a:noFill/>
            <a:ln w="44450">
              <a:solidFill>
                <a:schemeClr val="accent3">
                  <a:lumMod val="75000"/>
                </a:schemeClr>
              </a:solidFill>
              <a:tailEnd type="arrow"/>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6" name="Group 15">
            <a:extLst>
              <a:ext uri="{FF2B5EF4-FFF2-40B4-BE49-F238E27FC236}">
                <a16:creationId xmlns:a16="http://schemas.microsoft.com/office/drawing/2014/main" id="{E334B762-D892-4D51-82B5-27D5CA604263}"/>
              </a:ext>
            </a:extLst>
          </p:cNvPr>
          <p:cNvGrpSpPr>
            <a:grpSpLocks/>
          </p:cNvGrpSpPr>
          <p:nvPr/>
        </p:nvGrpSpPr>
        <p:grpSpPr bwMode="auto">
          <a:xfrm>
            <a:off x="3775075" y="2486025"/>
            <a:ext cx="3638550" cy="708025"/>
            <a:chOff x="860838" y="6938588"/>
            <a:chExt cx="3638197" cy="707886"/>
          </a:xfrm>
        </p:grpSpPr>
        <p:sp>
          <p:nvSpPr>
            <p:cNvPr id="78877" name="TextBox 16">
              <a:extLst>
                <a:ext uri="{FF2B5EF4-FFF2-40B4-BE49-F238E27FC236}">
                  <a16:creationId xmlns:a16="http://schemas.microsoft.com/office/drawing/2014/main" id="{B3461F0C-2A19-AB34-B6B6-E073DA13EEB6}"/>
                </a:ext>
              </a:extLst>
            </p:cNvPr>
            <p:cNvSpPr txBox="1">
              <a:spLocks noChangeArrowheads="1"/>
            </p:cNvSpPr>
            <p:nvPr/>
          </p:nvSpPr>
          <p:spPr bwMode="auto">
            <a:xfrm>
              <a:off x="1514825" y="6938588"/>
              <a:ext cx="298421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77933C"/>
                  </a:solidFill>
                  <a:effectLst/>
                  <a:uLnTx/>
                  <a:uFillTx/>
                  <a:latin typeface="Courier New" panose="02070309020205020404" pitchFamily="49" charset="0"/>
                  <a:ea typeface="ＭＳ Ｐゴシック" panose="020B0600070205080204" pitchFamily="34" charset="-128"/>
                  <a:cs typeface="+mn-cs"/>
                </a:rPr>
                <a:t>Packet loss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77933C"/>
                  </a:solidFill>
                  <a:effectLst/>
                  <a:uLnTx/>
                  <a:uFillTx/>
                  <a:latin typeface="Courier New" panose="02070309020205020404" pitchFamily="49" charset="0"/>
                  <a:ea typeface="ＭＳ Ｐゴシック" panose="020B0600070205080204" pitchFamily="34" charset="-128"/>
                  <a:cs typeface="+mn-cs"/>
                </a:rPr>
                <a:t>(3-dup acks)</a:t>
              </a:r>
            </a:p>
          </p:txBody>
        </p:sp>
        <p:sp>
          <p:nvSpPr>
            <p:cNvPr id="18" name="Freeform 17">
              <a:extLst>
                <a:ext uri="{FF2B5EF4-FFF2-40B4-BE49-F238E27FC236}">
                  <a16:creationId xmlns:a16="http://schemas.microsoft.com/office/drawing/2014/main" id="{6208F348-BAB1-EB0E-ED3F-039BE7E41A66}"/>
                </a:ext>
              </a:extLst>
            </p:cNvPr>
            <p:cNvSpPr/>
            <p:nvPr/>
          </p:nvSpPr>
          <p:spPr>
            <a:xfrm rot="9763329" flipV="1">
              <a:off x="860838" y="7236979"/>
              <a:ext cx="774625" cy="269822"/>
            </a:xfrm>
            <a:custGeom>
              <a:avLst/>
              <a:gdLst>
                <a:gd name="connsiteX0" fmla="*/ 0 w 627797"/>
                <a:gd name="connsiteY0" fmla="*/ 601180 h 601180"/>
                <a:gd name="connsiteX1" fmla="*/ 122830 w 627797"/>
                <a:gd name="connsiteY1" fmla="*/ 96213 h 601180"/>
                <a:gd name="connsiteX2" fmla="*/ 627797 w 627797"/>
                <a:gd name="connsiteY2" fmla="*/ 678 h 601180"/>
              </a:gdLst>
              <a:ahLst/>
              <a:cxnLst>
                <a:cxn ang="0">
                  <a:pos x="connsiteX0" y="connsiteY0"/>
                </a:cxn>
                <a:cxn ang="0">
                  <a:pos x="connsiteX1" y="connsiteY1"/>
                </a:cxn>
                <a:cxn ang="0">
                  <a:pos x="connsiteX2" y="connsiteY2"/>
                </a:cxn>
              </a:cxnLst>
              <a:rect l="l" t="t" r="r" b="b"/>
              <a:pathLst>
                <a:path w="627797" h="601180">
                  <a:moveTo>
                    <a:pt x="0" y="601180"/>
                  </a:moveTo>
                  <a:cubicBezTo>
                    <a:pt x="9098" y="398738"/>
                    <a:pt x="18197" y="196297"/>
                    <a:pt x="122830" y="96213"/>
                  </a:cubicBezTo>
                  <a:cubicBezTo>
                    <a:pt x="227463" y="-3871"/>
                    <a:pt x="427630" y="-1597"/>
                    <a:pt x="627797" y="678"/>
                  </a:cubicBezTo>
                </a:path>
              </a:pathLst>
            </a:custGeom>
            <a:noFill/>
            <a:ln w="44450">
              <a:solidFill>
                <a:schemeClr val="accent3">
                  <a:lumMod val="75000"/>
                </a:schemeClr>
              </a:solidFill>
              <a:tailEnd type="arrow"/>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9" name="Group 18">
            <a:extLst>
              <a:ext uri="{FF2B5EF4-FFF2-40B4-BE49-F238E27FC236}">
                <a16:creationId xmlns:a16="http://schemas.microsoft.com/office/drawing/2014/main" id="{73295AF6-0507-74F9-091B-5657822AD115}"/>
              </a:ext>
            </a:extLst>
          </p:cNvPr>
          <p:cNvGrpSpPr>
            <a:grpSpLocks/>
          </p:cNvGrpSpPr>
          <p:nvPr/>
        </p:nvGrpSpPr>
        <p:grpSpPr bwMode="auto">
          <a:xfrm flipV="1">
            <a:off x="2470150" y="4573588"/>
            <a:ext cx="2984500" cy="942975"/>
            <a:chOff x="-582241" y="6029786"/>
            <a:chExt cx="2984523" cy="1074779"/>
          </a:xfrm>
        </p:grpSpPr>
        <p:sp>
          <p:nvSpPr>
            <p:cNvPr id="78875" name="TextBox 19">
              <a:extLst>
                <a:ext uri="{FF2B5EF4-FFF2-40B4-BE49-F238E27FC236}">
                  <a16:creationId xmlns:a16="http://schemas.microsoft.com/office/drawing/2014/main" id="{0F38938E-A94F-2E56-6BF8-4E646357FD20}"/>
                </a:ext>
              </a:extLst>
            </p:cNvPr>
            <p:cNvSpPr txBox="1">
              <a:spLocks noChangeArrowheads="1"/>
            </p:cNvSpPr>
            <p:nvPr/>
          </p:nvSpPr>
          <p:spPr bwMode="auto">
            <a:xfrm flipV="1">
              <a:off x="-582241" y="6029786"/>
              <a:ext cx="2984523" cy="399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77933C"/>
                  </a:solidFill>
                  <a:effectLst/>
                  <a:uLnTx/>
                  <a:uFillTx/>
                  <a:latin typeface="Courier New" panose="02070309020205020404" pitchFamily="49" charset="0"/>
                  <a:ea typeface="ＭＳ Ｐゴシック" panose="020B0600070205080204" pitchFamily="34" charset="-128"/>
                  <a:cs typeface="+mn-cs"/>
                </a:rPr>
                <a:t>CWND = CWND/2</a:t>
              </a:r>
            </a:p>
          </p:txBody>
        </p:sp>
        <p:sp>
          <p:nvSpPr>
            <p:cNvPr id="21" name="Freeform 20">
              <a:extLst>
                <a:ext uri="{FF2B5EF4-FFF2-40B4-BE49-F238E27FC236}">
                  <a16:creationId xmlns:a16="http://schemas.microsoft.com/office/drawing/2014/main" id="{36B6F755-4F54-8C39-7E75-51197D6AB246}"/>
                </a:ext>
              </a:extLst>
            </p:cNvPr>
            <p:cNvSpPr/>
            <p:nvPr/>
          </p:nvSpPr>
          <p:spPr>
            <a:xfrm rot="9763329">
              <a:off x="595693" y="6503847"/>
              <a:ext cx="628655" cy="600718"/>
            </a:xfrm>
            <a:custGeom>
              <a:avLst/>
              <a:gdLst>
                <a:gd name="connsiteX0" fmla="*/ 0 w 627797"/>
                <a:gd name="connsiteY0" fmla="*/ 601180 h 601180"/>
                <a:gd name="connsiteX1" fmla="*/ 122830 w 627797"/>
                <a:gd name="connsiteY1" fmla="*/ 96213 h 601180"/>
                <a:gd name="connsiteX2" fmla="*/ 627797 w 627797"/>
                <a:gd name="connsiteY2" fmla="*/ 678 h 601180"/>
              </a:gdLst>
              <a:ahLst/>
              <a:cxnLst>
                <a:cxn ang="0">
                  <a:pos x="connsiteX0" y="connsiteY0"/>
                </a:cxn>
                <a:cxn ang="0">
                  <a:pos x="connsiteX1" y="connsiteY1"/>
                </a:cxn>
                <a:cxn ang="0">
                  <a:pos x="connsiteX2" y="connsiteY2"/>
                </a:cxn>
              </a:cxnLst>
              <a:rect l="l" t="t" r="r" b="b"/>
              <a:pathLst>
                <a:path w="627797" h="601180">
                  <a:moveTo>
                    <a:pt x="0" y="601180"/>
                  </a:moveTo>
                  <a:cubicBezTo>
                    <a:pt x="9098" y="398738"/>
                    <a:pt x="18197" y="196297"/>
                    <a:pt x="122830" y="96213"/>
                  </a:cubicBezTo>
                  <a:cubicBezTo>
                    <a:pt x="227463" y="-3871"/>
                    <a:pt x="427630" y="-1597"/>
                    <a:pt x="627797" y="678"/>
                  </a:cubicBezTo>
                </a:path>
              </a:pathLst>
            </a:custGeom>
            <a:noFill/>
            <a:ln w="44450">
              <a:solidFill>
                <a:schemeClr val="accent3">
                  <a:lumMod val="75000"/>
                </a:schemeClr>
              </a:solidFill>
              <a:tailEnd type="arrow"/>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2" name="Group 21">
            <a:extLst>
              <a:ext uri="{FF2B5EF4-FFF2-40B4-BE49-F238E27FC236}">
                <a16:creationId xmlns:a16="http://schemas.microsoft.com/office/drawing/2014/main" id="{5A3E5DB8-F91A-2FA8-1AD7-15267850CF80}"/>
              </a:ext>
            </a:extLst>
          </p:cNvPr>
          <p:cNvGrpSpPr>
            <a:grpSpLocks/>
          </p:cNvGrpSpPr>
          <p:nvPr/>
        </p:nvGrpSpPr>
        <p:grpSpPr bwMode="auto">
          <a:xfrm>
            <a:off x="4759325" y="3135313"/>
            <a:ext cx="4384675" cy="400050"/>
            <a:chOff x="828905" y="6938588"/>
            <a:chExt cx="4385443" cy="400110"/>
          </a:xfrm>
        </p:grpSpPr>
        <p:sp>
          <p:nvSpPr>
            <p:cNvPr id="78873" name="TextBox 22">
              <a:extLst>
                <a:ext uri="{FF2B5EF4-FFF2-40B4-BE49-F238E27FC236}">
                  <a16:creationId xmlns:a16="http://schemas.microsoft.com/office/drawing/2014/main" id="{4A5FDF5D-AD42-29FD-FD62-843B681E0790}"/>
                </a:ext>
              </a:extLst>
            </p:cNvPr>
            <p:cNvSpPr txBox="1">
              <a:spLocks noChangeArrowheads="1"/>
            </p:cNvSpPr>
            <p:nvPr/>
          </p:nvSpPr>
          <p:spPr bwMode="auto">
            <a:xfrm>
              <a:off x="1514825" y="6938588"/>
              <a:ext cx="369952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77933C"/>
                  </a:solidFill>
                  <a:effectLst/>
                  <a:uLnTx/>
                  <a:uFillTx/>
                  <a:latin typeface="Courier New" panose="02070309020205020404" pitchFamily="49" charset="0"/>
                  <a:ea typeface="ＭＳ Ｐゴシック" panose="020B0600070205080204" pitchFamily="34" charset="-128"/>
                  <a:cs typeface="+mn-cs"/>
                </a:rPr>
                <a:t>Time out(no acks)</a:t>
              </a:r>
            </a:p>
          </p:txBody>
        </p:sp>
        <p:sp>
          <p:nvSpPr>
            <p:cNvPr id="24" name="Freeform 23">
              <a:extLst>
                <a:ext uri="{FF2B5EF4-FFF2-40B4-BE49-F238E27FC236}">
                  <a16:creationId xmlns:a16="http://schemas.microsoft.com/office/drawing/2014/main" id="{4A32BEC2-346D-A58C-BA52-BEBE5D631332}"/>
                </a:ext>
              </a:extLst>
            </p:cNvPr>
            <p:cNvSpPr/>
            <p:nvPr/>
          </p:nvSpPr>
          <p:spPr>
            <a:xfrm rot="9763329" flipV="1">
              <a:off x="828905" y="7251372"/>
              <a:ext cx="708149" cy="46045"/>
            </a:xfrm>
            <a:custGeom>
              <a:avLst/>
              <a:gdLst>
                <a:gd name="connsiteX0" fmla="*/ 0 w 627797"/>
                <a:gd name="connsiteY0" fmla="*/ 601180 h 601180"/>
                <a:gd name="connsiteX1" fmla="*/ 122830 w 627797"/>
                <a:gd name="connsiteY1" fmla="*/ 96213 h 601180"/>
                <a:gd name="connsiteX2" fmla="*/ 627797 w 627797"/>
                <a:gd name="connsiteY2" fmla="*/ 678 h 601180"/>
              </a:gdLst>
              <a:ahLst/>
              <a:cxnLst>
                <a:cxn ang="0">
                  <a:pos x="connsiteX0" y="connsiteY0"/>
                </a:cxn>
                <a:cxn ang="0">
                  <a:pos x="connsiteX1" y="connsiteY1"/>
                </a:cxn>
                <a:cxn ang="0">
                  <a:pos x="connsiteX2" y="connsiteY2"/>
                </a:cxn>
              </a:cxnLst>
              <a:rect l="l" t="t" r="r" b="b"/>
              <a:pathLst>
                <a:path w="627797" h="601180">
                  <a:moveTo>
                    <a:pt x="0" y="601180"/>
                  </a:moveTo>
                  <a:cubicBezTo>
                    <a:pt x="9098" y="398738"/>
                    <a:pt x="18197" y="196297"/>
                    <a:pt x="122830" y="96213"/>
                  </a:cubicBezTo>
                  <a:cubicBezTo>
                    <a:pt x="227463" y="-3871"/>
                    <a:pt x="427630" y="-1597"/>
                    <a:pt x="627797" y="678"/>
                  </a:cubicBezTo>
                </a:path>
              </a:pathLst>
            </a:custGeom>
            <a:noFill/>
            <a:ln w="44450">
              <a:solidFill>
                <a:schemeClr val="accent3">
                  <a:lumMod val="75000"/>
                </a:schemeClr>
              </a:solidFill>
              <a:tailEnd type="arrow"/>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5" name="Group 24">
            <a:extLst>
              <a:ext uri="{FF2B5EF4-FFF2-40B4-BE49-F238E27FC236}">
                <a16:creationId xmlns:a16="http://schemas.microsoft.com/office/drawing/2014/main" id="{12307087-D12E-404C-A964-4FD594282BCE}"/>
              </a:ext>
            </a:extLst>
          </p:cNvPr>
          <p:cNvGrpSpPr>
            <a:grpSpLocks/>
          </p:cNvGrpSpPr>
          <p:nvPr/>
        </p:nvGrpSpPr>
        <p:grpSpPr bwMode="auto">
          <a:xfrm flipV="1">
            <a:off x="4681538" y="3913188"/>
            <a:ext cx="2984500" cy="798512"/>
            <a:chOff x="347381" y="7107436"/>
            <a:chExt cx="2984523" cy="908489"/>
          </a:xfrm>
        </p:grpSpPr>
        <p:sp>
          <p:nvSpPr>
            <p:cNvPr id="78871" name="TextBox 25">
              <a:extLst>
                <a:ext uri="{FF2B5EF4-FFF2-40B4-BE49-F238E27FC236}">
                  <a16:creationId xmlns:a16="http://schemas.microsoft.com/office/drawing/2014/main" id="{6FFAD56B-230A-BB9A-52BC-F308A6878CDD}"/>
                </a:ext>
              </a:extLst>
            </p:cNvPr>
            <p:cNvSpPr txBox="1">
              <a:spLocks noChangeArrowheads="1"/>
            </p:cNvSpPr>
            <p:nvPr/>
          </p:nvSpPr>
          <p:spPr bwMode="auto">
            <a:xfrm flipV="1">
              <a:off x="347381" y="7560777"/>
              <a:ext cx="2984523" cy="455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77933C"/>
                  </a:solidFill>
                  <a:effectLst/>
                  <a:uLnTx/>
                  <a:uFillTx/>
                  <a:latin typeface="Courier New" panose="02070309020205020404" pitchFamily="49" charset="0"/>
                  <a:ea typeface="ＭＳ Ｐゴシック" panose="020B0600070205080204" pitchFamily="34" charset="-128"/>
                  <a:cs typeface="+mn-cs"/>
                </a:rPr>
                <a:t>SSTHRES = CWND/2</a:t>
              </a:r>
            </a:p>
          </p:txBody>
        </p:sp>
        <p:sp>
          <p:nvSpPr>
            <p:cNvPr id="27" name="Freeform 26">
              <a:extLst>
                <a:ext uri="{FF2B5EF4-FFF2-40B4-BE49-F238E27FC236}">
                  <a16:creationId xmlns:a16="http://schemas.microsoft.com/office/drawing/2014/main" id="{BF909709-29CE-91B5-DA29-E6CD83561BCF}"/>
                </a:ext>
              </a:extLst>
            </p:cNvPr>
            <p:cNvSpPr/>
            <p:nvPr/>
          </p:nvSpPr>
          <p:spPr>
            <a:xfrm rot="9763329" flipV="1">
              <a:off x="755371" y="7107436"/>
              <a:ext cx="452441" cy="590608"/>
            </a:xfrm>
            <a:custGeom>
              <a:avLst/>
              <a:gdLst>
                <a:gd name="connsiteX0" fmla="*/ 0 w 627797"/>
                <a:gd name="connsiteY0" fmla="*/ 601180 h 601180"/>
                <a:gd name="connsiteX1" fmla="*/ 122830 w 627797"/>
                <a:gd name="connsiteY1" fmla="*/ 96213 h 601180"/>
                <a:gd name="connsiteX2" fmla="*/ 627797 w 627797"/>
                <a:gd name="connsiteY2" fmla="*/ 678 h 601180"/>
              </a:gdLst>
              <a:ahLst/>
              <a:cxnLst>
                <a:cxn ang="0">
                  <a:pos x="connsiteX0" y="connsiteY0"/>
                </a:cxn>
                <a:cxn ang="0">
                  <a:pos x="connsiteX1" y="connsiteY1"/>
                </a:cxn>
                <a:cxn ang="0">
                  <a:pos x="connsiteX2" y="connsiteY2"/>
                </a:cxn>
              </a:cxnLst>
              <a:rect l="l" t="t" r="r" b="b"/>
              <a:pathLst>
                <a:path w="627797" h="601180">
                  <a:moveTo>
                    <a:pt x="0" y="601180"/>
                  </a:moveTo>
                  <a:cubicBezTo>
                    <a:pt x="9098" y="398738"/>
                    <a:pt x="18197" y="196297"/>
                    <a:pt x="122830" y="96213"/>
                  </a:cubicBezTo>
                  <a:cubicBezTo>
                    <a:pt x="227463" y="-3871"/>
                    <a:pt x="427630" y="-1597"/>
                    <a:pt x="627797" y="678"/>
                  </a:cubicBezTo>
                </a:path>
              </a:pathLst>
            </a:custGeom>
            <a:noFill/>
            <a:ln w="44450">
              <a:solidFill>
                <a:schemeClr val="accent3">
                  <a:lumMod val="75000"/>
                </a:schemeClr>
              </a:solidFill>
              <a:tailEnd type="arrow"/>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8" name="Group 27">
            <a:extLst>
              <a:ext uri="{FF2B5EF4-FFF2-40B4-BE49-F238E27FC236}">
                <a16:creationId xmlns:a16="http://schemas.microsoft.com/office/drawing/2014/main" id="{7E0AC55A-1B1D-A57F-1C09-5B11C401F4CF}"/>
              </a:ext>
            </a:extLst>
          </p:cNvPr>
          <p:cNvGrpSpPr>
            <a:grpSpLocks/>
          </p:cNvGrpSpPr>
          <p:nvPr/>
        </p:nvGrpSpPr>
        <p:grpSpPr bwMode="auto">
          <a:xfrm flipV="1">
            <a:off x="3962400" y="5854700"/>
            <a:ext cx="2984500" cy="714375"/>
            <a:chOff x="-471893" y="6316536"/>
            <a:chExt cx="2984523" cy="813082"/>
          </a:xfrm>
        </p:grpSpPr>
        <p:sp>
          <p:nvSpPr>
            <p:cNvPr id="78869" name="TextBox 28">
              <a:extLst>
                <a:ext uri="{FF2B5EF4-FFF2-40B4-BE49-F238E27FC236}">
                  <a16:creationId xmlns:a16="http://schemas.microsoft.com/office/drawing/2014/main" id="{C95FD9F2-3AFB-9DB1-0665-26135AF3CB98}"/>
                </a:ext>
              </a:extLst>
            </p:cNvPr>
            <p:cNvSpPr txBox="1">
              <a:spLocks noChangeArrowheads="1"/>
            </p:cNvSpPr>
            <p:nvPr/>
          </p:nvSpPr>
          <p:spPr bwMode="auto">
            <a:xfrm flipV="1">
              <a:off x="-471893" y="6316536"/>
              <a:ext cx="2984523" cy="455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77933C"/>
                  </a:solidFill>
                  <a:effectLst/>
                  <a:uLnTx/>
                  <a:uFillTx/>
                  <a:latin typeface="Courier New" panose="02070309020205020404" pitchFamily="49" charset="0"/>
                  <a:ea typeface="ＭＳ Ｐゴシック" panose="020B0600070205080204" pitchFamily="34" charset="-128"/>
                  <a:cs typeface="+mn-cs"/>
                </a:rPr>
                <a:t>Slow Start restart</a:t>
              </a:r>
            </a:p>
          </p:txBody>
        </p:sp>
        <p:sp>
          <p:nvSpPr>
            <p:cNvPr id="30" name="Freeform 29">
              <a:extLst>
                <a:ext uri="{FF2B5EF4-FFF2-40B4-BE49-F238E27FC236}">
                  <a16:creationId xmlns:a16="http://schemas.microsoft.com/office/drawing/2014/main" id="{B4606B3F-DBB3-BE7E-3FE6-E049257C3AE4}"/>
                </a:ext>
              </a:extLst>
            </p:cNvPr>
            <p:cNvSpPr/>
            <p:nvPr/>
          </p:nvSpPr>
          <p:spPr>
            <a:xfrm rot="9763329">
              <a:off x="629840" y="6757407"/>
              <a:ext cx="449266" cy="372211"/>
            </a:xfrm>
            <a:custGeom>
              <a:avLst/>
              <a:gdLst>
                <a:gd name="connsiteX0" fmla="*/ 0 w 627797"/>
                <a:gd name="connsiteY0" fmla="*/ 601180 h 601180"/>
                <a:gd name="connsiteX1" fmla="*/ 122830 w 627797"/>
                <a:gd name="connsiteY1" fmla="*/ 96213 h 601180"/>
                <a:gd name="connsiteX2" fmla="*/ 627797 w 627797"/>
                <a:gd name="connsiteY2" fmla="*/ 678 h 601180"/>
              </a:gdLst>
              <a:ahLst/>
              <a:cxnLst>
                <a:cxn ang="0">
                  <a:pos x="connsiteX0" y="connsiteY0"/>
                </a:cxn>
                <a:cxn ang="0">
                  <a:pos x="connsiteX1" y="connsiteY1"/>
                </a:cxn>
                <a:cxn ang="0">
                  <a:pos x="connsiteX2" y="connsiteY2"/>
                </a:cxn>
              </a:cxnLst>
              <a:rect l="l" t="t" r="r" b="b"/>
              <a:pathLst>
                <a:path w="627797" h="601180">
                  <a:moveTo>
                    <a:pt x="0" y="601180"/>
                  </a:moveTo>
                  <a:cubicBezTo>
                    <a:pt x="9098" y="398738"/>
                    <a:pt x="18197" y="196297"/>
                    <a:pt x="122830" y="96213"/>
                  </a:cubicBezTo>
                  <a:cubicBezTo>
                    <a:pt x="227463" y="-3871"/>
                    <a:pt x="427630" y="-1597"/>
                    <a:pt x="627797" y="678"/>
                  </a:cubicBezTo>
                </a:path>
              </a:pathLst>
            </a:custGeom>
            <a:noFill/>
            <a:ln w="44450">
              <a:solidFill>
                <a:schemeClr val="accent3">
                  <a:lumMod val="75000"/>
                </a:schemeClr>
              </a:solidFill>
              <a:tailEnd type="arrow"/>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grpSp>
      <p:grpSp>
        <p:nvGrpSpPr>
          <p:cNvPr id="31" name="Group 30">
            <a:extLst>
              <a:ext uri="{FF2B5EF4-FFF2-40B4-BE49-F238E27FC236}">
                <a16:creationId xmlns:a16="http://schemas.microsoft.com/office/drawing/2014/main" id="{974C8DAD-AC89-16D7-7A10-B22E55C6006E}"/>
              </a:ext>
            </a:extLst>
          </p:cNvPr>
          <p:cNvGrpSpPr>
            <a:grpSpLocks/>
          </p:cNvGrpSpPr>
          <p:nvPr/>
        </p:nvGrpSpPr>
        <p:grpSpPr bwMode="auto">
          <a:xfrm flipV="1">
            <a:off x="5707063" y="4752975"/>
            <a:ext cx="2984500" cy="733425"/>
            <a:chOff x="374869" y="6294920"/>
            <a:chExt cx="2984523" cy="834698"/>
          </a:xfrm>
        </p:grpSpPr>
        <p:sp>
          <p:nvSpPr>
            <p:cNvPr id="78867" name="TextBox 31">
              <a:extLst>
                <a:ext uri="{FF2B5EF4-FFF2-40B4-BE49-F238E27FC236}">
                  <a16:creationId xmlns:a16="http://schemas.microsoft.com/office/drawing/2014/main" id="{DE3222FF-4BA0-4246-691B-8C79ED2EBF1E}"/>
                </a:ext>
              </a:extLst>
            </p:cNvPr>
            <p:cNvSpPr txBox="1">
              <a:spLocks noChangeArrowheads="1"/>
            </p:cNvSpPr>
            <p:nvPr/>
          </p:nvSpPr>
          <p:spPr bwMode="auto">
            <a:xfrm flipV="1">
              <a:off x="374869" y="6294920"/>
              <a:ext cx="2984523" cy="455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77933C"/>
                  </a:solidFill>
                  <a:effectLst/>
                  <a:uLnTx/>
                  <a:uFillTx/>
                  <a:latin typeface="Courier New" panose="02070309020205020404" pitchFamily="49" charset="0"/>
                  <a:ea typeface="ＭＳ Ｐゴシック" panose="020B0600070205080204" pitchFamily="34" charset="-128"/>
                  <a:cs typeface="+mn-cs"/>
                </a:rPr>
                <a:t>Slow Start end</a:t>
              </a:r>
            </a:p>
          </p:txBody>
        </p:sp>
        <p:sp>
          <p:nvSpPr>
            <p:cNvPr id="33" name="Freeform 32">
              <a:extLst>
                <a:ext uri="{FF2B5EF4-FFF2-40B4-BE49-F238E27FC236}">
                  <a16:creationId xmlns:a16="http://schemas.microsoft.com/office/drawing/2014/main" id="{B67C49CC-7946-0EEC-6559-8330100D1456}"/>
                </a:ext>
              </a:extLst>
            </p:cNvPr>
            <p:cNvSpPr/>
            <p:nvPr/>
          </p:nvSpPr>
          <p:spPr>
            <a:xfrm rot="9763329">
              <a:off x="630458" y="6757437"/>
              <a:ext cx="449266" cy="372181"/>
            </a:xfrm>
            <a:custGeom>
              <a:avLst/>
              <a:gdLst>
                <a:gd name="connsiteX0" fmla="*/ 0 w 627797"/>
                <a:gd name="connsiteY0" fmla="*/ 601180 h 601180"/>
                <a:gd name="connsiteX1" fmla="*/ 122830 w 627797"/>
                <a:gd name="connsiteY1" fmla="*/ 96213 h 601180"/>
                <a:gd name="connsiteX2" fmla="*/ 627797 w 627797"/>
                <a:gd name="connsiteY2" fmla="*/ 678 h 601180"/>
              </a:gdLst>
              <a:ahLst/>
              <a:cxnLst>
                <a:cxn ang="0">
                  <a:pos x="connsiteX0" y="connsiteY0"/>
                </a:cxn>
                <a:cxn ang="0">
                  <a:pos x="connsiteX1" y="connsiteY1"/>
                </a:cxn>
                <a:cxn ang="0">
                  <a:pos x="connsiteX2" y="connsiteY2"/>
                </a:cxn>
              </a:cxnLst>
              <a:rect l="l" t="t" r="r" b="b"/>
              <a:pathLst>
                <a:path w="627797" h="601180">
                  <a:moveTo>
                    <a:pt x="0" y="601180"/>
                  </a:moveTo>
                  <a:cubicBezTo>
                    <a:pt x="9098" y="398738"/>
                    <a:pt x="18197" y="196297"/>
                    <a:pt x="122830" y="96213"/>
                  </a:cubicBezTo>
                  <a:cubicBezTo>
                    <a:pt x="227463" y="-3871"/>
                    <a:pt x="427630" y="-1597"/>
                    <a:pt x="627797" y="678"/>
                  </a:cubicBezTo>
                </a:path>
              </a:pathLst>
            </a:custGeom>
            <a:noFill/>
            <a:ln w="44450">
              <a:solidFill>
                <a:schemeClr val="accent3">
                  <a:lumMod val="75000"/>
                </a:schemeClr>
              </a:solidFill>
              <a:tailEnd type="arrow"/>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grpSp>
      <p:grpSp>
        <p:nvGrpSpPr>
          <p:cNvPr id="37" name="Group 36">
            <a:extLst>
              <a:ext uri="{FF2B5EF4-FFF2-40B4-BE49-F238E27FC236}">
                <a16:creationId xmlns:a16="http://schemas.microsoft.com/office/drawing/2014/main" id="{B455F7BC-D12E-5F77-B356-9857F1697A2F}"/>
              </a:ext>
            </a:extLst>
          </p:cNvPr>
          <p:cNvGrpSpPr>
            <a:grpSpLocks/>
          </p:cNvGrpSpPr>
          <p:nvPr/>
        </p:nvGrpSpPr>
        <p:grpSpPr bwMode="auto">
          <a:xfrm>
            <a:off x="6677025" y="3470275"/>
            <a:ext cx="4498975" cy="1631950"/>
            <a:chOff x="501007" y="6197610"/>
            <a:chExt cx="4498096" cy="1631216"/>
          </a:xfrm>
        </p:grpSpPr>
        <p:sp>
          <p:nvSpPr>
            <p:cNvPr id="78865" name="TextBox 37">
              <a:extLst>
                <a:ext uri="{FF2B5EF4-FFF2-40B4-BE49-F238E27FC236}">
                  <a16:creationId xmlns:a16="http://schemas.microsoft.com/office/drawing/2014/main" id="{2ADE6AB5-5FCD-0096-7C6D-E9A1339E295C}"/>
                </a:ext>
              </a:extLst>
            </p:cNvPr>
            <p:cNvSpPr txBox="1">
              <a:spLocks noChangeArrowheads="1"/>
            </p:cNvSpPr>
            <p:nvPr/>
          </p:nvSpPr>
          <p:spPr bwMode="auto">
            <a:xfrm>
              <a:off x="1369200" y="6197610"/>
              <a:ext cx="3629903"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77933C"/>
                  </a:solidFill>
                  <a:effectLst/>
                  <a:uLnTx/>
                  <a:uFillTx/>
                  <a:latin typeface="Courier New" panose="02070309020205020404" pitchFamily="49" charset="0"/>
                  <a:ea typeface="ＭＳ Ｐゴシック" panose="020B0600070205080204" pitchFamily="34" charset="-128"/>
                  <a:cs typeface="+mn-cs"/>
                </a:rPr>
                <a:t>Congestion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77933C"/>
                  </a:solidFill>
                  <a:effectLst/>
                  <a:uLnTx/>
                  <a:uFillTx/>
                  <a:latin typeface="Courier New" panose="02070309020205020404" pitchFamily="49" charset="0"/>
                  <a:ea typeface="ＭＳ Ｐゴシック" panose="020B0600070205080204" pitchFamily="34" charset="-128"/>
                  <a:cs typeface="+mn-cs"/>
                </a:rPr>
                <a:t>avoidance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77933C"/>
                  </a:solidFill>
                  <a:effectLst/>
                  <a:uLnTx/>
                  <a:uFillTx/>
                  <a:latin typeface="Courier New" panose="02070309020205020404" pitchFamily="49" charset="0"/>
                  <a:ea typeface="ＭＳ Ｐゴシック" panose="020B0600070205080204" pitchFamily="34" charset="-128"/>
                  <a:cs typeface="+mn-cs"/>
                </a:rPr>
                <a:t>CWND =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77933C"/>
                  </a:solidFill>
                  <a:effectLst/>
                  <a:uLnTx/>
                  <a:uFillTx/>
                  <a:latin typeface="Courier New" panose="02070309020205020404" pitchFamily="49" charset="0"/>
                  <a:ea typeface="ＭＳ Ｐゴシック" panose="020B0600070205080204" pitchFamily="34" charset="-128"/>
                  <a:cs typeface="+mn-cs"/>
                </a:rPr>
                <a:t>CWND +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77933C"/>
                  </a:solidFill>
                  <a:effectLst/>
                  <a:uLnTx/>
                  <a:uFillTx/>
                  <a:latin typeface="Courier New" panose="02070309020205020404" pitchFamily="49" charset="0"/>
                  <a:ea typeface="ＭＳ Ｐゴシック" panose="020B0600070205080204" pitchFamily="34" charset="-128"/>
                  <a:cs typeface="+mn-cs"/>
                </a:rPr>
                <a:t>(1/CWND)</a:t>
              </a:r>
            </a:p>
          </p:txBody>
        </p:sp>
        <p:sp>
          <p:nvSpPr>
            <p:cNvPr id="39" name="Freeform 38">
              <a:extLst>
                <a:ext uri="{FF2B5EF4-FFF2-40B4-BE49-F238E27FC236}">
                  <a16:creationId xmlns:a16="http://schemas.microsoft.com/office/drawing/2014/main" id="{8E188A43-2EE9-F673-40AC-6465B26B9E11}"/>
                </a:ext>
              </a:extLst>
            </p:cNvPr>
            <p:cNvSpPr/>
            <p:nvPr/>
          </p:nvSpPr>
          <p:spPr>
            <a:xfrm rot="11836671">
              <a:off x="501007" y="6273776"/>
              <a:ext cx="845973" cy="369722"/>
            </a:xfrm>
            <a:custGeom>
              <a:avLst/>
              <a:gdLst>
                <a:gd name="connsiteX0" fmla="*/ 0 w 627797"/>
                <a:gd name="connsiteY0" fmla="*/ 601180 h 601180"/>
                <a:gd name="connsiteX1" fmla="*/ 122830 w 627797"/>
                <a:gd name="connsiteY1" fmla="*/ 96213 h 601180"/>
                <a:gd name="connsiteX2" fmla="*/ 627797 w 627797"/>
                <a:gd name="connsiteY2" fmla="*/ 678 h 601180"/>
              </a:gdLst>
              <a:ahLst/>
              <a:cxnLst>
                <a:cxn ang="0">
                  <a:pos x="connsiteX0" y="connsiteY0"/>
                </a:cxn>
                <a:cxn ang="0">
                  <a:pos x="connsiteX1" y="connsiteY1"/>
                </a:cxn>
                <a:cxn ang="0">
                  <a:pos x="connsiteX2" y="connsiteY2"/>
                </a:cxn>
              </a:cxnLst>
              <a:rect l="l" t="t" r="r" b="b"/>
              <a:pathLst>
                <a:path w="627797" h="601180">
                  <a:moveTo>
                    <a:pt x="0" y="601180"/>
                  </a:moveTo>
                  <a:cubicBezTo>
                    <a:pt x="9098" y="398738"/>
                    <a:pt x="18197" y="196297"/>
                    <a:pt x="122830" y="96213"/>
                  </a:cubicBezTo>
                  <a:cubicBezTo>
                    <a:pt x="227463" y="-3871"/>
                    <a:pt x="427630" y="-1597"/>
                    <a:pt x="627797" y="678"/>
                  </a:cubicBezTo>
                </a:path>
              </a:pathLst>
            </a:custGeom>
            <a:noFill/>
            <a:ln w="44450">
              <a:solidFill>
                <a:schemeClr val="accent3">
                  <a:lumMod val="75000"/>
                </a:schemeClr>
              </a:solidFill>
              <a:tailEnd type="arrow"/>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0" name="Group 39">
            <a:extLst>
              <a:ext uri="{FF2B5EF4-FFF2-40B4-BE49-F238E27FC236}">
                <a16:creationId xmlns:a16="http://schemas.microsoft.com/office/drawing/2014/main" id="{A9AB08B1-4C8B-3CCD-E703-EAA41FD4EDBD}"/>
              </a:ext>
            </a:extLst>
          </p:cNvPr>
          <p:cNvGrpSpPr>
            <a:grpSpLocks/>
          </p:cNvGrpSpPr>
          <p:nvPr/>
        </p:nvGrpSpPr>
        <p:grpSpPr bwMode="auto">
          <a:xfrm>
            <a:off x="1308100" y="4965700"/>
            <a:ext cx="1997075" cy="1339850"/>
            <a:chOff x="17424" y="5331014"/>
            <a:chExt cx="1996516" cy="1340066"/>
          </a:xfrm>
        </p:grpSpPr>
        <p:sp>
          <p:nvSpPr>
            <p:cNvPr id="78863" name="TextBox 40">
              <a:extLst>
                <a:ext uri="{FF2B5EF4-FFF2-40B4-BE49-F238E27FC236}">
                  <a16:creationId xmlns:a16="http://schemas.microsoft.com/office/drawing/2014/main" id="{B75A32B8-8940-D3EA-3483-7545EA8E283B}"/>
                </a:ext>
              </a:extLst>
            </p:cNvPr>
            <p:cNvSpPr txBox="1">
              <a:spLocks noChangeArrowheads="1"/>
            </p:cNvSpPr>
            <p:nvPr/>
          </p:nvSpPr>
          <p:spPr bwMode="auto">
            <a:xfrm>
              <a:off x="17424" y="6270966"/>
              <a:ext cx="1996516" cy="400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77933C"/>
                  </a:solidFill>
                  <a:effectLst/>
                  <a:uLnTx/>
                  <a:uFillTx/>
                  <a:latin typeface="Courier New" panose="02070309020205020404" pitchFamily="49" charset="0"/>
                  <a:ea typeface="ＭＳ Ｐゴシック" panose="020B0600070205080204" pitchFamily="34" charset="-128"/>
                  <a:cs typeface="+mn-cs"/>
                </a:rPr>
                <a:t>Slow start</a:t>
              </a:r>
            </a:p>
          </p:txBody>
        </p:sp>
        <p:sp>
          <p:nvSpPr>
            <p:cNvPr id="42" name="Freeform 41">
              <a:extLst>
                <a:ext uri="{FF2B5EF4-FFF2-40B4-BE49-F238E27FC236}">
                  <a16:creationId xmlns:a16="http://schemas.microsoft.com/office/drawing/2014/main" id="{79DBC84E-D33A-EF15-44C3-257AB9082A24}"/>
                </a:ext>
              </a:extLst>
            </p:cNvPr>
            <p:cNvSpPr/>
            <p:nvPr/>
          </p:nvSpPr>
          <p:spPr>
            <a:xfrm flipH="1">
              <a:off x="595112" y="5331014"/>
              <a:ext cx="447550" cy="1074911"/>
            </a:xfrm>
            <a:custGeom>
              <a:avLst/>
              <a:gdLst>
                <a:gd name="connsiteX0" fmla="*/ 0 w 627797"/>
                <a:gd name="connsiteY0" fmla="*/ 601180 h 601180"/>
                <a:gd name="connsiteX1" fmla="*/ 122830 w 627797"/>
                <a:gd name="connsiteY1" fmla="*/ 96213 h 601180"/>
                <a:gd name="connsiteX2" fmla="*/ 627797 w 627797"/>
                <a:gd name="connsiteY2" fmla="*/ 678 h 601180"/>
              </a:gdLst>
              <a:ahLst/>
              <a:cxnLst>
                <a:cxn ang="0">
                  <a:pos x="connsiteX0" y="connsiteY0"/>
                </a:cxn>
                <a:cxn ang="0">
                  <a:pos x="connsiteX1" y="connsiteY1"/>
                </a:cxn>
                <a:cxn ang="0">
                  <a:pos x="connsiteX2" y="connsiteY2"/>
                </a:cxn>
              </a:cxnLst>
              <a:rect l="l" t="t" r="r" b="b"/>
              <a:pathLst>
                <a:path w="627797" h="601180">
                  <a:moveTo>
                    <a:pt x="0" y="601180"/>
                  </a:moveTo>
                  <a:cubicBezTo>
                    <a:pt x="9098" y="398738"/>
                    <a:pt x="18197" y="196297"/>
                    <a:pt x="122830" y="96213"/>
                  </a:cubicBezTo>
                  <a:cubicBezTo>
                    <a:pt x="227463" y="-3871"/>
                    <a:pt x="427630" y="-1597"/>
                    <a:pt x="627797" y="678"/>
                  </a:cubicBezTo>
                </a:path>
              </a:pathLst>
            </a:custGeom>
            <a:noFill/>
            <a:ln w="44450">
              <a:solidFill>
                <a:schemeClr val="accent3">
                  <a:lumMod val="75000"/>
                </a:schemeClr>
              </a:solidFill>
              <a:tailEnd type="arrow"/>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19991448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ECD03A3-9010-EB30-0DAD-68D0E93A1D11}"/>
              </a:ext>
            </a:extLst>
          </p:cNvPr>
          <p:cNvSpPr>
            <a:spLocks noGrp="1"/>
          </p:cNvSpPr>
          <p:nvPr>
            <p:ph type="sldNum" sz="quarter" idx="12"/>
          </p:nvPr>
        </p:nvSpPr>
        <p:spPr/>
        <p:txBody>
          <a:bodyPr/>
          <a:lstStyle/>
          <a:p>
            <a:pPr>
              <a:defRPr/>
            </a:pPr>
            <a:fld id="{0A127995-3B73-9E4E-8C97-548DB1B5851E}" type="slidenum">
              <a:rPr lang="en-US" altLang="en-US" smtClean="0"/>
              <a:pPr>
                <a:defRPr/>
              </a:pPr>
              <a:t>67</a:t>
            </a:fld>
            <a:endParaRPr lang="en-US" altLang="en-US"/>
          </a:p>
        </p:txBody>
      </p:sp>
      <p:sp>
        <p:nvSpPr>
          <p:cNvPr id="3" name="TextBox 2">
            <a:extLst>
              <a:ext uri="{FF2B5EF4-FFF2-40B4-BE49-F238E27FC236}">
                <a16:creationId xmlns:a16="http://schemas.microsoft.com/office/drawing/2014/main" id="{5F7DD230-0EE5-1925-ADCE-C29757895284}"/>
              </a:ext>
            </a:extLst>
          </p:cNvPr>
          <p:cNvSpPr txBox="1"/>
          <p:nvPr/>
        </p:nvSpPr>
        <p:spPr>
          <a:xfrm>
            <a:off x="3138054" y="3167390"/>
            <a:ext cx="2867891" cy="523220"/>
          </a:xfrm>
          <a:prstGeom prst="rect">
            <a:avLst/>
          </a:prstGeom>
          <a:noFill/>
        </p:spPr>
        <p:txBody>
          <a:bodyPr wrap="square" rtlCol="0">
            <a:spAutoFit/>
          </a:bodyPr>
          <a:lstStyle/>
          <a:p>
            <a:pPr algn="ctr"/>
            <a:r>
              <a:rPr lang="en-US" sz="2800" dirty="0"/>
              <a:t>Thank you</a:t>
            </a:r>
          </a:p>
        </p:txBody>
      </p:sp>
    </p:spTree>
    <p:extLst>
      <p:ext uri="{BB962C8B-B14F-4D97-AF65-F5344CB8AC3E}">
        <p14:creationId xmlns:p14="http://schemas.microsoft.com/office/powerpoint/2010/main" val="5859527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77" name="Rectangle 2">
            <a:extLst>
              <a:ext uri="{FF2B5EF4-FFF2-40B4-BE49-F238E27FC236}">
                <a16:creationId xmlns:a16="http://schemas.microsoft.com/office/drawing/2014/main" id="{6BD2A562-6ECC-3C2C-5126-AB20B76C4064}"/>
              </a:ext>
            </a:extLst>
          </p:cNvPr>
          <p:cNvSpPr>
            <a:spLocks noGrp="1"/>
          </p:cNvSpPr>
          <p:nvPr>
            <p:ph type="title"/>
          </p:nvPr>
        </p:nvSpPr>
        <p:spPr/>
        <p:txBody>
          <a:bodyPr/>
          <a:lstStyle/>
          <a:p>
            <a:pPr eaLnBrk="1" hangingPunct="1"/>
            <a:r>
              <a:rPr lang="ja-JP" altLang="en-US" sz="4500">
                <a:ea typeface="ＭＳ Ｐゴシック" panose="020B0600070205080204" pitchFamily="34" charset="-128"/>
              </a:rPr>
              <a:t>“</a:t>
            </a:r>
            <a:r>
              <a:rPr lang="en-US" altLang="ja-JP" sz="4500">
                <a:ea typeface="ＭＳ Ｐゴシック" panose="020B0600070205080204" pitchFamily="34" charset="-128"/>
              </a:rPr>
              <a:t>Slow Start</a:t>
            </a:r>
            <a:r>
              <a:rPr lang="ja-JP" altLang="en-US" sz="4500">
                <a:ea typeface="ＭＳ Ｐゴシック" panose="020B0600070205080204" pitchFamily="34" charset="-128"/>
              </a:rPr>
              <a:t>”</a:t>
            </a:r>
            <a:r>
              <a:rPr lang="en-US" altLang="ja-JP" sz="4500">
                <a:ea typeface="ＭＳ Ｐゴシック" panose="020B0600070205080204" pitchFamily="34" charset="-128"/>
              </a:rPr>
              <a:t> Phase</a:t>
            </a:r>
            <a:endParaRPr lang="en-US" altLang="en-US" sz="4500">
              <a:ea typeface="ＭＳ Ｐゴシック" panose="020B0600070205080204" pitchFamily="34" charset="-128"/>
            </a:endParaRPr>
          </a:p>
        </p:txBody>
      </p:sp>
      <p:sp>
        <p:nvSpPr>
          <p:cNvPr id="996355" name="Rectangle 3">
            <a:extLst>
              <a:ext uri="{FF2B5EF4-FFF2-40B4-BE49-F238E27FC236}">
                <a16:creationId xmlns:a16="http://schemas.microsoft.com/office/drawing/2014/main" id="{D756A94E-80F9-7D69-B24C-55C53C105463}"/>
              </a:ext>
            </a:extLst>
          </p:cNvPr>
          <p:cNvSpPr>
            <a:spLocks noGrp="1"/>
          </p:cNvSpPr>
          <p:nvPr>
            <p:ph idx="1"/>
          </p:nvPr>
        </p:nvSpPr>
        <p:spPr/>
        <p:txBody>
          <a:bodyPr/>
          <a:lstStyle/>
          <a:p>
            <a:pPr eaLnBrk="1" hangingPunct="1">
              <a:lnSpc>
                <a:spcPct val="90000"/>
              </a:lnSpc>
            </a:pPr>
            <a:r>
              <a:rPr lang="en-US" altLang="en-US">
                <a:ea typeface="ＭＳ Ｐゴシック" panose="020B0600070205080204" pitchFamily="34" charset="-128"/>
              </a:rPr>
              <a:t>Start with a small congestion window</a:t>
            </a:r>
          </a:p>
          <a:p>
            <a:pPr lvl="1" eaLnBrk="1" hangingPunct="1">
              <a:lnSpc>
                <a:spcPct val="90000"/>
              </a:lnSpc>
            </a:pPr>
            <a:r>
              <a:rPr lang="en-US" altLang="en-US">
                <a:ea typeface="ＭＳ Ｐゴシック" panose="020B0600070205080204" pitchFamily="34" charset="-128"/>
              </a:rPr>
              <a:t>Initially, CWND is 1 MSS</a:t>
            </a:r>
          </a:p>
          <a:p>
            <a:pPr lvl="1" eaLnBrk="1" hangingPunct="1">
              <a:lnSpc>
                <a:spcPct val="90000"/>
              </a:lnSpc>
              <a:spcAft>
                <a:spcPts val="1800"/>
              </a:spcAft>
            </a:pPr>
            <a:r>
              <a:rPr lang="en-US" altLang="en-US">
                <a:ea typeface="ＭＳ Ｐゴシック" panose="020B0600070205080204" pitchFamily="34" charset="-128"/>
              </a:rPr>
              <a:t>So, initial sending rate is MSS / RTT</a:t>
            </a:r>
          </a:p>
          <a:p>
            <a:pPr eaLnBrk="1" hangingPunct="1">
              <a:lnSpc>
                <a:spcPct val="90000"/>
              </a:lnSpc>
            </a:pPr>
            <a:r>
              <a:rPr lang="en-US" altLang="en-US">
                <a:ea typeface="ＭＳ Ｐゴシック" panose="020B0600070205080204" pitchFamily="34" charset="-128"/>
              </a:rPr>
              <a:t>Could be pretty wasteful</a:t>
            </a:r>
          </a:p>
          <a:p>
            <a:pPr lvl="1" eaLnBrk="1" hangingPunct="1">
              <a:lnSpc>
                <a:spcPct val="90000"/>
              </a:lnSpc>
            </a:pPr>
            <a:r>
              <a:rPr lang="en-US" altLang="en-US">
                <a:ea typeface="ＭＳ Ｐゴシック" panose="020B0600070205080204" pitchFamily="34" charset="-128"/>
              </a:rPr>
              <a:t>Might be much less than actual bandwidth</a:t>
            </a:r>
          </a:p>
          <a:p>
            <a:pPr lvl="1" eaLnBrk="1" hangingPunct="1">
              <a:lnSpc>
                <a:spcPct val="90000"/>
              </a:lnSpc>
              <a:spcAft>
                <a:spcPts val="1800"/>
              </a:spcAft>
            </a:pPr>
            <a:r>
              <a:rPr lang="en-US" altLang="en-US">
                <a:ea typeface="ＭＳ Ｐゴシック" panose="020B0600070205080204" pitchFamily="34" charset="-128"/>
              </a:rPr>
              <a:t>Linear increase takes a long time to accelerate</a:t>
            </a:r>
          </a:p>
          <a:p>
            <a:pPr eaLnBrk="1" hangingPunct="1">
              <a:lnSpc>
                <a:spcPct val="90000"/>
              </a:lnSpc>
            </a:pPr>
            <a:r>
              <a:rPr lang="en-US" altLang="en-US">
                <a:ea typeface="ＭＳ Ｐゴシック" panose="020B0600070205080204" pitchFamily="34" charset="-128"/>
              </a:rPr>
              <a:t>Slow-start phase (really </a:t>
            </a:r>
            <a:r>
              <a:rPr lang="ja-JP" altLang="en-US">
                <a:ea typeface="ＭＳ Ｐゴシック" panose="020B0600070205080204" pitchFamily="34" charset="-128"/>
              </a:rPr>
              <a:t>“</a:t>
            </a:r>
            <a:r>
              <a:rPr lang="en-US" altLang="ja-JP">
                <a:ea typeface="ＭＳ Ｐゴシック" panose="020B0600070205080204" pitchFamily="34" charset="-128"/>
              </a:rPr>
              <a:t>fast start</a:t>
            </a:r>
            <a:r>
              <a:rPr lang="ja-JP" altLang="en-US">
                <a:ea typeface="ＭＳ Ｐゴシック" panose="020B0600070205080204" pitchFamily="34" charset="-128"/>
              </a:rPr>
              <a:t>”</a:t>
            </a:r>
            <a:r>
              <a:rPr lang="en-US" altLang="ja-JP">
                <a:ea typeface="ＭＳ Ｐゴシック" panose="020B0600070205080204" pitchFamily="34" charset="-128"/>
              </a:rPr>
              <a:t>)</a:t>
            </a:r>
          </a:p>
          <a:p>
            <a:pPr lvl="1" eaLnBrk="1" hangingPunct="1">
              <a:lnSpc>
                <a:spcPct val="90000"/>
              </a:lnSpc>
            </a:pPr>
            <a:r>
              <a:rPr lang="en-US" altLang="en-US">
                <a:ea typeface="ＭＳ Ｐゴシック" panose="020B0600070205080204" pitchFamily="34" charset="-128"/>
              </a:rPr>
              <a:t>Sender starts at a slow rate (hence the name)</a:t>
            </a:r>
          </a:p>
          <a:p>
            <a:pPr lvl="1" eaLnBrk="1" hangingPunct="1">
              <a:lnSpc>
                <a:spcPct val="90000"/>
              </a:lnSpc>
            </a:pPr>
            <a:r>
              <a:rPr lang="en-US" altLang="en-US">
                <a:ea typeface="ＭＳ Ｐゴシック" panose="020B0600070205080204" pitchFamily="34" charset="-128"/>
              </a:rPr>
              <a:t>… but increases rate exponentially until the first loss</a:t>
            </a:r>
          </a:p>
          <a:p>
            <a:pPr lvl="1" eaLnBrk="1" hangingPunct="1">
              <a:lnSpc>
                <a:spcPct val="90000"/>
              </a:lnSpc>
              <a:buFont typeface="Arial" panose="020B0604020202020204" pitchFamily="34" charset="0"/>
              <a:buNone/>
            </a:pPr>
            <a:endParaRPr lang="en-US" altLang="en-US">
              <a:ea typeface="ＭＳ Ｐゴシック" panose="020B0600070205080204" pitchFamily="34" charset="-128"/>
            </a:endParaRPr>
          </a:p>
        </p:txBody>
      </p:sp>
      <p:sp>
        <p:nvSpPr>
          <p:cNvPr id="50179" name="Slide Number Placeholder 3">
            <a:extLst>
              <a:ext uri="{FF2B5EF4-FFF2-40B4-BE49-F238E27FC236}">
                <a16:creationId xmlns:a16="http://schemas.microsoft.com/office/drawing/2014/main" id="{37BEA58A-6BCD-232F-B29A-AC73FBA2719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A594FCA-EB66-F041-ACE6-D19797862C88}"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9635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9635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9635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96355">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96355">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96355">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996355">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96355">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9635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635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66">
            <a:extLst>
              <a:ext uri="{FF2B5EF4-FFF2-40B4-BE49-F238E27FC236}">
                <a16:creationId xmlns:a16="http://schemas.microsoft.com/office/drawing/2014/main" id="{64055961-6437-4E46-C90B-E9DF529F6214}"/>
              </a:ext>
            </a:extLst>
          </p:cNvPr>
          <p:cNvSpPr>
            <a:spLocks noGrp="1"/>
          </p:cNvSpPr>
          <p:nvPr>
            <p:ph type="title"/>
          </p:nvPr>
        </p:nvSpPr>
        <p:spPr/>
        <p:txBody>
          <a:bodyPr/>
          <a:lstStyle/>
          <a:p>
            <a:pPr eaLnBrk="1" hangingPunct="1"/>
            <a:r>
              <a:rPr lang="en-US" altLang="en-US">
                <a:ea typeface="ＭＳ Ｐゴシック" panose="020B0600070205080204" pitchFamily="34" charset="-128"/>
              </a:rPr>
              <a:t>Slow Start in Action</a:t>
            </a:r>
          </a:p>
        </p:txBody>
      </p:sp>
      <p:sp>
        <p:nvSpPr>
          <p:cNvPr id="52226" name="Slide Number Placeholder 2">
            <a:extLst>
              <a:ext uri="{FF2B5EF4-FFF2-40B4-BE49-F238E27FC236}">
                <a16:creationId xmlns:a16="http://schemas.microsoft.com/office/drawing/2014/main" id="{BF395E99-67EC-26AD-69E2-595CB59AB92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726DFD8-1134-E140-8C29-0A207477B1E9}"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52227" name="Text Box 3">
            <a:extLst>
              <a:ext uri="{FF2B5EF4-FFF2-40B4-BE49-F238E27FC236}">
                <a16:creationId xmlns:a16="http://schemas.microsoft.com/office/drawing/2014/main" id="{C38F8E62-D637-0570-9AFD-F90703A28B01}"/>
              </a:ext>
            </a:extLst>
          </p:cNvPr>
          <p:cNvSpPr txBox="1">
            <a:spLocks noChangeArrowheads="1"/>
          </p:cNvSpPr>
          <p:nvPr/>
        </p:nvSpPr>
        <p:spPr bwMode="auto">
          <a:xfrm>
            <a:off x="1768475" y="1238250"/>
            <a:ext cx="55308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Double CWND per round-trip time</a:t>
            </a:r>
          </a:p>
        </p:txBody>
      </p:sp>
      <p:sp>
        <p:nvSpPr>
          <p:cNvPr id="52228" name="Line 4">
            <a:extLst>
              <a:ext uri="{FF2B5EF4-FFF2-40B4-BE49-F238E27FC236}">
                <a16:creationId xmlns:a16="http://schemas.microsoft.com/office/drawing/2014/main" id="{5835FAE7-8413-27C9-0D95-839DB395BCED}"/>
              </a:ext>
            </a:extLst>
          </p:cNvPr>
          <p:cNvSpPr>
            <a:spLocks noChangeShapeType="1"/>
          </p:cNvSpPr>
          <p:nvPr/>
        </p:nvSpPr>
        <p:spPr bwMode="auto">
          <a:xfrm>
            <a:off x="1371600" y="3200400"/>
            <a:ext cx="6858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2229" name="Line 5">
            <a:extLst>
              <a:ext uri="{FF2B5EF4-FFF2-40B4-BE49-F238E27FC236}">
                <a16:creationId xmlns:a16="http://schemas.microsoft.com/office/drawing/2014/main" id="{AEE36E50-A62B-1D54-0F13-C3590109BF12}"/>
              </a:ext>
            </a:extLst>
          </p:cNvPr>
          <p:cNvSpPr>
            <a:spLocks noChangeShapeType="1"/>
          </p:cNvSpPr>
          <p:nvPr/>
        </p:nvSpPr>
        <p:spPr bwMode="auto">
          <a:xfrm>
            <a:off x="1295400" y="5029200"/>
            <a:ext cx="6934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97382" name="Line 6">
            <a:extLst>
              <a:ext uri="{FF2B5EF4-FFF2-40B4-BE49-F238E27FC236}">
                <a16:creationId xmlns:a16="http://schemas.microsoft.com/office/drawing/2014/main" id="{76F73226-C19F-424F-538E-C56CADF9136F}"/>
              </a:ext>
            </a:extLst>
          </p:cNvPr>
          <p:cNvSpPr>
            <a:spLocks noChangeShapeType="1"/>
          </p:cNvSpPr>
          <p:nvPr/>
        </p:nvSpPr>
        <p:spPr bwMode="auto">
          <a:xfrm>
            <a:off x="1600200" y="3200400"/>
            <a:ext cx="838200" cy="1828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97383" name="Line 7">
            <a:extLst>
              <a:ext uri="{FF2B5EF4-FFF2-40B4-BE49-F238E27FC236}">
                <a16:creationId xmlns:a16="http://schemas.microsoft.com/office/drawing/2014/main" id="{07C823E1-7EBA-F7D0-7CC5-BAD13603F92B}"/>
              </a:ext>
            </a:extLst>
          </p:cNvPr>
          <p:cNvSpPr>
            <a:spLocks noChangeShapeType="1"/>
          </p:cNvSpPr>
          <p:nvPr/>
        </p:nvSpPr>
        <p:spPr bwMode="auto">
          <a:xfrm flipV="1">
            <a:off x="2438400" y="3200400"/>
            <a:ext cx="990600" cy="1828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97384" name="Line 8">
            <a:extLst>
              <a:ext uri="{FF2B5EF4-FFF2-40B4-BE49-F238E27FC236}">
                <a16:creationId xmlns:a16="http://schemas.microsoft.com/office/drawing/2014/main" id="{9BA5A099-0293-5869-30CE-DDC342715C2E}"/>
              </a:ext>
            </a:extLst>
          </p:cNvPr>
          <p:cNvSpPr>
            <a:spLocks noChangeShapeType="1"/>
          </p:cNvSpPr>
          <p:nvPr/>
        </p:nvSpPr>
        <p:spPr bwMode="auto">
          <a:xfrm>
            <a:off x="3429000" y="3200400"/>
            <a:ext cx="838200" cy="1828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97385" name="Line 9">
            <a:extLst>
              <a:ext uri="{FF2B5EF4-FFF2-40B4-BE49-F238E27FC236}">
                <a16:creationId xmlns:a16="http://schemas.microsoft.com/office/drawing/2014/main" id="{48612216-FC51-93E0-D79F-36D4EF2D33F9}"/>
              </a:ext>
            </a:extLst>
          </p:cNvPr>
          <p:cNvSpPr>
            <a:spLocks noChangeShapeType="1"/>
          </p:cNvSpPr>
          <p:nvPr/>
        </p:nvSpPr>
        <p:spPr bwMode="auto">
          <a:xfrm flipV="1">
            <a:off x="4267200" y="3200400"/>
            <a:ext cx="990600" cy="1828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97386" name="Line 10">
            <a:extLst>
              <a:ext uri="{FF2B5EF4-FFF2-40B4-BE49-F238E27FC236}">
                <a16:creationId xmlns:a16="http://schemas.microsoft.com/office/drawing/2014/main" id="{C8DBEB47-7A4E-A951-C986-0758AE88B66D}"/>
              </a:ext>
            </a:extLst>
          </p:cNvPr>
          <p:cNvSpPr>
            <a:spLocks noChangeShapeType="1"/>
          </p:cNvSpPr>
          <p:nvPr/>
        </p:nvSpPr>
        <p:spPr bwMode="auto">
          <a:xfrm>
            <a:off x="3733800" y="3200400"/>
            <a:ext cx="838200" cy="1828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97387" name="Line 11">
            <a:extLst>
              <a:ext uri="{FF2B5EF4-FFF2-40B4-BE49-F238E27FC236}">
                <a16:creationId xmlns:a16="http://schemas.microsoft.com/office/drawing/2014/main" id="{13638270-9367-CDC4-2628-72D2B209A2CD}"/>
              </a:ext>
            </a:extLst>
          </p:cNvPr>
          <p:cNvSpPr>
            <a:spLocks noChangeShapeType="1"/>
          </p:cNvSpPr>
          <p:nvPr/>
        </p:nvSpPr>
        <p:spPr bwMode="auto">
          <a:xfrm flipV="1">
            <a:off x="4572000" y="3200400"/>
            <a:ext cx="990600" cy="1828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97388" name="Line 12">
            <a:extLst>
              <a:ext uri="{FF2B5EF4-FFF2-40B4-BE49-F238E27FC236}">
                <a16:creationId xmlns:a16="http://schemas.microsoft.com/office/drawing/2014/main" id="{61E6F5D3-CEF2-80D6-664F-BB5AF156C327}"/>
              </a:ext>
            </a:extLst>
          </p:cNvPr>
          <p:cNvSpPr>
            <a:spLocks noChangeShapeType="1"/>
          </p:cNvSpPr>
          <p:nvPr/>
        </p:nvSpPr>
        <p:spPr bwMode="auto">
          <a:xfrm>
            <a:off x="5257800" y="3200400"/>
            <a:ext cx="838200" cy="1828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97389" name="Line 13">
            <a:extLst>
              <a:ext uri="{FF2B5EF4-FFF2-40B4-BE49-F238E27FC236}">
                <a16:creationId xmlns:a16="http://schemas.microsoft.com/office/drawing/2014/main" id="{8474968D-F10A-D999-8D02-4B77C9B4A43D}"/>
              </a:ext>
            </a:extLst>
          </p:cNvPr>
          <p:cNvSpPr>
            <a:spLocks noChangeShapeType="1"/>
          </p:cNvSpPr>
          <p:nvPr/>
        </p:nvSpPr>
        <p:spPr bwMode="auto">
          <a:xfrm flipV="1">
            <a:off x="6096000" y="3203575"/>
            <a:ext cx="989013" cy="18256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97390" name="Line 14">
            <a:extLst>
              <a:ext uri="{FF2B5EF4-FFF2-40B4-BE49-F238E27FC236}">
                <a16:creationId xmlns:a16="http://schemas.microsoft.com/office/drawing/2014/main" id="{B01D26AB-C116-B3CF-1FF2-E6ACB9D5FC5A}"/>
              </a:ext>
            </a:extLst>
          </p:cNvPr>
          <p:cNvSpPr>
            <a:spLocks noChangeShapeType="1"/>
          </p:cNvSpPr>
          <p:nvPr/>
        </p:nvSpPr>
        <p:spPr bwMode="auto">
          <a:xfrm>
            <a:off x="5562600" y="3200400"/>
            <a:ext cx="838200" cy="1828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97391" name="Line 15">
            <a:extLst>
              <a:ext uri="{FF2B5EF4-FFF2-40B4-BE49-F238E27FC236}">
                <a16:creationId xmlns:a16="http://schemas.microsoft.com/office/drawing/2014/main" id="{47E49331-CF9E-FA7E-5907-91C29D229252}"/>
              </a:ext>
            </a:extLst>
          </p:cNvPr>
          <p:cNvSpPr>
            <a:spLocks noChangeShapeType="1"/>
          </p:cNvSpPr>
          <p:nvPr/>
        </p:nvSpPr>
        <p:spPr bwMode="auto">
          <a:xfrm flipV="1">
            <a:off x="6400800" y="3200400"/>
            <a:ext cx="990600" cy="1828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97392" name="Line 16">
            <a:extLst>
              <a:ext uri="{FF2B5EF4-FFF2-40B4-BE49-F238E27FC236}">
                <a16:creationId xmlns:a16="http://schemas.microsoft.com/office/drawing/2014/main" id="{4C64FC60-DD82-F431-2707-AF702735C9E4}"/>
              </a:ext>
            </a:extLst>
          </p:cNvPr>
          <p:cNvSpPr>
            <a:spLocks noChangeShapeType="1"/>
          </p:cNvSpPr>
          <p:nvPr/>
        </p:nvSpPr>
        <p:spPr bwMode="auto">
          <a:xfrm>
            <a:off x="5943600" y="3200400"/>
            <a:ext cx="838200" cy="1828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97393" name="Line 17">
            <a:extLst>
              <a:ext uri="{FF2B5EF4-FFF2-40B4-BE49-F238E27FC236}">
                <a16:creationId xmlns:a16="http://schemas.microsoft.com/office/drawing/2014/main" id="{99BEE170-2F65-8E6A-5365-ED949C6F068F}"/>
              </a:ext>
            </a:extLst>
          </p:cNvPr>
          <p:cNvSpPr>
            <a:spLocks noChangeShapeType="1"/>
          </p:cNvSpPr>
          <p:nvPr/>
        </p:nvSpPr>
        <p:spPr bwMode="auto">
          <a:xfrm flipV="1">
            <a:off x="6781800" y="3200400"/>
            <a:ext cx="990600" cy="1828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97394" name="Rectangle 18">
            <a:extLst>
              <a:ext uri="{FF2B5EF4-FFF2-40B4-BE49-F238E27FC236}">
                <a16:creationId xmlns:a16="http://schemas.microsoft.com/office/drawing/2014/main" id="{094A0B06-D823-D999-B089-A1589A72DA9E}"/>
              </a:ext>
            </a:extLst>
          </p:cNvPr>
          <p:cNvSpPr>
            <a:spLocks noChangeArrowheads="1"/>
          </p:cNvSpPr>
          <p:nvPr/>
        </p:nvSpPr>
        <p:spPr bwMode="auto">
          <a:xfrm>
            <a:off x="1600200" y="2971800"/>
            <a:ext cx="304800" cy="152400"/>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997395" name="Line 19">
            <a:extLst>
              <a:ext uri="{FF2B5EF4-FFF2-40B4-BE49-F238E27FC236}">
                <a16:creationId xmlns:a16="http://schemas.microsoft.com/office/drawing/2014/main" id="{9FB82E6B-4471-9B63-42F0-4BF443F2F158}"/>
              </a:ext>
            </a:extLst>
          </p:cNvPr>
          <p:cNvSpPr>
            <a:spLocks noChangeShapeType="1"/>
          </p:cNvSpPr>
          <p:nvPr/>
        </p:nvSpPr>
        <p:spPr bwMode="auto">
          <a:xfrm>
            <a:off x="1828800" y="2971800"/>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97396" name="Rectangle 20">
            <a:extLst>
              <a:ext uri="{FF2B5EF4-FFF2-40B4-BE49-F238E27FC236}">
                <a16:creationId xmlns:a16="http://schemas.microsoft.com/office/drawing/2014/main" id="{CF46A9CD-D26B-7F77-7D6D-A0DAE9E35D9A}"/>
              </a:ext>
            </a:extLst>
          </p:cNvPr>
          <p:cNvSpPr>
            <a:spLocks noChangeArrowheads="1"/>
          </p:cNvSpPr>
          <p:nvPr/>
        </p:nvSpPr>
        <p:spPr bwMode="auto">
          <a:xfrm>
            <a:off x="3429000" y="2971800"/>
            <a:ext cx="304800" cy="152400"/>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997397" name="Line 21">
            <a:extLst>
              <a:ext uri="{FF2B5EF4-FFF2-40B4-BE49-F238E27FC236}">
                <a16:creationId xmlns:a16="http://schemas.microsoft.com/office/drawing/2014/main" id="{5E1DB52D-E2BE-E039-D56E-A573D71016EA}"/>
              </a:ext>
            </a:extLst>
          </p:cNvPr>
          <p:cNvSpPr>
            <a:spLocks noChangeShapeType="1"/>
          </p:cNvSpPr>
          <p:nvPr/>
        </p:nvSpPr>
        <p:spPr bwMode="auto">
          <a:xfrm>
            <a:off x="3657600" y="2973388"/>
            <a:ext cx="0" cy="1539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97398" name="Rectangle 22">
            <a:extLst>
              <a:ext uri="{FF2B5EF4-FFF2-40B4-BE49-F238E27FC236}">
                <a16:creationId xmlns:a16="http://schemas.microsoft.com/office/drawing/2014/main" id="{F03D2024-C17C-43DF-F7C8-74E01365EAEA}"/>
              </a:ext>
            </a:extLst>
          </p:cNvPr>
          <p:cNvSpPr>
            <a:spLocks noChangeArrowheads="1"/>
          </p:cNvSpPr>
          <p:nvPr/>
        </p:nvSpPr>
        <p:spPr bwMode="auto">
          <a:xfrm>
            <a:off x="3810000" y="2971800"/>
            <a:ext cx="304800" cy="152400"/>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997399" name="Line 23">
            <a:extLst>
              <a:ext uri="{FF2B5EF4-FFF2-40B4-BE49-F238E27FC236}">
                <a16:creationId xmlns:a16="http://schemas.microsoft.com/office/drawing/2014/main" id="{A5236D08-68F7-9D2E-0E6B-BEDDC0AD6141}"/>
              </a:ext>
            </a:extLst>
          </p:cNvPr>
          <p:cNvSpPr>
            <a:spLocks noChangeShapeType="1"/>
          </p:cNvSpPr>
          <p:nvPr/>
        </p:nvSpPr>
        <p:spPr bwMode="auto">
          <a:xfrm>
            <a:off x="4038600" y="2971800"/>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97400" name="Rectangle 24">
            <a:extLst>
              <a:ext uri="{FF2B5EF4-FFF2-40B4-BE49-F238E27FC236}">
                <a16:creationId xmlns:a16="http://schemas.microsoft.com/office/drawing/2014/main" id="{FBC07617-FE83-E84A-3914-564A0253A1ED}"/>
              </a:ext>
            </a:extLst>
          </p:cNvPr>
          <p:cNvSpPr>
            <a:spLocks noChangeArrowheads="1"/>
          </p:cNvSpPr>
          <p:nvPr/>
        </p:nvSpPr>
        <p:spPr bwMode="auto">
          <a:xfrm>
            <a:off x="5257800" y="2971800"/>
            <a:ext cx="304800" cy="152400"/>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997401" name="Line 25">
            <a:extLst>
              <a:ext uri="{FF2B5EF4-FFF2-40B4-BE49-F238E27FC236}">
                <a16:creationId xmlns:a16="http://schemas.microsoft.com/office/drawing/2014/main" id="{65EBCA75-4019-D730-F69E-6FA2169B5183}"/>
              </a:ext>
            </a:extLst>
          </p:cNvPr>
          <p:cNvSpPr>
            <a:spLocks noChangeShapeType="1"/>
          </p:cNvSpPr>
          <p:nvPr/>
        </p:nvSpPr>
        <p:spPr bwMode="auto">
          <a:xfrm flipH="1">
            <a:off x="5486400" y="2973388"/>
            <a:ext cx="7938" cy="777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97402" name="Rectangle 26">
            <a:extLst>
              <a:ext uri="{FF2B5EF4-FFF2-40B4-BE49-F238E27FC236}">
                <a16:creationId xmlns:a16="http://schemas.microsoft.com/office/drawing/2014/main" id="{DF1DC653-782A-254D-1501-8A2E2D40179D}"/>
              </a:ext>
            </a:extLst>
          </p:cNvPr>
          <p:cNvSpPr>
            <a:spLocks noChangeArrowheads="1"/>
          </p:cNvSpPr>
          <p:nvPr/>
        </p:nvSpPr>
        <p:spPr bwMode="auto">
          <a:xfrm>
            <a:off x="5638800" y="2971800"/>
            <a:ext cx="304800" cy="152400"/>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997403" name="Line 27">
            <a:extLst>
              <a:ext uri="{FF2B5EF4-FFF2-40B4-BE49-F238E27FC236}">
                <a16:creationId xmlns:a16="http://schemas.microsoft.com/office/drawing/2014/main" id="{F499D1BF-408D-ED00-B1FB-53BB48F78311}"/>
              </a:ext>
            </a:extLst>
          </p:cNvPr>
          <p:cNvSpPr>
            <a:spLocks noChangeShapeType="1"/>
          </p:cNvSpPr>
          <p:nvPr/>
        </p:nvSpPr>
        <p:spPr bwMode="auto">
          <a:xfrm>
            <a:off x="5867400" y="2971800"/>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97404" name="Rectangle 28">
            <a:extLst>
              <a:ext uri="{FF2B5EF4-FFF2-40B4-BE49-F238E27FC236}">
                <a16:creationId xmlns:a16="http://schemas.microsoft.com/office/drawing/2014/main" id="{EB764212-48AE-85E2-716E-5729FB9AFF2D}"/>
              </a:ext>
            </a:extLst>
          </p:cNvPr>
          <p:cNvSpPr>
            <a:spLocks noChangeArrowheads="1"/>
          </p:cNvSpPr>
          <p:nvPr/>
        </p:nvSpPr>
        <p:spPr bwMode="auto">
          <a:xfrm>
            <a:off x="7086600" y="2971800"/>
            <a:ext cx="304800" cy="152400"/>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997405" name="Line 29">
            <a:extLst>
              <a:ext uri="{FF2B5EF4-FFF2-40B4-BE49-F238E27FC236}">
                <a16:creationId xmlns:a16="http://schemas.microsoft.com/office/drawing/2014/main" id="{9E73AE7C-8452-EEEC-8811-B7E10ED1AD4E}"/>
              </a:ext>
            </a:extLst>
          </p:cNvPr>
          <p:cNvSpPr>
            <a:spLocks noChangeShapeType="1"/>
          </p:cNvSpPr>
          <p:nvPr/>
        </p:nvSpPr>
        <p:spPr bwMode="auto">
          <a:xfrm>
            <a:off x="7315200" y="2973388"/>
            <a:ext cx="0" cy="1539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97406" name="Rectangle 30">
            <a:extLst>
              <a:ext uri="{FF2B5EF4-FFF2-40B4-BE49-F238E27FC236}">
                <a16:creationId xmlns:a16="http://schemas.microsoft.com/office/drawing/2014/main" id="{FEEC39AA-8020-5068-11F2-6F96B39836CE}"/>
              </a:ext>
            </a:extLst>
          </p:cNvPr>
          <p:cNvSpPr>
            <a:spLocks noChangeArrowheads="1"/>
          </p:cNvSpPr>
          <p:nvPr/>
        </p:nvSpPr>
        <p:spPr bwMode="auto">
          <a:xfrm>
            <a:off x="7467600" y="2971800"/>
            <a:ext cx="304800" cy="152400"/>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997407" name="Line 31">
            <a:extLst>
              <a:ext uri="{FF2B5EF4-FFF2-40B4-BE49-F238E27FC236}">
                <a16:creationId xmlns:a16="http://schemas.microsoft.com/office/drawing/2014/main" id="{201041CD-6823-A4D0-CE78-E34F9030C88D}"/>
              </a:ext>
            </a:extLst>
          </p:cNvPr>
          <p:cNvSpPr>
            <a:spLocks noChangeShapeType="1"/>
          </p:cNvSpPr>
          <p:nvPr/>
        </p:nvSpPr>
        <p:spPr bwMode="auto">
          <a:xfrm>
            <a:off x="7696200" y="2973388"/>
            <a:ext cx="0" cy="1508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97408" name="Rectangle 32">
            <a:extLst>
              <a:ext uri="{FF2B5EF4-FFF2-40B4-BE49-F238E27FC236}">
                <a16:creationId xmlns:a16="http://schemas.microsoft.com/office/drawing/2014/main" id="{27B81FFE-DBE2-3475-776F-4B0EF5CF6AF8}"/>
              </a:ext>
            </a:extLst>
          </p:cNvPr>
          <p:cNvSpPr>
            <a:spLocks noChangeArrowheads="1"/>
          </p:cNvSpPr>
          <p:nvPr/>
        </p:nvSpPr>
        <p:spPr bwMode="auto">
          <a:xfrm>
            <a:off x="6019800" y="2971800"/>
            <a:ext cx="304800" cy="152400"/>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997409" name="Line 33">
            <a:extLst>
              <a:ext uri="{FF2B5EF4-FFF2-40B4-BE49-F238E27FC236}">
                <a16:creationId xmlns:a16="http://schemas.microsoft.com/office/drawing/2014/main" id="{373AEEE9-168E-B9A7-4069-00C6C5AC630F}"/>
              </a:ext>
            </a:extLst>
          </p:cNvPr>
          <p:cNvSpPr>
            <a:spLocks noChangeShapeType="1"/>
          </p:cNvSpPr>
          <p:nvPr/>
        </p:nvSpPr>
        <p:spPr bwMode="auto">
          <a:xfrm>
            <a:off x="6248400" y="2971800"/>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97410" name="Rectangle 34">
            <a:extLst>
              <a:ext uri="{FF2B5EF4-FFF2-40B4-BE49-F238E27FC236}">
                <a16:creationId xmlns:a16="http://schemas.microsoft.com/office/drawing/2014/main" id="{586C3B79-D5D7-3BB0-5ED8-8189911C0AFB}"/>
              </a:ext>
            </a:extLst>
          </p:cNvPr>
          <p:cNvSpPr>
            <a:spLocks noChangeArrowheads="1"/>
          </p:cNvSpPr>
          <p:nvPr/>
        </p:nvSpPr>
        <p:spPr bwMode="auto">
          <a:xfrm>
            <a:off x="7848600" y="2971800"/>
            <a:ext cx="304800" cy="152400"/>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997411" name="Line 35">
            <a:extLst>
              <a:ext uri="{FF2B5EF4-FFF2-40B4-BE49-F238E27FC236}">
                <a16:creationId xmlns:a16="http://schemas.microsoft.com/office/drawing/2014/main" id="{605CE5F9-8072-DE00-CA29-D7231206EA6B}"/>
              </a:ext>
            </a:extLst>
          </p:cNvPr>
          <p:cNvSpPr>
            <a:spLocks noChangeShapeType="1"/>
          </p:cNvSpPr>
          <p:nvPr/>
        </p:nvSpPr>
        <p:spPr bwMode="auto">
          <a:xfrm>
            <a:off x="8077200" y="2971800"/>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97412" name="Rectangle 36">
            <a:extLst>
              <a:ext uri="{FF2B5EF4-FFF2-40B4-BE49-F238E27FC236}">
                <a16:creationId xmlns:a16="http://schemas.microsoft.com/office/drawing/2014/main" id="{A9565A7A-D468-BBA9-3802-93BCCECFF684}"/>
              </a:ext>
            </a:extLst>
          </p:cNvPr>
          <p:cNvSpPr>
            <a:spLocks noChangeArrowheads="1"/>
          </p:cNvSpPr>
          <p:nvPr/>
        </p:nvSpPr>
        <p:spPr bwMode="auto">
          <a:xfrm>
            <a:off x="8229600" y="2971800"/>
            <a:ext cx="304800" cy="152400"/>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997413" name="Line 37">
            <a:extLst>
              <a:ext uri="{FF2B5EF4-FFF2-40B4-BE49-F238E27FC236}">
                <a16:creationId xmlns:a16="http://schemas.microsoft.com/office/drawing/2014/main" id="{30AA0116-52C6-9250-DD58-E65D8C2CCE9D}"/>
              </a:ext>
            </a:extLst>
          </p:cNvPr>
          <p:cNvSpPr>
            <a:spLocks noChangeShapeType="1"/>
          </p:cNvSpPr>
          <p:nvPr/>
        </p:nvSpPr>
        <p:spPr bwMode="auto">
          <a:xfrm>
            <a:off x="8458200" y="2971800"/>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97414" name="Line 38">
            <a:extLst>
              <a:ext uri="{FF2B5EF4-FFF2-40B4-BE49-F238E27FC236}">
                <a16:creationId xmlns:a16="http://schemas.microsoft.com/office/drawing/2014/main" id="{C2B01479-FD90-BB63-F985-CEB7C35872F1}"/>
              </a:ext>
            </a:extLst>
          </p:cNvPr>
          <p:cNvSpPr>
            <a:spLocks noChangeShapeType="1"/>
          </p:cNvSpPr>
          <p:nvPr/>
        </p:nvSpPr>
        <p:spPr bwMode="auto">
          <a:xfrm>
            <a:off x="7086600" y="3276600"/>
            <a:ext cx="304800" cy="609600"/>
          </a:xfrm>
          <a:prstGeom prst="line">
            <a:avLst/>
          </a:prstGeom>
          <a:noFill/>
          <a:ln w="9525" cap="rnd">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97415" name="Line 39">
            <a:extLst>
              <a:ext uri="{FF2B5EF4-FFF2-40B4-BE49-F238E27FC236}">
                <a16:creationId xmlns:a16="http://schemas.microsoft.com/office/drawing/2014/main" id="{AF5F77DA-9795-7E93-3988-96E35C44A62A}"/>
              </a:ext>
            </a:extLst>
          </p:cNvPr>
          <p:cNvSpPr>
            <a:spLocks noChangeShapeType="1"/>
          </p:cNvSpPr>
          <p:nvPr/>
        </p:nvSpPr>
        <p:spPr bwMode="auto">
          <a:xfrm>
            <a:off x="7391400" y="3276600"/>
            <a:ext cx="290513" cy="581025"/>
          </a:xfrm>
          <a:prstGeom prst="line">
            <a:avLst/>
          </a:prstGeom>
          <a:noFill/>
          <a:ln w="9525" cap="rnd">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97416" name="Line 40">
            <a:extLst>
              <a:ext uri="{FF2B5EF4-FFF2-40B4-BE49-F238E27FC236}">
                <a16:creationId xmlns:a16="http://schemas.microsoft.com/office/drawing/2014/main" id="{05CBDC6E-7AA9-809E-DA10-BD0D525A2F3F}"/>
              </a:ext>
            </a:extLst>
          </p:cNvPr>
          <p:cNvSpPr>
            <a:spLocks noChangeShapeType="1"/>
          </p:cNvSpPr>
          <p:nvPr/>
        </p:nvSpPr>
        <p:spPr bwMode="auto">
          <a:xfrm>
            <a:off x="7772400" y="3276600"/>
            <a:ext cx="290513" cy="581025"/>
          </a:xfrm>
          <a:prstGeom prst="line">
            <a:avLst/>
          </a:prstGeom>
          <a:noFill/>
          <a:ln w="9525" cap="rnd">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97417" name="Line 41">
            <a:extLst>
              <a:ext uri="{FF2B5EF4-FFF2-40B4-BE49-F238E27FC236}">
                <a16:creationId xmlns:a16="http://schemas.microsoft.com/office/drawing/2014/main" id="{7EC04555-7F34-943A-F317-D4982EF913AA}"/>
              </a:ext>
            </a:extLst>
          </p:cNvPr>
          <p:cNvSpPr>
            <a:spLocks noChangeShapeType="1"/>
          </p:cNvSpPr>
          <p:nvPr/>
        </p:nvSpPr>
        <p:spPr bwMode="auto">
          <a:xfrm>
            <a:off x="8077200" y="3200400"/>
            <a:ext cx="304800" cy="609600"/>
          </a:xfrm>
          <a:prstGeom prst="line">
            <a:avLst/>
          </a:prstGeom>
          <a:noFill/>
          <a:ln w="9525" cap="rnd">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97418" name="Text Box 42">
            <a:extLst>
              <a:ext uri="{FF2B5EF4-FFF2-40B4-BE49-F238E27FC236}">
                <a16:creationId xmlns:a16="http://schemas.microsoft.com/office/drawing/2014/main" id="{965E5176-C109-21DF-7596-A300C7D1293B}"/>
              </a:ext>
            </a:extLst>
          </p:cNvPr>
          <p:cNvSpPr txBox="1">
            <a:spLocks noChangeArrowheads="1"/>
          </p:cNvSpPr>
          <p:nvPr/>
        </p:nvSpPr>
        <p:spPr bwMode="auto">
          <a:xfrm>
            <a:off x="1676400" y="3875088"/>
            <a:ext cx="330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D</a:t>
            </a:r>
          </a:p>
        </p:txBody>
      </p:sp>
      <p:sp>
        <p:nvSpPr>
          <p:cNvPr id="997419" name="Text Box 43">
            <a:extLst>
              <a:ext uri="{FF2B5EF4-FFF2-40B4-BE49-F238E27FC236}">
                <a16:creationId xmlns:a16="http://schemas.microsoft.com/office/drawing/2014/main" id="{F3C4DD74-39D5-7263-1CC2-EF345D2E785B}"/>
              </a:ext>
            </a:extLst>
          </p:cNvPr>
          <p:cNvSpPr txBox="1">
            <a:spLocks noChangeArrowheads="1"/>
          </p:cNvSpPr>
          <p:nvPr/>
        </p:nvSpPr>
        <p:spPr bwMode="auto">
          <a:xfrm>
            <a:off x="2641600" y="3886200"/>
            <a:ext cx="3333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A</a:t>
            </a:r>
          </a:p>
        </p:txBody>
      </p:sp>
      <p:sp>
        <p:nvSpPr>
          <p:cNvPr id="997420" name="Text Box 44">
            <a:extLst>
              <a:ext uri="{FF2B5EF4-FFF2-40B4-BE49-F238E27FC236}">
                <a16:creationId xmlns:a16="http://schemas.microsoft.com/office/drawing/2014/main" id="{F329E2C9-7F6F-F35D-25AF-25647D503491}"/>
              </a:ext>
            </a:extLst>
          </p:cNvPr>
          <p:cNvSpPr txBox="1">
            <a:spLocks noChangeArrowheads="1"/>
          </p:cNvSpPr>
          <p:nvPr/>
        </p:nvSpPr>
        <p:spPr bwMode="auto">
          <a:xfrm>
            <a:off x="3505200" y="3810000"/>
            <a:ext cx="330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D</a:t>
            </a:r>
          </a:p>
        </p:txBody>
      </p:sp>
      <p:sp>
        <p:nvSpPr>
          <p:cNvPr id="997421" name="Text Box 45">
            <a:extLst>
              <a:ext uri="{FF2B5EF4-FFF2-40B4-BE49-F238E27FC236}">
                <a16:creationId xmlns:a16="http://schemas.microsoft.com/office/drawing/2014/main" id="{DF396C12-ABC1-745E-DCBC-EF4F783C92A4}"/>
              </a:ext>
            </a:extLst>
          </p:cNvPr>
          <p:cNvSpPr txBox="1">
            <a:spLocks noChangeArrowheads="1"/>
          </p:cNvSpPr>
          <p:nvPr/>
        </p:nvSpPr>
        <p:spPr bwMode="auto">
          <a:xfrm>
            <a:off x="3784600" y="3810000"/>
            <a:ext cx="330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D</a:t>
            </a:r>
          </a:p>
        </p:txBody>
      </p:sp>
      <p:sp>
        <p:nvSpPr>
          <p:cNvPr id="997422" name="Text Box 46">
            <a:extLst>
              <a:ext uri="{FF2B5EF4-FFF2-40B4-BE49-F238E27FC236}">
                <a16:creationId xmlns:a16="http://schemas.microsoft.com/office/drawing/2014/main" id="{30CBDF7D-ECD9-05D8-E2ED-858C5C4A00AC}"/>
              </a:ext>
            </a:extLst>
          </p:cNvPr>
          <p:cNvSpPr txBox="1">
            <a:spLocks noChangeArrowheads="1"/>
          </p:cNvSpPr>
          <p:nvPr/>
        </p:nvSpPr>
        <p:spPr bwMode="auto">
          <a:xfrm>
            <a:off x="4495800" y="3810000"/>
            <a:ext cx="3333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A</a:t>
            </a:r>
          </a:p>
        </p:txBody>
      </p:sp>
      <p:sp>
        <p:nvSpPr>
          <p:cNvPr id="997423" name="Text Box 47">
            <a:extLst>
              <a:ext uri="{FF2B5EF4-FFF2-40B4-BE49-F238E27FC236}">
                <a16:creationId xmlns:a16="http://schemas.microsoft.com/office/drawing/2014/main" id="{8A3F51F1-FF9B-EEB5-0EB6-299E21646603}"/>
              </a:ext>
            </a:extLst>
          </p:cNvPr>
          <p:cNvSpPr txBox="1">
            <a:spLocks noChangeArrowheads="1"/>
          </p:cNvSpPr>
          <p:nvPr/>
        </p:nvSpPr>
        <p:spPr bwMode="auto">
          <a:xfrm>
            <a:off x="4800600" y="3810000"/>
            <a:ext cx="3333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A</a:t>
            </a:r>
          </a:p>
        </p:txBody>
      </p:sp>
      <p:sp>
        <p:nvSpPr>
          <p:cNvPr id="997424" name="Text Box 48">
            <a:extLst>
              <a:ext uri="{FF2B5EF4-FFF2-40B4-BE49-F238E27FC236}">
                <a16:creationId xmlns:a16="http://schemas.microsoft.com/office/drawing/2014/main" id="{C5EFE5B4-E31D-F554-E9AB-8CDB3AC07D96}"/>
              </a:ext>
            </a:extLst>
          </p:cNvPr>
          <p:cNvSpPr txBox="1">
            <a:spLocks noChangeArrowheads="1"/>
          </p:cNvSpPr>
          <p:nvPr/>
        </p:nvSpPr>
        <p:spPr bwMode="auto">
          <a:xfrm>
            <a:off x="5334000" y="3810000"/>
            <a:ext cx="330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D</a:t>
            </a:r>
          </a:p>
        </p:txBody>
      </p:sp>
      <p:sp>
        <p:nvSpPr>
          <p:cNvPr id="997425" name="Text Box 49">
            <a:extLst>
              <a:ext uri="{FF2B5EF4-FFF2-40B4-BE49-F238E27FC236}">
                <a16:creationId xmlns:a16="http://schemas.microsoft.com/office/drawing/2014/main" id="{C4270F45-CD5B-3A59-0129-E6DA1C7E0185}"/>
              </a:ext>
            </a:extLst>
          </p:cNvPr>
          <p:cNvSpPr txBox="1">
            <a:spLocks noChangeArrowheads="1"/>
          </p:cNvSpPr>
          <p:nvPr/>
        </p:nvSpPr>
        <p:spPr bwMode="auto">
          <a:xfrm>
            <a:off x="5613400" y="3810000"/>
            <a:ext cx="330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D</a:t>
            </a:r>
          </a:p>
        </p:txBody>
      </p:sp>
      <p:sp>
        <p:nvSpPr>
          <p:cNvPr id="997426" name="Text Box 50">
            <a:extLst>
              <a:ext uri="{FF2B5EF4-FFF2-40B4-BE49-F238E27FC236}">
                <a16:creationId xmlns:a16="http://schemas.microsoft.com/office/drawing/2014/main" id="{7EFAE5AD-1321-EE24-9685-2CE27C9DDE9F}"/>
              </a:ext>
            </a:extLst>
          </p:cNvPr>
          <p:cNvSpPr txBox="1">
            <a:spLocks noChangeArrowheads="1"/>
          </p:cNvSpPr>
          <p:nvPr/>
        </p:nvSpPr>
        <p:spPr bwMode="auto">
          <a:xfrm>
            <a:off x="6096000" y="4235450"/>
            <a:ext cx="3333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A</a:t>
            </a:r>
          </a:p>
        </p:txBody>
      </p:sp>
      <p:sp>
        <p:nvSpPr>
          <p:cNvPr id="997427" name="Text Box 51">
            <a:extLst>
              <a:ext uri="{FF2B5EF4-FFF2-40B4-BE49-F238E27FC236}">
                <a16:creationId xmlns:a16="http://schemas.microsoft.com/office/drawing/2014/main" id="{38A3C036-2D26-3E89-2E5A-022269F0E2E4}"/>
              </a:ext>
            </a:extLst>
          </p:cNvPr>
          <p:cNvSpPr txBox="1">
            <a:spLocks noChangeArrowheads="1"/>
          </p:cNvSpPr>
          <p:nvPr/>
        </p:nvSpPr>
        <p:spPr bwMode="auto">
          <a:xfrm>
            <a:off x="6448425" y="4235450"/>
            <a:ext cx="3333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A</a:t>
            </a:r>
          </a:p>
        </p:txBody>
      </p:sp>
      <p:sp>
        <p:nvSpPr>
          <p:cNvPr id="997428" name="Text Box 52">
            <a:extLst>
              <a:ext uri="{FF2B5EF4-FFF2-40B4-BE49-F238E27FC236}">
                <a16:creationId xmlns:a16="http://schemas.microsoft.com/office/drawing/2014/main" id="{2EA19240-04E5-EC43-8A25-B1C8EF797AE5}"/>
              </a:ext>
            </a:extLst>
          </p:cNvPr>
          <p:cNvSpPr txBox="1">
            <a:spLocks noChangeArrowheads="1"/>
          </p:cNvSpPr>
          <p:nvPr/>
        </p:nvSpPr>
        <p:spPr bwMode="auto">
          <a:xfrm>
            <a:off x="5994400" y="3810000"/>
            <a:ext cx="330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D</a:t>
            </a:r>
          </a:p>
        </p:txBody>
      </p:sp>
      <p:sp>
        <p:nvSpPr>
          <p:cNvPr id="997429" name="Text Box 53">
            <a:extLst>
              <a:ext uri="{FF2B5EF4-FFF2-40B4-BE49-F238E27FC236}">
                <a16:creationId xmlns:a16="http://schemas.microsoft.com/office/drawing/2014/main" id="{1CB912D9-3DFC-358D-51CC-FF105615E11D}"/>
              </a:ext>
            </a:extLst>
          </p:cNvPr>
          <p:cNvSpPr txBox="1">
            <a:spLocks noChangeArrowheads="1"/>
          </p:cNvSpPr>
          <p:nvPr/>
        </p:nvSpPr>
        <p:spPr bwMode="auto">
          <a:xfrm>
            <a:off x="6858000" y="4235450"/>
            <a:ext cx="3333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A</a:t>
            </a:r>
          </a:p>
        </p:txBody>
      </p:sp>
      <p:sp>
        <p:nvSpPr>
          <p:cNvPr id="52278" name="Text Box 54">
            <a:extLst>
              <a:ext uri="{FF2B5EF4-FFF2-40B4-BE49-F238E27FC236}">
                <a16:creationId xmlns:a16="http://schemas.microsoft.com/office/drawing/2014/main" id="{CF5B0326-DCE3-955C-10F3-07D462951E0B}"/>
              </a:ext>
            </a:extLst>
          </p:cNvPr>
          <p:cNvSpPr txBox="1">
            <a:spLocks noChangeArrowheads="1"/>
          </p:cNvSpPr>
          <p:nvPr/>
        </p:nvSpPr>
        <p:spPr bwMode="auto">
          <a:xfrm>
            <a:off x="609600" y="2895600"/>
            <a:ext cx="698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Src</a:t>
            </a:r>
          </a:p>
        </p:txBody>
      </p:sp>
      <p:sp>
        <p:nvSpPr>
          <p:cNvPr id="52279" name="Text Box 55">
            <a:extLst>
              <a:ext uri="{FF2B5EF4-FFF2-40B4-BE49-F238E27FC236}">
                <a16:creationId xmlns:a16="http://schemas.microsoft.com/office/drawing/2014/main" id="{D0F2ADA3-4C34-2082-4B5A-AF871259FAAA}"/>
              </a:ext>
            </a:extLst>
          </p:cNvPr>
          <p:cNvSpPr txBox="1">
            <a:spLocks noChangeArrowheads="1"/>
          </p:cNvSpPr>
          <p:nvPr/>
        </p:nvSpPr>
        <p:spPr bwMode="auto">
          <a:xfrm>
            <a:off x="609600" y="4724400"/>
            <a:ext cx="862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Dest</a:t>
            </a:r>
          </a:p>
        </p:txBody>
      </p:sp>
      <p:sp>
        <p:nvSpPr>
          <p:cNvPr id="997432" name="Line 56">
            <a:extLst>
              <a:ext uri="{FF2B5EF4-FFF2-40B4-BE49-F238E27FC236}">
                <a16:creationId xmlns:a16="http://schemas.microsoft.com/office/drawing/2014/main" id="{2CEB7E20-3DDB-BC5E-BC5F-599849FD2329}"/>
              </a:ext>
            </a:extLst>
          </p:cNvPr>
          <p:cNvSpPr>
            <a:spLocks noChangeShapeType="1"/>
          </p:cNvSpPr>
          <p:nvPr/>
        </p:nvSpPr>
        <p:spPr bwMode="auto">
          <a:xfrm>
            <a:off x="6324600" y="3200400"/>
            <a:ext cx="838200" cy="1828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97433" name="Text Box 57">
            <a:extLst>
              <a:ext uri="{FF2B5EF4-FFF2-40B4-BE49-F238E27FC236}">
                <a16:creationId xmlns:a16="http://schemas.microsoft.com/office/drawing/2014/main" id="{2253590B-C315-67CB-83C2-EA5317052EED}"/>
              </a:ext>
            </a:extLst>
          </p:cNvPr>
          <p:cNvSpPr txBox="1">
            <a:spLocks noChangeArrowheads="1"/>
          </p:cNvSpPr>
          <p:nvPr/>
        </p:nvSpPr>
        <p:spPr bwMode="auto">
          <a:xfrm>
            <a:off x="6375400" y="3778250"/>
            <a:ext cx="330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D</a:t>
            </a:r>
          </a:p>
        </p:txBody>
      </p:sp>
      <p:sp>
        <p:nvSpPr>
          <p:cNvPr id="997434" name="Rectangle 58">
            <a:extLst>
              <a:ext uri="{FF2B5EF4-FFF2-40B4-BE49-F238E27FC236}">
                <a16:creationId xmlns:a16="http://schemas.microsoft.com/office/drawing/2014/main" id="{D0B72EF1-AA28-879F-F06E-C96BF052B4DA}"/>
              </a:ext>
            </a:extLst>
          </p:cNvPr>
          <p:cNvSpPr>
            <a:spLocks noChangeArrowheads="1"/>
          </p:cNvSpPr>
          <p:nvPr/>
        </p:nvSpPr>
        <p:spPr bwMode="auto">
          <a:xfrm>
            <a:off x="6400800" y="2971800"/>
            <a:ext cx="304800" cy="152400"/>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997435" name="Line 59">
            <a:extLst>
              <a:ext uri="{FF2B5EF4-FFF2-40B4-BE49-F238E27FC236}">
                <a16:creationId xmlns:a16="http://schemas.microsoft.com/office/drawing/2014/main" id="{ECC3C6C5-EA25-FE26-FAF4-32B385C31BF9}"/>
              </a:ext>
            </a:extLst>
          </p:cNvPr>
          <p:cNvSpPr>
            <a:spLocks noChangeShapeType="1"/>
          </p:cNvSpPr>
          <p:nvPr/>
        </p:nvSpPr>
        <p:spPr bwMode="auto">
          <a:xfrm>
            <a:off x="6629400" y="2971800"/>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97436" name="Line 60">
            <a:extLst>
              <a:ext uri="{FF2B5EF4-FFF2-40B4-BE49-F238E27FC236}">
                <a16:creationId xmlns:a16="http://schemas.microsoft.com/office/drawing/2014/main" id="{3EF59580-0A3E-E6DA-F596-412C6337002D}"/>
              </a:ext>
            </a:extLst>
          </p:cNvPr>
          <p:cNvSpPr>
            <a:spLocks noChangeShapeType="1"/>
          </p:cNvSpPr>
          <p:nvPr/>
        </p:nvSpPr>
        <p:spPr bwMode="auto">
          <a:xfrm flipV="1">
            <a:off x="7162800" y="3200400"/>
            <a:ext cx="990600" cy="1828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97437" name="Text Box 61">
            <a:extLst>
              <a:ext uri="{FF2B5EF4-FFF2-40B4-BE49-F238E27FC236}">
                <a16:creationId xmlns:a16="http://schemas.microsoft.com/office/drawing/2014/main" id="{7BB9E302-A2B2-6B76-E724-E4FA062A4EDE}"/>
              </a:ext>
            </a:extLst>
          </p:cNvPr>
          <p:cNvSpPr txBox="1">
            <a:spLocks noChangeArrowheads="1"/>
          </p:cNvSpPr>
          <p:nvPr/>
        </p:nvSpPr>
        <p:spPr bwMode="auto">
          <a:xfrm>
            <a:off x="7239000" y="4235450"/>
            <a:ext cx="3333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A</a:t>
            </a:r>
          </a:p>
        </p:txBody>
      </p:sp>
      <p:sp>
        <p:nvSpPr>
          <p:cNvPr id="997438" name="Text Box 62">
            <a:extLst>
              <a:ext uri="{FF2B5EF4-FFF2-40B4-BE49-F238E27FC236}">
                <a16:creationId xmlns:a16="http://schemas.microsoft.com/office/drawing/2014/main" id="{6BD863C2-712C-F118-3F30-C03AF97F06B5}"/>
              </a:ext>
            </a:extLst>
          </p:cNvPr>
          <p:cNvSpPr txBox="1">
            <a:spLocks noChangeArrowheads="1"/>
          </p:cNvSpPr>
          <p:nvPr/>
        </p:nvSpPr>
        <p:spPr bwMode="auto">
          <a:xfrm>
            <a:off x="1600200" y="2438400"/>
            <a:ext cx="3238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300" b="0" i="0" u="none" strike="noStrike" kern="1200" cap="none" spc="0" normalizeH="0" baseline="0" noProof="0">
                <a:ln>
                  <a:noFill/>
                </a:ln>
                <a:solidFill>
                  <a:srgbClr val="000099"/>
                </a:solidFill>
                <a:effectLst/>
                <a:uLnTx/>
                <a:uFillTx/>
                <a:latin typeface="Comic Sans MS" panose="030F0902030302020204" pitchFamily="66" charset="0"/>
                <a:ea typeface="ＭＳ Ｐゴシック" panose="020B0600070205080204" pitchFamily="34" charset="-128"/>
                <a:cs typeface="+mn-cs"/>
              </a:rPr>
              <a:t>1</a:t>
            </a:r>
          </a:p>
        </p:txBody>
      </p:sp>
      <p:sp>
        <p:nvSpPr>
          <p:cNvPr id="997439" name="Text Box 63">
            <a:extLst>
              <a:ext uri="{FF2B5EF4-FFF2-40B4-BE49-F238E27FC236}">
                <a16:creationId xmlns:a16="http://schemas.microsoft.com/office/drawing/2014/main" id="{6AF5EC52-51F5-9F11-5448-B2A03D5945BE}"/>
              </a:ext>
            </a:extLst>
          </p:cNvPr>
          <p:cNvSpPr txBox="1">
            <a:spLocks noChangeArrowheads="1"/>
          </p:cNvSpPr>
          <p:nvPr/>
        </p:nvSpPr>
        <p:spPr bwMode="auto">
          <a:xfrm>
            <a:off x="3657600" y="2451100"/>
            <a:ext cx="3730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300" b="0" i="0" u="none" strike="noStrike" kern="1200" cap="none" spc="0" normalizeH="0" baseline="0" noProof="0">
                <a:ln>
                  <a:noFill/>
                </a:ln>
                <a:solidFill>
                  <a:srgbClr val="000099"/>
                </a:solidFill>
                <a:effectLst/>
                <a:uLnTx/>
                <a:uFillTx/>
                <a:latin typeface="Comic Sans MS" panose="030F0902030302020204" pitchFamily="66" charset="0"/>
                <a:ea typeface="ＭＳ Ｐゴシック" panose="020B0600070205080204" pitchFamily="34" charset="-128"/>
                <a:cs typeface="+mn-cs"/>
              </a:rPr>
              <a:t>2</a:t>
            </a:r>
          </a:p>
        </p:txBody>
      </p:sp>
      <p:sp>
        <p:nvSpPr>
          <p:cNvPr id="997440" name="Text Box 64">
            <a:extLst>
              <a:ext uri="{FF2B5EF4-FFF2-40B4-BE49-F238E27FC236}">
                <a16:creationId xmlns:a16="http://schemas.microsoft.com/office/drawing/2014/main" id="{36E1EA5E-81E9-5C3D-7D78-9C234001D217}"/>
              </a:ext>
            </a:extLst>
          </p:cNvPr>
          <p:cNvSpPr txBox="1">
            <a:spLocks noChangeArrowheads="1"/>
          </p:cNvSpPr>
          <p:nvPr/>
        </p:nvSpPr>
        <p:spPr bwMode="auto">
          <a:xfrm>
            <a:off x="5715000" y="2463800"/>
            <a:ext cx="3762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300" b="0" i="0" u="none" strike="noStrike" kern="1200" cap="none" spc="0" normalizeH="0" baseline="0" noProof="0">
                <a:ln>
                  <a:noFill/>
                </a:ln>
                <a:solidFill>
                  <a:srgbClr val="000099"/>
                </a:solidFill>
                <a:effectLst/>
                <a:uLnTx/>
                <a:uFillTx/>
                <a:latin typeface="Comic Sans MS" panose="030F0902030302020204" pitchFamily="66" charset="0"/>
                <a:ea typeface="ＭＳ Ｐゴシック" panose="020B0600070205080204" pitchFamily="34" charset="-128"/>
                <a:cs typeface="+mn-cs"/>
              </a:rPr>
              <a:t>4</a:t>
            </a:r>
          </a:p>
        </p:txBody>
      </p:sp>
      <p:sp>
        <p:nvSpPr>
          <p:cNvPr id="997441" name="Text Box 65">
            <a:extLst>
              <a:ext uri="{FF2B5EF4-FFF2-40B4-BE49-F238E27FC236}">
                <a16:creationId xmlns:a16="http://schemas.microsoft.com/office/drawing/2014/main" id="{ECB5D9D7-519F-30D9-773A-345F83839F82}"/>
              </a:ext>
            </a:extLst>
          </p:cNvPr>
          <p:cNvSpPr txBox="1">
            <a:spLocks noChangeArrowheads="1"/>
          </p:cNvSpPr>
          <p:nvPr/>
        </p:nvSpPr>
        <p:spPr bwMode="auto">
          <a:xfrm>
            <a:off x="7772400" y="2476500"/>
            <a:ext cx="3730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300" b="0" i="0" u="none" strike="noStrike" kern="1200" cap="none" spc="0" normalizeH="0" baseline="0" noProof="0">
                <a:ln>
                  <a:noFill/>
                </a:ln>
                <a:solidFill>
                  <a:srgbClr val="000099"/>
                </a:solidFill>
                <a:effectLst/>
                <a:uLnTx/>
                <a:uFillTx/>
                <a:latin typeface="Comic Sans MS" panose="030F0902030302020204" pitchFamily="66" charset="0"/>
                <a:ea typeface="ＭＳ Ｐゴシック" panose="020B0600070205080204" pitchFamily="34" charset="-128"/>
                <a:cs typeface="+mn-cs"/>
              </a:rPr>
              <a:t>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9738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9738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9739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9739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974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974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9743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99738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9738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9738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9738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9739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9739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9739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99739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99742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99742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99742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99742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997439"/>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997388"/>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997389"/>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997390"/>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997391"/>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997392"/>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997393"/>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997400"/>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997401"/>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997402"/>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997403"/>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997408"/>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997409"/>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997424"/>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997425"/>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997426"/>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997427"/>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997428"/>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997432"/>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997433"/>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997434"/>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997435"/>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997436"/>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997440"/>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997437"/>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997429"/>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ntr" presetSubtype="0" fill="hold" nodeType="clickEffect">
                                  <p:stCondLst>
                                    <p:cond delay="0"/>
                                  </p:stCondLst>
                                  <p:childTnLst>
                                    <p:set>
                                      <p:cBhvr>
                                        <p:cTn id="102" dur="1" fill="hold">
                                          <p:stCondLst>
                                            <p:cond delay="0"/>
                                          </p:stCondLst>
                                        </p:cTn>
                                        <p:tgtEl>
                                          <p:spTgt spid="997404"/>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997405"/>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997406"/>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997407"/>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997410"/>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997411"/>
                                        </p:tgtEl>
                                        <p:attrNameLst>
                                          <p:attrName>style.visibility</p:attrName>
                                        </p:attrNameLst>
                                      </p:cBhvr>
                                      <p:to>
                                        <p:strVal val="visible"/>
                                      </p:to>
                                    </p:set>
                                  </p:childTnLst>
                                </p:cTn>
                              </p:par>
                              <p:par>
                                <p:cTn id="113" presetID="1" presetClass="entr" presetSubtype="0" fill="hold" nodeType="withEffect">
                                  <p:stCondLst>
                                    <p:cond delay="0"/>
                                  </p:stCondLst>
                                  <p:childTnLst>
                                    <p:set>
                                      <p:cBhvr>
                                        <p:cTn id="114" dur="1" fill="hold">
                                          <p:stCondLst>
                                            <p:cond delay="0"/>
                                          </p:stCondLst>
                                        </p:cTn>
                                        <p:tgtEl>
                                          <p:spTgt spid="997412"/>
                                        </p:tgtEl>
                                        <p:attrNameLst>
                                          <p:attrName>style.visibility</p:attrName>
                                        </p:attrNameLst>
                                      </p:cBhvr>
                                      <p:to>
                                        <p:strVal val="visible"/>
                                      </p:to>
                                    </p:set>
                                  </p:childTnLst>
                                </p:cTn>
                              </p:par>
                              <p:par>
                                <p:cTn id="115" presetID="1" presetClass="entr" presetSubtype="0" fill="hold" nodeType="withEffect">
                                  <p:stCondLst>
                                    <p:cond delay="0"/>
                                  </p:stCondLst>
                                  <p:childTnLst>
                                    <p:set>
                                      <p:cBhvr>
                                        <p:cTn id="116" dur="1" fill="hold">
                                          <p:stCondLst>
                                            <p:cond delay="0"/>
                                          </p:stCondLst>
                                        </p:cTn>
                                        <p:tgtEl>
                                          <p:spTgt spid="997413"/>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997414"/>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997415"/>
                                        </p:tgtEl>
                                        <p:attrNameLst>
                                          <p:attrName>style.visibility</p:attrName>
                                        </p:attrNameLst>
                                      </p:cBhvr>
                                      <p:to>
                                        <p:strVal val="visible"/>
                                      </p:to>
                                    </p:set>
                                  </p:childTnLst>
                                </p:cTn>
                              </p:par>
                              <p:par>
                                <p:cTn id="121" presetID="1" presetClass="entr" presetSubtype="0" fill="hold" nodeType="withEffect">
                                  <p:stCondLst>
                                    <p:cond delay="0"/>
                                  </p:stCondLst>
                                  <p:childTnLst>
                                    <p:set>
                                      <p:cBhvr>
                                        <p:cTn id="122" dur="1" fill="hold">
                                          <p:stCondLst>
                                            <p:cond delay="0"/>
                                          </p:stCondLst>
                                        </p:cTn>
                                        <p:tgtEl>
                                          <p:spTgt spid="997416"/>
                                        </p:tgtEl>
                                        <p:attrNameLst>
                                          <p:attrName>style.visibility</p:attrName>
                                        </p:attrNameLst>
                                      </p:cBhvr>
                                      <p:to>
                                        <p:strVal val="visible"/>
                                      </p:to>
                                    </p:set>
                                  </p:childTnLst>
                                </p:cTn>
                              </p:par>
                              <p:par>
                                <p:cTn id="123" presetID="1" presetClass="entr" presetSubtype="0" fill="hold" nodeType="withEffect">
                                  <p:stCondLst>
                                    <p:cond delay="0"/>
                                  </p:stCondLst>
                                  <p:childTnLst>
                                    <p:set>
                                      <p:cBhvr>
                                        <p:cTn id="124" dur="1" fill="hold">
                                          <p:stCondLst>
                                            <p:cond delay="0"/>
                                          </p:stCondLst>
                                        </p:cTn>
                                        <p:tgtEl>
                                          <p:spTgt spid="997417"/>
                                        </p:tgtEl>
                                        <p:attrNameLst>
                                          <p:attrName>style.visibility</p:attrName>
                                        </p:attrNameLst>
                                      </p:cBhvr>
                                      <p:to>
                                        <p:strVal val="visible"/>
                                      </p:to>
                                    </p:set>
                                  </p:childTnLst>
                                </p:cTn>
                              </p:par>
                              <p:par>
                                <p:cTn id="125" presetID="1" presetClass="entr" presetSubtype="0" fill="hold" nodeType="withEffect">
                                  <p:stCondLst>
                                    <p:cond delay="0"/>
                                  </p:stCondLst>
                                  <p:childTnLst>
                                    <p:set>
                                      <p:cBhvr>
                                        <p:cTn id="126" dur="1" fill="hold">
                                          <p:stCondLst>
                                            <p:cond delay="0"/>
                                          </p:stCondLst>
                                        </p:cTn>
                                        <p:tgtEl>
                                          <p:spTgt spid="9974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7394" grpId="0" animBg="1"/>
      <p:bldP spid="997396" grpId="0" animBg="1"/>
      <p:bldP spid="997398" grpId="0" animBg="1"/>
      <p:bldP spid="997400" grpId="0" animBg="1"/>
      <p:bldP spid="997402" grpId="0" animBg="1"/>
      <p:bldP spid="997404" grpId="0" animBg="1"/>
      <p:bldP spid="997406" grpId="0" animBg="1"/>
      <p:bldP spid="997408" grpId="0" animBg="1"/>
      <p:bldP spid="997410" grpId="0" animBg="1"/>
      <p:bldP spid="997412" grpId="0" animBg="1"/>
      <p:bldP spid="997418" grpId="0"/>
      <p:bldP spid="997419" grpId="0"/>
      <p:bldP spid="997420" grpId="0"/>
      <p:bldP spid="997421" grpId="0"/>
      <p:bldP spid="997422" grpId="0"/>
      <p:bldP spid="997423" grpId="0"/>
      <p:bldP spid="997424" grpId="0"/>
      <p:bldP spid="997425" grpId="0"/>
      <p:bldP spid="997426" grpId="0"/>
      <p:bldP spid="997427" grpId="0"/>
      <p:bldP spid="997428" grpId="0"/>
      <p:bldP spid="997429" grpId="0"/>
      <p:bldP spid="997433" grpId="0"/>
      <p:bldP spid="997434" grpId="0" animBg="1"/>
      <p:bldP spid="997437" grpId="0"/>
      <p:bldP spid="997438" grpId="0"/>
      <p:bldP spid="997439" grpId="0"/>
      <p:bldP spid="997440" grpId="0"/>
      <p:bldP spid="99744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18">
            <a:extLst>
              <a:ext uri="{FF2B5EF4-FFF2-40B4-BE49-F238E27FC236}">
                <a16:creationId xmlns:a16="http://schemas.microsoft.com/office/drawing/2014/main" id="{137FBCC4-CBBD-CB5C-D77E-1EF47EB4CD47}"/>
              </a:ext>
            </a:extLst>
          </p:cNvPr>
          <p:cNvSpPr>
            <a:spLocks noGrp="1"/>
          </p:cNvSpPr>
          <p:nvPr>
            <p:ph type="title"/>
          </p:nvPr>
        </p:nvSpPr>
        <p:spPr/>
        <p:txBody>
          <a:bodyPr/>
          <a:lstStyle/>
          <a:p>
            <a:r>
              <a:rPr lang="en-US" altLang="en-US">
                <a:ea typeface="ＭＳ Ｐゴシック" panose="020B0600070205080204" pitchFamily="34" charset="-128"/>
              </a:rPr>
              <a:t>Slow Start and the TCP Sawtooth</a:t>
            </a:r>
          </a:p>
        </p:txBody>
      </p:sp>
      <p:sp>
        <p:nvSpPr>
          <p:cNvPr id="134146" name="Content Placeholder 20">
            <a:extLst>
              <a:ext uri="{FF2B5EF4-FFF2-40B4-BE49-F238E27FC236}">
                <a16:creationId xmlns:a16="http://schemas.microsoft.com/office/drawing/2014/main" id="{24D3C016-9DA0-B7FD-7126-91CDE7EAE275}"/>
              </a:ext>
            </a:extLst>
          </p:cNvPr>
          <p:cNvSpPr>
            <a:spLocks noGrp="1"/>
          </p:cNvSpPr>
          <p:nvPr>
            <p:ph idx="1"/>
          </p:nvPr>
        </p:nvSpPr>
        <p:spPr>
          <a:xfrm>
            <a:off x="228600" y="4197350"/>
            <a:ext cx="8763000" cy="2316163"/>
          </a:xfrm>
        </p:spPr>
        <p:txBody>
          <a:bodyPr/>
          <a:lstStyle/>
          <a:p>
            <a:pPr>
              <a:defRPr/>
            </a:pPr>
            <a:r>
              <a:rPr lang="en-US" altLang="en-US" dirty="0">
                <a:ea typeface="ＭＳ Ｐゴシック" panose="020B0600070205080204" pitchFamily="34" charset="-128"/>
              </a:rPr>
              <a:t>Why is this called “slow start”?</a:t>
            </a:r>
          </a:p>
          <a:p>
            <a:pPr marL="0" indent="0">
              <a:buFont typeface="Arial" panose="020B0604020202020204" pitchFamily="34" charset="0"/>
              <a:buNone/>
              <a:defRPr/>
            </a:pPr>
            <a:r>
              <a:rPr lang="en-US" altLang="en-US" dirty="0">
                <a:solidFill>
                  <a:schemeClr val="tx1"/>
                </a:solidFill>
                <a:ea typeface="ＭＳ Ｐゴシック" panose="020B0600070205080204" pitchFamily="34" charset="-128"/>
              </a:rPr>
              <a:t>TCP originally had </a:t>
            </a:r>
            <a:r>
              <a:rPr lang="en-US" altLang="en-US" i="1" dirty="0">
                <a:solidFill>
                  <a:schemeClr val="tx1"/>
                </a:solidFill>
                <a:ea typeface="ＭＳ Ｐゴシック" panose="020B0600070205080204" pitchFamily="34" charset="-128"/>
              </a:rPr>
              <a:t>no </a:t>
            </a:r>
            <a:r>
              <a:rPr lang="en-US" altLang="en-US" dirty="0">
                <a:solidFill>
                  <a:schemeClr val="tx1"/>
                </a:solidFill>
                <a:ea typeface="ＭＳ Ｐゴシック" panose="020B0600070205080204" pitchFamily="34" charset="-128"/>
              </a:rPr>
              <a:t>congestion control</a:t>
            </a:r>
          </a:p>
          <a:p>
            <a:pPr lvl="1">
              <a:defRPr/>
            </a:pPr>
            <a:r>
              <a:rPr lang="en-US" altLang="en-US" dirty="0">
                <a:ea typeface="ＭＳ Ｐゴシック" panose="020B0600070205080204" pitchFamily="34" charset="-128"/>
              </a:rPr>
              <a:t>Source would start by sending entire receiver window</a:t>
            </a:r>
          </a:p>
          <a:p>
            <a:pPr lvl="1">
              <a:defRPr/>
            </a:pPr>
            <a:r>
              <a:rPr lang="en-US" altLang="en-US" dirty="0">
                <a:ea typeface="ＭＳ Ｐゴシック" panose="020B0600070205080204" pitchFamily="34" charset="-128"/>
              </a:rPr>
              <a:t>Led to congestion collapse! </a:t>
            </a:r>
          </a:p>
          <a:p>
            <a:pPr lvl="1">
              <a:defRPr/>
            </a:pPr>
            <a:r>
              <a:rPr lang="ja-JP" altLang="en-US">
                <a:ea typeface="ＭＳ Ｐゴシック" panose="020B0600070205080204" pitchFamily="34" charset="-128"/>
              </a:rPr>
              <a:t>“</a:t>
            </a:r>
            <a:r>
              <a:rPr lang="en-US" altLang="ja-JP" dirty="0">
                <a:ea typeface="ＭＳ Ｐゴシック" panose="020B0600070205080204" pitchFamily="34" charset="-128"/>
              </a:rPr>
              <a:t>Slow start</a:t>
            </a:r>
            <a:r>
              <a:rPr lang="ja-JP" altLang="en-US">
                <a:ea typeface="ＭＳ Ｐゴシック" panose="020B0600070205080204" pitchFamily="34" charset="-128"/>
              </a:rPr>
              <a:t>”</a:t>
            </a:r>
            <a:r>
              <a:rPr lang="en-US" altLang="ja-JP" dirty="0">
                <a:ea typeface="ＭＳ Ｐゴシック" panose="020B0600070205080204" pitchFamily="34" charset="-128"/>
              </a:rPr>
              <a:t> is, comparatively, slower</a:t>
            </a:r>
            <a:endParaRPr lang="en-US" altLang="en-US" dirty="0">
              <a:ea typeface="ＭＳ Ｐゴシック" panose="020B0600070205080204" pitchFamily="34" charset="-128"/>
            </a:endParaRPr>
          </a:p>
        </p:txBody>
      </p:sp>
      <p:sp>
        <p:nvSpPr>
          <p:cNvPr id="54275" name="Slide Number Placeholder 2">
            <a:extLst>
              <a:ext uri="{FF2B5EF4-FFF2-40B4-BE49-F238E27FC236}">
                <a16:creationId xmlns:a16="http://schemas.microsoft.com/office/drawing/2014/main" id="{30480AB7-1B4E-8BBC-4423-425A5730372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1CDF446-511E-5C47-9247-22A28432FCED}"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54276" name="Freeform 3">
            <a:extLst>
              <a:ext uri="{FF2B5EF4-FFF2-40B4-BE49-F238E27FC236}">
                <a16:creationId xmlns:a16="http://schemas.microsoft.com/office/drawing/2014/main" id="{BDB683DB-CD7A-804A-789B-AED5BC0BEA17}"/>
              </a:ext>
            </a:extLst>
          </p:cNvPr>
          <p:cNvSpPr>
            <a:spLocks/>
          </p:cNvSpPr>
          <p:nvPr/>
        </p:nvSpPr>
        <p:spPr bwMode="auto">
          <a:xfrm>
            <a:off x="1524000" y="1066800"/>
            <a:ext cx="7010400" cy="2819400"/>
          </a:xfrm>
          <a:custGeom>
            <a:avLst/>
            <a:gdLst>
              <a:gd name="T0" fmla="*/ 0 w 4416"/>
              <a:gd name="T1" fmla="*/ 0 h 1968"/>
              <a:gd name="T2" fmla="*/ 0 w 4416"/>
              <a:gd name="T3" fmla="*/ 2147483646 h 1968"/>
              <a:gd name="T4" fmla="*/ 2147483646 w 4416"/>
              <a:gd name="T5" fmla="*/ 2147483646 h 1968"/>
              <a:gd name="T6" fmla="*/ 0 60000 65536"/>
              <a:gd name="T7" fmla="*/ 0 60000 65536"/>
              <a:gd name="T8" fmla="*/ 0 60000 65536"/>
              <a:gd name="T9" fmla="*/ 0 w 4416"/>
              <a:gd name="T10" fmla="*/ 0 h 1968"/>
              <a:gd name="T11" fmla="*/ 4416 w 4416"/>
              <a:gd name="T12" fmla="*/ 1968 h 1968"/>
            </a:gdLst>
            <a:ahLst/>
            <a:cxnLst>
              <a:cxn ang="T6">
                <a:pos x="T0" y="T1"/>
              </a:cxn>
              <a:cxn ang="T7">
                <a:pos x="T2" y="T3"/>
              </a:cxn>
              <a:cxn ang="T8">
                <a:pos x="T4" y="T5"/>
              </a:cxn>
            </a:cxnLst>
            <a:rect l="T9" t="T10" r="T11" b="T12"/>
            <a:pathLst>
              <a:path w="4416" h="1968">
                <a:moveTo>
                  <a:pt x="0" y="0"/>
                </a:moveTo>
                <a:lnTo>
                  <a:pt x="0" y="1968"/>
                </a:lnTo>
                <a:lnTo>
                  <a:pt x="4416" y="1968"/>
                </a:lnTo>
              </a:path>
            </a:pathLst>
          </a:custGeom>
          <a:noFill/>
          <a:ln w="19050">
            <a:solidFill>
              <a:schemeClr val="tx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4277" name="Text Box 5">
            <a:extLst>
              <a:ext uri="{FF2B5EF4-FFF2-40B4-BE49-F238E27FC236}">
                <a16:creationId xmlns:a16="http://schemas.microsoft.com/office/drawing/2014/main" id="{EC9D7989-B367-4616-CB31-021488FA395C}"/>
              </a:ext>
            </a:extLst>
          </p:cNvPr>
          <p:cNvSpPr txBox="1">
            <a:spLocks noChangeArrowheads="1"/>
          </p:cNvSpPr>
          <p:nvPr/>
        </p:nvSpPr>
        <p:spPr bwMode="auto">
          <a:xfrm>
            <a:off x="7504113" y="3886200"/>
            <a:ext cx="2682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t</a:t>
            </a:r>
          </a:p>
        </p:txBody>
      </p:sp>
      <p:sp>
        <p:nvSpPr>
          <p:cNvPr id="54278" name="Text Box 6">
            <a:extLst>
              <a:ext uri="{FF2B5EF4-FFF2-40B4-BE49-F238E27FC236}">
                <a16:creationId xmlns:a16="http://schemas.microsoft.com/office/drawing/2014/main" id="{C011582C-1E31-2C75-8F22-262227260731}"/>
              </a:ext>
            </a:extLst>
          </p:cNvPr>
          <p:cNvSpPr txBox="1">
            <a:spLocks noChangeArrowheads="1"/>
          </p:cNvSpPr>
          <p:nvPr/>
        </p:nvSpPr>
        <p:spPr bwMode="auto">
          <a:xfrm>
            <a:off x="265113" y="1905000"/>
            <a:ext cx="11826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Window</a:t>
            </a:r>
          </a:p>
        </p:txBody>
      </p:sp>
      <p:sp>
        <p:nvSpPr>
          <p:cNvPr id="54279" name="Line 7">
            <a:extLst>
              <a:ext uri="{FF2B5EF4-FFF2-40B4-BE49-F238E27FC236}">
                <a16:creationId xmlns:a16="http://schemas.microsoft.com/office/drawing/2014/main" id="{DCCE0002-DCBF-021B-582F-994D9CEE6BC3}"/>
              </a:ext>
            </a:extLst>
          </p:cNvPr>
          <p:cNvSpPr>
            <a:spLocks noChangeShapeType="1"/>
          </p:cNvSpPr>
          <p:nvPr/>
        </p:nvSpPr>
        <p:spPr bwMode="auto">
          <a:xfrm>
            <a:off x="3856038" y="3505200"/>
            <a:ext cx="457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4280" name="Line 8">
            <a:extLst>
              <a:ext uri="{FF2B5EF4-FFF2-40B4-BE49-F238E27FC236}">
                <a16:creationId xmlns:a16="http://schemas.microsoft.com/office/drawing/2014/main" id="{58912849-5028-65F7-B1B9-331F291190DD}"/>
              </a:ext>
            </a:extLst>
          </p:cNvPr>
          <p:cNvSpPr>
            <a:spLocks noChangeShapeType="1"/>
          </p:cNvSpPr>
          <p:nvPr/>
        </p:nvSpPr>
        <p:spPr bwMode="auto">
          <a:xfrm>
            <a:off x="3856038" y="2819400"/>
            <a:ext cx="457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4281" name="Line 9">
            <a:extLst>
              <a:ext uri="{FF2B5EF4-FFF2-40B4-BE49-F238E27FC236}">
                <a16:creationId xmlns:a16="http://schemas.microsoft.com/office/drawing/2014/main" id="{48DB56A1-188B-781E-57DC-B2FA7DC88E80}"/>
              </a:ext>
            </a:extLst>
          </p:cNvPr>
          <p:cNvSpPr>
            <a:spLocks noChangeShapeType="1"/>
          </p:cNvSpPr>
          <p:nvPr/>
        </p:nvSpPr>
        <p:spPr bwMode="auto">
          <a:xfrm>
            <a:off x="4084638" y="2819400"/>
            <a:ext cx="0" cy="68580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4282" name="Text Box 10">
            <a:extLst>
              <a:ext uri="{FF2B5EF4-FFF2-40B4-BE49-F238E27FC236}">
                <a16:creationId xmlns:a16="http://schemas.microsoft.com/office/drawing/2014/main" id="{EDB8F386-431C-0E6C-F78B-084CC8B43D02}"/>
              </a:ext>
            </a:extLst>
          </p:cNvPr>
          <p:cNvSpPr txBox="1">
            <a:spLocks noChangeArrowheads="1"/>
          </p:cNvSpPr>
          <p:nvPr/>
        </p:nvSpPr>
        <p:spPr bwMode="auto">
          <a:xfrm>
            <a:off x="4297363" y="3017838"/>
            <a:ext cx="10937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halved</a:t>
            </a:r>
          </a:p>
        </p:txBody>
      </p:sp>
      <p:sp>
        <p:nvSpPr>
          <p:cNvPr id="54283" name="Line 11">
            <a:extLst>
              <a:ext uri="{FF2B5EF4-FFF2-40B4-BE49-F238E27FC236}">
                <a16:creationId xmlns:a16="http://schemas.microsoft.com/office/drawing/2014/main" id="{3C282029-BD1F-F3E6-5EDF-BF46889CF261}"/>
              </a:ext>
            </a:extLst>
          </p:cNvPr>
          <p:cNvSpPr>
            <a:spLocks noChangeShapeType="1"/>
          </p:cNvSpPr>
          <p:nvPr/>
        </p:nvSpPr>
        <p:spPr bwMode="auto">
          <a:xfrm>
            <a:off x="3094038" y="1600200"/>
            <a:ext cx="0"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4284" name="Line 12">
            <a:extLst>
              <a:ext uri="{FF2B5EF4-FFF2-40B4-BE49-F238E27FC236}">
                <a16:creationId xmlns:a16="http://schemas.microsoft.com/office/drawing/2014/main" id="{25F3497E-D904-C6FD-E51B-8A69ED9BF746}"/>
              </a:ext>
            </a:extLst>
          </p:cNvPr>
          <p:cNvSpPr>
            <a:spLocks noChangeShapeType="1"/>
          </p:cNvSpPr>
          <p:nvPr/>
        </p:nvSpPr>
        <p:spPr bwMode="auto">
          <a:xfrm>
            <a:off x="3703638" y="1828800"/>
            <a:ext cx="0"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4285" name="Line 13">
            <a:extLst>
              <a:ext uri="{FF2B5EF4-FFF2-40B4-BE49-F238E27FC236}">
                <a16:creationId xmlns:a16="http://schemas.microsoft.com/office/drawing/2014/main" id="{2F1DBF22-2316-A7FE-48AD-8613E6E72A99}"/>
              </a:ext>
            </a:extLst>
          </p:cNvPr>
          <p:cNvSpPr>
            <a:spLocks noChangeShapeType="1"/>
          </p:cNvSpPr>
          <p:nvPr/>
        </p:nvSpPr>
        <p:spPr bwMode="auto">
          <a:xfrm>
            <a:off x="5761038" y="1066800"/>
            <a:ext cx="0"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4286" name="Line 14">
            <a:extLst>
              <a:ext uri="{FF2B5EF4-FFF2-40B4-BE49-F238E27FC236}">
                <a16:creationId xmlns:a16="http://schemas.microsoft.com/office/drawing/2014/main" id="{B9CEB2BF-D5A1-1D47-349D-653A5FF9AC57}"/>
              </a:ext>
            </a:extLst>
          </p:cNvPr>
          <p:cNvSpPr>
            <a:spLocks noChangeShapeType="1"/>
          </p:cNvSpPr>
          <p:nvPr/>
        </p:nvSpPr>
        <p:spPr bwMode="auto">
          <a:xfrm>
            <a:off x="6827838" y="1447800"/>
            <a:ext cx="0"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4287" name="Line 15">
            <a:extLst>
              <a:ext uri="{FF2B5EF4-FFF2-40B4-BE49-F238E27FC236}">
                <a16:creationId xmlns:a16="http://schemas.microsoft.com/office/drawing/2014/main" id="{284F4B87-AF4E-428D-F101-14546FFF81C1}"/>
              </a:ext>
            </a:extLst>
          </p:cNvPr>
          <p:cNvSpPr>
            <a:spLocks noChangeShapeType="1"/>
          </p:cNvSpPr>
          <p:nvPr/>
        </p:nvSpPr>
        <p:spPr bwMode="auto">
          <a:xfrm>
            <a:off x="7970838" y="1524000"/>
            <a:ext cx="0"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4288" name="Text Box 16">
            <a:extLst>
              <a:ext uri="{FF2B5EF4-FFF2-40B4-BE49-F238E27FC236}">
                <a16:creationId xmlns:a16="http://schemas.microsoft.com/office/drawing/2014/main" id="{FE7E596E-2A86-C4E7-5A3B-D6BE7D51F933}"/>
              </a:ext>
            </a:extLst>
          </p:cNvPr>
          <p:cNvSpPr txBox="1">
            <a:spLocks noChangeArrowheads="1"/>
          </p:cNvSpPr>
          <p:nvPr/>
        </p:nvSpPr>
        <p:spPr bwMode="auto">
          <a:xfrm>
            <a:off x="2667000" y="1143000"/>
            <a:ext cx="8080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Loss</a:t>
            </a:r>
          </a:p>
        </p:txBody>
      </p:sp>
      <p:sp>
        <p:nvSpPr>
          <p:cNvPr id="134161" name="AutoShape 17">
            <a:extLst>
              <a:ext uri="{FF2B5EF4-FFF2-40B4-BE49-F238E27FC236}">
                <a16:creationId xmlns:a16="http://schemas.microsoft.com/office/drawing/2014/main" id="{9B3D68D3-198A-6D15-CD9F-47C42ECB054D}"/>
              </a:ext>
            </a:extLst>
          </p:cNvPr>
          <p:cNvSpPr>
            <a:spLocks noChangeArrowheads="1"/>
          </p:cNvSpPr>
          <p:nvPr/>
        </p:nvSpPr>
        <p:spPr bwMode="auto">
          <a:xfrm>
            <a:off x="2895600" y="3733800"/>
            <a:ext cx="3733800" cy="457200"/>
          </a:xfrm>
          <a:prstGeom prst="wedgeRectCallout">
            <a:avLst>
              <a:gd name="adj1" fmla="val -52519"/>
              <a:gd name="adj2" fmla="val -128727"/>
            </a:avLst>
          </a:prstGeom>
          <a:solidFill>
            <a:srgbClr val="CCFFFF"/>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Exponential </a:t>
            </a:r>
            <a:r>
              <a:rPr kumimoji="0" lang="ja-JP" altLang="en-US" sz="24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a:t>
            </a:r>
            <a:r>
              <a:rPr kumimoji="0" lang="en-US" altLang="ja-JP" sz="24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slow start</a:t>
            </a:r>
            <a:r>
              <a:rPr kumimoji="0" lang="ja-JP" altLang="en-US" sz="24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a:t>
            </a:r>
            <a:endParaRPr kumimoji="0" lang="en-US" altLang="en-US" sz="24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pic>
        <p:nvPicPr>
          <p:cNvPr id="54290" name="Picture 19" descr="tcp.png">
            <a:extLst>
              <a:ext uri="{FF2B5EF4-FFF2-40B4-BE49-F238E27FC236}">
                <a16:creationId xmlns:a16="http://schemas.microsoft.com/office/drawing/2014/main" id="{026205F9-4A83-9D9B-6E06-F1C9D64024AB}"/>
              </a:ext>
            </a:extLst>
          </p:cNvPr>
          <p:cNvPicPr>
            <a:picLocks noChangeAspect="1"/>
          </p:cNvPicPr>
          <p:nvPr/>
        </p:nvPicPr>
        <p:blipFill>
          <a:blip r:embed="rId3">
            <a:extLst>
              <a:ext uri="{28A0092B-C50C-407E-A947-70E740481C1C}">
                <a14:useLocalDpi xmlns:a14="http://schemas.microsoft.com/office/drawing/2010/main" val="0"/>
              </a:ext>
            </a:extLst>
          </a:blip>
          <a:srcRect l="25404"/>
          <a:stretch>
            <a:fillRect/>
          </a:stretch>
        </p:blipFill>
        <p:spPr bwMode="auto">
          <a:xfrm>
            <a:off x="3094038" y="1935163"/>
            <a:ext cx="5370512" cy="203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91" name="Freeform 14">
            <a:extLst>
              <a:ext uri="{FF2B5EF4-FFF2-40B4-BE49-F238E27FC236}">
                <a16:creationId xmlns:a16="http://schemas.microsoft.com/office/drawing/2014/main" id="{652A253E-FC26-75CA-55F3-3903622DEDBE}"/>
              </a:ext>
            </a:extLst>
          </p:cNvPr>
          <p:cNvSpPr>
            <a:spLocks/>
          </p:cNvSpPr>
          <p:nvPr/>
        </p:nvSpPr>
        <p:spPr bwMode="auto">
          <a:xfrm>
            <a:off x="1524000" y="2484438"/>
            <a:ext cx="1590675" cy="1408112"/>
          </a:xfrm>
          <a:custGeom>
            <a:avLst/>
            <a:gdLst>
              <a:gd name="T0" fmla="*/ 2147483646 w 1152"/>
              <a:gd name="T1" fmla="*/ 0 h 864"/>
              <a:gd name="T2" fmla="*/ 2147483646 w 1152"/>
              <a:gd name="T3" fmla="*/ 2147483646 h 864"/>
              <a:gd name="T4" fmla="*/ 2147483646 w 1152"/>
              <a:gd name="T5" fmla="*/ 2147483646 h 864"/>
              <a:gd name="T6" fmla="*/ 2147483646 w 1152"/>
              <a:gd name="T7" fmla="*/ 2147483646 h 864"/>
              <a:gd name="T8" fmla="*/ 0 w 1152"/>
              <a:gd name="T9" fmla="*/ 2147483646 h 864"/>
              <a:gd name="T10" fmla="*/ 0 60000 65536"/>
              <a:gd name="T11" fmla="*/ 0 60000 65536"/>
              <a:gd name="T12" fmla="*/ 0 60000 65536"/>
              <a:gd name="T13" fmla="*/ 0 60000 65536"/>
              <a:gd name="T14" fmla="*/ 0 60000 65536"/>
              <a:gd name="T15" fmla="*/ 0 w 1152"/>
              <a:gd name="T16" fmla="*/ 0 h 864"/>
              <a:gd name="T17" fmla="*/ 1152 w 1152"/>
              <a:gd name="T18" fmla="*/ 864 h 864"/>
            </a:gdLst>
            <a:ahLst/>
            <a:cxnLst>
              <a:cxn ang="T10">
                <a:pos x="T0" y="T1"/>
              </a:cxn>
              <a:cxn ang="T11">
                <a:pos x="T2" y="T3"/>
              </a:cxn>
              <a:cxn ang="T12">
                <a:pos x="T4" y="T5"/>
              </a:cxn>
              <a:cxn ang="T13">
                <a:pos x="T6" y="T7"/>
              </a:cxn>
              <a:cxn ang="T14">
                <a:pos x="T8" y="T9"/>
              </a:cxn>
            </a:cxnLst>
            <a:rect l="T15" t="T16" r="T17" b="T18"/>
            <a:pathLst>
              <a:path w="1152" h="864">
                <a:moveTo>
                  <a:pt x="1152" y="0"/>
                </a:moveTo>
                <a:cubicBezTo>
                  <a:pt x="1132" y="116"/>
                  <a:pt x="1112" y="232"/>
                  <a:pt x="1056" y="336"/>
                </a:cubicBezTo>
                <a:cubicBezTo>
                  <a:pt x="1000" y="440"/>
                  <a:pt x="928" y="544"/>
                  <a:pt x="816" y="624"/>
                </a:cubicBezTo>
                <a:cubicBezTo>
                  <a:pt x="704" y="704"/>
                  <a:pt x="520" y="776"/>
                  <a:pt x="384" y="816"/>
                </a:cubicBezTo>
                <a:cubicBezTo>
                  <a:pt x="248" y="856"/>
                  <a:pt x="124" y="860"/>
                  <a:pt x="0" y="864"/>
                </a:cubicBezTo>
              </a:path>
            </a:pathLst>
          </a:custGeom>
          <a:noFill/>
          <a:ln w="3810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21" name="AutoShape 17">
            <a:extLst>
              <a:ext uri="{FF2B5EF4-FFF2-40B4-BE49-F238E27FC236}">
                <a16:creationId xmlns:a16="http://schemas.microsoft.com/office/drawing/2014/main" id="{E1442E06-194C-027A-5349-357479B3A055}"/>
              </a:ext>
            </a:extLst>
          </p:cNvPr>
          <p:cNvSpPr>
            <a:spLocks noChangeArrowheads="1"/>
          </p:cNvSpPr>
          <p:nvPr/>
        </p:nvSpPr>
        <p:spPr bwMode="auto">
          <a:xfrm>
            <a:off x="5472113" y="2778125"/>
            <a:ext cx="3733800" cy="814388"/>
          </a:xfrm>
          <a:prstGeom prst="wedgeRectCallout">
            <a:avLst>
              <a:gd name="adj1" fmla="val -104560"/>
              <a:gd name="adj2" fmla="val -20606"/>
            </a:avLst>
          </a:prstGeom>
          <a:solidFill>
            <a:srgbClr val="CCFFFF"/>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Linear </a:t>
            </a:r>
            <a:r>
              <a:rPr kumimoji="0" lang="ja-JP" altLang="en-US" sz="24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a:t>
            </a:r>
            <a:r>
              <a:rPr kumimoji="0" lang="en-US" altLang="ja-JP" sz="24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congestion avoidance</a:t>
            </a:r>
            <a:r>
              <a:rPr kumimoji="0" lang="ja-JP" altLang="en-US" sz="24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a:t>
            </a:r>
            <a:r>
              <a:rPr kumimoji="0" lang="en-US" altLang="ja-JP" sz="24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 phase</a:t>
            </a:r>
            <a:endParaRPr kumimoji="0" lang="en-US" altLang="en-US" sz="24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416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34146">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34146">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4146">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4146">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414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61" grpId="0" animBg="1"/>
      <p:bldP spid="21" grpId="0" animBg="1"/>
    </p:bld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14646</TotalTime>
  <Words>2819</Words>
  <Application>Microsoft Macintosh PowerPoint</Application>
  <PresentationFormat>On-screen Show (4:3)</PresentationFormat>
  <Paragraphs>536</Paragraphs>
  <Slides>67</Slides>
  <Notes>24</Notes>
  <HiddenSlides>2</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67</vt:i4>
      </vt:variant>
    </vt:vector>
  </HeadingPairs>
  <TitlesOfParts>
    <vt:vector size="79" baseType="lpstr">
      <vt:lpstr>ＭＳ Ｐゴシック</vt:lpstr>
      <vt:lpstr>Arial</vt:lpstr>
      <vt:lpstr>Calibri</vt:lpstr>
      <vt:lpstr>Comic Sans MS</vt:lpstr>
      <vt:lpstr>Courier New</vt:lpstr>
      <vt:lpstr>Google Sans</vt:lpstr>
      <vt:lpstr>Lucida Bright</vt:lpstr>
      <vt:lpstr>Tahoma</vt:lpstr>
      <vt:lpstr>Times New Roman</vt:lpstr>
      <vt:lpstr>var(--nkmQOe)</vt:lpstr>
      <vt:lpstr>3_Office Theme</vt:lpstr>
      <vt:lpstr>6_Office Theme</vt:lpstr>
      <vt:lpstr>PowerPoint Presentation</vt:lpstr>
      <vt:lpstr>TCP Congestion Control</vt:lpstr>
      <vt:lpstr>TCP Congestion Control: TCP “Sawtooth”</vt:lpstr>
      <vt:lpstr>Congestion control: Slow start</vt:lpstr>
      <vt:lpstr>How Should a New Flow Start?</vt:lpstr>
      <vt:lpstr>How Should a New Flow Start?</vt:lpstr>
      <vt:lpstr>“Slow Start” Phase</vt:lpstr>
      <vt:lpstr>Slow Start in Action</vt:lpstr>
      <vt:lpstr>Slow Start and the TCP Sawtooth</vt:lpstr>
      <vt:lpstr>Response to the two types of losses</vt:lpstr>
      <vt:lpstr>Response to the two types of losses</vt:lpstr>
      <vt:lpstr>Fast retransmit</vt:lpstr>
      <vt:lpstr>Congestion window during Fast retransmit</vt:lpstr>
      <vt:lpstr>Two Kinds of Loss in TCP</vt:lpstr>
      <vt:lpstr>Repeating Slow Start After Timeout  (slow-start restart)</vt:lpstr>
      <vt:lpstr>Repeating Slow Start After Idle Period</vt:lpstr>
      <vt:lpstr>TCP congestion control</vt:lpstr>
      <vt:lpstr>TCP congestion control: CWND graph</vt:lpstr>
      <vt:lpstr>PowerPoint Presentation</vt:lpstr>
      <vt:lpstr>PowerPoint Presentation</vt:lpstr>
      <vt:lpstr>PowerPoint Presentation</vt:lpstr>
      <vt:lpstr>PowerPoint Presentation</vt:lpstr>
      <vt:lpstr>TCP congestion control: CWND graph</vt:lpstr>
      <vt:lpstr>TCP congestion control</vt:lpstr>
      <vt:lpstr>PowerPoint Presentation</vt:lpstr>
      <vt:lpstr>PowerPoint Presentation</vt:lpstr>
      <vt:lpstr>Processing of incoming packets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Reasons for Retransmission</vt:lpstr>
      <vt:lpstr>How Long Should Sender Wait?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TCP congestion control: CWND graph</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Nirupam Roy</dc:creator>
  <cp:lastModifiedBy>Nirupam Roy</cp:lastModifiedBy>
  <cp:revision>1001</cp:revision>
  <dcterms:created xsi:type="dcterms:W3CDTF">2019-01-28T20:09:31Z</dcterms:created>
  <dcterms:modified xsi:type="dcterms:W3CDTF">2026-04-08T17:52:29Z</dcterms:modified>
</cp:coreProperties>
</file>