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</p:sldMasterIdLst>
  <p:notesMasterIdLst>
    <p:notesMasterId r:id="rId26"/>
  </p:notesMasterIdLst>
  <p:sldIdLst>
    <p:sldId id="1689" r:id="rId2"/>
    <p:sldId id="1768" r:id="rId3"/>
    <p:sldId id="1769" r:id="rId4"/>
    <p:sldId id="1770" r:id="rId5"/>
    <p:sldId id="1771" r:id="rId6"/>
    <p:sldId id="1688" r:id="rId7"/>
    <p:sldId id="1772" r:id="rId8"/>
    <p:sldId id="1690" r:id="rId9"/>
    <p:sldId id="1691" r:id="rId10"/>
    <p:sldId id="1692" r:id="rId11"/>
    <p:sldId id="1671" r:id="rId12"/>
    <p:sldId id="1693" r:id="rId13"/>
    <p:sldId id="1694" r:id="rId14"/>
    <p:sldId id="1695" r:id="rId15"/>
    <p:sldId id="1696" r:id="rId16"/>
    <p:sldId id="1697" r:id="rId17"/>
    <p:sldId id="1698" r:id="rId18"/>
    <p:sldId id="1699" r:id="rId19"/>
    <p:sldId id="1773" r:id="rId20"/>
    <p:sldId id="1774" r:id="rId21"/>
    <p:sldId id="1775" r:id="rId22"/>
    <p:sldId id="1776" r:id="rId23"/>
    <p:sldId id="1778" r:id="rId24"/>
    <p:sldId id="17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77551"/>
  </p:normalViewPr>
  <p:slideViewPr>
    <p:cSldViewPr snapToGrid="0" snapToObjects="1" showGuides="1">
      <p:cViewPr varScale="1">
        <p:scale>
          <a:sx n="93" d="100"/>
          <a:sy n="93" d="100"/>
        </p:scale>
        <p:origin x="1640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49926-832A-0146-A58C-0A7B8706D706}" type="datetimeFigureOut">
              <a:rPr lang="en-US" smtClean="0"/>
              <a:t>4/20/26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8ABCF-8DBE-0B44-8881-1104B3E5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8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4F2F8-D00E-9026-0377-326AC9A8E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FBF6D-F5FE-D944-8DDE-29ECAD772D8E}" type="datetime1">
              <a:rPr lang="en-US" altLang="en-US"/>
              <a:pPr>
                <a:defRPr/>
              </a:pPr>
              <a:t>4/20/26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38BBC-4F9C-FA2F-8C83-A338157F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69597-B331-4EB1-8EBF-045CB64A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F380-DAA1-A141-8A94-D52BF029F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75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03EF1-0FE7-C67A-0947-D3B7BE82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AD9A1-5C4E-A845-B493-669A27E94705}" type="datetime1">
              <a:rPr lang="en-US" altLang="en-US"/>
              <a:pPr>
                <a:defRPr/>
              </a:pPr>
              <a:t>4/20/26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93C00-691A-3EAB-8E31-637CD28A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3A4A9-F74C-633A-BA19-EFFDAA781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FF4E2-2127-E348-95BE-99C841E51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82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EC3A5-9085-83AA-7325-C9FC2417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AB8F-BA80-6844-AFF7-9CD49A719718}" type="datetime1">
              <a:rPr lang="en-US" altLang="en-US"/>
              <a:pPr>
                <a:defRPr/>
              </a:pPr>
              <a:t>4/20/26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15651-4B57-27EB-F7C4-2E32E649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8A0EC-18EC-2CEF-B889-97AD0EEE7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A47F1-F700-4647-9EEE-39F769EB2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99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51E4E-707E-3722-A5A2-2AFEFE77A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9006E-D809-3243-8069-E3D0F5B322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61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BE6A4-9A69-E748-D37A-FA7E70B8B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47CA1-B8C3-0542-BBFD-8B6A4E40C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038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00D4D-8C24-C33D-ED5A-9A59B473EC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0F03E-950B-1F4B-A3F1-C43089668D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52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10B6E-612B-7902-2DC3-4D0FFED6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DA931-589A-584A-AB0E-49C06C92111C}" type="datetime1">
              <a:rPr lang="en-US" altLang="en-US"/>
              <a:pPr>
                <a:defRPr/>
              </a:pPr>
              <a:t>4/20/26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80BB9-F08E-811B-6D51-577EB1BC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F8537-B104-3719-A406-7E2CC696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407BC-7028-A449-8F37-4CF55FFE1A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63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795A0-E7F9-D7FF-3B71-8F7E7C21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E5FAC-E4EC-CE40-81BA-B694E937DA2E}" type="datetime1">
              <a:rPr lang="en-US" altLang="en-US"/>
              <a:pPr>
                <a:defRPr/>
              </a:pPr>
              <a:t>4/20/26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63FDA-685E-D782-B802-DC04D184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2B71C-62D4-23F7-F9CA-6DDE4902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B17B8-61DA-474A-ADA2-FFE1935D4D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33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84BCA9-D27C-5FF3-1F2A-FC26F454B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F74F1-B6B0-A24E-A183-931595E0C08F}" type="datetime1">
              <a:rPr lang="en-US" altLang="en-US"/>
              <a:pPr>
                <a:defRPr/>
              </a:pPr>
              <a:t>4/20/26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38B890-32A4-878F-0EC7-44A610ABA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ABB5A6-B2F1-738C-B4B6-F6DE075A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AFE5-1863-4A47-BFB9-1AEB3850E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65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B6A6E8-60DE-3F99-D346-27AB14F03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3EBBB-3247-5846-B78D-8C2AAAB37C9F}" type="datetime1">
              <a:rPr lang="en-US" altLang="en-US"/>
              <a:pPr>
                <a:defRPr/>
              </a:pPr>
              <a:t>4/20/26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7107E6-FA73-2572-42F2-89AB4034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7A867C-FEAB-0B80-D17A-6F25CEB1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37AD-3F6F-7E4E-AE53-7DB77E9EF1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54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EC5D077-4A12-665D-F306-96687261B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F5D7-6364-F345-815A-8B6DDEA3A1E7}" type="datetime1">
              <a:rPr lang="en-US" altLang="en-US"/>
              <a:pPr>
                <a:defRPr/>
              </a:pPr>
              <a:t>4/20/26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6A27CD-4F80-16E8-2BF0-5324BC55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198A9C-0130-7E84-9AE1-87E6FE03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CB13-6741-034F-BD1D-4DC6D0210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34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712842-A547-19CE-8E4D-C3E604933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893A6-F051-B448-B2D3-AA7E8F4ECA8F}" type="datetime1">
              <a:rPr lang="en-US" altLang="en-US"/>
              <a:pPr>
                <a:defRPr/>
              </a:pPr>
              <a:t>4/20/26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985C91-2A54-1ED5-5CD5-E894E8CB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B8D335-681C-5CEF-31B3-6BABA3D17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9DFA6-A276-9E4F-AAB3-93D2B8357F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38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AFE888-1C88-06DA-DC47-FC7B02C2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B1B6-563A-3240-B638-DEDFE85B2CE0}" type="datetime1">
              <a:rPr lang="en-US" altLang="en-US"/>
              <a:pPr>
                <a:defRPr/>
              </a:pPr>
              <a:t>4/20/26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FA5713-D327-CDD6-5055-E769F3885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3A0638-A32A-42EB-EEE5-4960FE7F0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D19C-05EE-B74A-8F17-39BE5BE9D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74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117085-25E3-F7A2-20E5-9B895EBE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46A5D-6075-6746-870E-AAB151FD76C9}" type="datetime1">
              <a:rPr lang="en-US" altLang="en-US"/>
              <a:pPr>
                <a:defRPr/>
              </a:pPr>
              <a:t>4/20/26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20056D-8FD1-902C-BD10-602514BD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56E264-D57A-2FBE-5C19-BD285BA99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CA1AA-EF9D-BA47-8F98-29CA24E2D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35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C794AA9-63FE-C164-2D45-841C1705B1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3F17462-EB23-C03F-BFE0-FE109E9BB9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C128F-3DCD-23C8-A359-25C35D9F1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6998E0-F433-6043-9C68-BB5FC14D9668}" type="datetime1">
              <a:rPr lang="en-US" altLang="en-US"/>
              <a:pPr>
                <a:defRPr/>
              </a:pPr>
              <a:t>4/20/26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43B65-73B5-E978-1A58-FEE00E46D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C80BD-84C7-8EF6-BE55-9FC7F18E2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6F90BCB-570A-044E-A5A7-AA4FCBB0C0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58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>
            <a:extLst>
              <a:ext uri="{FF2B5EF4-FFF2-40B4-BE49-F238E27FC236}">
                <a16:creationId xmlns:a16="http://schemas.microsoft.com/office/drawing/2014/main" id="{B06311E7-4200-6AAD-CAD6-4C691ABA8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07E545-4340-7E23-A74D-493A3A0B2F20}"/>
              </a:ext>
            </a:extLst>
          </p:cNvPr>
          <p:cNvSpPr txBox="1"/>
          <p:nvPr/>
        </p:nvSpPr>
        <p:spPr>
          <a:xfrm>
            <a:off x="0" y="1408113"/>
            <a:ext cx="9144000" cy="646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C95D2-A4FD-70E7-7E2E-758CCFEC09FF}"/>
              </a:ext>
            </a:extLst>
          </p:cNvPr>
          <p:cNvSpPr txBox="1"/>
          <p:nvPr/>
        </p:nvSpPr>
        <p:spPr>
          <a:xfrm>
            <a:off x="0" y="4437063"/>
            <a:ext cx="914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Centaur" panose="020F0502020204030204" pitchFamily="34" charset="0"/>
              </a:rPr>
              <a:t>Nirupam Roy</a:t>
            </a:r>
          </a:p>
        </p:txBody>
      </p:sp>
      <p:sp>
        <p:nvSpPr>
          <p:cNvPr id="72708" name="TextBox 4">
            <a:extLst>
              <a:ext uri="{FF2B5EF4-FFF2-40B4-BE49-F238E27FC236}">
                <a16:creationId xmlns:a16="http://schemas.microsoft.com/office/drawing/2014/main" id="{C8A623A2-5274-9287-7951-593AA9736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418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M-W 2:00-3:15pm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CSI 2117</a:t>
            </a:r>
          </a:p>
        </p:txBody>
      </p:sp>
      <p:pic>
        <p:nvPicPr>
          <p:cNvPr id="72709" name="Picture 5">
            <a:extLst>
              <a:ext uri="{FF2B5EF4-FFF2-40B4-BE49-F238E27FC236}">
                <a16:creationId xmlns:a16="http://schemas.microsoft.com/office/drawing/2014/main" id="{2D1C555F-CE3C-C200-F189-FB641366C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2474913"/>
            <a:ext cx="16446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9BBA05-8DA2-734A-24B8-2251E13A62E8}"/>
              </a:ext>
            </a:extLst>
          </p:cNvPr>
          <p:cNvSpPr txBox="1"/>
          <p:nvPr/>
        </p:nvSpPr>
        <p:spPr>
          <a:xfrm>
            <a:off x="2736850" y="2066925"/>
            <a:ext cx="38877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CMSC 417 : Spring 2026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E371A-74EF-E428-E7C2-7C48CB95335A}"/>
              </a:ext>
            </a:extLst>
          </p:cNvPr>
          <p:cNvSpPr txBox="1"/>
          <p:nvPr/>
        </p:nvSpPr>
        <p:spPr>
          <a:xfrm>
            <a:off x="0" y="2834521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Topic: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Transport Layer Protocols: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Chord Protocol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rgbClr val="4F81BD">
                    <a:lumMod val="75000"/>
                  </a:srgbClr>
                </a:solidFill>
                <a:latin typeface="Lucida Bright" panose="02040602050505020304" pitchFamily="18" charset="77"/>
                <a:ea typeface="ＭＳ Ｐゴシック" panose="020B0600070205080204" pitchFamily="34" charset="-128"/>
              </a:rPr>
              <a:t>&amp;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Lucida Bright" panose="02040602050505020304" pitchFamily="18" charset="77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Congestion Control (Textbook chapter 6)</a:t>
            </a:r>
          </a:p>
        </p:txBody>
      </p:sp>
      <p:sp>
        <p:nvSpPr>
          <p:cNvPr id="72712" name="Slide Number Placeholder 1">
            <a:extLst>
              <a:ext uri="{FF2B5EF4-FFF2-40B4-BE49-F238E27FC236}">
                <a16:creationId xmlns:a16="http://schemas.microsoft.com/office/drawing/2014/main" id="{156E5D81-3C65-3484-7D5D-525E7233A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9E028E-49D9-FD44-9220-9D2005FADD7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2713" name="TextBox 1">
            <a:extLst>
              <a:ext uri="{FF2B5EF4-FFF2-40B4-BE49-F238E27FC236}">
                <a16:creationId xmlns:a16="http://schemas.microsoft.com/office/drawing/2014/main" id="{00635507-17C4-AECD-E548-6E471BA52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63" y="5022850"/>
            <a:ext cx="2789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April 15</a:t>
            </a:r>
            <a:r>
              <a:rPr lang="en-US" altLang="en-US" sz="2000" b="1" baseline="30000" dirty="0" err="1">
                <a:solidFill>
                  <a:prstClr val="black"/>
                </a:solidFill>
                <a:latin typeface="Lucida Bright" panose="02040602050505020304" pitchFamily="18" charset="77"/>
              </a:rPr>
              <a:t>th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1">
            <a:extLst>
              <a:ext uri="{FF2B5EF4-FFF2-40B4-BE49-F238E27FC236}">
                <a16:creationId xmlns:a16="http://schemas.microsoft.com/office/drawing/2014/main" id="{4305132C-BB51-30C7-AD3D-BA229962BE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CCA996-6CC8-4F44-A414-389CA3C8620F}" type="slidenum">
              <a:rPr lang="en-US" altLang="en-US" sz="1200" smtClean="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602D6F16-7A8C-22D5-5E32-08F3E413C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175"/>
            <a:ext cx="8404225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1">
            <a:extLst>
              <a:ext uri="{FF2B5EF4-FFF2-40B4-BE49-F238E27FC236}">
                <a16:creationId xmlns:a16="http://schemas.microsoft.com/office/drawing/2014/main" id="{3878DCBC-6931-07D2-0AC7-C6CF699142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6B566E-060D-E249-983B-30D11EDD0C80}" type="slidenum">
              <a:rPr lang="en-US" altLang="en-US" sz="1200" smtClean="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66AF14EA-4166-22EB-2DB7-F24100FF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508125"/>
            <a:ext cx="6134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074417-983E-FD74-B680-44051A5101F7}"/>
              </a:ext>
            </a:extLst>
          </p:cNvPr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77"/>
              </a:rPr>
              <a:t>Not-Chord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1">
            <a:extLst>
              <a:ext uri="{FF2B5EF4-FFF2-40B4-BE49-F238E27FC236}">
                <a16:creationId xmlns:a16="http://schemas.microsoft.com/office/drawing/2014/main" id="{A3F39539-48F0-B011-4CDD-567FAB809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9DFAE-905A-4B47-8DE6-CAB24B48F80F}" type="slidenum">
              <a:rPr lang="en-US" altLang="en-US" sz="1200" smtClean="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FA1456AE-5146-A146-A88E-526BC8EFC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135063"/>
            <a:ext cx="940435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35141C-CD3C-ECF9-D46A-73E5882524C4}"/>
              </a:ext>
            </a:extLst>
          </p:cNvPr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77"/>
              </a:rPr>
              <a:t>Not-Chord: Simple Key Lookup (Fig. 3)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1">
            <a:extLst>
              <a:ext uri="{FF2B5EF4-FFF2-40B4-BE49-F238E27FC236}">
                <a16:creationId xmlns:a16="http://schemas.microsoft.com/office/drawing/2014/main" id="{7AC2ABCB-FF17-27A6-D971-A943C622B3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B47386-3224-C549-803E-494397ECD446}" type="slidenum">
              <a:rPr lang="en-US" altLang="en-US" sz="1200" smtClean="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F1AC82DB-5798-3603-ED9D-401BC8E6A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88963"/>
            <a:ext cx="6045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3F587D-5C2F-5277-6004-412B1A7AE5D0}"/>
              </a:ext>
            </a:extLst>
          </p:cNvPr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77"/>
              </a:rPr>
              <a:t>Chord: Scalable Key Lookup (Fig. 4)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9ADD05EA-11C1-B1F0-7CAA-428D55C3B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405063"/>
            <a:ext cx="7100887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>
            <a:extLst>
              <a:ext uri="{FF2B5EF4-FFF2-40B4-BE49-F238E27FC236}">
                <a16:creationId xmlns:a16="http://schemas.microsoft.com/office/drawing/2014/main" id="{26714447-4C46-5BA7-1A02-C907E18EF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317500"/>
            <a:ext cx="5753101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Slide Number Placeholder 1">
            <a:extLst>
              <a:ext uri="{FF2B5EF4-FFF2-40B4-BE49-F238E27FC236}">
                <a16:creationId xmlns:a16="http://schemas.microsoft.com/office/drawing/2014/main" id="{49C67C58-96B6-9DC2-C337-FC7A4B69A7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1459F0-1AD5-444E-9701-DBA5A220A49D}" type="slidenum">
              <a:rPr lang="en-US" altLang="en-US" sz="1200" smtClean="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6E4D8B-763A-3CB1-A4E1-46F9B13CA91E}"/>
              </a:ext>
            </a:extLst>
          </p:cNvPr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77"/>
              </a:rPr>
              <a:t>Chord: Scalable Key Lookup</a:t>
            </a:r>
          </a:p>
        </p:txBody>
      </p:sp>
      <p:pic>
        <p:nvPicPr>
          <p:cNvPr id="31748" name="Picture 6">
            <a:extLst>
              <a:ext uri="{FF2B5EF4-FFF2-40B4-BE49-F238E27FC236}">
                <a16:creationId xmlns:a16="http://schemas.microsoft.com/office/drawing/2014/main" id="{4A885F1E-F9AC-E66A-3EFD-04CC206D2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405063"/>
            <a:ext cx="7100887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>
            <a:extLst>
              <a:ext uri="{FF2B5EF4-FFF2-40B4-BE49-F238E27FC236}">
                <a16:creationId xmlns:a16="http://schemas.microsoft.com/office/drawing/2014/main" id="{18310BF4-049B-FE5B-3B45-0FB2974C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317500"/>
            <a:ext cx="5753101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Slide Number Placeholder 1">
            <a:extLst>
              <a:ext uri="{FF2B5EF4-FFF2-40B4-BE49-F238E27FC236}">
                <a16:creationId xmlns:a16="http://schemas.microsoft.com/office/drawing/2014/main" id="{258FA69E-E201-29B2-912E-5118A4CA4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FAE3D3-D1E7-6C4C-983B-BBFEB4E10877}" type="slidenum">
              <a:rPr lang="en-US" altLang="en-US" sz="1200" smtClean="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68436D-8FB6-BE48-6EE2-E04870CB1B43}"/>
              </a:ext>
            </a:extLst>
          </p:cNvPr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77"/>
              </a:rPr>
              <a:t>Chord: Scalable Key Lookup</a:t>
            </a:r>
          </a:p>
        </p:txBody>
      </p:sp>
      <p:pic>
        <p:nvPicPr>
          <p:cNvPr id="32772" name="Picture 6">
            <a:extLst>
              <a:ext uri="{FF2B5EF4-FFF2-40B4-BE49-F238E27FC236}">
                <a16:creationId xmlns:a16="http://schemas.microsoft.com/office/drawing/2014/main" id="{6E9E996D-E357-0D3A-C6B3-BE3EE3821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0938" y="2295525"/>
            <a:ext cx="5867401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>
            <a:extLst>
              <a:ext uri="{FF2B5EF4-FFF2-40B4-BE49-F238E27FC236}">
                <a16:creationId xmlns:a16="http://schemas.microsoft.com/office/drawing/2014/main" id="{0FC4BF87-2997-1B71-66BC-0C225E955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2387600"/>
            <a:ext cx="5337175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>
            <a:extLst>
              <a:ext uri="{FF2B5EF4-FFF2-40B4-BE49-F238E27FC236}">
                <a16:creationId xmlns:a16="http://schemas.microsoft.com/office/drawing/2014/main" id="{B7AD8149-6A0C-0B96-BEB6-C4FCA3376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714375"/>
            <a:ext cx="5354637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Slide Number Placeholder 1">
            <a:extLst>
              <a:ext uri="{FF2B5EF4-FFF2-40B4-BE49-F238E27FC236}">
                <a16:creationId xmlns:a16="http://schemas.microsoft.com/office/drawing/2014/main" id="{1F280997-36B3-C47C-7883-E34F4F807D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F64336-9731-F740-B697-0EE75DB96629}" type="slidenum">
              <a:rPr lang="en-US" altLang="en-US" sz="1200" smtClean="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1BC21-D4E3-BCC8-5B0D-5122B79B1526}"/>
              </a:ext>
            </a:extLst>
          </p:cNvPr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77"/>
              </a:rPr>
              <a:t>Chord: Scalable Key Lookup (Fig. 4)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4ABFC882-2856-8327-1CD1-94895D614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763" y="1585913"/>
            <a:ext cx="508158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1">
            <a:extLst>
              <a:ext uri="{FF2B5EF4-FFF2-40B4-BE49-F238E27FC236}">
                <a16:creationId xmlns:a16="http://schemas.microsoft.com/office/drawing/2014/main" id="{0E8EE5BF-6C0E-B5E4-75EB-D81ED96FB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5FB7E8-4FF3-A84F-8AA6-B20558E0AE17}" type="slidenum">
              <a:rPr lang="en-US" altLang="en-US" sz="1200" smtClean="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D209B294-6805-B79C-E4E7-03B342316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585913"/>
            <a:ext cx="7591425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35646E-C88F-8146-B11B-80959400BECA}"/>
              </a:ext>
            </a:extLst>
          </p:cNvPr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77"/>
              </a:rPr>
              <a:t>Addition, Deletion of nodes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1">
            <a:extLst>
              <a:ext uri="{FF2B5EF4-FFF2-40B4-BE49-F238E27FC236}">
                <a16:creationId xmlns:a16="http://schemas.microsoft.com/office/drawing/2014/main" id="{104DBBA1-2E4E-471A-FFB1-D2E8D183F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7A039F-2679-1949-B095-F61A0C9763EB}" type="slidenum">
              <a:rPr lang="en-US" altLang="en-US" sz="1200" smtClean="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A044D251-4D6F-1B82-A40F-E2260D3C0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69"/>
          <a:stretch>
            <a:fillRect/>
          </a:stretch>
        </p:blipFill>
        <p:spPr bwMode="auto">
          <a:xfrm>
            <a:off x="-19050" y="1112838"/>
            <a:ext cx="4135438" cy="115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026C2D-9E26-AF91-FA1A-DEFBF4F228AD}"/>
              </a:ext>
            </a:extLst>
          </p:cNvPr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77"/>
              </a:rPr>
              <a:t>Stabilization (Fig. 6)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7549F-E8A2-A93D-8D91-1B82A2168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1">
            <a:extLst>
              <a:ext uri="{FF2B5EF4-FFF2-40B4-BE49-F238E27FC236}">
                <a16:creationId xmlns:a16="http://schemas.microsoft.com/office/drawing/2014/main" id="{E8FC2A7A-EB08-6B2A-77FE-AB15768AD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7A039F-2679-1949-B095-F61A0C9763EB}" type="slidenum">
              <a:rPr lang="en-US" altLang="en-US" sz="1200" smtClean="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59716A50-E9E1-97BB-0E68-A7E4DF089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2" b="43798"/>
          <a:stretch>
            <a:fillRect/>
          </a:stretch>
        </p:blipFill>
        <p:spPr bwMode="auto">
          <a:xfrm>
            <a:off x="0" y="886692"/>
            <a:ext cx="4135438" cy="119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693B0C-E447-F9C6-9876-54194B3F1C32}"/>
              </a:ext>
            </a:extLst>
          </p:cNvPr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77"/>
              </a:rPr>
              <a:t>Stabilization (Fig. 6)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A2197E0-A3A8-0DA7-59F8-F767670BD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0" y="2760734"/>
            <a:ext cx="5337175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4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1">
            <a:extLst>
              <a:ext uri="{FF2B5EF4-FFF2-40B4-BE49-F238E27FC236}">
                <a16:creationId xmlns:a16="http://schemas.microsoft.com/office/drawing/2014/main" id="{F85D7FB2-D4A6-A1DF-6ADE-0EA4C61545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2DCD1D-046D-A544-81F3-1DEBE860ABC5}" type="slidenum">
              <a:rPr lang="en-US" altLang="en-US" sz="1200" smtClean="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sp>
        <p:nvSpPr>
          <p:cNvPr id="19459" name="TextBox 2">
            <a:extLst>
              <a:ext uri="{FF2B5EF4-FFF2-40B4-BE49-F238E27FC236}">
                <a16:creationId xmlns:a16="http://schemas.microsoft.com/office/drawing/2014/main" id="{2E29E09C-DBA9-D2DD-FB16-B1124AC0F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13" y="4668838"/>
            <a:ext cx="325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Lucida Bright" panose="02040602050505020304" pitchFamily="18" charset="77"/>
              </a:rPr>
              <a:t>Work in a group of two.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E679A7-1937-05EC-77EB-8D56FD958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8031" y="2189162"/>
            <a:ext cx="9924641" cy="229624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30BE3-E02C-F5B3-1EC7-9A874D5C8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1">
            <a:extLst>
              <a:ext uri="{FF2B5EF4-FFF2-40B4-BE49-F238E27FC236}">
                <a16:creationId xmlns:a16="http://schemas.microsoft.com/office/drawing/2014/main" id="{BC1C3155-B7A5-FB6E-E77F-7D4A8D94A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7A039F-2679-1949-B095-F61A0C9763EB}" type="slidenum">
              <a:rPr lang="en-US" altLang="en-US" sz="1200" smtClean="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E2F7C321-6F75-3FA6-C579-6287BF496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02"/>
          <a:stretch>
            <a:fillRect/>
          </a:stretch>
        </p:blipFill>
        <p:spPr bwMode="auto">
          <a:xfrm>
            <a:off x="0" y="990600"/>
            <a:ext cx="413543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FCE64-D6FF-0D9D-1356-30A73DD15AC6}"/>
              </a:ext>
            </a:extLst>
          </p:cNvPr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77"/>
              </a:rPr>
              <a:t>Stabilization (Fig. 6)</a:t>
            </a:r>
          </a:p>
        </p:txBody>
      </p:sp>
    </p:spTree>
    <p:extLst>
      <p:ext uri="{BB962C8B-B14F-4D97-AF65-F5344CB8AC3E}">
        <p14:creationId xmlns:p14="http://schemas.microsoft.com/office/powerpoint/2010/main" val="2704435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155AE-9722-9E22-B356-329612530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1">
            <a:extLst>
              <a:ext uri="{FF2B5EF4-FFF2-40B4-BE49-F238E27FC236}">
                <a16:creationId xmlns:a16="http://schemas.microsoft.com/office/drawing/2014/main" id="{B551780C-2B84-8FB4-1A35-D8EC2E07BC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7A039F-2679-1949-B095-F61A0C9763EB}" type="slidenum">
              <a:rPr lang="en-US" altLang="en-US" sz="1200" smtClean="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55558D96-7FE3-71F6-5673-E738DF3BA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10"/>
          <a:stretch>
            <a:fillRect/>
          </a:stretch>
        </p:blipFill>
        <p:spPr bwMode="auto">
          <a:xfrm>
            <a:off x="112424" y="3318163"/>
            <a:ext cx="5267325" cy="11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7FB5F9-8FC7-D211-2CD3-53A128AEF129}"/>
              </a:ext>
            </a:extLst>
          </p:cNvPr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77"/>
              </a:rPr>
              <a:t>Stabilization (Fig. 6)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D4A3655-6FE6-5526-1066-668A66FFA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02"/>
          <a:stretch>
            <a:fillRect/>
          </a:stretch>
        </p:blipFill>
        <p:spPr bwMode="auto">
          <a:xfrm>
            <a:off x="0" y="990600"/>
            <a:ext cx="413543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065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A9E40-8299-18A4-A1F4-EBA35CE63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1">
            <a:extLst>
              <a:ext uri="{FF2B5EF4-FFF2-40B4-BE49-F238E27FC236}">
                <a16:creationId xmlns:a16="http://schemas.microsoft.com/office/drawing/2014/main" id="{65E74740-5D7F-E926-194C-296D107830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7A039F-2679-1949-B095-F61A0C9763EB}" type="slidenum">
              <a:rPr lang="en-US" altLang="en-US" sz="1200" smtClean="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C0C39727-FF25-5895-5FB1-4D5965EC9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1" b="26614"/>
          <a:stretch>
            <a:fillRect/>
          </a:stretch>
        </p:blipFill>
        <p:spPr bwMode="auto">
          <a:xfrm>
            <a:off x="361806" y="1284576"/>
            <a:ext cx="5267325" cy="188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DEDD5A-9B54-9E92-9E61-EE9BF91F4563}"/>
              </a:ext>
            </a:extLst>
          </p:cNvPr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77"/>
              </a:rPr>
              <a:t>Stabilization (Fig. 6)</a:t>
            </a:r>
          </a:p>
        </p:txBody>
      </p:sp>
    </p:spTree>
    <p:extLst>
      <p:ext uri="{BB962C8B-B14F-4D97-AF65-F5344CB8AC3E}">
        <p14:creationId xmlns:p14="http://schemas.microsoft.com/office/powerpoint/2010/main" val="4015236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CF01C-8143-73CF-7D2D-8129F51C5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1">
            <a:extLst>
              <a:ext uri="{FF2B5EF4-FFF2-40B4-BE49-F238E27FC236}">
                <a16:creationId xmlns:a16="http://schemas.microsoft.com/office/drawing/2014/main" id="{B8842ADD-E7FA-6DAE-21BE-BEA4C1DCAF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7A039F-2679-1949-B095-F61A0C9763EB}" type="slidenum">
              <a:rPr lang="en-US" altLang="en-US" sz="1200" smtClean="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9D2D0F9E-52EE-508D-8D87-5F34478A6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2"/>
          <a:stretch>
            <a:fillRect/>
          </a:stretch>
        </p:blipFill>
        <p:spPr bwMode="auto">
          <a:xfrm>
            <a:off x="361806" y="1284576"/>
            <a:ext cx="5267325" cy="297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8C6E24-B037-CA8C-944D-FB0E4A83BECC}"/>
              </a:ext>
            </a:extLst>
          </p:cNvPr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77"/>
              </a:rPr>
              <a:t>Stabilization (Fig. 6)</a:t>
            </a:r>
          </a:p>
        </p:txBody>
      </p:sp>
    </p:spTree>
    <p:extLst>
      <p:ext uri="{BB962C8B-B14F-4D97-AF65-F5344CB8AC3E}">
        <p14:creationId xmlns:p14="http://schemas.microsoft.com/office/powerpoint/2010/main" val="3786335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DB4734E-FD6B-5585-331D-C49EB5AB5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1">
            <a:extLst>
              <a:ext uri="{FF2B5EF4-FFF2-40B4-BE49-F238E27FC236}">
                <a16:creationId xmlns:a16="http://schemas.microsoft.com/office/drawing/2014/main" id="{0B06CBB7-A84C-07FC-043D-EF8E7090AE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7A039F-2679-1949-B095-F61A0C9763EB}" type="slidenum">
              <a:rPr lang="en-US" altLang="en-US" sz="1200" smtClean="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65909F38-43DC-B365-F01F-A6983F4AA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112838"/>
            <a:ext cx="41354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>
            <a:extLst>
              <a:ext uri="{FF2B5EF4-FFF2-40B4-BE49-F238E27FC236}">
                <a16:creationId xmlns:a16="http://schemas.microsoft.com/office/drawing/2014/main" id="{61CF40FE-5C4F-04B0-6C10-BB9718E50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990600"/>
            <a:ext cx="526732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6BF015-F379-AE5A-2B05-9EA9AEC7282D}"/>
              </a:ext>
            </a:extLst>
          </p:cNvPr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77"/>
              </a:rPr>
              <a:t>Stabilization (Fig. 6)</a:t>
            </a:r>
          </a:p>
        </p:txBody>
      </p:sp>
    </p:spTree>
    <p:extLst>
      <p:ext uri="{BB962C8B-B14F-4D97-AF65-F5344CB8AC3E}">
        <p14:creationId xmlns:p14="http://schemas.microsoft.com/office/powerpoint/2010/main" val="171663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1">
            <a:extLst>
              <a:ext uri="{FF2B5EF4-FFF2-40B4-BE49-F238E27FC236}">
                <a16:creationId xmlns:a16="http://schemas.microsoft.com/office/drawing/2014/main" id="{724BB3A7-5F31-7AA0-079B-55FD16F84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147832-2FC8-AF4C-8147-CCB88964FC43}" type="slidenum">
              <a:rPr lang="en-US" altLang="en-US" sz="1200" smtClean="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pic>
        <p:nvPicPr>
          <p:cNvPr id="20482" name="Picture 3">
            <a:extLst>
              <a:ext uri="{FF2B5EF4-FFF2-40B4-BE49-F238E27FC236}">
                <a16:creationId xmlns:a16="http://schemas.microsoft.com/office/drawing/2014/main" id="{FBADCE36-AF7D-DE89-74A1-F33C14342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0"/>
            <a:ext cx="755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0708F54-5E8A-F122-3F75-E6FBA666E70D}"/>
              </a:ext>
            </a:extLst>
          </p:cNvPr>
          <p:cNvSpPr/>
          <p:nvPr/>
        </p:nvSpPr>
        <p:spPr>
          <a:xfrm>
            <a:off x="962025" y="933450"/>
            <a:ext cx="7389813" cy="460375"/>
          </a:xfrm>
          <a:prstGeom prst="roundRect">
            <a:avLst/>
          </a:prstGeom>
          <a:noFill/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CD2BBD-C189-D208-F82F-44403DB53992}"/>
              </a:ext>
            </a:extLst>
          </p:cNvPr>
          <p:cNvSpPr/>
          <p:nvPr/>
        </p:nvSpPr>
        <p:spPr>
          <a:xfrm>
            <a:off x="954088" y="4657725"/>
            <a:ext cx="7389812" cy="460375"/>
          </a:xfrm>
          <a:prstGeom prst="roundRect">
            <a:avLst/>
          </a:prstGeom>
          <a:noFill/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1">
            <a:extLst>
              <a:ext uri="{FF2B5EF4-FFF2-40B4-BE49-F238E27FC236}">
                <a16:creationId xmlns:a16="http://schemas.microsoft.com/office/drawing/2014/main" id="{AA1C9958-36E7-6248-3BEE-FA88AE024E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B52DB3-C23A-7840-AA26-ABEF503D4ECD}" type="slidenum">
              <a:rPr lang="en-US" altLang="en-US" sz="1200" smtClean="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8ACEE903-A6C1-9E83-5063-763E95534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1258888"/>
            <a:ext cx="94043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1">
            <a:extLst>
              <a:ext uri="{FF2B5EF4-FFF2-40B4-BE49-F238E27FC236}">
                <a16:creationId xmlns:a16="http://schemas.microsoft.com/office/drawing/2014/main" id="{AC998F83-F628-89B6-0988-EDA958D87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2E1A8D-06EB-2A49-8893-A7CED350CC90}" type="slidenum">
              <a:rPr lang="en-US" altLang="en-US" sz="1200" smtClean="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pic>
        <p:nvPicPr>
          <p:cNvPr id="22530" name="Picture 2" descr="Hash Function">
            <a:extLst>
              <a:ext uri="{FF2B5EF4-FFF2-40B4-BE49-F238E27FC236}">
                <a16:creationId xmlns:a16="http://schemas.microsoft.com/office/drawing/2014/main" id="{2CE24611-9DDF-BED9-6292-B2E059532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123950"/>
            <a:ext cx="76200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>
            <a:extLst>
              <a:ext uri="{FF2B5EF4-FFF2-40B4-BE49-F238E27FC236}">
                <a16:creationId xmlns:a16="http://schemas.microsoft.com/office/drawing/2014/main" id="{0DC77551-451D-A886-E2BC-72C0FBE0B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8913"/>
            <a:ext cx="64262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Picture: https://www.tutorialspoint.com/data_structures_algorithms/hash_data_structure.htm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0DF46-87F9-B43F-D507-CC09211F4097}"/>
              </a:ext>
            </a:extLst>
          </p:cNvPr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77"/>
              </a:rPr>
              <a:t>Hashing, Hash Table</a:t>
            </a:r>
          </a:p>
        </p:txBody>
      </p:sp>
      <p:pic>
        <p:nvPicPr>
          <p:cNvPr id="166916" name="Picture 4">
            <a:extLst>
              <a:ext uri="{FF2B5EF4-FFF2-40B4-BE49-F238E27FC236}">
                <a16:creationId xmlns:a16="http://schemas.microsoft.com/office/drawing/2014/main" id="{24262279-E51A-D3B6-E42C-792BE5597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00450"/>
            <a:ext cx="33528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40D38D-F5E3-B2CE-58CE-D4A7AF6CA514}"/>
              </a:ext>
            </a:extLst>
          </p:cNvPr>
          <p:cNvSpPr txBox="1"/>
          <p:nvPr/>
        </p:nvSpPr>
        <p:spPr>
          <a:xfrm>
            <a:off x="347663" y="4117975"/>
            <a:ext cx="4752975" cy="1630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 function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 is any function that can be used to map data of arbitrary size to fixed-size values, though there are some hash functions that support variable length output.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1">
            <a:extLst>
              <a:ext uri="{FF2B5EF4-FFF2-40B4-BE49-F238E27FC236}">
                <a16:creationId xmlns:a16="http://schemas.microsoft.com/office/drawing/2014/main" id="{544CD59A-2E73-AB8B-8985-D9E9FE2BBF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67CCF-FA8E-084E-BB4C-94DD1B74114A}" type="slidenum">
              <a:rPr lang="en-US" altLang="en-US" sz="1200" smtClean="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pic>
        <p:nvPicPr>
          <p:cNvPr id="23554" name="Picture 2" descr="Hash Function">
            <a:extLst>
              <a:ext uri="{FF2B5EF4-FFF2-40B4-BE49-F238E27FC236}">
                <a16:creationId xmlns:a16="http://schemas.microsoft.com/office/drawing/2014/main" id="{7CF82F54-82E9-DC9E-91F2-E2332F592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123950"/>
            <a:ext cx="76200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>
            <a:extLst>
              <a:ext uri="{FF2B5EF4-FFF2-40B4-BE49-F238E27FC236}">
                <a16:creationId xmlns:a16="http://schemas.microsoft.com/office/drawing/2014/main" id="{B7AFDBBE-00A1-25C5-0891-25698D98A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8913"/>
            <a:ext cx="64262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Picture: https://www.tutorialspoint.com/data_structures_algorithms/hash_data_structure.htm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9DA4A-CD6C-0AAE-5B7F-4F8ADD6A95E6}"/>
              </a:ext>
            </a:extLst>
          </p:cNvPr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77"/>
              </a:rPr>
              <a:t>Hashing, Hash 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23C72-9F48-D6F7-778F-920274E20063}"/>
              </a:ext>
            </a:extLst>
          </p:cNvPr>
          <p:cNvSpPr txBox="1"/>
          <p:nvPr/>
        </p:nvSpPr>
        <p:spPr>
          <a:xfrm>
            <a:off x="155575" y="3573463"/>
            <a:ext cx="87566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imagine it as a circular data-structure?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1">
            <a:extLst>
              <a:ext uri="{FF2B5EF4-FFF2-40B4-BE49-F238E27FC236}">
                <a16:creationId xmlns:a16="http://schemas.microsoft.com/office/drawing/2014/main" id="{8C6F7CDB-1A7E-6D3C-B55C-C207C1394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F87669-7BE2-004E-964E-6FBC256301EE}" type="slidenum">
              <a:rPr lang="en-US" altLang="en-US" sz="1200" smtClean="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C36AFD-3317-63D2-AA4E-ED626DAC13E2}"/>
              </a:ext>
            </a:extLst>
          </p:cNvPr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77"/>
              </a:rPr>
              <a:t>Distributed Hash Table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1A3F441B-48D5-262B-1143-AD7943C9C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882650"/>
            <a:ext cx="855027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>
            <a:extLst>
              <a:ext uri="{FF2B5EF4-FFF2-40B4-BE49-F238E27FC236}">
                <a16:creationId xmlns:a16="http://schemas.microsoft.com/office/drawing/2014/main" id="{56897B70-DE2A-03FD-2291-AEEE9958E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3614738"/>
            <a:ext cx="635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>
            <a:extLst>
              <a:ext uri="{FF2B5EF4-FFF2-40B4-BE49-F238E27FC236}">
                <a16:creationId xmlns:a16="http://schemas.microsoft.com/office/drawing/2014/main" id="{E2A2C51E-FD21-49FD-C31B-012FFB23E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82E8F3-8B75-AD4F-81B5-B5E904A69842}" type="slidenum">
              <a:rPr lang="en-US" altLang="en-US" sz="1200" smtClean="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95E1DF-3892-EF69-BA8C-E12FBF7F5F0D}"/>
              </a:ext>
            </a:extLst>
          </p:cNvPr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77"/>
              </a:rPr>
              <a:t>An overlay network</a:t>
            </a:r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4143AEB6-77AD-C714-9E42-87DEEF270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8913"/>
            <a:ext cx="100949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Pic: https://www.semanticscholar.org/paper/Cloud-Assisted-Live-Video-Streaming-over-DHT-Lim-Choi/3152fe80a5c964548c18673f1e8a9d2a7dff3368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7275653A-E43E-97C9-754B-14B8278A1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752475"/>
            <a:ext cx="68865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1">
            <a:extLst>
              <a:ext uri="{FF2B5EF4-FFF2-40B4-BE49-F238E27FC236}">
                <a16:creationId xmlns:a16="http://schemas.microsoft.com/office/drawing/2014/main" id="{683AF1C9-6A4C-B2B0-4944-F9470D5CE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BB88D3-CD04-6B41-8524-3C91FF27B706}" type="slidenum">
              <a:rPr lang="en-US" altLang="en-US" sz="1200" smtClean="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50F9C-C835-6B4A-2199-57F869741B1D}"/>
              </a:ext>
            </a:extLst>
          </p:cNvPr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77"/>
              </a:rPr>
              <a:t>Chord: A distributed lookup protocol</a:t>
            </a:r>
          </a:p>
        </p:txBody>
      </p:sp>
      <p:sp>
        <p:nvSpPr>
          <p:cNvPr id="26627" name="TextBox 3">
            <a:extLst>
              <a:ext uri="{FF2B5EF4-FFF2-40B4-BE49-F238E27FC236}">
                <a16:creationId xmlns:a16="http://schemas.microsoft.com/office/drawing/2014/main" id="{7A0B3D0B-7240-196C-BEDD-6256FBA62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817563"/>
            <a:ext cx="3878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arenR"/>
            </a:pP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Node_IP + Key mapping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Successor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14638</TotalTime>
  <Words>281</Words>
  <Application>Microsoft Macintosh PowerPoint</Application>
  <PresentationFormat>On-screen Show (4:3)</PresentationFormat>
  <Paragraphs>62</Paragraphs>
  <Slides>24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Lucida Bright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986</cp:revision>
  <dcterms:created xsi:type="dcterms:W3CDTF">2019-01-28T20:09:31Z</dcterms:created>
  <dcterms:modified xsi:type="dcterms:W3CDTF">2026-04-20T15:14:01Z</dcterms:modified>
</cp:coreProperties>
</file>