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xml" ContentType="application/vnd.openxmlformats-officedocument.presentationml.tags+xml"/>
  <Override PartName="/ppt/notesSlides/notesSlide40.xml" ContentType="application/vnd.openxmlformats-officedocument.presentationml.notesSlide+xml"/>
  <Override PartName="/ppt/tags/tag2.xml" ContentType="application/vnd.openxmlformats-officedocument.presentationml.tags+xml"/>
  <Override PartName="/ppt/notesSlides/notesSlide41.xml" ContentType="application/vnd.openxmlformats-officedocument.presentationml.notesSlide+xml"/>
  <Override PartName="/ppt/tags/tag3.xml" ContentType="application/vnd.openxmlformats-officedocument.presentationml.tags+xml"/>
  <Override PartName="/ppt/notesSlides/notesSlide42.xml" ContentType="application/vnd.openxmlformats-officedocument.presentationml.notesSlide+xml"/>
  <Override PartName="/ppt/tags/tag4.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xml" ContentType="application/vnd.openxmlformats-officedocument.drawingml.chart+xml"/>
  <Override PartName="/ppt/tags/tag5.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6" r:id="rId1"/>
    <p:sldMasterId id="2147483803" r:id="rId2"/>
  </p:sldMasterIdLst>
  <p:notesMasterIdLst>
    <p:notesMasterId r:id="rId94"/>
  </p:notesMasterIdLst>
  <p:sldIdLst>
    <p:sldId id="1689" r:id="rId3"/>
    <p:sldId id="270" r:id="rId4"/>
    <p:sldId id="1537" r:id="rId5"/>
    <p:sldId id="1535" r:id="rId6"/>
    <p:sldId id="557" r:id="rId7"/>
    <p:sldId id="1538" r:id="rId8"/>
    <p:sldId id="588" r:id="rId9"/>
    <p:sldId id="560" r:id="rId10"/>
    <p:sldId id="787" r:id="rId11"/>
    <p:sldId id="561" r:id="rId12"/>
    <p:sldId id="788" r:id="rId13"/>
    <p:sldId id="562" r:id="rId14"/>
    <p:sldId id="563" r:id="rId15"/>
    <p:sldId id="591" r:id="rId16"/>
    <p:sldId id="1540" r:id="rId17"/>
    <p:sldId id="1541" r:id="rId18"/>
    <p:sldId id="1543" r:id="rId19"/>
    <p:sldId id="1542" r:id="rId20"/>
    <p:sldId id="1545" r:id="rId21"/>
    <p:sldId id="1717" r:id="rId22"/>
    <p:sldId id="1718" r:id="rId23"/>
    <p:sldId id="1544" r:id="rId24"/>
    <p:sldId id="1719" r:id="rId25"/>
    <p:sldId id="1738" r:id="rId26"/>
    <p:sldId id="1739" r:id="rId27"/>
    <p:sldId id="592" r:id="rId28"/>
    <p:sldId id="1659" r:id="rId29"/>
    <p:sldId id="1660" r:id="rId30"/>
    <p:sldId id="593" r:id="rId31"/>
    <p:sldId id="1661" r:id="rId32"/>
    <p:sldId id="595" r:id="rId33"/>
    <p:sldId id="597" r:id="rId34"/>
    <p:sldId id="1533" r:id="rId35"/>
    <p:sldId id="260" r:id="rId36"/>
    <p:sldId id="300" r:id="rId37"/>
    <p:sldId id="301" r:id="rId38"/>
    <p:sldId id="302" r:id="rId39"/>
    <p:sldId id="1547" r:id="rId40"/>
    <p:sldId id="304" r:id="rId41"/>
    <p:sldId id="1666" r:id="rId42"/>
    <p:sldId id="305" r:id="rId43"/>
    <p:sldId id="333" r:id="rId44"/>
    <p:sldId id="334" r:id="rId45"/>
    <p:sldId id="335" r:id="rId46"/>
    <p:sldId id="336" r:id="rId47"/>
    <p:sldId id="337" r:id="rId48"/>
    <p:sldId id="338" r:id="rId49"/>
    <p:sldId id="307" r:id="rId50"/>
    <p:sldId id="339" r:id="rId51"/>
    <p:sldId id="340" r:id="rId52"/>
    <p:sldId id="341" r:id="rId53"/>
    <p:sldId id="342" r:id="rId54"/>
    <p:sldId id="1662" r:id="rId55"/>
    <p:sldId id="1655" r:id="rId56"/>
    <p:sldId id="1657" r:id="rId57"/>
    <p:sldId id="1658" r:id="rId58"/>
    <p:sldId id="1663" r:id="rId59"/>
    <p:sldId id="1665" r:id="rId60"/>
    <p:sldId id="1740" r:id="rId61"/>
    <p:sldId id="1643" r:id="rId62"/>
    <p:sldId id="1741" r:id="rId63"/>
    <p:sldId id="1652" r:id="rId64"/>
    <p:sldId id="1645" r:id="rId65"/>
    <p:sldId id="1653" r:id="rId66"/>
    <p:sldId id="1646" r:id="rId67"/>
    <p:sldId id="1654" r:id="rId68"/>
    <p:sldId id="1742" r:id="rId69"/>
    <p:sldId id="1743" r:id="rId70"/>
    <p:sldId id="1744" r:id="rId71"/>
    <p:sldId id="1745" r:id="rId72"/>
    <p:sldId id="264" r:id="rId73"/>
    <p:sldId id="1746" r:id="rId74"/>
    <p:sldId id="1747" r:id="rId75"/>
    <p:sldId id="1748" r:id="rId76"/>
    <p:sldId id="259" r:id="rId77"/>
    <p:sldId id="1749" r:id="rId78"/>
    <p:sldId id="269" r:id="rId79"/>
    <p:sldId id="1750" r:id="rId80"/>
    <p:sldId id="1751" r:id="rId81"/>
    <p:sldId id="1752" r:id="rId82"/>
    <p:sldId id="1753" r:id="rId83"/>
    <p:sldId id="1754" r:id="rId84"/>
    <p:sldId id="1755" r:id="rId85"/>
    <p:sldId id="1756" r:id="rId86"/>
    <p:sldId id="1757" r:id="rId87"/>
    <p:sldId id="1758" r:id="rId88"/>
    <p:sldId id="1759" r:id="rId89"/>
    <p:sldId id="1760" r:id="rId90"/>
    <p:sldId id="1761" r:id="rId91"/>
    <p:sldId id="1669" r:id="rId92"/>
    <p:sldId id="1656"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7551"/>
  </p:normalViewPr>
  <p:slideViewPr>
    <p:cSldViewPr snapToGrid="0" snapToObjects="1" showGuides="1">
      <p:cViewPr varScale="1">
        <p:scale>
          <a:sx n="93" d="100"/>
          <a:sy n="93" d="100"/>
        </p:scale>
        <p:origin x="1640" y="2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hart>
    <c:autoTitleDeleted val="1"/>
    <c:plotArea>
      <c:layout>
        <c:manualLayout>
          <c:layoutTarget val="inner"/>
          <c:xMode val="edge"/>
          <c:yMode val="edge"/>
          <c:x val="0.11389521640091101"/>
          <c:y val="6.0728744939271197E-2"/>
          <c:w val="0.87243735763097896"/>
          <c:h val="0.76518218623481804"/>
        </c:manualLayout>
      </c:layout>
      <c:lineChart>
        <c:grouping val="standard"/>
        <c:varyColors val="0"/>
        <c:ser>
          <c:idx val="0"/>
          <c:order val="0"/>
          <c:tx>
            <c:strRef>
              <c:f>Sheet1!$A$2</c:f>
              <c:strCache>
                <c:ptCount val="1"/>
                <c:pt idx="0">
                  <c:v>Linear Search</c:v>
                </c:pt>
              </c:strCache>
            </c:strRef>
          </c:tx>
          <c:cat>
            <c:numRef>
              <c:f>Sheet1!$B$1:$X$1</c:f>
              <c:numCache>
                <c:formatCode>General</c:formatCode>
                <c:ptCount val="23"/>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Sheet1!$B$2:$X$2</c:f>
              <c:numCache>
                <c:formatCode>General</c:formatCode>
                <c:ptCount val="23"/>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val>
          <c:smooth val="0"/>
          <c:extLst>
            <c:ext xmlns:c16="http://schemas.microsoft.com/office/drawing/2014/chart" uri="{C3380CC4-5D6E-409C-BE32-E72D297353CC}">
              <c16:uniqueId val="{00000000-597D-FA46-961F-04D4CAC1339F}"/>
            </c:ext>
          </c:extLst>
        </c:ser>
        <c:ser>
          <c:idx val="3"/>
          <c:order val="1"/>
          <c:tx>
            <c:strRef>
              <c:f>Sheet1!$A$3</c:f>
              <c:strCache>
                <c:ptCount val="1"/>
                <c:pt idx="0">
                  <c:v>Binary Search with Smax and Smin</c:v>
                </c:pt>
              </c:strCache>
            </c:strRef>
          </c:tx>
          <c:cat>
            <c:numRef>
              <c:f>Sheet1!$B$1:$X$1</c:f>
              <c:numCache>
                <c:formatCode>General</c:formatCode>
                <c:ptCount val="23"/>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Sheet1!$B$3:$X$3</c:f>
              <c:numCache>
                <c:formatCode>General</c:formatCode>
                <c:ptCount val="23"/>
                <c:pt idx="0">
                  <c:v>0</c:v>
                </c:pt>
                <c:pt idx="1">
                  <c:v>64</c:v>
                </c:pt>
                <c:pt idx="2">
                  <c:v>128</c:v>
                </c:pt>
                <c:pt idx="3">
                  <c:v>192</c:v>
                </c:pt>
                <c:pt idx="4">
                  <c:v>224</c:v>
                </c:pt>
                <c:pt idx="5">
                  <c:v>240</c:v>
                </c:pt>
                <c:pt idx="6">
                  <c:v>248</c:v>
                </c:pt>
                <c:pt idx="7">
                  <c:v>252</c:v>
                </c:pt>
                <c:pt idx="8">
                  <c:v>254</c:v>
                </c:pt>
                <c:pt idx="9">
                  <c:v>255</c:v>
                </c:pt>
                <c:pt idx="10">
                  <c:v>256</c:v>
                </c:pt>
              </c:numCache>
            </c:numRef>
          </c:val>
          <c:smooth val="0"/>
          <c:extLst>
            <c:ext xmlns:c16="http://schemas.microsoft.com/office/drawing/2014/chart" uri="{C3380CC4-5D6E-409C-BE32-E72D297353CC}">
              <c16:uniqueId val="{00000001-597D-FA46-961F-04D4CAC1339F}"/>
            </c:ext>
          </c:extLst>
        </c:ser>
        <c:dLbls>
          <c:showLegendKey val="0"/>
          <c:showVal val="0"/>
          <c:showCatName val="0"/>
          <c:showSerName val="0"/>
          <c:showPercent val="0"/>
          <c:showBubbleSize val="0"/>
        </c:dLbls>
        <c:marker val="1"/>
        <c:smooth val="0"/>
        <c:axId val="32776192"/>
        <c:axId val="32778112"/>
      </c:lineChart>
      <c:catAx>
        <c:axId val="32776192"/>
        <c:scaling>
          <c:orientation val="minMax"/>
        </c:scaling>
        <c:delete val="0"/>
        <c:axPos val="b"/>
        <c:title>
          <c:tx>
            <c:rich>
              <a:bodyPr/>
              <a:lstStyle/>
              <a:p>
                <a:pPr>
                  <a:defRPr/>
                </a:pPr>
                <a:r>
                  <a:rPr lang="en-US"/>
                  <a:t>Time (RTT)</a:t>
                </a:r>
              </a:p>
            </c:rich>
          </c:tx>
          <c:layout>
            <c:manualLayout>
              <c:xMode val="edge"/>
              <c:yMode val="edge"/>
              <c:x val="0.42168953226059303"/>
              <c:y val="0.92938644500914602"/>
            </c:manualLayout>
          </c:layout>
          <c:overlay val="0"/>
        </c:title>
        <c:numFmt formatCode="General" sourceLinked="1"/>
        <c:majorTickMark val="cross"/>
        <c:minorTickMark val="none"/>
        <c:tickLblPos val="nextTo"/>
        <c:txPr>
          <a:bodyPr rot="0" vert="horz"/>
          <a:lstStyle/>
          <a:p>
            <a:pPr>
              <a:defRPr/>
            </a:pPr>
            <a:endParaRPr lang="en-US"/>
          </a:p>
        </c:txPr>
        <c:crossAx val="32778112"/>
        <c:crossesAt val="0"/>
        <c:auto val="1"/>
        <c:lblAlgn val="ctr"/>
        <c:lblOffset val="100"/>
        <c:tickLblSkip val="1"/>
        <c:noMultiLvlLbl val="1"/>
      </c:catAx>
      <c:valAx>
        <c:axId val="32778112"/>
        <c:scaling>
          <c:orientation val="minMax"/>
          <c:max val="256"/>
          <c:min val="0"/>
        </c:scaling>
        <c:delete val="0"/>
        <c:axPos val="l"/>
        <c:title>
          <c:tx>
            <c:rich>
              <a:bodyPr/>
              <a:lstStyle/>
              <a:p>
                <a:pPr>
                  <a:defRPr/>
                </a:pPr>
                <a:r>
                  <a:rPr lang="en-US"/>
                  <a:t>cwnd</a:t>
                </a:r>
              </a:p>
            </c:rich>
          </c:tx>
          <c:layout>
            <c:manualLayout>
              <c:xMode val="edge"/>
              <c:yMode val="edge"/>
              <c:x val="2.7465974224239598E-4"/>
              <c:y val="0.39491922340006902"/>
            </c:manualLayout>
          </c:layout>
          <c:overlay val="0"/>
        </c:title>
        <c:numFmt formatCode="General" sourceLinked="1"/>
        <c:majorTickMark val="cross"/>
        <c:minorTickMark val="none"/>
        <c:tickLblPos val="nextTo"/>
        <c:txPr>
          <a:bodyPr rot="0" vert="horz"/>
          <a:lstStyle/>
          <a:p>
            <a:pPr>
              <a:defRPr/>
            </a:pPr>
            <a:endParaRPr lang="en-US"/>
          </a:p>
        </c:txPr>
        <c:crossAx val="32776192"/>
        <c:crosses val="autoZero"/>
        <c:crossBetween val="between"/>
        <c:majorUnit val="32"/>
        <c:minorUnit val="4"/>
      </c:valAx>
    </c:plotArea>
    <c:legend>
      <c:legendPos val="r"/>
      <c:layout>
        <c:manualLayout>
          <c:xMode val="edge"/>
          <c:yMode val="edge"/>
          <c:x val="0.50022177240725996"/>
          <c:y val="0.38819622169338303"/>
          <c:w val="0.49961847512727697"/>
          <c:h val="0.29560503964073498"/>
        </c:manualLayout>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49926-832A-0146-A58C-0A7B8706D706}" type="datetimeFigureOut">
              <a:rPr lang="en-US" smtClean="0"/>
              <a:t>4/20/26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8ABCF-8DBE-0B44-8881-1104B3E50F18}" type="slidenum">
              <a:rPr lang="en-US" smtClean="0"/>
              <a:t>‹#›</a:t>
            </a:fld>
            <a:endParaRPr lang="en-US"/>
          </a:p>
        </p:txBody>
      </p:sp>
    </p:spTree>
    <p:extLst>
      <p:ext uri="{BB962C8B-B14F-4D97-AF65-F5344CB8AC3E}">
        <p14:creationId xmlns:p14="http://schemas.microsoft.com/office/powerpoint/2010/main" val="133958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sciencedirect.com/topics/computer-science/congestion-informatio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oogle.com/search?client=safari&amp;cs=0&amp;sca_esv=243c4f3f542700e7&amp;q=TCP+Tahoe&amp;sa=X&amp;ved=2ahUKEwiSssicq8uMAxXbFlkFHU1WHkAQxccNegQIAxAB&amp;mstk=AUtExfBDovtxsdlxurn1eVQV9CKxraUXhQJUSq25B2KV5ItTYOa0Kpm5KS7wJk6qXotXMYn7v0OMIDIHA_ALdGS87Uov-jrMihuYOEs0_vQ8eicgVCh9f2mTIZbaF6wGdTWveoySF4lcy7BgKqP3ZFvPxC-9ysDKXNQKBq5grq16fFa5m6Iy_iVGQ6aEooHaEWLwvy-g&amp;csui=3"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oogle.com/search?client=safari&amp;cs=0&amp;sca_esv=243c4f3f542700e7&amp;q=TCP+Tahoe&amp;sa=X&amp;ved=2ahUKEwiSssicq8uMAxXbFlkFHU1WHkAQxccNegQIAxAB&amp;mstk=AUtExfBDovtxsdlxurn1eVQV9CKxraUXhQJUSq25B2KV5ItTYOa0Kpm5KS7wJk6qXotXMYn7v0OMIDIHA_ALdGS87Uov-jrMihuYOEs0_vQ8eicgVCh9f2mTIZbaF6wGdTWveoySF4lcy7BgKqP3ZFvPxC-9ysDKXNQKBq5grq16fFa5m6Iy_iVGQ6aEooHaEWLwvy-g&amp;csui=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oogle.com/search?client=safari&amp;cs=0&amp;sca_esv=243c4f3f542700e7&amp;q=TCP+Tahoe&amp;sa=X&amp;ved=2ahUKEwiSssicq8uMAxXbFlkFHU1WHkAQxccNegQIAxAB&amp;mstk=AUtExfBDovtxsdlxurn1eVQV9CKxraUXhQJUSq25B2KV5ItTYOa0Kpm5KS7wJk6qXotXMYn7v0OMIDIHA_ALdGS87Uov-jrMihuYOEs0_vQ8eicgVCh9f2mTIZbaF6wGdTWveoySF4lcy7BgKqP3ZFvPxC-9ysDKXNQKBq5grq16fFa5m6Iy_iVGQ6aEooHaEWLwvy-g&amp;csui=3"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3">
            <a:extLst>
              <a:ext uri="{FF2B5EF4-FFF2-40B4-BE49-F238E27FC236}">
                <a16:creationId xmlns:a16="http://schemas.microsoft.com/office/drawing/2014/main" id="{B52C6D26-61CF-2904-BC22-8E2AFD85F4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8A6E04C9-68CB-EB4C-8706-9F5D1D006D0F}"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81922" name="Rectangle 2">
            <a:extLst>
              <a:ext uri="{FF2B5EF4-FFF2-40B4-BE49-F238E27FC236}">
                <a16:creationId xmlns:a16="http://schemas.microsoft.com/office/drawing/2014/main" id="{0EF0850F-3083-41B6-DEA4-AE352B8369D6}"/>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FE5BC6E3-25BC-2A25-BB3D-74F027D3D5B0}"/>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3">
            <a:extLst>
              <a:ext uri="{FF2B5EF4-FFF2-40B4-BE49-F238E27FC236}">
                <a16:creationId xmlns:a16="http://schemas.microsoft.com/office/drawing/2014/main" id="{13579BF5-80A9-09EF-7EF0-FE039E524B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BE678E70-EF46-4546-8FA0-31C51AEF86D9}"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02402" name="Rectangle 2">
            <a:extLst>
              <a:ext uri="{FF2B5EF4-FFF2-40B4-BE49-F238E27FC236}">
                <a16:creationId xmlns:a16="http://schemas.microsoft.com/office/drawing/2014/main" id="{B30A06EB-092F-1D44-9B35-99A334184967}"/>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D6FF3487-7A0F-42ED-EC13-6B9444ECD0AC}"/>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3">
            <a:extLst>
              <a:ext uri="{FF2B5EF4-FFF2-40B4-BE49-F238E27FC236}">
                <a16:creationId xmlns:a16="http://schemas.microsoft.com/office/drawing/2014/main" id="{78FB9D34-EEE2-513A-2E87-3BBC65238B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19807668-723B-3A48-A63E-1FE6C2D2F30A}"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02402" name="Rectangle 2">
            <a:extLst>
              <a:ext uri="{FF2B5EF4-FFF2-40B4-BE49-F238E27FC236}">
                <a16:creationId xmlns:a16="http://schemas.microsoft.com/office/drawing/2014/main" id="{DD0742BE-0958-E654-6CD0-46202488EB8A}"/>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A6053F32-A778-21D5-F466-BFCF246BB624}"/>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extLst>
      <p:ext uri="{BB962C8B-B14F-4D97-AF65-F5344CB8AC3E}">
        <p14:creationId xmlns:p14="http://schemas.microsoft.com/office/powerpoint/2010/main" val="3103141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3">
            <a:extLst>
              <a:ext uri="{FF2B5EF4-FFF2-40B4-BE49-F238E27FC236}">
                <a16:creationId xmlns:a16="http://schemas.microsoft.com/office/drawing/2014/main" id="{F51F0B42-0DAC-3D73-0B8F-96A290D667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E6A46FF7-349E-784D-9A76-61C25CA5BAE9}"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04450" name="Rectangle 2">
            <a:extLst>
              <a:ext uri="{FF2B5EF4-FFF2-40B4-BE49-F238E27FC236}">
                <a16:creationId xmlns:a16="http://schemas.microsoft.com/office/drawing/2014/main" id="{E529461C-FEBC-A3BA-DBEE-CF912CCF8B4B}"/>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D0EE53FD-5133-D095-5EE6-2A98E9AA630B}"/>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3">
            <a:extLst>
              <a:ext uri="{FF2B5EF4-FFF2-40B4-BE49-F238E27FC236}">
                <a16:creationId xmlns:a16="http://schemas.microsoft.com/office/drawing/2014/main" id="{AB64711C-603E-F826-0E81-6B843838EA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ABE5C9ED-F339-BC48-B068-2A18EB3EFB2B}"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06498" name="Rectangle 2">
            <a:extLst>
              <a:ext uri="{FF2B5EF4-FFF2-40B4-BE49-F238E27FC236}">
                <a16:creationId xmlns:a16="http://schemas.microsoft.com/office/drawing/2014/main" id="{8F53D206-CB95-25AC-A3C9-1DFE6EBE64BC}"/>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21C0B3F0-85EE-AC12-4ECD-AB0E183CDB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After FR/FR, when CA is entered, cwnd is half of the window when lost was detected.  </a:t>
            </a:r>
          </a:p>
          <a:p>
            <a:r>
              <a:rPr lang="en-US" altLang="en-US">
                <a:latin typeface="Times New Roman" panose="02020603050405020304" pitchFamily="18" charset="0"/>
                <a:ea typeface="ＭＳ Ｐゴシック" panose="020B0600070205080204" pitchFamily="34" charset="-128"/>
              </a:rPr>
              <a:t>So the effect of lost is halving the window.</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[Source: RFC 2581, Fall &amp; Floyd, </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Simulation based Comparison of Tahoe, Reno, and SACK TCP</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a:t>
            </a:r>
          </a:p>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54505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3">
            <a:extLst>
              <a:ext uri="{FF2B5EF4-FFF2-40B4-BE49-F238E27FC236}">
                <a16:creationId xmlns:a16="http://schemas.microsoft.com/office/drawing/2014/main" id="{EDD6150C-42EE-D055-7997-73B44B0A3A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ADBF7982-B96A-0841-976F-FE067FD123C6}"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60770" name="Rectangle 2">
            <a:extLst>
              <a:ext uri="{FF2B5EF4-FFF2-40B4-BE49-F238E27FC236}">
                <a16:creationId xmlns:a16="http://schemas.microsoft.com/office/drawing/2014/main" id="{3BE9BC0C-6936-AD52-7CE3-68DB3C8E49B5}"/>
              </a:ext>
            </a:extLst>
          </p:cNvPr>
          <p:cNvSpPr>
            <a:spLocks noGrp="1" noRot="1" noChangeAspect="1" noChangeArrowheads="1" noTextEdit="1"/>
          </p:cNvSpPr>
          <p:nvPr>
            <p:ph type="sldImg"/>
          </p:nvPr>
        </p:nvSpPr>
        <p:spPr>
          <a:ln/>
        </p:spPr>
      </p:sp>
      <p:sp>
        <p:nvSpPr>
          <p:cNvPr id="160771" name="Rectangle 3">
            <a:extLst>
              <a:ext uri="{FF2B5EF4-FFF2-40B4-BE49-F238E27FC236}">
                <a16:creationId xmlns:a16="http://schemas.microsoft.com/office/drawing/2014/main" id="{8B049852-8E8A-42C2-06CB-D9E97C618C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After FR/FR, when CA is entered, </a:t>
            </a:r>
            <a:r>
              <a:rPr lang="en-US" altLang="en-US" dirty="0" err="1">
                <a:latin typeface="Times New Roman" panose="02020603050405020304" pitchFamily="18" charset="0"/>
                <a:ea typeface="ＭＳ Ｐゴシック" panose="020B0600070205080204" pitchFamily="34" charset="-128"/>
              </a:rPr>
              <a:t>cwnd</a:t>
            </a:r>
            <a:r>
              <a:rPr lang="en-US" altLang="en-US" dirty="0">
                <a:latin typeface="Times New Roman" panose="02020603050405020304" pitchFamily="18" charset="0"/>
                <a:ea typeface="ＭＳ Ｐゴシック" panose="020B0600070205080204" pitchFamily="34" charset="-128"/>
              </a:rPr>
              <a:t> is half of the window when lost was detected.  </a:t>
            </a:r>
          </a:p>
          <a:p>
            <a:r>
              <a:rPr lang="en-US" altLang="en-US" dirty="0">
                <a:latin typeface="Times New Roman" panose="02020603050405020304" pitchFamily="18" charset="0"/>
                <a:ea typeface="ＭＳ Ｐゴシック" panose="020B0600070205080204" pitchFamily="34" charset="-128"/>
              </a:rPr>
              <a:t>So the effect of lost is halving the window.</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[Source: RFC 2581, Fall &amp; Floyd, </a:t>
            </a:r>
            <a:r>
              <a:rPr lang="ja-JP" altLang="en-US">
                <a:latin typeface="Arial" panose="020B0604020202020204" pitchFamily="34"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Simulation based Comparison of Tahoe, Reno, and SACK TCP</a:t>
            </a:r>
            <a:r>
              <a:rPr lang="ja-JP" altLang="en-US">
                <a:latin typeface="Arial" panose="020B0604020202020204" pitchFamily="34"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a:t>
            </a: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3">
            <a:extLst>
              <a:ext uri="{FF2B5EF4-FFF2-40B4-BE49-F238E27FC236}">
                <a16:creationId xmlns:a16="http://schemas.microsoft.com/office/drawing/2014/main" id="{A90F8C3E-A498-37E5-706D-8C642A106F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87DCCF66-3873-D648-A7D2-576A488E1722}"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09570" name="Rectangle 2">
            <a:extLst>
              <a:ext uri="{FF2B5EF4-FFF2-40B4-BE49-F238E27FC236}">
                <a16:creationId xmlns:a16="http://schemas.microsoft.com/office/drawing/2014/main" id="{8E42E303-C85F-859B-C0B8-CCF741D94002}"/>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994D2862-1AB7-3391-37C5-6FBE6F6CF0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After FR/FR, when CA is entered, cwnd is half of the window when lost was detected.  </a:t>
            </a:r>
          </a:p>
          <a:p>
            <a:r>
              <a:rPr lang="en-US" altLang="en-US">
                <a:latin typeface="Times New Roman" panose="02020603050405020304" pitchFamily="18" charset="0"/>
                <a:ea typeface="ＭＳ Ｐゴシック" panose="020B0600070205080204" pitchFamily="34" charset="-128"/>
              </a:rPr>
              <a:t>So the effect of lost is halving the window.</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[Source: RFC 2581, Fall &amp; Floyd, </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Simulation based Comparison of Tahoe, Reno, and SACK TCP</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3">
            <a:extLst>
              <a:ext uri="{FF2B5EF4-FFF2-40B4-BE49-F238E27FC236}">
                <a16:creationId xmlns:a16="http://schemas.microsoft.com/office/drawing/2014/main" id="{F3845C86-5577-85B5-C185-DAE87D3B3E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339EE873-6044-084F-8291-38FFB011A71B}"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12642" name="Rectangle 2">
            <a:extLst>
              <a:ext uri="{FF2B5EF4-FFF2-40B4-BE49-F238E27FC236}">
                <a16:creationId xmlns:a16="http://schemas.microsoft.com/office/drawing/2014/main" id="{CCECE802-AEDE-F6D4-F641-7E70F19A29E5}"/>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76653DEA-D116-F162-C7D1-B576140CBD52}"/>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3">
            <a:extLst>
              <a:ext uri="{FF2B5EF4-FFF2-40B4-BE49-F238E27FC236}">
                <a16:creationId xmlns:a16="http://schemas.microsoft.com/office/drawing/2014/main" id="{53EB0E33-C546-0C8F-C7CA-D5DEF4089B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8C5E7B33-5756-A541-A34A-BBC6F762F59F}"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14690" name="Rectangle 2">
            <a:extLst>
              <a:ext uri="{FF2B5EF4-FFF2-40B4-BE49-F238E27FC236}">
                <a16:creationId xmlns:a16="http://schemas.microsoft.com/office/drawing/2014/main" id="{84D17D8E-EEBC-E2FB-AEA5-E4E212B34197}"/>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8551ECDA-C2E7-BA15-EED5-89537380D5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[Sources: M. Mathis, J. Mahdavi, S. Floyd and A. Romanow, </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TCP Selective Acknowledgement Options</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 RFC 2018, Oct. 1996</a:t>
            </a:r>
          </a:p>
          <a:p>
            <a:r>
              <a:rPr lang="en-US" altLang="en-US">
                <a:latin typeface="Times New Roman" panose="02020603050405020304" pitchFamily="18" charset="0"/>
                <a:ea typeface="ＭＳ Ｐゴシック" panose="020B0600070205080204" pitchFamily="34" charset="-128"/>
              </a:rPr>
              <a:t>K. Fall and S. Floyd, </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Simulation-based comparisons of Tahoe, Reno and SACK TCP</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 Computer Communication Review, July 1996 ]</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3">
            <a:extLst>
              <a:ext uri="{FF2B5EF4-FFF2-40B4-BE49-F238E27FC236}">
                <a16:creationId xmlns:a16="http://schemas.microsoft.com/office/drawing/2014/main" id="{BF1FDB0F-25B3-6EFB-7BF4-49C2E0B65A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5DF082A8-E1AB-A24B-8B15-FABB3610FA83}"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17762" name="Rectangle 2">
            <a:extLst>
              <a:ext uri="{FF2B5EF4-FFF2-40B4-BE49-F238E27FC236}">
                <a16:creationId xmlns:a16="http://schemas.microsoft.com/office/drawing/2014/main" id="{B0AEF727-546E-1556-C166-288D53789269}"/>
              </a:ext>
            </a:extLst>
          </p:cNvPr>
          <p:cNvSpPr>
            <a:spLocks noGrp="1" noRot="1" noChangeAspect="1" noChangeArrowheads="1" noTextEdit="1"/>
          </p:cNvSpPr>
          <p:nvPr>
            <p:ph type="sldImg"/>
          </p:nvPr>
        </p:nvSpPr>
        <p:spPr>
          <a:ln/>
        </p:spPr>
      </p:sp>
      <p:sp>
        <p:nvSpPr>
          <p:cNvPr id="978947" name="Rectangle 3">
            <a:extLst>
              <a:ext uri="{FF2B5EF4-FFF2-40B4-BE49-F238E27FC236}">
                <a16:creationId xmlns:a16="http://schemas.microsoft.com/office/drawing/2014/main" id="{E4DB7B74-5428-E5F4-1631-BEBF0D84D537}"/>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a:extLst>
              <a:ext uri="{FF2B5EF4-FFF2-40B4-BE49-F238E27FC236}">
                <a16:creationId xmlns:a16="http://schemas.microsoft.com/office/drawing/2014/main" id="{694CA1EA-9A71-1E98-A6B2-0C3AE63F7CD4}"/>
              </a:ext>
            </a:extLst>
          </p:cNvPr>
          <p:cNvSpPr>
            <a:spLocks noGrp="1" noRot="1" noChangeAspect="1" noChangeArrowheads="1" noTextEdit="1"/>
          </p:cNvSpPr>
          <p:nvPr>
            <p:ph type="sldImg"/>
          </p:nvPr>
        </p:nvSpPr>
        <p:spPr>
          <a:ln/>
        </p:spPr>
      </p:sp>
      <p:sp>
        <p:nvSpPr>
          <p:cNvPr id="119810" name="Notes Placeholder 2">
            <a:extLst>
              <a:ext uri="{FF2B5EF4-FFF2-40B4-BE49-F238E27FC236}">
                <a16:creationId xmlns:a16="http://schemas.microsoft.com/office/drawing/2014/main" id="{CFC1DC63-550E-2B74-4299-EEF6B06A0F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This  week, we</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ll talk about how to share resources.  Today we</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ll talk about what the end-points can do in a distributed fashion, from the edge of the network.  On Wednesday, we</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ll talk about what the lower-level elements can do.</a:t>
            </a:r>
            <a:endParaRPr lang="en-US" altLang="en-US">
              <a:latin typeface="Times New Roman" panose="02020603050405020304" pitchFamily="18" charset="0"/>
              <a:ea typeface="ＭＳ Ｐゴシック" panose="020B0600070205080204" pitchFamily="34" charset="-128"/>
            </a:endParaRPr>
          </a:p>
        </p:txBody>
      </p:sp>
      <p:sp>
        <p:nvSpPr>
          <p:cNvPr id="119811" name="Slide Number Placeholder 3">
            <a:extLst>
              <a:ext uri="{FF2B5EF4-FFF2-40B4-BE49-F238E27FC236}">
                <a16:creationId xmlns:a16="http://schemas.microsoft.com/office/drawing/2014/main" id="{D21B1E33-87AC-5799-D2BF-ACD10BFBC0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555E23E6-0DB9-1249-8BDE-28A3BDE89C1E}"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34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3">
            <a:extLst>
              <a:ext uri="{FF2B5EF4-FFF2-40B4-BE49-F238E27FC236}">
                <a16:creationId xmlns:a16="http://schemas.microsoft.com/office/drawing/2014/main" id="{EBCF31D8-6F60-7566-25AC-8862CC9525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A6E6665C-2652-3F45-82DD-B9719B234D6C}"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83970" name="Rectangle 2">
            <a:extLst>
              <a:ext uri="{FF2B5EF4-FFF2-40B4-BE49-F238E27FC236}">
                <a16:creationId xmlns:a16="http://schemas.microsoft.com/office/drawing/2014/main" id="{3BE7334D-77C1-2F9E-485B-9D9DABAB1527}"/>
              </a:ext>
            </a:extLst>
          </p:cNvPr>
          <p:cNvSpPr>
            <a:spLocks noGrp="1" noRot="1" noChangeAspect="1" noChangeArrowheads="1" noTextEdit="1"/>
          </p:cNvSpPr>
          <p:nvPr>
            <p:ph type="sldImg"/>
          </p:nvPr>
        </p:nvSpPr>
        <p:spPr>
          <a:ln/>
        </p:spPr>
      </p:sp>
      <p:sp>
        <p:nvSpPr>
          <p:cNvPr id="978947" name="Rectangle 3">
            <a:extLst>
              <a:ext uri="{FF2B5EF4-FFF2-40B4-BE49-F238E27FC236}">
                <a16:creationId xmlns:a16="http://schemas.microsoft.com/office/drawing/2014/main" id="{013CC8BD-B87A-E3B5-AAFE-C75D2FCFE013}"/>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a:extLst>
              <a:ext uri="{FF2B5EF4-FFF2-40B4-BE49-F238E27FC236}">
                <a16:creationId xmlns:a16="http://schemas.microsoft.com/office/drawing/2014/main" id="{C68847A5-DAB6-7F9A-2EE1-65171AD04E6B}"/>
              </a:ext>
            </a:extLst>
          </p:cNvPr>
          <p:cNvSpPr>
            <a:spLocks noGrp="1" noRot="1" noChangeAspect="1" noChangeArrowheads="1" noTextEdit="1"/>
          </p:cNvSpPr>
          <p:nvPr>
            <p:ph type="sldImg"/>
          </p:nvPr>
        </p:nvSpPr>
        <p:spPr>
          <a:ln/>
        </p:spPr>
      </p:sp>
      <p:sp>
        <p:nvSpPr>
          <p:cNvPr id="121858" name="Notes Placeholder 2">
            <a:extLst>
              <a:ext uri="{FF2B5EF4-FFF2-40B4-BE49-F238E27FC236}">
                <a16:creationId xmlns:a16="http://schemas.microsoft.com/office/drawing/2014/main" id="{95086C0C-8CF0-9A88-3209-732AD03145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This  week, we</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ll talk about how to share resources.  Today we</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ll talk about what the end-points can do in a distributed fashion, from the edge of the network.  On Wednesday, we</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ll talk about what the lower-level elements can do.</a:t>
            </a:r>
            <a:endParaRPr lang="en-US" altLang="en-US">
              <a:latin typeface="Times New Roman" panose="02020603050405020304" pitchFamily="18" charset="0"/>
              <a:ea typeface="ＭＳ Ｐゴシック" panose="020B0600070205080204" pitchFamily="34" charset="-128"/>
            </a:endParaRPr>
          </a:p>
        </p:txBody>
      </p:sp>
      <p:sp>
        <p:nvSpPr>
          <p:cNvPr id="121859" name="Slide Number Placeholder 3">
            <a:extLst>
              <a:ext uri="{FF2B5EF4-FFF2-40B4-BE49-F238E27FC236}">
                <a16:creationId xmlns:a16="http://schemas.microsoft.com/office/drawing/2014/main" id="{1E92B9B1-8ECE-5BE8-5DF0-63E2FE22EEE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C0FF5256-3422-C74A-9727-4646D0B64571}"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35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1744D485-9031-867A-BF7B-94722C4078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A400CF18-8AED-4749-ACE0-79F26A94F53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36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3906" name="Rectangle 2">
            <a:extLst>
              <a:ext uri="{FF2B5EF4-FFF2-40B4-BE49-F238E27FC236}">
                <a16:creationId xmlns:a16="http://schemas.microsoft.com/office/drawing/2014/main" id="{23132132-570B-7810-1509-E521F2A52E66}"/>
              </a:ext>
            </a:extLst>
          </p:cNvPr>
          <p:cNvSpPr>
            <a:spLocks noGrp="1" noRot="1" noChangeAspect="1" noChangeArrowheads="1" noTextEdit="1"/>
          </p:cNvSpPr>
          <p:nvPr>
            <p:ph type="sldImg"/>
          </p:nvPr>
        </p:nvSpPr>
        <p:spPr>
          <a:xfrm>
            <a:off x="1250950" y="708025"/>
            <a:ext cx="4814888" cy="3611563"/>
          </a:xfrm>
          <a:ln/>
        </p:spPr>
      </p:sp>
      <p:sp>
        <p:nvSpPr>
          <p:cNvPr id="123907" name="Rectangle 3">
            <a:extLst>
              <a:ext uri="{FF2B5EF4-FFF2-40B4-BE49-F238E27FC236}">
                <a16:creationId xmlns:a16="http://schemas.microsoft.com/office/drawing/2014/main" id="{7558AAAF-DB01-317C-F9E9-BCA2CA85BD84}"/>
              </a:ext>
            </a:extLst>
          </p:cNvPr>
          <p:cNvSpPr>
            <a:spLocks noGrp="1" noChangeArrowheads="1"/>
          </p:cNvSpPr>
          <p:nvPr>
            <p:ph type="body" idx="1"/>
          </p:nvPr>
        </p:nvSpPr>
        <p:spPr>
          <a:xfrm>
            <a:off x="942975" y="4564063"/>
            <a:ext cx="5429250" cy="433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35238C57-7B36-D506-31D9-595D74AD7B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C9E2B954-B818-324B-9C25-785DFA3EA853}"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37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5954" name="Rectangle 2">
            <a:extLst>
              <a:ext uri="{FF2B5EF4-FFF2-40B4-BE49-F238E27FC236}">
                <a16:creationId xmlns:a16="http://schemas.microsoft.com/office/drawing/2014/main" id="{5F91E263-9B32-E19D-A5A5-B7F21D05D0E6}"/>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6A803921-1FCB-0679-904A-C6358EA942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5550702E-BFFE-F724-C4C7-A9711A0F27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1FD55248-5448-084D-8A7F-73C8FD48A43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38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8002" name="Rectangle 2">
            <a:extLst>
              <a:ext uri="{FF2B5EF4-FFF2-40B4-BE49-F238E27FC236}">
                <a16:creationId xmlns:a16="http://schemas.microsoft.com/office/drawing/2014/main" id="{6C029B7C-FF03-87BB-D62C-23494678A4A4}"/>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6B057651-E143-F378-919D-84463339D76B}"/>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B4328ECF-465F-627E-FF54-4EAB106515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36C42C8F-52B9-0947-BFC3-55099A456DD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40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5410" name="Rectangle 2">
            <a:extLst>
              <a:ext uri="{FF2B5EF4-FFF2-40B4-BE49-F238E27FC236}">
                <a16:creationId xmlns:a16="http://schemas.microsoft.com/office/drawing/2014/main" id="{F0AA2F3F-A450-6267-6A8A-D9E251BDBB9D}"/>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115A3C02-C3E0-7B17-7F06-A6729A14F8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27400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3289FC77-B507-DF40-2172-6170F71E7B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45D5730F-9B50-BD45-ACE9-86D1810B0E3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41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1074" name="Rectangle 2">
            <a:extLst>
              <a:ext uri="{FF2B5EF4-FFF2-40B4-BE49-F238E27FC236}">
                <a16:creationId xmlns:a16="http://schemas.microsoft.com/office/drawing/2014/main" id="{78F95815-17C5-D3E8-0DC1-A7D78803B73C}"/>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E548DB75-EC70-BEAF-584A-62605BF4EB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5B2CBBE0-38B4-D275-8301-2B32430382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4631154A-CA0D-D044-9EDA-B98813175C35}"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42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3122" name="Rectangle 2">
            <a:extLst>
              <a:ext uri="{FF2B5EF4-FFF2-40B4-BE49-F238E27FC236}">
                <a16:creationId xmlns:a16="http://schemas.microsoft.com/office/drawing/2014/main" id="{2BD31B47-E0A6-003C-5FA4-96CE0E480F55}"/>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56D8F1A1-5B3D-D4BB-4C7A-6D9E5C143C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9C4499A5-C7D1-8F3B-A56F-202F90265D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E1884C4C-1A45-FB45-83A9-4139EF28A03D}"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43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5170" name="Rectangle 2">
            <a:extLst>
              <a:ext uri="{FF2B5EF4-FFF2-40B4-BE49-F238E27FC236}">
                <a16:creationId xmlns:a16="http://schemas.microsoft.com/office/drawing/2014/main" id="{B362C815-AE4A-4BDA-8AAD-5A69F01BF785}"/>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4B6E4CA4-2D1F-982E-5AF2-C97931DB88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D4AAF249-6991-215B-F3CF-1525D68C21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0920BEB9-B702-604F-AE2F-F52EFB8F66C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44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7218" name="Rectangle 2">
            <a:extLst>
              <a:ext uri="{FF2B5EF4-FFF2-40B4-BE49-F238E27FC236}">
                <a16:creationId xmlns:a16="http://schemas.microsoft.com/office/drawing/2014/main" id="{064EE9A5-EF08-BE4D-0804-9D5122683E5A}"/>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2D834B83-F65D-F0F0-986E-72409DF379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110CA70B-D567-8382-E9DA-5F49BB2187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5CD5D6E7-8A6F-9D41-A9F9-D72078CCE3D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45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9266" name="Rectangle 2">
            <a:extLst>
              <a:ext uri="{FF2B5EF4-FFF2-40B4-BE49-F238E27FC236}">
                <a16:creationId xmlns:a16="http://schemas.microsoft.com/office/drawing/2014/main" id="{D87FB13B-FA64-AFD9-7E69-CA432F8E4FCA}"/>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F29DB940-63E4-3F29-36A7-43561431DD1B}"/>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3">
            <a:extLst>
              <a:ext uri="{FF2B5EF4-FFF2-40B4-BE49-F238E27FC236}">
                <a16:creationId xmlns:a16="http://schemas.microsoft.com/office/drawing/2014/main" id="{77CA6208-3751-234F-0ECA-954400CF29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A5A75EDF-0E65-684D-9002-83EC86A58BD3}"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86018" name="Rectangle 2">
            <a:extLst>
              <a:ext uri="{FF2B5EF4-FFF2-40B4-BE49-F238E27FC236}">
                <a16:creationId xmlns:a16="http://schemas.microsoft.com/office/drawing/2014/main" id="{A9FFC5D3-2717-3322-8E84-71B54103A986}"/>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EB92AE81-DFDB-501F-AA96-ED7258AA8E8D}"/>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a:p>
            <a:pPr>
              <a:defRPr/>
            </a:pPr>
            <a:r>
              <a:rPr lang="en-US" b="0" i="0" u="none" strike="noStrike" dirty="0">
                <a:solidFill>
                  <a:srgbClr val="001D35"/>
                </a:solidFill>
                <a:effectLst/>
                <a:latin typeface="Google Sans"/>
              </a:rPr>
              <a:t>BSD stands for Berkeley Software Distribution, a family of Unix-like operating systems developed at the University of California, Berkeley. BSD is connected to TCP congestion control because several key TCP congestion control algorithms, like TCP Tahoe and TCP Reno, were first implemented in the 4.3BSD operating system.</a:t>
            </a:r>
            <a:endParaRPr lang="en-US" dirty="0">
              <a:cs typeface="+mn-cs"/>
            </a:endParaRPr>
          </a:p>
          <a:p>
            <a:pPr>
              <a:defRPr/>
            </a:pPr>
            <a:endParaRPr lang="en-US" dirty="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61AFABB3-1273-9DCE-C8EC-D6DBFF16B4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1132E5AC-5D7A-8E40-9483-9AD6CCF17D2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46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1314" name="Rectangle 2">
            <a:extLst>
              <a:ext uri="{FF2B5EF4-FFF2-40B4-BE49-F238E27FC236}">
                <a16:creationId xmlns:a16="http://schemas.microsoft.com/office/drawing/2014/main" id="{1706F0C6-FDFD-C320-B654-83CEE5FADD9F}"/>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EA5268CC-13BE-E97F-0060-9AAB5B0981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19E43644-1C9C-9160-18C2-019437A71E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B0D35243-F97A-874F-8E5E-A4F9BFEE399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47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3362" name="Rectangle 2">
            <a:extLst>
              <a:ext uri="{FF2B5EF4-FFF2-40B4-BE49-F238E27FC236}">
                <a16:creationId xmlns:a16="http://schemas.microsoft.com/office/drawing/2014/main" id="{0B995BB9-8183-7115-1EB8-3B30885ACCB1}"/>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D55CBB40-DB0F-9941-1F53-ABF4F5DE69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0" i="0" u="none" strike="noStrike" dirty="0">
                <a:solidFill>
                  <a:srgbClr val="1F1F1F"/>
                </a:solidFill>
                <a:effectLst/>
                <a:latin typeface="ElsevierGulliver"/>
              </a:rPr>
              <a:t>17.6.2 Explicit Congestion Notification</a:t>
            </a:r>
          </a:p>
          <a:p>
            <a:pPr algn="l"/>
            <a:r>
              <a:rPr lang="en-US" b="0" i="0" u="none" strike="noStrike" dirty="0">
                <a:solidFill>
                  <a:srgbClr val="1F1F1F"/>
                </a:solidFill>
                <a:effectLst/>
                <a:latin typeface="ElsevierGulliver"/>
              </a:rPr>
              <a:t>Explicit congestion notification (ECN) is another feedback scheme that indicates </a:t>
            </a:r>
            <a:r>
              <a:rPr lang="en-US" b="0" i="0" u="sng" strike="noStrike" dirty="0">
                <a:solidFill>
                  <a:srgbClr val="1F1F1F"/>
                </a:solidFill>
                <a:effectLst/>
                <a:latin typeface="ElsevierGulliver"/>
                <a:hlinkClick r:id="rId3" tooltip="Learn more about congestion information from ScienceDirect's AI-generated Topic Pages"/>
              </a:rPr>
              <a:t>congestion information</a:t>
            </a:r>
            <a:r>
              <a:rPr lang="en-US" b="0" i="0" u="none" strike="noStrike" dirty="0">
                <a:solidFill>
                  <a:srgbClr val="1F1F1F"/>
                </a:solidFill>
                <a:effectLst/>
                <a:latin typeface="ElsevierGulliver"/>
              </a:rPr>
              <a:t> by marking packets instead of dropping them. The destination of marked packets returns this congestion notification to the source. As a result, the source decreases its transmit rate. The implementation of ECN uses an ECN-specific field in the IP header with two bits—the ECN-capable Transport (ECT) bit and the Congestion Experienced (CE) bit. </a:t>
            </a: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B4328ECF-465F-627E-FF54-4EAB106515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36C42C8F-52B9-0947-BFC3-55099A456DD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48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5410" name="Rectangle 2">
            <a:extLst>
              <a:ext uri="{FF2B5EF4-FFF2-40B4-BE49-F238E27FC236}">
                <a16:creationId xmlns:a16="http://schemas.microsoft.com/office/drawing/2014/main" id="{F0AA2F3F-A450-6267-6A8A-D9E251BDBB9D}"/>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115A3C02-C3E0-7B17-7F06-A6729A14F8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04308BBF-6A87-5197-EBF0-1AA1B05F34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E0567C2A-F9F9-E643-A029-6C674F85D008}"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49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7458" name="Rectangle 2">
            <a:extLst>
              <a:ext uri="{FF2B5EF4-FFF2-40B4-BE49-F238E27FC236}">
                <a16:creationId xmlns:a16="http://schemas.microsoft.com/office/drawing/2014/main" id="{9827326A-97D8-FFDE-FFE0-FBDE7ACE6D61}"/>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C3E22B63-31DA-4817-DAC4-B2AB190FE9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62D3DC79-25BF-D2F7-0246-EA4DAEA16A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09A45F2D-F351-AC45-B230-018F125589F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50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9506" name="Rectangle 2">
            <a:extLst>
              <a:ext uri="{FF2B5EF4-FFF2-40B4-BE49-F238E27FC236}">
                <a16:creationId xmlns:a16="http://schemas.microsoft.com/office/drawing/2014/main" id="{BE163A0E-189C-C887-CAB9-89121D24840B}"/>
              </a:ext>
            </a:extLst>
          </p:cNvPr>
          <p:cNvSpPr>
            <a:spLocks noGrp="1" noRot="1" noChangeAspect="1" noChangeArrowheads="1" noTextEdit="1"/>
          </p:cNvSpPr>
          <p:nvPr>
            <p:ph type="sldImg"/>
          </p:nvPr>
        </p:nvSpPr>
        <p:spPr>
          <a:ln/>
        </p:spPr>
      </p:sp>
      <p:sp>
        <p:nvSpPr>
          <p:cNvPr id="149507" name="Rectangle 3">
            <a:extLst>
              <a:ext uri="{FF2B5EF4-FFF2-40B4-BE49-F238E27FC236}">
                <a16:creationId xmlns:a16="http://schemas.microsoft.com/office/drawing/2014/main" id="{0D477859-B845-4457-E8EA-65A54C3F06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13683722-A95F-1564-40C1-5FA689207C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377321FE-B463-B647-8EDF-6D99D280730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51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1554" name="Rectangle 2">
            <a:extLst>
              <a:ext uri="{FF2B5EF4-FFF2-40B4-BE49-F238E27FC236}">
                <a16:creationId xmlns:a16="http://schemas.microsoft.com/office/drawing/2014/main" id="{C4C4081D-2148-BE2B-73D1-9B87A3D92433}"/>
              </a:ext>
            </a:extLst>
          </p:cNvPr>
          <p:cNvSpPr>
            <a:spLocks noGrp="1" noRot="1" noChangeAspect="1" noChangeArrowheads="1" noTextEdit="1"/>
          </p:cNvSpPr>
          <p:nvPr>
            <p:ph type="sldImg"/>
          </p:nvPr>
        </p:nvSpPr>
        <p:spPr>
          <a:ln/>
        </p:spPr>
      </p:sp>
      <p:sp>
        <p:nvSpPr>
          <p:cNvPr id="151555" name="Rectangle 3">
            <a:extLst>
              <a:ext uri="{FF2B5EF4-FFF2-40B4-BE49-F238E27FC236}">
                <a16:creationId xmlns:a16="http://schemas.microsoft.com/office/drawing/2014/main" id="{BD38E082-3C34-8AE7-ED30-9632C24D18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C7A94197-509A-5184-C69E-DC9B7B74DC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4D975EBF-30B3-0E4E-99FE-03C31CC8EBE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52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3602" name="Rectangle 2">
            <a:extLst>
              <a:ext uri="{FF2B5EF4-FFF2-40B4-BE49-F238E27FC236}">
                <a16:creationId xmlns:a16="http://schemas.microsoft.com/office/drawing/2014/main" id="{DA8802C3-AA34-B29C-8DB0-5E9B45CE7968}"/>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6E1B652C-76CB-B6B6-9D8A-09CE990268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3">
            <a:extLst>
              <a:ext uri="{FF2B5EF4-FFF2-40B4-BE49-F238E27FC236}">
                <a16:creationId xmlns:a16="http://schemas.microsoft.com/office/drawing/2014/main" id="{61817CF1-E3FD-44BD-52E8-CB3BB51EA5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41031A6E-4987-814E-AFC9-068752BCDD65}"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68610" name="Rectangle 2">
            <a:extLst>
              <a:ext uri="{FF2B5EF4-FFF2-40B4-BE49-F238E27FC236}">
                <a16:creationId xmlns:a16="http://schemas.microsoft.com/office/drawing/2014/main" id="{8B63163C-F5D9-6EF6-80B4-ACFB13005541}"/>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95AC7292-5F9C-F1D7-2438-A2E4810369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After FR/FR, when CA is entered, cwnd is half of the window when lost was detected.  </a:t>
            </a:r>
          </a:p>
          <a:p>
            <a:r>
              <a:rPr lang="en-US" altLang="en-US">
                <a:latin typeface="Times New Roman" panose="02020603050405020304" pitchFamily="18" charset="0"/>
                <a:ea typeface="ＭＳ Ｐゴシック" panose="020B0600070205080204" pitchFamily="34" charset="-128"/>
              </a:rPr>
              <a:t>So the effect of lost is halving the window.</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[Source: RFC 2581, Fall &amp; Floyd, </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Simulation based Comparison of Tahoe, Reno, and SACK TCP</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a:t>
            </a:r>
          </a:p>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1568540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3">
            <a:extLst>
              <a:ext uri="{FF2B5EF4-FFF2-40B4-BE49-F238E27FC236}">
                <a16:creationId xmlns:a16="http://schemas.microsoft.com/office/drawing/2014/main" id="{61817CF1-E3FD-44BD-52E8-CB3BB51EA5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41031A6E-4987-814E-AFC9-068752BCDD65}"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68610" name="Rectangle 2">
            <a:extLst>
              <a:ext uri="{FF2B5EF4-FFF2-40B4-BE49-F238E27FC236}">
                <a16:creationId xmlns:a16="http://schemas.microsoft.com/office/drawing/2014/main" id="{8B63163C-F5D9-6EF6-80B4-ACFB13005541}"/>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95AC7292-5F9C-F1D7-2438-A2E4810369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After FR/FR, when CA is entered, cwnd is half of the window when lost was detected.  </a:t>
            </a:r>
          </a:p>
          <a:p>
            <a:r>
              <a:rPr lang="en-US" altLang="en-US">
                <a:latin typeface="Times New Roman" panose="02020603050405020304" pitchFamily="18" charset="0"/>
                <a:ea typeface="ＭＳ Ｐゴシック" panose="020B0600070205080204" pitchFamily="34" charset="-128"/>
              </a:rPr>
              <a:t>So the effect of lost is halving the window.</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[Source: RFC 2581, Fall &amp; Floyd, </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Simulation based Comparison of Tahoe, Reno, and SACK TCP</a:t>
            </a:r>
            <a:r>
              <a:rPr lang="ja-JP" altLang="en-US">
                <a:latin typeface="Arial" panose="020B0604020202020204" pitchFamily="34"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a:t>
            </a:r>
          </a:p>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647176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Slides adopted from: </a:t>
            </a:r>
            <a:r>
              <a:rPr lang="en-US" dirty="0" err="1"/>
              <a:t>Injong</a:t>
            </a:r>
            <a:r>
              <a:rPr lang="en-US" dirty="0"/>
              <a:t> Rhee, </a:t>
            </a:r>
            <a:r>
              <a:rPr lang="en-US" dirty="0" err="1"/>
              <a:t>Lisong</a:t>
            </a:r>
            <a:r>
              <a:rPr lang="en-US" dirty="0"/>
              <a:t> Xu, Ahmed El-</a:t>
            </a:r>
            <a:r>
              <a:rPr lang="en-US" dirty="0" err="1"/>
              <a:t>Hassany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69</a:t>
            </a:fld>
            <a:endParaRPr lang="en-US"/>
          </a:p>
        </p:txBody>
      </p:sp>
    </p:spTree>
    <p:extLst>
      <p:ext uri="{BB962C8B-B14F-4D97-AF65-F5344CB8AC3E}">
        <p14:creationId xmlns:p14="http://schemas.microsoft.com/office/powerpoint/2010/main" val="3658490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1D35"/>
                </a:solidFill>
                <a:effectLst/>
                <a:latin typeface="Google Sans"/>
              </a:rPr>
              <a:t>In </a:t>
            </a:r>
            <a:r>
              <a:rPr lang="en-US" b="0" i="0" u="sng" strike="noStrike" dirty="0">
                <a:solidFill>
                  <a:srgbClr val="681DA8"/>
                </a:solidFill>
                <a:effectLst/>
                <a:latin typeface="Google Sans"/>
                <a:hlinkClick r:id="rId3"/>
              </a:rPr>
              <a:t>TCP Tahoe</a:t>
            </a:r>
            <a:r>
              <a:rPr lang="en-US" b="0" i="0" u="none" strike="noStrike" dirty="0">
                <a:solidFill>
                  <a:srgbClr val="001D35"/>
                </a:solidFill>
                <a:effectLst/>
                <a:latin typeface="Google Sans"/>
              </a:rPr>
              <a:t>, the initial value for </a:t>
            </a:r>
            <a:r>
              <a:rPr lang="en-US" b="0" i="0" u="none" strike="noStrike" dirty="0" err="1">
                <a:solidFill>
                  <a:srgbClr val="001D35"/>
                </a:solidFill>
                <a:effectLst/>
                <a:latin typeface="Google Sans"/>
              </a:rPr>
              <a:t>ssthresh</a:t>
            </a:r>
            <a:r>
              <a:rPr lang="en-US" b="0" i="0" u="none" strike="noStrike" dirty="0">
                <a:solidFill>
                  <a:srgbClr val="001D35"/>
                </a:solidFill>
                <a:effectLst/>
                <a:latin typeface="Google Sans"/>
              </a:rPr>
              <a:t> (slow start threshold) is 32 segments. </a:t>
            </a:r>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7</a:t>
            </a:fld>
            <a:endParaRPr lang="en-US"/>
          </a:p>
        </p:txBody>
      </p:sp>
    </p:spTree>
    <p:extLst>
      <p:ext uri="{BB962C8B-B14F-4D97-AF65-F5344CB8AC3E}">
        <p14:creationId xmlns:p14="http://schemas.microsoft.com/office/powerpoint/2010/main" val="32581602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B62AD6-C7D7-40AA-BBB4-BBAC29223353}" type="slidenum">
              <a:rPr lang="zh-CN" altLang="en-US"/>
              <a:pPr/>
              <a:t>70</a:t>
            </a:fld>
            <a:endParaRPr lang="en-US" altLang="zh-CN" dirty="0"/>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r>
              <a:rPr lang="en-US" altLang="zh-CN" dirty="0"/>
              <a:t>Usually, we study the performance of TCP using its response function, which is defined as the average throughput of TCP in terms of packet loss probability.</a:t>
            </a:r>
          </a:p>
          <a:p>
            <a:endParaRPr lang="en-US" altLang="zh-CN" dirty="0"/>
          </a:p>
          <a:p>
            <a:r>
              <a:rPr lang="en-US" altLang="zh-CN" dirty="0"/>
              <a:t>Here is the response function of TCP. In this function, MSS is the packet size, RTT is the round trip time, and p is the packet loss probability. From this function, we can see that the throughput of TCP depends on the packet size, the round-trip time, and the packet loss probability. In order to increase the throughput of TCP, we can either increase the packet size, or decrease the round trip time, or decrease the packet loss probability. Usually for a TCP connection, the packet size and round-trip time are fixed. Therefore, the throughput of a TCP connection mainly depends on the packet loss probability.</a:t>
            </a:r>
          </a:p>
        </p:txBody>
      </p:sp>
    </p:spTree>
    <p:extLst>
      <p:ext uri="{BB962C8B-B14F-4D97-AF65-F5344CB8AC3E}">
        <p14:creationId xmlns:p14="http://schemas.microsoft.com/office/powerpoint/2010/main" val="578410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690FC5-18F1-4849-981A-2CDAD3D21CE4}" type="slidenum">
              <a:rPr lang="zh-CN" altLang="en-US"/>
              <a:pPr/>
              <a:t>72</a:t>
            </a:fld>
            <a:endParaRPr lang="en-US" altLang="zh-CN" dirty="0"/>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r>
              <a:rPr lang="en-US" altLang="zh-CN" dirty="0"/>
              <a:t>In this figure, we show how the throughput changes as we vary the packet loss probability. Note that the figure is shown in log-log scale. We can see that as the packet loss probability decreases, the TCP throughput increases. Assume the packet size is 1000 Bytes, and the RTT is 100ms, then TCP achieves the 10Gbps throughput when the packet loss probability is around 10-10.which corresponds to a link BER of 10-14. which is an unrealistic requirement for current networks. That is, in the current networks, it is impossible for TCP to achieve 10Gbps throughput.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1D6D64-AE13-4FAD-B753-542897CAAC0D}" type="slidenum">
              <a:rPr lang="zh-CN" altLang="en-US"/>
              <a:pPr/>
              <a:t>73</a:t>
            </a:fld>
            <a:endParaRPr lang="en-US" altLang="zh-CN" dirty="0"/>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3FF2D2-1F29-4A24-9A53-139680019FF3}" type="slidenum">
              <a:rPr lang="zh-CN" altLang="en-US"/>
              <a:pPr/>
              <a:t>74</a:t>
            </a:fld>
            <a:endParaRPr lang="en-US" altLang="zh-CN" dirty="0"/>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3465D9-669E-4227-8783-9F6C8757D035}" type="slidenum">
              <a:rPr lang="zh-CN" altLang="en-US"/>
              <a:pPr/>
              <a:t>77</a:t>
            </a:fld>
            <a:endParaRPr lang="en-US" altLang="zh-CN" dirty="0"/>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152898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78F0B4-2A11-4BFC-A7CA-97D6605826CC}" type="slidenum">
              <a:rPr lang="zh-CN" altLang="en-US"/>
              <a:pPr/>
              <a:t>81</a:t>
            </a:fld>
            <a:endParaRPr lang="en-US" altLang="zh-CN" dirty="0"/>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none" strike="noStrike" dirty="0">
                <a:solidFill>
                  <a:srgbClr val="000000"/>
                </a:solidFill>
                <a:effectLst/>
              </a:rPr>
              <a:t>The CUBIC function (simplified):</a:t>
            </a:r>
          </a:p>
          <a:p>
            <a:pPr algn="l"/>
            <a:r>
              <a:rPr lang="en-US" b="0" i="0" u="none" strike="noStrike" dirty="0" err="1">
                <a:solidFill>
                  <a:srgbClr val="000000"/>
                </a:solidFill>
                <a:effectLst/>
              </a:rPr>
              <a:t>cwnd</a:t>
            </a:r>
            <a:r>
              <a:rPr lang="en-US" b="0" i="0" u="none" strike="noStrike" dirty="0">
                <a:solidFill>
                  <a:srgbClr val="000000"/>
                </a:solidFill>
                <a:effectLst/>
              </a:rPr>
              <a:t>(t)=C⋅(t−K)3+Wmaxcwnd(t)=C⋅(t−K)3+Wmax​Where:</a:t>
            </a:r>
          </a:p>
          <a:p>
            <a:pPr algn="l">
              <a:buFont typeface="Arial" panose="020B0604020202020204" pitchFamily="34" charset="0"/>
              <a:buChar char="•"/>
            </a:pPr>
            <a:r>
              <a:rPr lang="en-US" b="0" i="0" u="none" strike="noStrike" dirty="0">
                <a:solidFill>
                  <a:srgbClr val="000000"/>
                </a:solidFill>
                <a:effectLst/>
              </a:rPr>
              <a:t>t: Time since last congestion event</a:t>
            </a:r>
          </a:p>
          <a:p>
            <a:pPr algn="l">
              <a:buFont typeface="Arial" panose="020B0604020202020204" pitchFamily="34" charset="0"/>
              <a:buChar char="•"/>
            </a:pPr>
            <a:r>
              <a:rPr lang="en-US" b="0" i="0" u="none" strike="noStrike" dirty="0">
                <a:solidFill>
                  <a:srgbClr val="000000"/>
                </a:solidFill>
                <a:effectLst/>
              </a:rPr>
              <a:t>K: Time at which the function reaches </a:t>
            </a:r>
            <a:r>
              <a:rPr lang="en-US" b="0" i="0" u="none" strike="noStrike" dirty="0" err="1">
                <a:solidFill>
                  <a:srgbClr val="000000"/>
                </a:solidFill>
                <a:effectLst/>
              </a:rPr>
              <a:t>Wma</a:t>
            </a: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C: Scaling constant (aggressiveness)</a:t>
            </a:r>
          </a:p>
          <a:p>
            <a:pPr algn="l">
              <a:buFont typeface="Arial" panose="020B0604020202020204" pitchFamily="34" charset="0"/>
              <a:buChar char="•"/>
            </a:pPr>
            <a:r>
              <a:rPr lang="en-US" b="0" i="0" u="none" strike="noStrike" dirty="0" err="1">
                <a:solidFill>
                  <a:srgbClr val="000000"/>
                </a:solidFill>
                <a:effectLst/>
              </a:rPr>
              <a:t>Wmax</a:t>
            </a:r>
            <a:r>
              <a:rPr lang="en-US" b="0" i="0" u="none" strike="noStrike" dirty="0">
                <a:solidFill>
                  <a:srgbClr val="000000"/>
                </a:solidFill>
                <a:effectLst/>
              </a:rPr>
              <a:t>​: Last maximum congestion window</a:t>
            </a:r>
          </a:p>
          <a:p>
            <a:pPr algn="l"/>
            <a:r>
              <a:rPr lang="en-US" b="0" i="0" u="none" strike="noStrike" dirty="0">
                <a:solidFill>
                  <a:srgbClr val="000000"/>
                </a:solidFill>
                <a:effectLst/>
              </a:rPr>
              <a:t>As t gets close to K,  (t−K)3 approaches zero, and the function </a:t>
            </a:r>
            <a:r>
              <a:rPr lang="en-US" b="1" i="0" u="none" strike="noStrike" dirty="0">
                <a:solidFill>
                  <a:srgbClr val="000000"/>
                </a:solidFill>
                <a:effectLst/>
              </a:rPr>
              <a:t>flattens</a:t>
            </a:r>
            <a:r>
              <a:rPr lang="en-US" b="0" i="0" u="none" strike="noStrike" dirty="0">
                <a:solidFill>
                  <a:srgbClr val="000000"/>
                </a:solidFill>
                <a:effectLst/>
              </a:rPr>
              <a:t> near </a:t>
            </a:r>
            <a:r>
              <a:rPr lang="en-US" b="0" i="0" u="none" strike="noStrike" dirty="0" err="1">
                <a:solidFill>
                  <a:srgbClr val="000000"/>
                </a:solidFill>
                <a:effectLst/>
              </a:rPr>
              <a:t>WmaxWmax</a:t>
            </a:r>
            <a:r>
              <a:rPr lang="en-US" b="0" i="0" u="none" strike="noStrike" dirty="0">
                <a:solidFill>
                  <a:srgbClr val="000000"/>
                </a:solidFill>
                <a:effectLst/>
              </a:rPr>
              <a:t>​.</a:t>
            </a:r>
          </a:p>
          <a:p>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88</a:t>
            </a:fld>
            <a:endParaRPr lang="en-US"/>
          </a:p>
        </p:txBody>
      </p:sp>
    </p:spTree>
    <p:extLst>
      <p:ext uri="{BB962C8B-B14F-4D97-AF65-F5344CB8AC3E}">
        <p14:creationId xmlns:p14="http://schemas.microsoft.com/office/powerpoint/2010/main" val="3667278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1D35"/>
                </a:solidFill>
                <a:effectLst/>
                <a:latin typeface="Google Sans"/>
              </a:rPr>
              <a:t>In </a:t>
            </a:r>
            <a:r>
              <a:rPr lang="en-US" b="0" i="0" u="sng" strike="noStrike" dirty="0">
                <a:solidFill>
                  <a:srgbClr val="681DA8"/>
                </a:solidFill>
                <a:effectLst/>
                <a:latin typeface="Google Sans"/>
                <a:hlinkClick r:id="rId3"/>
              </a:rPr>
              <a:t>TCP Tahoe</a:t>
            </a:r>
            <a:r>
              <a:rPr lang="en-US" b="0" i="0" u="none" strike="noStrike" dirty="0">
                <a:solidFill>
                  <a:srgbClr val="001D35"/>
                </a:solidFill>
                <a:effectLst/>
                <a:latin typeface="Google Sans"/>
              </a:rPr>
              <a:t>, the initial value for </a:t>
            </a:r>
            <a:r>
              <a:rPr lang="en-US" b="0" i="0" u="none" strike="noStrike" dirty="0" err="1">
                <a:solidFill>
                  <a:srgbClr val="001D35"/>
                </a:solidFill>
                <a:effectLst/>
                <a:latin typeface="Google Sans"/>
              </a:rPr>
              <a:t>ssthresh</a:t>
            </a:r>
            <a:r>
              <a:rPr lang="en-US" b="0" i="0" u="none" strike="noStrike" dirty="0">
                <a:solidFill>
                  <a:srgbClr val="001D35"/>
                </a:solidFill>
                <a:effectLst/>
                <a:latin typeface="Google Sans"/>
              </a:rPr>
              <a:t> (slow start threshold) is 32 segments. </a:t>
            </a:r>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13</a:t>
            </a:fld>
            <a:endParaRPr lang="en-US"/>
          </a:p>
        </p:txBody>
      </p:sp>
    </p:spTree>
    <p:extLst>
      <p:ext uri="{BB962C8B-B14F-4D97-AF65-F5344CB8AC3E}">
        <p14:creationId xmlns:p14="http://schemas.microsoft.com/office/powerpoint/2010/main" val="1632158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1D35"/>
                </a:solidFill>
                <a:effectLst/>
                <a:latin typeface="Google Sans"/>
              </a:rPr>
              <a:t>In </a:t>
            </a:r>
            <a:r>
              <a:rPr lang="en-US" b="0" i="0" u="sng" strike="noStrike" dirty="0">
                <a:solidFill>
                  <a:srgbClr val="681DA8"/>
                </a:solidFill>
                <a:effectLst/>
                <a:latin typeface="Google Sans"/>
                <a:hlinkClick r:id="rId3"/>
              </a:rPr>
              <a:t>TCP Tahoe</a:t>
            </a:r>
            <a:r>
              <a:rPr lang="en-US" b="0" i="0" u="none" strike="noStrike" dirty="0">
                <a:solidFill>
                  <a:srgbClr val="001D35"/>
                </a:solidFill>
                <a:effectLst/>
                <a:latin typeface="Google Sans"/>
              </a:rPr>
              <a:t>, the initial value for </a:t>
            </a:r>
            <a:r>
              <a:rPr lang="en-US" b="0" i="0" u="none" strike="noStrike" dirty="0" err="1">
                <a:solidFill>
                  <a:srgbClr val="001D35"/>
                </a:solidFill>
                <a:effectLst/>
                <a:latin typeface="Google Sans"/>
              </a:rPr>
              <a:t>ssthresh</a:t>
            </a:r>
            <a:r>
              <a:rPr lang="en-US" b="0" i="0" u="none" strike="noStrike" dirty="0">
                <a:solidFill>
                  <a:srgbClr val="001D35"/>
                </a:solidFill>
                <a:effectLst/>
                <a:latin typeface="Google Sans"/>
              </a:rPr>
              <a:t> (slow start threshold) is 32 segments. </a:t>
            </a:r>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14</a:t>
            </a:fld>
            <a:endParaRPr lang="en-US"/>
          </a:p>
        </p:txBody>
      </p:sp>
    </p:spTree>
    <p:extLst>
      <p:ext uri="{BB962C8B-B14F-4D97-AF65-F5344CB8AC3E}">
        <p14:creationId xmlns:p14="http://schemas.microsoft.com/office/powerpoint/2010/main" val="2011104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3">
            <a:extLst>
              <a:ext uri="{FF2B5EF4-FFF2-40B4-BE49-F238E27FC236}">
                <a16:creationId xmlns:a16="http://schemas.microsoft.com/office/drawing/2014/main" id="{D299971D-6BD6-D7FF-B366-87030AF3D3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479FCD79-7E52-7F4D-9C99-C22D58AF402C}"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00354" name="Rectangle 2">
            <a:extLst>
              <a:ext uri="{FF2B5EF4-FFF2-40B4-BE49-F238E27FC236}">
                <a16:creationId xmlns:a16="http://schemas.microsoft.com/office/drawing/2014/main" id="{B77F25D9-1420-30DB-9C17-4D003B7FA6E7}"/>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26CCEDF1-7D61-B61A-1292-AD5761330F16}"/>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3">
            <a:extLst>
              <a:ext uri="{FF2B5EF4-FFF2-40B4-BE49-F238E27FC236}">
                <a16:creationId xmlns:a16="http://schemas.microsoft.com/office/drawing/2014/main" id="{795FC1DF-0AB5-D27E-4CD8-535D9F672C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217F5ED2-E761-9843-A378-2588DE2A1939}"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04450" name="Rectangle 2">
            <a:extLst>
              <a:ext uri="{FF2B5EF4-FFF2-40B4-BE49-F238E27FC236}">
                <a16:creationId xmlns:a16="http://schemas.microsoft.com/office/drawing/2014/main" id="{5A0520B2-4C13-E701-1897-3617E8BB0DCD}"/>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FCE38B6C-E249-8736-593E-F8F38E48AB8E}"/>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3">
            <a:extLst>
              <a:ext uri="{FF2B5EF4-FFF2-40B4-BE49-F238E27FC236}">
                <a16:creationId xmlns:a16="http://schemas.microsoft.com/office/drawing/2014/main" id="{6A4EC061-A3E7-C8FC-2003-9BD6BF4BA0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20000"/>
              </a:spcBef>
              <a:spcAft>
                <a:spcPct val="0"/>
              </a:spcAft>
              <a:buClrTx/>
              <a:buSzTx/>
              <a:buFontTx/>
              <a:buNone/>
              <a:tabLst/>
              <a:defRPr/>
            </a:pPr>
            <a:fld id="{1F04EB8E-2C7F-AB47-BD28-E757DA241966}"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ＭＳ Ｐゴシック" panose="020B0600070205080204" pitchFamily="34" charset="-128"/>
                <a:cs typeface="+mn-cs"/>
              </a:rPr>
              <a:pPr marL="0" marR="0" lvl="0" indent="0" algn="r" defTabSz="957263" rtl="0" eaLnBrk="1" fontAlgn="base" latinLnBrk="0" hangingPunct="1">
                <a:lnSpc>
                  <a:spcPct val="100000"/>
                </a:lnSpc>
                <a:spcBef>
                  <a:spcPct val="2000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endParaRPr>
          </a:p>
        </p:txBody>
      </p:sp>
      <p:sp>
        <p:nvSpPr>
          <p:cNvPr id="100354" name="Rectangle 2">
            <a:extLst>
              <a:ext uri="{FF2B5EF4-FFF2-40B4-BE49-F238E27FC236}">
                <a16:creationId xmlns:a16="http://schemas.microsoft.com/office/drawing/2014/main" id="{51A726B6-85AB-8B33-6E5D-422749173602}"/>
              </a:ext>
            </a:extLst>
          </p:cNvPr>
          <p:cNvSpPr>
            <a:spLocks noGrp="1" noRot="1" noChangeAspect="1" noChangeArrowheads="1" noTextEdit="1"/>
          </p:cNvSpPr>
          <p:nvPr>
            <p:ph type="sldImg"/>
          </p:nvPr>
        </p:nvSpPr>
        <p:spPr>
          <a:ln/>
        </p:spPr>
      </p:sp>
      <p:sp>
        <p:nvSpPr>
          <p:cNvPr id="442371" name="Rectangle 3">
            <a:extLst>
              <a:ext uri="{FF2B5EF4-FFF2-40B4-BE49-F238E27FC236}">
                <a16:creationId xmlns:a16="http://schemas.microsoft.com/office/drawing/2014/main" id="{B33ED530-BBC8-1242-6713-12AA6E01FA6C}"/>
              </a:ext>
            </a:extLst>
          </p:cNvPr>
          <p:cNvSpPr>
            <a:spLocks noGrp="1" noChangeArrowheads="1"/>
          </p:cNvSpPr>
          <p:nvPr>
            <p:ph type="body" idx="1"/>
          </p:nvPr>
        </p:nvSpPr>
        <p:spPr/>
        <p:txBody>
          <a:bodyPr/>
          <a:lstStyle/>
          <a:p>
            <a:pPr>
              <a:defRPr/>
            </a:pPr>
            <a:endParaRPr lang="en-US" dirty="0">
              <a:cs typeface="+mn-cs"/>
            </a:endParaRPr>
          </a:p>
          <a:p>
            <a:pPr>
              <a:defRPr/>
            </a:pPr>
            <a:r>
              <a:rPr lang="en-US" dirty="0">
                <a:cs typeface="+mn-cs"/>
              </a:rPr>
              <a:t>[source: </a:t>
            </a:r>
            <a:r>
              <a:rPr lang="en-US" dirty="0" err="1">
                <a:cs typeface="+mn-cs"/>
              </a:rPr>
              <a:t>G.R.Wright</a:t>
            </a:r>
            <a:r>
              <a:rPr lang="en-US" dirty="0">
                <a:cs typeface="+mn-cs"/>
              </a:rPr>
              <a:t> and </a:t>
            </a:r>
            <a:r>
              <a:rPr lang="en-US" dirty="0" err="1">
                <a:cs typeface="+mn-cs"/>
              </a:rPr>
              <a:t>W.R.Stevens</a:t>
            </a:r>
            <a:r>
              <a:rPr lang="en-US" dirty="0">
                <a:cs typeface="+mn-cs"/>
              </a:rPr>
              <a:t>, TCP/IP Illustrated, </a:t>
            </a:r>
            <a:r>
              <a:rPr lang="en-US" dirty="0" err="1">
                <a:cs typeface="+mn-cs"/>
              </a:rPr>
              <a:t>Vol</a:t>
            </a:r>
            <a:r>
              <a:rPr lang="en-US" dirty="0">
                <a:cs typeface="+mn-cs"/>
              </a:rPr>
              <a:t> 2; J. Hoe, MSc Thesis, pp.22]</a:t>
            </a:r>
          </a:p>
          <a:p>
            <a:pPr>
              <a:defRPr/>
            </a:pPr>
            <a:endParaRPr lang="en-US" dirty="0">
              <a:cs typeface="+mn-cs"/>
            </a:endParaRPr>
          </a:p>
          <a:p>
            <a:pPr>
              <a:defRPr/>
            </a:pPr>
            <a:r>
              <a:rPr lang="en-US" dirty="0">
                <a:cs typeface="+mn-cs"/>
              </a:rPr>
              <a:t>Tahoe (1988): slow start, congestion avoidance, fast retransmit</a:t>
            </a:r>
          </a:p>
          <a:p>
            <a:pPr>
              <a:defRPr/>
            </a:pPr>
            <a:r>
              <a:rPr lang="en-US" dirty="0">
                <a:cs typeface="+mn-cs"/>
              </a:rPr>
              <a:t>Reno (1990): fast recovery, TCP header prediction, SLIP header compression, routing table changes</a:t>
            </a:r>
          </a:p>
          <a:p>
            <a:pPr>
              <a:defRPr/>
            </a:pPr>
            <a:r>
              <a:rPr lang="en-US" dirty="0">
                <a:cs typeface="+mn-cs"/>
              </a:rPr>
              <a:t>4.4BSD (1993): multicasting, long fat pipe modifications</a:t>
            </a:r>
          </a:p>
          <a:p>
            <a:pPr>
              <a:defRPr/>
            </a:pPr>
            <a:endParaRPr lang="en-US" dirty="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A04F2F8-D00E-9026-0377-326AC9A8E8C0}"/>
              </a:ext>
            </a:extLst>
          </p:cNvPr>
          <p:cNvSpPr>
            <a:spLocks noGrp="1"/>
          </p:cNvSpPr>
          <p:nvPr>
            <p:ph type="dt" sz="half" idx="10"/>
          </p:nvPr>
        </p:nvSpPr>
        <p:spPr/>
        <p:txBody>
          <a:bodyPr/>
          <a:lstStyle>
            <a:lvl1pPr>
              <a:defRPr/>
            </a:lvl1pPr>
          </a:lstStyle>
          <a:p>
            <a:pPr>
              <a:defRPr/>
            </a:pPr>
            <a:fld id="{CEAFBF6D-F5FE-D944-8DDE-29ECAD772D8E}" type="datetime1">
              <a:rPr lang="en-US" altLang="en-US"/>
              <a:pPr>
                <a:defRPr/>
              </a:pPr>
              <a:t>4/20/26</a:t>
            </a:fld>
            <a:endParaRPr lang="en-US" altLang="en-US"/>
          </a:p>
        </p:txBody>
      </p:sp>
      <p:sp>
        <p:nvSpPr>
          <p:cNvPr id="5" name="Footer Placeholder 4">
            <a:extLst>
              <a:ext uri="{FF2B5EF4-FFF2-40B4-BE49-F238E27FC236}">
                <a16:creationId xmlns:a16="http://schemas.microsoft.com/office/drawing/2014/main" id="{C9438BBC-4F9C-FA2F-8C83-A338157FB91F}"/>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33669597-B331-4EB1-8EBF-045CB64AAF80}"/>
              </a:ext>
            </a:extLst>
          </p:cNvPr>
          <p:cNvSpPr>
            <a:spLocks noGrp="1"/>
          </p:cNvSpPr>
          <p:nvPr>
            <p:ph type="sldNum" sz="quarter" idx="12"/>
          </p:nvPr>
        </p:nvSpPr>
        <p:spPr/>
        <p:txBody>
          <a:bodyPr/>
          <a:lstStyle>
            <a:lvl1pPr>
              <a:defRPr/>
            </a:lvl1pPr>
          </a:lstStyle>
          <a:p>
            <a:pPr>
              <a:defRPr/>
            </a:pPr>
            <a:fld id="{CDE4F380-DAA1-A141-8A94-D52BF029FBA4}" type="slidenum">
              <a:rPr lang="en-US" altLang="en-US"/>
              <a:pPr>
                <a:defRPr/>
              </a:pPr>
              <a:t>‹#›</a:t>
            </a:fld>
            <a:endParaRPr lang="en-US" altLang="en-US"/>
          </a:p>
        </p:txBody>
      </p:sp>
    </p:spTree>
    <p:extLst>
      <p:ext uri="{BB962C8B-B14F-4D97-AF65-F5344CB8AC3E}">
        <p14:creationId xmlns:p14="http://schemas.microsoft.com/office/powerpoint/2010/main" val="2471755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03EF1-0FE7-C67A-0947-D3B7BE823F8C}"/>
              </a:ext>
            </a:extLst>
          </p:cNvPr>
          <p:cNvSpPr>
            <a:spLocks noGrp="1"/>
          </p:cNvSpPr>
          <p:nvPr>
            <p:ph type="dt" sz="half" idx="10"/>
          </p:nvPr>
        </p:nvSpPr>
        <p:spPr/>
        <p:txBody>
          <a:bodyPr/>
          <a:lstStyle>
            <a:lvl1pPr>
              <a:defRPr/>
            </a:lvl1pPr>
          </a:lstStyle>
          <a:p>
            <a:pPr>
              <a:defRPr/>
            </a:pPr>
            <a:fld id="{D08AD9A1-5C4E-A845-B493-669A27E94705}" type="datetime1">
              <a:rPr lang="en-US" altLang="en-US"/>
              <a:pPr>
                <a:defRPr/>
              </a:pPr>
              <a:t>4/20/26</a:t>
            </a:fld>
            <a:endParaRPr lang="en-US" altLang="en-US"/>
          </a:p>
        </p:txBody>
      </p:sp>
      <p:sp>
        <p:nvSpPr>
          <p:cNvPr id="5" name="Footer Placeholder 4">
            <a:extLst>
              <a:ext uri="{FF2B5EF4-FFF2-40B4-BE49-F238E27FC236}">
                <a16:creationId xmlns:a16="http://schemas.microsoft.com/office/drawing/2014/main" id="{DE293C00-691A-3EAB-8E31-637CD28A8C40}"/>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B473A4A9-F74C-633A-BA19-EFFDAA781F70}"/>
              </a:ext>
            </a:extLst>
          </p:cNvPr>
          <p:cNvSpPr>
            <a:spLocks noGrp="1"/>
          </p:cNvSpPr>
          <p:nvPr>
            <p:ph type="sldNum" sz="quarter" idx="12"/>
          </p:nvPr>
        </p:nvSpPr>
        <p:spPr/>
        <p:txBody>
          <a:bodyPr/>
          <a:lstStyle>
            <a:lvl1pPr>
              <a:defRPr/>
            </a:lvl1pPr>
          </a:lstStyle>
          <a:p>
            <a:pPr>
              <a:defRPr/>
            </a:pPr>
            <a:fld id="{2DCFF4E2-2127-E348-95BE-99C841E51521}" type="slidenum">
              <a:rPr lang="en-US" altLang="en-US"/>
              <a:pPr>
                <a:defRPr/>
              </a:pPr>
              <a:t>‹#›</a:t>
            </a:fld>
            <a:endParaRPr lang="en-US" altLang="en-US"/>
          </a:p>
        </p:txBody>
      </p:sp>
    </p:spTree>
    <p:extLst>
      <p:ext uri="{BB962C8B-B14F-4D97-AF65-F5344CB8AC3E}">
        <p14:creationId xmlns:p14="http://schemas.microsoft.com/office/powerpoint/2010/main" val="1132820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EEC3A5-9085-83AA-7325-C9FC241737A0}"/>
              </a:ext>
            </a:extLst>
          </p:cNvPr>
          <p:cNvSpPr>
            <a:spLocks noGrp="1"/>
          </p:cNvSpPr>
          <p:nvPr>
            <p:ph type="dt" sz="half" idx="10"/>
          </p:nvPr>
        </p:nvSpPr>
        <p:spPr/>
        <p:txBody>
          <a:bodyPr/>
          <a:lstStyle>
            <a:lvl1pPr>
              <a:defRPr/>
            </a:lvl1pPr>
          </a:lstStyle>
          <a:p>
            <a:pPr>
              <a:defRPr/>
            </a:pPr>
            <a:fld id="{F0A6AB8F-BA80-6844-AFF7-9CD49A719718}" type="datetime1">
              <a:rPr lang="en-US" altLang="en-US"/>
              <a:pPr>
                <a:defRPr/>
              </a:pPr>
              <a:t>4/20/26</a:t>
            </a:fld>
            <a:endParaRPr lang="en-US" altLang="en-US"/>
          </a:p>
        </p:txBody>
      </p:sp>
      <p:sp>
        <p:nvSpPr>
          <p:cNvPr id="5" name="Footer Placeholder 4">
            <a:extLst>
              <a:ext uri="{FF2B5EF4-FFF2-40B4-BE49-F238E27FC236}">
                <a16:creationId xmlns:a16="http://schemas.microsoft.com/office/drawing/2014/main" id="{7B015651-4B57-27EB-F7C4-2E32E64922FB}"/>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E868A0EC-18EC-2CEF-B889-97AD0EEE7F96}"/>
              </a:ext>
            </a:extLst>
          </p:cNvPr>
          <p:cNvSpPr>
            <a:spLocks noGrp="1"/>
          </p:cNvSpPr>
          <p:nvPr>
            <p:ph type="sldNum" sz="quarter" idx="12"/>
          </p:nvPr>
        </p:nvSpPr>
        <p:spPr/>
        <p:txBody>
          <a:bodyPr/>
          <a:lstStyle>
            <a:lvl1pPr>
              <a:defRPr/>
            </a:lvl1pPr>
          </a:lstStyle>
          <a:p>
            <a:pPr>
              <a:defRPr/>
            </a:pPr>
            <a:fld id="{505A47F1-F700-4647-9EEE-39F769EB257C}" type="slidenum">
              <a:rPr lang="en-US" altLang="en-US"/>
              <a:pPr>
                <a:defRPr/>
              </a:pPr>
              <a:t>‹#›</a:t>
            </a:fld>
            <a:endParaRPr lang="en-US" altLang="en-US"/>
          </a:p>
        </p:txBody>
      </p:sp>
    </p:spTree>
    <p:extLst>
      <p:ext uri="{BB962C8B-B14F-4D97-AF65-F5344CB8AC3E}">
        <p14:creationId xmlns:p14="http://schemas.microsoft.com/office/powerpoint/2010/main" val="97499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4851E4E-707E-3722-A5A2-2AFEFE77A920}"/>
              </a:ext>
            </a:extLst>
          </p:cNvPr>
          <p:cNvSpPr>
            <a:spLocks noGrp="1"/>
          </p:cNvSpPr>
          <p:nvPr>
            <p:ph type="sldNum" sz="quarter" idx="10"/>
          </p:nvPr>
        </p:nvSpPr>
        <p:spPr>
          <a:xfrm>
            <a:off x="8001000" y="6324600"/>
            <a:ext cx="914400" cy="381000"/>
          </a:xfrm>
        </p:spPr>
        <p:txBody>
          <a:bodyPr/>
          <a:lstStyle>
            <a:lvl1pPr>
              <a:defRPr/>
            </a:lvl1pPr>
          </a:lstStyle>
          <a:p>
            <a:pPr>
              <a:defRPr/>
            </a:pPr>
            <a:fld id="{A619006E-D809-3243-8069-E3D0F5B3225C}" type="slidenum">
              <a:rPr lang="en-US" altLang="en-US"/>
              <a:pPr>
                <a:defRPr/>
              </a:pPr>
              <a:t>‹#›</a:t>
            </a:fld>
            <a:endParaRPr lang="en-US" altLang="en-US"/>
          </a:p>
        </p:txBody>
      </p:sp>
    </p:spTree>
    <p:extLst>
      <p:ext uri="{BB962C8B-B14F-4D97-AF65-F5344CB8AC3E}">
        <p14:creationId xmlns:p14="http://schemas.microsoft.com/office/powerpoint/2010/main" val="4014612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F2BE6A4-9A69-E748-D37A-FA7E70B8B7AE}"/>
              </a:ext>
            </a:extLst>
          </p:cNvPr>
          <p:cNvSpPr>
            <a:spLocks noGrp="1"/>
          </p:cNvSpPr>
          <p:nvPr>
            <p:ph type="sldNum" sz="quarter" idx="10"/>
          </p:nvPr>
        </p:nvSpPr>
        <p:spPr>
          <a:xfrm>
            <a:off x="8001000" y="6324600"/>
            <a:ext cx="914400" cy="381000"/>
          </a:xfrm>
        </p:spPr>
        <p:txBody>
          <a:bodyPr/>
          <a:lstStyle>
            <a:lvl1pPr>
              <a:defRPr/>
            </a:lvl1pPr>
          </a:lstStyle>
          <a:p>
            <a:pPr>
              <a:defRPr/>
            </a:pPr>
            <a:fld id="{00447CA1-B8C3-0542-BBFD-8B6A4E40CF15}" type="slidenum">
              <a:rPr lang="en-US" altLang="en-US"/>
              <a:pPr>
                <a:defRPr/>
              </a:pPr>
              <a:t>‹#›</a:t>
            </a:fld>
            <a:endParaRPr lang="en-US" altLang="en-US"/>
          </a:p>
        </p:txBody>
      </p:sp>
    </p:spTree>
    <p:extLst>
      <p:ext uri="{BB962C8B-B14F-4D97-AF65-F5344CB8AC3E}">
        <p14:creationId xmlns:p14="http://schemas.microsoft.com/office/powerpoint/2010/main" val="3729038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C100D4D-8C24-C33D-ED5A-9A59B473ECE5}"/>
              </a:ext>
            </a:extLst>
          </p:cNvPr>
          <p:cNvSpPr>
            <a:spLocks noGrp="1"/>
          </p:cNvSpPr>
          <p:nvPr>
            <p:ph type="sldNum" sz="quarter" idx="10"/>
          </p:nvPr>
        </p:nvSpPr>
        <p:spPr>
          <a:xfrm>
            <a:off x="8001000" y="6324600"/>
            <a:ext cx="914400" cy="381000"/>
          </a:xfrm>
        </p:spPr>
        <p:txBody>
          <a:bodyPr/>
          <a:lstStyle>
            <a:lvl1pPr>
              <a:defRPr/>
            </a:lvl1pPr>
          </a:lstStyle>
          <a:p>
            <a:pPr>
              <a:defRPr/>
            </a:pPr>
            <a:fld id="{0780F03E-950B-1F4B-A3F1-C43089668D1A}" type="slidenum">
              <a:rPr lang="en-US" altLang="en-US"/>
              <a:pPr>
                <a:defRPr/>
              </a:pPr>
              <a:t>‹#›</a:t>
            </a:fld>
            <a:endParaRPr lang="en-US" altLang="en-US"/>
          </a:p>
        </p:txBody>
      </p:sp>
    </p:spTree>
    <p:extLst>
      <p:ext uri="{BB962C8B-B14F-4D97-AF65-F5344CB8AC3E}">
        <p14:creationId xmlns:p14="http://schemas.microsoft.com/office/powerpoint/2010/main" val="3252520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7A9C8D7-0FB7-410F-0EEC-0721868F9439}"/>
              </a:ext>
            </a:extLst>
          </p:cNvPr>
          <p:cNvSpPr>
            <a:spLocks noGrp="1"/>
          </p:cNvSpPr>
          <p:nvPr>
            <p:ph type="dt" sz="half" idx="10"/>
          </p:nvPr>
        </p:nvSpPr>
        <p:spPr/>
        <p:txBody>
          <a:bodyPr/>
          <a:lstStyle>
            <a:lvl1pPr>
              <a:defRPr/>
            </a:lvl1pPr>
          </a:lstStyle>
          <a:p>
            <a:pPr>
              <a:defRPr/>
            </a:pPr>
            <a:fld id="{D0F11D74-FB2F-4048-9E9A-C8C0516E9F4F}" type="datetime1">
              <a:rPr lang="en-US" altLang="en-US"/>
              <a:pPr>
                <a:defRPr/>
              </a:pPr>
              <a:t>4/20/26</a:t>
            </a:fld>
            <a:endParaRPr lang="en-US" altLang="en-US"/>
          </a:p>
        </p:txBody>
      </p:sp>
      <p:sp>
        <p:nvSpPr>
          <p:cNvPr id="5" name="Footer Placeholder 4">
            <a:extLst>
              <a:ext uri="{FF2B5EF4-FFF2-40B4-BE49-F238E27FC236}">
                <a16:creationId xmlns:a16="http://schemas.microsoft.com/office/drawing/2014/main" id="{B85E0803-E532-9A7D-5B95-0399517B2A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0EBAF5-65BB-0290-98AE-C3F8A0D6E9F3}"/>
              </a:ext>
            </a:extLst>
          </p:cNvPr>
          <p:cNvSpPr>
            <a:spLocks noGrp="1"/>
          </p:cNvSpPr>
          <p:nvPr>
            <p:ph type="sldNum" sz="quarter" idx="12"/>
          </p:nvPr>
        </p:nvSpPr>
        <p:spPr/>
        <p:txBody>
          <a:bodyPr/>
          <a:lstStyle>
            <a:lvl1pPr>
              <a:defRPr/>
            </a:lvl1pPr>
          </a:lstStyle>
          <a:p>
            <a:pPr>
              <a:defRPr/>
            </a:pPr>
            <a:fld id="{52686DC6-2B26-7D4E-BD61-1190653B0166}" type="slidenum">
              <a:rPr lang="en-US" altLang="en-US"/>
              <a:pPr>
                <a:defRPr/>
              </a:pPr>
              <a:t>‹#›</a:t>
            </a:fld>
            <a:endParaRPr lang="en-US" altLang="en-US"/>
          </a:p>
        </p:txBody>
      </p:sp>
    </p:spTree>
    <p:extLst>
      <p:ext uri="{BB962C8B-B14F-4D97-AF65-F5344CB8AC3E}">
        <p14:creationId xmlns:p14="http://schemas.microsoft.com/office/powerpoint/2010/main" val="804869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0FB78E-3D15-F9D4-6B43-702D7D0163AC}"/>
              </a:ext>
            </a:extLst>
          </p:cNvPr>
          <p:cNvSpPr>
            <a:spLocks noGrp="1"/>
          </p:cNvSpPr>
          <p:nvPr>
            <p:ph type="dt" sz="half" idx="10"/>
          </p:nvPr>
        </p:nvSpPr>
        <p:spPr/>
        <p:txBody>
          <a:bodyPr/>
          <a:lstStyle>
            <a:lvl1pPr>
              <a:defRPr/>
            </a:lvl1pPr>
          </a:lstStyle>
          <a:p>
            <a:pPr>
              <a:defRPr/>
            </a:pPr>
            <a:fld id="{9B81081C-219A-A74E-8096-3E2C56546585}" type="datetime1">
              <a:rPr lang="en-US" altLang="en-US"/>
              <a:pPr>
                <a:defRPr/>
              </a:pPr>
              <a:t>4/20/26</a:t>
            </a:fld>
            <a:endParaRPr lang="en-US" altLang="en-US"/>
          </a:p>
        </p:txBody>
      </p:sp>
      <p:sp>
        <p:nvSpPr>
          <p:cNvPr id="5" name="Footer Placeholder 4">
            <a:extLst>
              <a:ext uri="{FF2B5EF4-FFF2-40B4-BE49-F238E27FC236}">
                <a16:creationId xmlns:a16="http://schemas.microsoft.com/office/drawing/2014/main" id="{FAA98B89-A9AD-A850-4DC2-110ECE16D3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9BCA62-AF1E-5719-02C0-83F3186F9371}"/>
              </a:ext>
            </a:extLst>
          </p:cNvPr>
          <p:cNvSpPr>
            <a:spLocks noGrp="1"/>
          </p:cNvSpPr>
          <p:nvPr>
            <p:ph type="sldNum" sz="quarter" idx="12"/>
          </p:nvPr>
        </p:nvSpPr>
        <p:spPr/>
        <p:txBody>
          <a:bodyPr/>
          <a:lstStyle>
            <a:lvl1pPr>
              <a:defRPr/>
            </a:lvl1pPr>
          </a:lstStyle>
          <a:p>
            <a:pPr>
              <a:defRPr/>
            </a:pPr>
            <a:fld id="{921ADDB5-77E5-534A-9E7A-A60B379F1652}" type="slidenum">
              <a:rPr lang="en-US" altLang="en-US"/>
              <a:pPr>
                <a:defRPr/>
              </a:pPr>
              <a:t>‹#›</a:t>
            </a:fld>
            <a:endParaRPr lang="en-US" altLang="en-US"/>
          </a:p>
        </p:txBody>
      </p:sp>
    </p:spTree>
    <p:extLst>
      <p:ext uri="{BB962C8B-B14F-4D97-AF65-F5344CB8AC3E}">
        <p14:creationId xmlns:p14="http://schemas.microsoft.com/office/powerpoint/2010/main" val="1965001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A4D9E3-B8D0-7AC3-F9D0-7337B46A17ED}"/>
              </a:ext>
            </a:extLst>
          </p:cNvPr>
          <p:cNvSpPr>
            <a:spLocks noGrp="1"/>
          </p:cNvSpPr>
          <p:nvPr>
            <p:ph type="dt" sz="half" idx="10"/>
          </p:nvPr>
        </p:nvSpPr>
        <p:spPr/>
        <p:txBody>
          <a:bodyPr/>
          <a:lstStyle>
            <a:lvl1pPr>
              <a:defRPr/>
            </a:lvl1pPr>
          </a:lstStyle>
          <a:p>
            <a:pPr>
              <a:defRPr/>
            </a:pPr>
            <a:fld id="{8950FA64-A639-DA4A-BFF5-DB6AE66153BE}" type="datetime1">
              <a:rPr lang="en-US" altLang="en-US"/>
              <a:pPr>
                <a:defRPr/>
              </a:pPr>
              <a:t>4/20/26</a:t>
            </a:fld>
            <a:endParaRPr lang="en-US" altLang="en-US"/>
          </a:p>
        </p:txBody>
      </p:sp>
      <p:sp>
        <p:nvSpPr>
          <p:cNvPr id="5" name="Footer Placeholder 4">
            <a:extLst>
              <a:ext uri="{FF2B5EF4-FFF2-40B4-BE49-F238E27FC236}">
                <a16:creationId xmlns:a16="http://schemas.microsoft.com/office/drawing/2014/main" id="{B473FBDC-A346-3DD6-0BD2-B099AEE41A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762B65-9EB3-99A5-D396-B5C0EAFC6338}"/>
              </a:ext>
            </a:extLst>
          </p:cNvPr>
          <p:cNvSpPr>
            <a:spLocks noGrp="1"/>
          </p:cNvSpPr>
          <p:nvPr>
            <p:ph type="sldNum" sz="quarter" idx="12"/>
          </p:nvPr>
        </p:nvSpPr>
        <p:spPr/>
        <p:txBody>
          <a:bodyPr/>
          <a:lstStyle>
            <a:lvl1pPr>
              <a:defRPr/>
            </a:lvl1pPr>
          </a:lstStyle>
          <a:p>
            <a:pPr>
              <a:defRPr/>
            </a:pPr>
            <a:fld id="{212B3443-796C-E148-A36F-BB6B905946F5}" type="slidenum">
              <a:rPr lang="en-US" altLang="en-US"/>
              <a:pPr>
                <a:defRPr/>
              </a:pPr>
              <a:t>‹#›</a:t>
            </a:fld>
            <a:endParaRPr lang="en-US" altLang="en-US"/>
          </a:p>
        </p:txBody>
      </p:sp>
    </p:spTree>
    <p:extLst>
      <p:ext uri="{BB962C8B-B14F-4D97-AF65-F5344CB8AC3E}">
        <p14:creationId xmlns:p14="http://schemas.microsoft.com/office/powerpoint/2010/main" val="2805489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F1588DB-5F1D-0AA6-58B2-16C0EFE61E97}"/>
              </a:ext>
            </a:extLst>
          </p:cNvPr>
          <p:cNvSpPr>
            <a:spLocks noGrp="1"/>
          </p:cNvSpPr>
          <p:nvPr>
            <p:ph type="dt" sz="half" idx="10"/>
          </p:nvPr>
        </p:nvSpPr>
        <p:spPr/>
        <p:txBody>
          <a:bodyPr/>
          <a:lstStyle>
            <a:lvl1pPr>
              <a:defRPr/>
            </a:lvl1pPr>
          </a:lstStyle>
          <a:p>
            <a:pPr>
              <a:defRPr/>
            </a:pPr>
            <a:fld id="{36F67CBF-B506-C045-A550-BF5CD671FF40}" type="datetime1">
              <a:rPr lang="en-US" altLang="en-US"/>
              <a:pPr>
                <a:defRPr/>
              </a:pPr>
              <a:t>4/20/26</a:t>
            </a:fld>
            <a:endParaRPr lang="en-US" altLang="en-US"/>
          </a:p>
        </p:txBody>
      </p:sp>
      <p:sp>
        <p:nvSpPr>
          <p:cNvPr id="6" name="Footer Placeholder 4">
            <a:extLst>
              <a:ext uri="{FF2B5EF4-FFF2-40B4-BE49-F238E27FC236}">
                <a16:creationId xmlns:a16="http://schemas.microsoft.com/office/drawing/2014/main" id="{C5DEBE4C-409F-CC61-2985-9DA8941EE51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EB28FC4-7F20-4D20-E5C6-F3D9D8901594}"/>
              </a:ext>
            </a:extLst>
          </p:cNvPr>
          <p:cNvSpPr>
            <a:spLocks noGrp="1"/>
          </p:cNvSpPr>
          <p:nvPr>
            <p:ph type="sldNum" sz="quarter" idx="12"/>
          </p:nvPr>
        </p:nvSpPr>
        <p:spPr/>
        <p:txBody>
          <a:bodyPr/>
          <a:lstStyle>
            <a:lvl1pPr>
              <a:defRPr/>
            </a:lvl1pPr>
          </a:lstStyle>
          <a:p>
            <a:pPr>
              <a:defRPr/>
            </a:pPr>
            <a:fld id="{8AC5A145-D809-284F-8796-90B4E10FFB2B}" type="slidenum">
              <a:rPr lang="en-US" altLang="en-US"/>
              <a:pPr>
                <a:defRPr/>
              </a:pPr>
              <a:t>‹#›</a:t>
            </a:fld>
            <a:endParaRPr lang="en-US" altLang="en-US"/>
          </a:p>
        </p:txBody>
      </p:sp>
    </p:spTree>
    <p:extLst>
      <p:ext uri="{BB962C8B-B14F-4D97-AF65-F5344CB8AC3E}">
        <p14:creationId xmlns:p14="http://schemas.microsoft.com/office/powerpoint/2010/main" val="8330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F35B21F-FF9D-2F4C-49E4-B1E095C7D5B0}"/>
              </a:ext>
            </a:extLst>
          </p:cNvPr>
          <p:cNvSpPr>
            <a:spLocks noGrp="1"/>
          </p:cNvSpPr>
          <p:nvPr>
            <p:ph type="dt" sz="half" idx="10"/>
          </p:nvPr>
        </p:nvSpPr>
        <p:spPr/>
        <p:txBody>
          <a:bodyPr/>
          <a:lstStyle>
            <a:lvl1pPr>
              <a:defRPr/>
            </a:lvl1pPr>
          </a:lstStyle>
          <a:p>
            <a:pPr>
              <a:defRPr/>
            </a:pPr>
            <a:fld id="{888C0427-BD59-6C4E-866C-C51E129470B3}" type="datetime1">
              <a:rPr lang="en-US" altLang="en-US"/>
              <a:pPr>
                <a:defRPr/>
              </a:pPr>
              <a:t>4/20/26</a:t>
            </a:fld>
            <a:endParaRPr lang="en-US" altLang="en-US"/>
          </a:p>
        </p:txBody>
      </p:sp>
      <p:sp>
        <p:nvSpPr>
          <p:cNvPr id="8" name="Footer Placeholder 4">
            <a:extLst>
              <a:ext uri="{FF2B5EF4-FFF2-40B4-BE49-F238E27FC236}">
                <a16:creationId xmlns:a16="http://schemas.microsoft.com/office/drawing/2014/main" id="{0B187434-9391-5E0C-18BF-829D25D0FED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15A3703-7CC4-6E5B-B623-14C4545D41CC}"/>
              </a:ext>
            </a:extLst>
          </p:cNvPr>
          <p:cNvSpPr>
            <a:spLocks noGrp="1"/>
          </p:cNvSpPr>
          <p:nvPr>
            <p:ph type="sldNum" sz="quarter" idx="12"/>
          </p:nvPr>
        </p:nvSpPr>
        <p:spPr/>
        <p:txBody>
          <a:bodyPr/>
          <a:lstStyle>
            <a:lvl1pPr>
              <a:defRPr/>
            </a:lvl1pPr>
          </a:lstStyle>
          <a:p>
            <a:pPr>
              <a:defRPr/>
            </a:pPr>
            <a:fld id="{8F32C4E1-58FB-5547-847A-36B06D634B75}" type="slidenum">
              <a:rPr lang="en-US" altLang="en-US"/>
              <a:pPr>
                <a:defRPr/>
              </a:pPr>
              <a:t>‹#›</a:t>
            </a:fld>
            <a:endParaRPr lang="en-US" altLang="en-US"/>
          </a:p>
        </p:txBody>
      </p:sp>
    </p:spTree>
    <p:extLst>
      <p:ext uri="{BB962C8B-B14F-4D97-AF65-F5344CB8AC3E}">
        <p14:creationId xmlns:p14="http://schemas.microsoft.com/office/powerpoint/2010/main" val="3605762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10B6E-612B-7902-2DC3-4D0FFED66C2D}"/>
              </a:ext>
            </a:extLst>
          </p:cNvPr>
          <p:cNvSpPr>
            <a:spLocks noGrp="1"/>
          </p:cNvSpPr>
          <p:nvPr>
            <p:ph type="dt" sz="half" idx="10"/>
          </p:nvPr>
        </p:nvSpPr>
        <p:spPr/>
        <p:txBody>
          <a:bodyPr/>
          <a:lstStyle>
            <a:lvl1pPr>
              <a:defRPr/>
            </a:lvl1pPr>
          </a:lstStyle>
          <a:p>
            <a:pPr>
              <a:defRPr/>
            </a:pPr>
            <a:fld id="{B83DA931-589A-584A-AB0E-49C06C92111C}" type="datetime1">
              <a:rPr lang="en-US" altLang="en-US"/>
              <a:pPr>
                <a:defRPr/>
              </a:pPr>
              <a:t>4/20/26</a:t>
            </a:fld>
            <a:endParaRPr lang="en-US" altLang="en-US"/>
          </a:p>
        </p:txBody>
      </p:sp>
      <p:sp>
        <p:nvSpPr>
          <p:cNvPr id="5" name="Footer Placeholder 4">
            <a:extLst>
              <a:ext uri="{FF2B5EF4-FFF2-40B4-BE49-F238E27FC236}">
                <a16:creationId xmlns:a16="http://schemas.microsoft.com/office/drawing/2014/main" id="{BD880BB9-F08E-811B-6D51-577EB1BC7000}"/>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90AF8537-B104-3719-A406-7E2CC696E6F9}"/>
              </a:ext>
            </a:extLst>
          </p:cNvPr>
          <p:cNvSpPr>
            <a:spLocks noGrp="1"/>
          </p:cNvSpPr>
          <p:nvPr>
            <p:ph type="sldNum" sz="quarter" idx="12"/>
          </p:nvPr>
        </p:nvSpPr>
        <p:spPr/>
        <p:txBody>
          <a:bodyPr/>
          <a:lstStyle>
            <a:lvl1pPr>
              <a:defRPr/>
            </a:lvl1pPr>
          </a:lstStyle>
          <a:p>
            <a:pPr>
              <a:defRPr/>
            </a:pPr>
            <a:fld id="{206407BC-7028-A449-8F37-4CF55FFE1AD9}" type="slidenum">
              <a:rPr lang="en-US" altLang="en-US"/>
              <a:pPr>
                <a:defRPr/>
              </a:pPr>
              <a:t>‹#›</a:t>
            </a:fld>
            <a:endParaRPr lang="en-US" altLang="en-US"/>
          </a:p>
        </p:txBody>
      </p:sp>
    </p:spTree>
    <p:extLst>
      <p:ext uri="{BB962C8B-B14F-4D97-AF65-F5344CB8AC3E}">
        <p14:creationId xmlns:p14="http://schemas.microsoft.com/office/powerpoint/2010/main" val="1719636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8E14310-9F9C-2A0D-989A-B9540ED80EA2}"/>
              </a:ext>
            </a:extLst>
          </p:cNvPr>
          <p:cNvSpPr>
            <a:spLocks noGrp="1"/>
          </p:cNvSpPr>
          <p:nvPr>
            <p:ph type="dt" sz="half" idx="10"/>
          </p:nvPr>
        </p:nvSpPr>
        <p:spPr/>
        <p:txBody>
          <a:bodyPr/>
          <a:lstStyle>
            <a:lvl1pPr>
              <a:defRPr/>
            </a:lvl1pPr>
          </a:lstStyle>
          <a:p>
            <a:pPr>
              <a:defRPr/>
            </a:pPr>
            <a:fld id="{D4BABDC9-28DF-AC49-A257-52F7B30E3581}" type="datetime1">
              <a:rPr lang="en-US" altLang="en-US"/>
              <a:pPr>
                <a:defRPr/>
              </a:pPr>
              <a:t>4/20/26</a:t>
            </a:fld>
            <a:endParaRPr lang="en-US" altLang="en-US"/>
          </a:p>
        </p:txBody>
      </p:sp>
      <p:sp>
        <p:nvSpPr>
          <p:cNvPr id="4" name="Footer Placeholder 4">
            <a:extLst>
              <a:ext uri="{FF2B5EF4-FFF2-40B4-BE49-F238E27FC236}">
                <a16:creationId xmlns:a16="http://schemas.microsoft.com/office/drawing/2014/main" id="{3B2133FA-C5C0-148D-A50B-088F62C348A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0D79D6D-37AB-7B6D-44F9-A354AF1D2171}"/>
              </a:ext>
            </a:extLst>
          </p:cNvPr>
          <p:cNvSpPr>
            <a:spLocks noGrp="1"/>
          </p:cNvSpPr>
          <p:nvPr>
            <p:ph type="sldNum" sz="quarter" idx="12"/>
          </p:nvPr>
        </p:nvSpPr>
        <p:spPr/>
        <p:txBody>
          <a:bodyPr/>
          <a:lstStyle>
            <a:lvl1pPr>
              <a:defRPr/>
            </a:lvl1pPr>
          </a:lstStyle>
          <a:p>
            <a:pPr>
              <a:defRPr/>
            </a:pPr>
            <a:fld id="{A6A06FAF-609B-0F4F-99A6-1180E4D0157F}" type="slidenum">
              <a:rPr lang="en-US" altLang="en-US"/>
              <a:pPr>
                <a:defRPr/>
              </a:pPr>
              <a:t>‹#›</a:t>
            </a:fld>
            <a:endParaRPr lang="en-US" altLang="en-US"/>
          </a:p>
        </p:txBody>
      </p:sp>
    </p:spTree>
    <p:extLst>
      <p:ext uri="{BB962C8B-B14F-4D97-AF65-F5344CB8AC3E}">
        <p14:creationId xmlns:p14="http://schemas.microsoft.com/office/powerpoint/2010/main" val="89440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300AAE8-20C5-1E83-0B54-3300C945FA9A}"/>
              </a:ext>
            </a:extLst>
          </p:cNvPr>
          <p:cNvSpPr>
            <a:spLocks noGrp="1"/>
          </p:cNvSpPr>
          <p:nvPr>
            <p:ph type="dt" sz="half" idx="10"/>
          </p:nvPr>
        </p:nvSpPr>
        <p:spPr/>
        <p:txBody>
          <a:bodyPr/>
          <a:lstStyle>
            <a:lvl1pPr>
              <a:defRPr/>
            </a:lvl1pPr>
          </a:lstStyle>
          <a:p>
            <a:pPr>
              <a:defRPr/>
            </a:pPr>
            <a:fld id="{DAF2927B-FFDC-2F43-8594-E7E0F2C2411A}" type="datetime1">
              <a:rPr lang="en-US" altLang="en-US"/>
              <a:pPr>
                <a:defRPr/>
              </a:pPr>
              <a:t>4/20/26</a:t>
            </a:fld>
            <a:endParaRPr lang="en-US" altLang="en-US"/>
          </a:p>
        </p:txBody>
      </p:sp>
      <p:sp>
        <p:nvSpPr>
          <p:cNvPr id="3" name="Footer Placeholder 4">
            <a:extLst>
              <a:ext uri="{FF2B5EF4-FFF2-40B4-BE49-F238E27FC236}">
                <a16:creationId xmlns:a16="http://schemas.microsoft.com/office/drawing/2014/main" id="{EAD28FFA-27FD-17DD-D076-C7054D167CA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DFFFC0F-311C-6227-6A33-F2051CF094F0}"/>
              </a:ext>
            </a:extLst>
          </p:cNvPr>
          <p:cNvSpPr>
            <a:spLocks noGrp="1"/>
          </p:cNvSpPr>
          <p:nvPr>
            <p:ph type="sldNum" sz="quarter" idx="12"/>
          </p:nvPr>
        </p:nvSpPr>
        <p:spPr/>
        <p:txBody>
          <a:bodyPr/>
          <a:lstStyle>
            <a:lvl1pPr>
              <a:defRPr/>
            </a:lvl1pPr>
          </a:lstStyle>
          <a:p>
            <a:pPr>
              <a:defRPr/>
            </a:pPr>
            <a:fld id="{0A127995-3B73-9E4E-8C97-548DB1B5851E}" type="slidenum">
              <a:rPr lang="en-US" altLang="en-US"/>
              <a:pPr>
                <a:defRPr/>
              </a:pPr>
              <a:t>‹#›</a:t>
            </a:fld>
            <a:endParaRPr lang="en-US" altLang="en-US"/>
          </a:p>
        </p:txBody>
      </p:sp>
    </p:spTree>
    <p:extLst>
      <p:ext uri="{BB962C8B-B14F-4D97-AF65-F5344CB8AC3E}">
        <p14:creationId xmlns:p14="http://schemas.microsoft.com/office/powerpoint/2010/main" val="168950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D232C15-C753-FA04-4955-8366DF7CB7B2}"/>
              </a:ext>
            </a:extLst>
          </p:cNvPr>
          <p:cNvSpPr>
            <a:spLocks noGrp="1"/>
          </p:cNvSpPr>
          <p:nvPr>
            <p:ph type="dt" sz="half" idx="10"/>
          </p:nvPr>
        </p:nvSpPr>
        <p:spPr/>
        <p:txBody>
          <a:bodyPr/>
          <a:lstStyle>
            <a:lvl1pPr>
              <a:defRPr/>
            </a:lvl1pPr>
          </a:lstStyle>
          <a:p>
            <a:pPr>
              <a:defRPr/>
            </a:pPr>
            <a:fld id="{CF6D36EF-2A2C-4B49-B50E-2F41AE20532C}" type="datetime1">
              <a:rPr lang="en-US" altLang="en-US"/>
              <a:pPr>
                <a:defRPr/>
              </a:pPr>
              <a:t>4/20/26</a:t>
            </a:fld>
            <a:endParaRPr lang="en-US" altLang="en-US"/>
          </a:p>
        </p:txBody>
      </p:sp>
      <p:sp>
        <p:nvSpPr>
          <p:cNvPr id="6" name="Footer Placeholder 4">
            <a:extLst>
              <a:ext uri="{FF2B5EF4-FFF2-40B4-BE49-F238E27FC236}">
                <a16:creationId xmlns:a16="http://schemas.microsoft.com/office/drawing/2014/main" id="{7AC87A7A-47F5-83EE-13D5-FF1041B5FB9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94F225-E84F-0CE9-6C9F-DED169D87CFC}"/>
              </a:ext>
            </a:extLst>
          </p:cNvPr>
          <p:cNvSpPr>
            <a:spLocks noGrp="1"/>
          </p:cNvSpPr>
          <p:nvPr>
            <p:ph type="sldNum" sz="quarter" idx="12"/>
          </p:nvPr>
        </p:nvSpPr>
        <p:spPr/>
        <p:txBody>
          <a:bodyPr/>
          <a:lstStyle>
            <a:lvl1pPr>
              <a:defRPr/>
            </a:lvl1pPr>
          </a:lstStyle>
          <a:p>
            <a:pPr>
              <a:defRPr/>
            </a:pPr>
            <a:fld id="{A09FCE31-A327-9849-951F-7C36BE11B61F}" type="slidenum">
              <a:rPr lang="en-US" altLang="en-US"/>
              <a:pPr>
                <a:defRPr/>
              </a:pPr>
              <a:t>‹#›</a:t>
            </a:fld>
            <a:endParaRPr lang="en-US" altLang="en-US"/>
          </a:p>
        </p:txBody>
      </p:sp>
    </p:spTree>
    <p:extLst>
      <p:ext uri="{BB962C8B-B14F-4D97-AF65-F5344CB8AC3E}">
        <p14:creationId xmlns:p14="http://schemas.microsoft.com/office/powerpoint/2010/main" val="3769379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FAB0C5C-3D71-A5B3-3FFD-21C9FFBD9104}"/>
              </a:ext>
            </a:extLst>
          </p:cNvPr>
          <p:cNvSpPr>
            <a:spLocks noGrp="1"/>
          </p:cNvSpPr>
          <p:nvPr>
            <p:ph type="dt" sz="half" idx="10"/>
          </p:nvPr>
        </p:nvSpPr>
        <p:spPr/>
        <p:txBody>
          <a:bodyPr/>
          <a:lstStyle>
            <a:lvl1pPr>
              <a:defRPr/>
            </a:lvl1pPr>
          </a:lstStyle>
          <a:p>
            <a:pPr>
              <a:defRPr/>
            </a:pPr>
            <a:fld id="{895F0DAA-530C-324E-ACD8-C62C2CB19DBC}" type="datetime1">
              <a:rPr lang="en-US" altLang="en-US"/>
              <a:pPr>
                <a:defRPr/>
              </a:pPr>
              <a:t>4/20/26</a:t>
            </a:fld>
            <a:endParaRPr lang="en-US" altLang="en-US"/>
          </a:p>
        </p:txBody>
      </p:sp>
      <p:sp>
        <p:nvSpPr>
          <p:cNvPr id="6" name="Footer Placeholder 4">
            <a:extLst>
              <a:ext uri="{FF2B5EF4-FFF2-40B4-BE49-F238E27FC236}">
                <a16:creationId xmlns:a16="http://schemas.microsoft.com/office/drawing/2014/main" id="{7536C7F4-B69F-A1B0-B631-A4F66D9D822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DEC979-3D33-1B96-092E-58F7AC0D5979}"/>
              </a:ext>
            </a:extLst>
          </p:cNvPr>
          <p:cNvSpPr>
            <a:spLocks noGrp="1"/>
          </p:cNvSpPr>
          <p:nvPr>
            <p:ph type="sldNum" sz="quarter" idx="12"/>
          </p:nvPr>
        </p:nvSpPr>
        <p:spPr/>
        <p:txBody>
          <a:bodyPr/>
          <a:lstStyle>
            <a:lvl1pPr>
              <a:defRPr/>
            </a:lvl1pPr>
          </a:lstStyle>
          <a:p>
            <a:pPr>
              <a:defRPr/>
            </a:pPr>
            <a:fld id="{05FA4A6A-6451-0D43-B693-562DB02027D2}" type="slidenum">
              <a:rPr lang="en-US" altLang="en-US"/>
              <a:pPr>
                <a:defRPr/>
              </a:pPr>
              <a:t>‹#›</a:t>
            </a:fld>
            <a:endParaRPr lang="en-US" altLang="en-US"/>
          </a:p>
        </p:txBody>
      </p:sp>
    </p:spTree>
    <p:extLst>
      <p:ext uri="{BB962C8B-B14F-4D97-AF65-F5344CB8AC3E}">
        <p14:creationId xmlns:p14="http://schemas.microsoft.com/office/powerpoint/2010/main" val="361234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B7687-453C-B969-DB30-C38B1D555E39}"/>
              </a:ext>
            </a:extLst>
          </p:cNvPr>
          <p:cNvSpPr>
            <a:spLocks noGrp="1"/>
          </p:cNvSpPr>
          <p:nvPr>
            <p:ph type="dt" sz="half" idx="10"/>
          </p:nvPr>
        </p:nvSpPr>
        <p:spPr/>
        <p:txBody>
          <a:bodyPr/>
          <a:lstStyle>
            <a:lvl1pPr>
              <a:defRPr/>
            </a:lvl1pPr>
          </a:lstStyle>
          <a:p>
            <a:pPr>
              <a:defRPr/>
            </a:pPr>
            <a:fld id="{3898E2CA-DEC3-AF4C-896B-BBEA27FB128C}" type="datetime1">
              <a:rPr lang="en-US" altLang="en-US"/>
              <a:pPr>
                <a:defRPr/>
              </a:pPr>
              <a:t>4/20/26</a:t>
            </a:fld>
            <a:endParaRPr lang="en-US" altLang="en-US"/>
          </a:p>
        </p:txBody>
      </p:sp>
      <p:sp>
        <p:nvSpPr>
          <p:cNvPr id="5" name="Footer Placeholder 4">
            <a:extLst>
              <a:ext uri="{FF2B5EF4-FFF2-40B4-BE49-F238E27FC236}">
                <a16:creationId xmlns:a16="http://schemas.microsoft.com/office/drawing/2014/main" id="{B1306FCB-0ADC-862B-3081-74A3B4F95B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4F4F62-C0DD-70BC-F577-BDA7C36F42EB}"/>
              </a:ext>
            </a:extLst>
          </p:cNvPr>
          <p:cNvSpPr>
            <a:spLocks noGrp="1"/>
          </p:cNvSpPr>
          <p:nvPr>
            <p:ph type="sldNum" sz="quarter" idx="12"/>
          </p:nvPr>
        </p:nvSpPr>
        <p:spPr/>
        <p:txBody>
          <a:bodyPr/>
          <a:lstStyle>
            <a:lvl1pPr>
              <a:defRPr/>
            </a:lvl1pPr>
          </a:lstStyle>
          <a:p>
            <a:pPr>
              <a:defRPr/>
            </a:pPr>
            <a:fld id="{2BAE1E4D-F584-EF4E-9FE9-4C51BB71D932}" type="slidenum">
              <a:rPr lang="en-US" altLang="en-US"/>
              <a:pPr>
                <a:defRPr/>
              </a:pPr>
              <a:t>‹#›</a:t>
            </a:fld>
            <a:endParaRPr lang="en-US" altLang="en-US"/>
          </a:p>
        </p:txBody>
      </p:sp>
    </p:spTree>
    <p:extLst>
      <p:ext uri="{BB962C8B-B14F-4D97-AF65-F5344CB8AC3E}">
        <p14:creationId xmlns:p14="http://schemas.microsoft.com/office/powerpoint/2010/main" val="3971203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DDB49-8F43-20BE-CD36-FE57FA9851E8}"/>
              </a:ext>
            </a:extLst>
          </p:cNvPr>
          <p:cNvSpPr>
            <a:spLocks noGrp="1"/>
          </p:cNvSpPr>
          <p:nvPr>
            <p:ph type="dt" sz="half" idx="10"/>
          </p:nvPr>
        </p:nvSpPr>
        <p:spPr/>
        <p:txBody>
          <a:bodyPr/>
          <a:lstStyle>
            <a:lvl1pPr>
              <a:defRPr/>
            </a:lvl1pPr>
          </a:lstStyle>
          <a:p>
            <a:pPr>
              <a:defRPr/>
            </a:pPr>
            <a:fld id="{FAB32CE1-3FED-F346-B5F8-983A8DA27862}" type="datetime1">
              <a:rPr lang="en-US" altLang="en-US"/>
              <a:pPr>
                <a:defRPr/>
              </a:pPr>
              <a:t>4/20/26</a:t>
            </a:fld>
            <a:endParaRPr lang="en-US" altLang="en-US"/>
          </a:p>
        </p:txBody>
      </p:sp>
      <p:sp>
        <p:nvSpPr>
          <p:cNvPr id="5" name="Footer Placeholder 4">
            <a:extLst>
              <a:ext uri="{FF2B5EF4-FFF2-40B4-BE49-F238E27FC236}">
                <a16:creationId xmlns:a16="http://schemas.microsoft.com/office/drawing/2014/main" id="{91EF7205-52C2-8B14-483A-3FFC8798BC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3784C5-FF12-E256-270C-329E7317EE81}"/>
              </a:ext>
            </a:extLst>
          </p:cNvPr>
          <p:cNvSpPr>
            <a:spLocks noGrp="1"/>
          </p:cNvSpPr>
          <p:nvPr>
            <p:ph type="sldNum" sz="quarter" idx="12"/>
          </p:nvPr>
        </p:nvSpPr>
        <p:spPr/>
        <p:txBody>
          <a:bodyPr/>
          <a:lstStyle>
            <a:lvl1pPr>
              <a:defRPr/>
            </a:lvl1pPr>
          </a:lstStyle>
          <a:p>
            <a:pPr>
              <a:defRPr/>
            </a:pPr>
            <a:fld id="{191E1C0D-6E47-B54F-ACB8-7695D93E2DF8}" type="slidenum">
              <a:rPr lang="en-US" altLang="en-US"/>
              <a:pPr>
                <a:defRPr/>
              </a:pPr>
              <a:t>‹#›</a:t>
            </a:fld>
            <a:endParaRPr lang="en-US" altLang="en-US"/>
          </a:p>
        </p:txBody>
      </p:sp>
    </p:spTree>
    <p:extLst>
      <p:ext uri="{BB962C8B-B14F-4D97-AF65-F5344CB8AC3E}">
        <p14:creationId xmlns:p14="http://schemas.microsoft.com/office/powerpoint/2010/main" val="420189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6D8632E-DE09-65C3-97CF-ED1CF750D896}"/>
              </a:ext>
            </a:extLst>
          </p:cNvPr>
          <p:cNvSpPr>
            <a:spLocks noGrp="1"/>
          </p:cNvSpPr>
          <p:nvPr>
            <p:ph type="sldNum" sz="quarter" idx="10"/>
          </p:nvPr>
        </p:nvSpPr>
        <p:spPr>
          <a:xfrm>
            <a:off x="8001000" y="6324600"/>
            <a:ext cx="914400" cy="381000"/>
          </a:xfrm>
        </p:spPr>
        <p:txBody>
          <a:bodyPr/>
          <a:lstStyle>
            <a:lvl1pPr>
              <a:defRPr/>
            </a:lvl1pPr>
          </a:lstStyle>
          <a:p>
            <a:pPr>
              <a:defRPr/>
            </a:pPr>
            <a:fld id="{8CF22864-B64E-8346-9A9D-5C9F555E6137}" type="slidenum">
              <a:rPr lang="en-US" altLang="en-US"/>
              <a:pPr>
                <a:defRPr/>
              </a:pPr>
              <a:t>‹#›</a:t>
            </a:fld>
            <a:endParaRPr lang="en-US" altLang="en-US"/>
          </a:p>
        </p:txBody>
      </p:sp>
    </p:spTree>
    <p:extLst>
      <p:ext uri="{BB962C8B-B14F-4D97-AF65-F5344CB8AC3E}">
        <p14:creationId xmlns:p14="http://schemas.microsoft.com/office/powerpoint/2010/main" val="21951484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4A05AFA-4FFD-5078-2C71-69BD20D814FE}"/>
              </a:ext>
            </a:extLst>
          </p:cNvPr>
          <p:cNvSpPr>
            <a:spLocks noGrp="1"/>
          </p:cNvSpPr>
          <p:nvPr>
            <p:ph type="sldNum" sz="quarter" idx="10"/>
          </p:nvPr>
        </p:nvSpPr>
        <p:spPr>
          <a:xfrm>
            <a:off x="8001000" y="6324600"/>
            <a:ext cx="914400" cy="381000"/>
          </a:xfrm>
        </p:spPr>
        <p:txBody>
          <a:bodyPr/>
          <a:lstStyle>
            <a:lvl1pPr>
              <a:defRPr/>
            </a:lvl1pPr>
          </a:lstStyle>
          <a:p>
            <a:pPr>
              <a:defRPr/>
            </a:pPr>
            <a:fld id="{9BD11041-7CE2-9044-85C7-741FE528FDDB}" type="slidenum">
              <a:rPr lang="en-US" altLang="en-US"/>
              <a:pPr>
                <a:defRPr/>
              </a:pPr>
              <a:t>‹#›</a:t>
            </a:fld>
            <a:endParaRPr lang="en-US" altLang="en-US"/>
          </a:p>
        </p:txBody>
      </p:sp>
    </p:spTree>
    <p:extLst>
      <p:ext uri="{BB962C8B-B14F-4D97-AF65-F5344CB8AC3E}">
        <p14:creationId xmlns:p14="http://schemas.microsoft.com/office/powerpoint/2010/main" val="546811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8772367-173F-4F9A-E079-360599BF9F46}"/>
              </a:ext>
            </a:extLst>
          </p:cNvPr>
          <p:cNvSpPr>
            <a:spLocks noGrp="1"/>
          </p:cNvSpPr>
          <p:nvPr>
            <p:ph type="sldNum" sz="quarter" idx="10"/>
          </p:nvPr>
        </p:nvSpPr>
        <p:spPr>
          <a:xfrm>
            <a:off x="8001000" y="6324600"/>
            <a:ext cx="914400" cy="381000"/>
          </a:xfrm>
        </p:spPr>
        <p:txBody>
          <a:bodyPr/>
          <a:lstStyle>
            <a:lvl1pPr>
              <a:defRPr/>
            </a:lvl1pPr>
          </a:lstStyle>
          <a:p>
            <a:pPr>
              <a:defRPr/>
            </a:pPr>
            <a:fld id="{3BF0BE25-080E-7541-B130-B6036AD2DE2E}" type="slidenum">
              <a:rPr lang="en-US" altLang="en-US"/>
              <a:pPr>
                <a:defRPr/>
              </a:pPr>
              <a:t>‹#›</a:t>
            </a:fld>
            <a:endParaRPr lang="en-US" altLang="en-US"/>
          </a:p>
        </p:txBody>
      </p:sp>
    </p:spTree>
    <p:extLst>
      <p:ext uri="{BB962C8B-B14F-4D97-AF65-F5344CB8AC3E}">
        <p14:creationId xmlns:p14="http://schemas.microsoft.com/office/powerpoint/2010/main" val="163690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609600"/>
          </a:xfrm>
        </p:spPr>
        <p:txBody>
          <a:bodyPr/>
          <a:lstStyle/>
          <a:p>
            <a:r>
              <a:rPr lang="en-US"/>
              <a:t>Click to edit Master title style</a:t>
            </a:r>
          </a:p>
        </p:txBody>
      </p:sp>
      <p:sp>
        <p:nvSpPr>
          <p:cNvPr id="3" name="Text Placeholder 2"/>
          <p:cNvSpPr>
            <a:spLocks noGrp="1"/>
          </p:cNvSpPr>
          <p:nvPr>
            <p:ph type="body" sz="half" idx="1"/>
          </p:nvPr>
        </p:nvSpPr>
        <p:spPr>
          <a:xfrm>
            <a:off x="457200" y="1143000"/>
            <a:ext cx="40005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10100" y="1143000"/>
            <a:ext cx="4000500" cy="4419600"/>
          </a:xfrm>
        </p:spPr>
        <p:txBody>
          <a:bodyPr/>
          <a:lstStyle/>
          <a:p>
            <a:endParaRPr lang="en-US"/>
          </a:p>
        </p:txBody>
      </p:sp>
      <p:sp>
        <p:nvSpPr>
          <p:cNvPr id="5" name="Slide Number Placeholder 4"/>
          <p:cNvSpPr>
            <a:spLocks noGrp="1"/>
          </p:cNvSpPr>
          <p:nvPr>
            <p:ph type="sldNum" sz="quarter" idx="10"/>
          </p:nvPr>
        </p:nvSpPr>
        <p:spPr>
          <a:xfrm>
            <a:off x="7010400" y="6400800"/>
            <a:ext cx="2133600" cy="457200"/>
          </a:xfrm>
        </p:spPr>
        <p:txBody>
          <a:bodyPr/>
          <a:lstStyle>
            <a:lvl1pPr>
              <a:defRPr/>
            </a:lvl1pPr>
          </a:lstStyle>
          <a:p>
            <a:fld id="{403B588D-1ADE-43B6-9991-A0CB77D49B42}" type="slidenum">
              <a:rPr lang="zh-CN" altLang="en-US"/>
              <a:pPr/>
              <a:t>‹#›</a:t>
            </a:fld>
            <a:endParaRPr lang="en-US" altLang="zh-CN"/>
          </a:p>
        </p:txBody>
      </p:sp>
    </p:spTree>
    <p:extLst>
      <p:ext uri="{BB962C8B-B14F-4D97-AF65-F5344CB8AC3E}">
        <p14:creationId xmlns:p14="http://schemas.microsoft.com/office/powerpoint/2010/main" val="309917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795A0-E7F9-D7FF-3B71-8F7E7C218437}"/>
              </a:ext>
            </a:extLst>
          </p:cNvPr>
          <p:cNvSpPr>
            <a:spLocks noGrp="1"/>
          </p:cNvSpPr>
          <p:nvPr>
            <p:ph type="dt" sz="half" idx="10"/>
          </p:nvPr>
        </p:nvSpPr>
        <p:spPr/>
        <p:txBody>
          <a:bodyPr/>
          <a:lstStyle>
            <a:lvl1pPr>
              <a:defRPr/>
            </a:lvl1pPr>
          </a:lstStyle>
          <a:p>
            <a:pPr>
              <a:defRPr/>
            </a:pPr>
            <a:fld id="{1BEE5FAC-E4EC-CE40-81BA-B694E937DA2E}" type="datetime1">
              <a:rPr lang="en-US" altLang="en-US"/>
              <a:pPr>
                <a:defRPr/>
              </a:pPr>
              <a:t>4/20/26</a:t>
            </a:fld>
            <a:endParaRPr lang="en-US" altLang="en-US"/>
          </a:p>
        </p:txBody>
      </p:sp>
      <p:sp>
        <p:nvSpPr>
          <p:cNvPr id="5" name="Footer Placeholder 4">
            <a:extLst>
              <a:ext uri="{FF2B5EF4-FFF2-40B4-BE49-F238E27FC236}">
                <a16:creationId xmlns:a16="http://schemas.microsoft.com/office/drawing/2014/main" id="{20663FDA-685E-D782-B802-DC04D184E9D5}"/>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7F52B71C-62D4-23F7-F9CA-6DDE49027510}"/>
              </a:ext>
            </a:extLst>
          </p:cNvPr>
          <p:cNvSpPr>
            <a:spLocks noGrp="1"/>
          </p:cNvSpPr>
          <p:nvPr>
            <p:ph type="sldNum" sz="quarter" idx="12"/>
          </p:nvPr>
        </p:nvSpPr>
        <p:spPr/>
        <p:txBody>
          <a:bodyPr/>
          <a:lstStyle>
            <a:lvl1pPr>
              <a:defRPr/>
            </a:lvl1pPr>
          </a:lstStyle>
          <a:p>
            <a:pPr>
              <a:defRPr/>
            </a:pPr>
            <a:fld id="{BDCB17B8-61DA-474A-ADA2-FFE1935D4DDD}" type="slidenum">
              <a:rPr lang="en-US" altLang="en-US"/>
              <a:pPr>
                <a:defRPr/>
              </a:pPr>
              <a:t>‹#›</a:t>
            </a:fld>
            <a:endParaRPr lang="en-US" altLang="en-US"/>
          </a:p>
        </p:txBody>
      </p:sp>
    </p:spTree>
    <p:extLst>
      <p:ext uri="{BB962C8B-B14F-4D97-AF65-F5344CB8AC3E}">
        <p14:creationId xmlns:p14="http://schemas.microsoft.com/office/powerpoint/2010/main" val="2393337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609600"/>
          </a:xfrm>
        </p:spPr>
        <p:txBody>
          <a:bodyPr/>
          <a:lstStyle/>
          <a:p>
            <a:r>
              <a:rPr lang="en-US"/>
              <a:t>Click to edit Master title style</a:t>
            </a:r>
          </a:p>
        </p:txBody>
      </p:sp>
      <p:sp>
        <p:nvSpPr>
          <p:cNvPr id="3" name="Chart Placeholder 2"/>
          <p:cNvSpPr>
            <a:spLocks noGrp="1"/>
          </p:cNvSpPr>
          <p:nvPr>
            <p:ph type="chart" idx="1"/>
          </p:nvPr>
        </p:nvSpPr>
        <p:spPr>
          <a:xfrm>
            <a:off x="457200" y="1143000"/>
            <a:ext cx="8153400" cy="4419600"/>
          </a:xfrm>
        </p:spPr>
        <p:txBody>
          <a:bodyPr/>
          <a:lstStyle/>
          <a:p>
            <a:endParaRPr lang="en-US"/>
          </a:p>
        </p:txBody>
      </p:sp>
      <p:sp>
        <p:nvSpPr>
          <p:cNvPr id="4" name="Slide Number Placeholder 3"/>
          <p:cNvSpPr>
            <a:spLocks noGrp="1"/>
          </p:cNvSpPr>
          <p:nvPr>
            <p:ph type="sldNum" sz="quarter" idx="10"/>
          </p:nvPr>
        </p:nvSpPr>
        <p:spPr>
          <a:xfrm>
            <a:off x="7010400" y="6400800"/>
            <a:ext cx="2133600" cy="457200"/>
          </a:xfrm>
        </p:spPr>
        <p:txBody>
          <a:bodyPr/>
          <a:lstStyle>
            <a:lvl1pPr>
              <a:defRPr/>
            </a:lvl1pPr>
          </a:lstStyle>
          <a:p>
            <a:fld id="{A406F6E2-4C33-4D8A-8FC6-CF473E80C868}" type="slidenum">
              <a:rPr lang="zh-CN" altLang="en-US"/>
              <a:pPr/>
              <a:t>‹#›</a:t>
            </a:fld>
            <a:endParaRPr lang="en-US" altLang="zh-CN"/>
          </a:p>
        </p:txBody>
      </p:sp>
    </p:spTree>
    <p:extLst>
      <p:ext uri="{BB962C8B-B14F-4D97-AF65-F5344CB8AC3E}">
        <p14:creationId xmlns:p14="http://schemas.microsoft.com/office/powerpoint/2010/main" val="2132322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D84BCA9-D27C-5FF3-1F2A-FC26F454B40E}"/>
              </a:ext>
            </a:extLst>
          </p:cNvPr>
          <p:cNvSpPr>
            <a:spLocks noGrp="1"/>
          </p:cNvSpPr>
          <p:nvPr>
            <p:ph type="dt" sz="half" idx="10"/>
          </p:nvPr>
        </p:nvSpPr>
        <p:spPr/>
        <p:txBody>
          <a:bodyPr/>
          <a:lstStyle>
            <a:lvl1pPr>
              <a:defRPr/>
            </a:lvl1pPr>
          </a:lstStyle>
          <a:p>
            <a:pPr>
              <a:defRPr/>
            </a:pPr>
            <a:fld id="{D21F74F1-B6B0-A24E-A183-931595E0C08F}" type="datetime1">
              <a:rPr lang="en-US" altLang="en-US"/>
              <a:pPr>
                <a:defRPr/>
              </a:pPr>
              <a:t>4/20/26</a:t>
            </a:fld>
            <a:endParaRPr lang="en-US" altLang="en-US"/>
          </a:p>
        </p:txBody>
      </p:sp>
      <p:sp>
        <p:nvSpPr>
          <p:cNvPr id="6" name="Footer Placeholder 4">
            <a:extLst>
              <a:ext uri="{FF2B5EF4-FFF2-40B4-BE49-F238E27FC236}">
                <a16:creationId xmlns:a16="http://schemas.microsoft.com/office/drawing/2014/main" id="{0D38B890-32A4-878F-0EC7-44A610ABA174}"/>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18ABB5A6-B2F1-738C-B4B6-F6DE075A5901}"/>
              </a:ext>
            </a:extLst>
          </p:cNvPr>
          <p:cNvSpPr>
            <a:spLocks noGrp="1"/>
          </p:cNvSpPr>
          <p:nvPr>
            <p:ph type="sldNum" sz="quarter" idx="12"/>
          </p:nvPr>
        </p:nvSpPr>
        <p:spPr/>
        <p:txBody>
          <a:bodyPr/>
          <a:lstStyle>
            <a:lvl1pPr>
              <a:defRPr/>
            </a:lvl1pPr>
          </a:lstStyle>
          <a:p>
            <a:pPr>
              <a:defRPr/>
            </a:pPr>
            <a:fld id="{9ED3AFE5-1863-4A47-BFB9-1AEB3850E8BD}" type="slidenum">
              <a:rPr lang="en-US" altLang="en-US"/>
              <a:pPr>
                <a:defRPr/>
              </a:pPr>
              <a:t>‹#›</a:t>
            </a:fld>
            <a:endParaRPr lang="en-US" altLang="en-US"/>
          </a:p>
        </p:txBody>
      </p:sp>
    </p:spTree>
    <p:extLst>
      <p:ext uri="{BB962C8B-B14F-4D97-AF65-F5344CB8AC3E}">
        <p14:creationId xmlns:p14="http://schemas.microsoft.com/office/powerpoint/2010/main" val="3607657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3B6A6E8-60DE-3F99-D346-27AB14F0365D}"/>
              </a:ext>
            </a:extLst>
          </p:cNvPr>
          <p:cNvSpPr>
            <a:spLocks noGrp="1"/>
          </p:cNvSpPr>
          <p:nvPr>
            <p:ph type="dt" sz="half" idx="10"/>
          </p:nvPr>
        </p:nvSpPr>
        <p:spPr/>
        <p:txBody>
          <a:bodyPr/>
          <a:lstStyle>
            <a:lvl1pPr>
              <a:defRPr/>
            </a:lvl1pPr>
          </a:lstStyle>
          <a:p>
            <a:pPr>
              <a:defRPr/>
            </a:pPr>
            <a:fld id="{9463EBBB-3247-5846-B78D-8C2AAAB37C9F}" type="datetime1">
              <a:rPr lang="en-US" altLang="en-US"/>
              <a:pPr>
                <a:defRPr/>
              </a:pPr>
              <a:t>4/20/26</a:t>
            </a:fld>
            <a:endParaRPr lang="en-US" altLang="en-US"/>
          </a:p>
        </p:txBody>
      </p:sp>
      <p:sp>
        <p:nvSpPr>
          <p:cNvPr id="8" name="Footer Placeholder 4">
            <a:extLst>
              <a:ext uri="{FF2B5EF4-FFF2-40B4-BE49-F238E27FC236}">
                <a16:creationId xmlns:a16="http://schemas.microsoft.com/office/drawing/2014/main" id="{A27107E6-FA73-2572-42F2-89AB40345FE6}"/>
              </a:ext>
            </a:extLst>
          </p:cNvPr>
          <p:cNvSpPr>
            <a:spLocks noGrp="1"/>
          </p:cNvSpPr>
          <p:nvPr>
            <p:ph type="ftr" sz="quarter" idx="11"/>
          </p:nvPr>
        </p:nvSpPr>
        <p:spPr/>
        <p:txBody>
          <a:bodyPr/>
          <a:lstStyle>
            <a:lvl1pPr>
              <a:defRPr/>
            </a:lvl1pPr>
          </a:lstStyle>
          <a:p>
            <a:pPr>
              <a:defRPr/>
            </a:pPr>
            <a:r>
              <a:rPr lang="en-US"/>
              <a:t>Transport Layer</a:t>
            </a:r>
          </a:p>
        </p:txBody>
      </p:sp>
      <p:sp>
        <p:nvSpPr>
          <p:cNvPr id="9" name="Slide Number Placeholder 5">
            <a:extLst>
              <a:ext uri="{FF2B5EF4-FFF2-40B4-BE49-F238E27FC236}">
                <a16:creationId xmlns:a16="http://schemas.microsoft.com/office/drawing/2014/main" id="{EE7A867C-FEAB-0B80-D17A-6F25CEB1B374}"/>
              </a:ext>
            </a:extLst>
          </p:cNvPr>
          <p:cNvSpPr>
            <a:spLocks noGrp="1"/>
          </p:cNvSpPr>
          <p:nvPr>
            <p:ph type="sldNum" sz="quarter" idx="12"/>
          </p:nvPr>
        </p:nvSpPr>
        <p:spPr/>
        <p:txBody>
          <a:bodyPr/>
          <a:lstStyle>
            <a:lvl1pPr>
              <a:defRPr/>
            </a:lvl1pPr>
          </a:lstStyle>
          <a:p>
            <a:pPr>
              <a:defRPr/>
            </a:pPr>
            <a:fld id="{0B4537AD-3F6F-7E4E-AE53-7DB77E9EF1DF}" type="slidenum">
              <a:rPr lang="en-US" altLang="en-US"/>
              <a:pPr>
                <a:defRPr/>
              </a:pPr>
              <a:t>‹#›</a:t>
            </a:fld>
            <a:endParaRPr lang="en-US" altLang="en-US"/>
          </a:p>
        </p:txBody>
      </p:sp>
    </p:spTree>
    <p:extLst>
      <p:ext uri="{BB962C8B-B14F-4D97-AF65-F5344CB8AC3E}">
        <p14:creationId xmlns:p14="http://schemas.microsoft.com/office/powerpoint/2010/main" val="3016542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EC5D077-4A12-665D-F306-96687261BD84}"/>
              </a:ext>
            </a:extLst>
          </p:cNvPr>
          <p:cNvSpPr>
            <a:spLocks noGrp="1"/>
          </p:cNvSpPr>
          <p:nvPr>
            <p:ph type="dt" sz="half" idx="10"/>
          </p:nvPr>
        </p:nvSpPr>
        <p:spPr/>
        <p:txBody>
          <a:bodyPr/>
          <a:lstStyle>
            <a:lvl1pPr>
              <a:defRPr/>
            </a:lvl1pPr>
          </a:lstStyle>
          <a:p>
            <a:pPr>
              <a:defRPr/>
            </a:pPr>
            <a:fld id="{98A4F5D7-6364-F345-815A-8B6DDEA3A1E7}" type="datetime1">
              <a:rPr lang="en-US" altLang="en-US"/>
              <a:pPr>
                <a:defRPr/>
              </a:pPr>
              <a:t>4/20/26</a:t>
            </a:fld>
            <a:endParaRPr lang="en-US" altLang="en-US"/>
          </a:p>
        </p:txBody>
      </p:sp>
      <p:sp>
        <p:nvSpPr>
          <p:cNvPr id="4" name="Footer Placeholder 4">
            <a:extLst>
              <a:ext uri="{FF2B5EF4-FFF2-40B4-BE49-F238E27FC236}">
                <a16:creationId xmlns:a16="http://schemas.microsoft.com/office/drawing/2014/main" id="{466A27CD-4F80-16E8-2BF0-5324BC550CCD}"/>
              </a:ext>
            </a:extLst>
          </p:cNvPr>
          <p:cNvSpPr>
            <a:spLocks noGrp="1"/>
          </p:cNvSpPr>
          <p:nvPr>
            <p:ph type="ftr" sz="quarter" idx="11"/>
          </p:nvPr>
        </p:nvSpPr>
        <p:spPr/>
        <p:txBody>
          <a:bodyPr/>
          <a:lstStyle>
            <a:lvl1pPr>
              <a:defRPr/>
            </a:lvl1pPr>
          </a:lstStyle>
          <a:p>
            <a:pPr>
              <a:defRPr/>
            </a:pPr>
            <a:r>
              <a:rPr lang="en-US"/>
              <a:t>Transport Layer</a:t>
            </a:r>
          </a:p>
        </p:txBody>
      </p:sp>
      <p:sp>
        <p:nvSpPr>
          <p:cNvPr id="5" name="Slide Number Placeholder 5">
            <a:extLst>
              <a:ext uri="{FF2B5EF4-FFF2-40B4-BE49-F238E27FC236}">
                <a16:creationId xmlns:a16="http://schemas.microsoft.com/office/drawing/2014/main" id="{6A198A9C-0130-7E84-9AE1-87E6FE03E291}"/>
              </a:ext>
            </a:extLst>
          </p:cNvPr>
          <p:cNvSpPr>
            <a:spLocks noGrp="1"/>
          </p:cNvSpPr>
          <p:nvPr>
            <p:ph type="sldNum" sz="quarter" idx="12"/>
          </p:nvPr>
        </p:nvSpPr>
        <p:spPr/>
        <p:txBody>
          <a:bodyPr/>
          <a:lstStyle>
            <a:lvl1pPr>
              <a:defRPr/>
            </a:lvl1pPr>
          </a:lstStyle>
          <a:p>
            <a:pPr>
              <a:defRPr/>
            </a:pPr>
            <a:fld id="{7FE0CB13-6741-034F-BD1D-4DC6D0210D2D}" type="slidenum">
              <a:rPr lang="en-US" altLang="en-US"/>
              <a:pPr>
                <a:defRPr/>
              </a:pPr>
              <a:t>‹#›</a:t>
            </a:fld>
            <a:endParaRPr lang="en-US" altLang="en-US"/>
          </a:p>
        </p:txBody>
      </p:sp>
    </p:spTree>
    <p:extLst>
      <p:ext uri="{BB962C8B-B14F-4D97-AF65-F5344CB8AC3E}">
        <p14:creationId xmlns:p14="http://schemas.microsoft.com/office/powerpoint/2010/main" val="744347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E712842-A547-19CE-8E4D-C3E6049335EE}"/>
              </a:ext>
            </a:extLst>
          </p:cNvPr>
          <p:cNvSpPr>
            <a:spLocks noGrp="1"/>
          </p:cNvSpPr>
          <p:nvPr>
            <p:ph type="dt" sz="half" idx="10"/>
          </p:nvPr>
        </p:nvSpPr>
        <p:spPr/>
        <p:txBody>
          <a:bodyPr/>
          <a:lstStyle>
            <a:lvl1pPr>
              <a:defRPr/>
            </a:lvl1pPr>
          </a:lstStyle>
          <a:p>
            <a:pPr>
              <a:defRPr/>
            </a:pPr>
            <a:fld id="{A50893A6-F051-B448-B2D3-AA7E8F4ECA8F}" type="datetime1">
              <a:rPr lang="en-US" altLang="en-US"/>
              <a:pPr>
                <a:defRPr/>
              </a:pPr>
              <a:t>4/20/26</a:t>
            </a:fld>
            <a:endParaRPr lang="en-US" altLang="en-US"/>
          </a:p>
        </p:txBody>
      </p:sp>
      <p:sp>
        <p:nvSpPr>
          <p:cNvPr id="3" name="Footer Placeholder 4">
            <a:extLst>
              <a:ext uri="{FF2B5EF4-FFF2-40B4-BE49-F238E27FC236}">
                <a16:creationId xmlns:a16="http://schemas.microsoft.com/office/drawing/2014/main" id="{E8985C91-2A54-1ED5-5CD5-E894E8CB6393}"/>
              </a:ext>
            </a:extLst>
          </p:cNvPr>
          <p:cNvSpPr>
            <a:spLocks noGrp="1"/>
          </p:cNvSpPr>
          <p:nvPr>
            <p:ph type="ftr" sz="quarter" idx="11"/>
          </p:nvPr>
        </p:nvSpPr>
        <p:spPr/>
        <p:txBody>
          <a:bodyPr/>
          <a:lstStyle>
            <a:lvl1pPr>
              <a:defRPr/>
            </a:lvl1pPr>
          </a:lstStyle>
          <a:p>
            <a:pPr>
              <a:defRPr/>
            </a:pPr>
            <a:r>
              <a:rPr lang="en-US"/>
              <a:t>Transport Layer</a:t>
            </a:r>
          </a:p>
        </p:txBody>
      </p:sp>
      <p:sp>
        <p:nvSpPr>
          <p:cNvPr id="4" name="Slide Number Placeholder 5">
            <a:extLst>
              <a:ext uri="{FF2B5EF4-FFF2-40B4-BE49-F238E27FC236}">
                <a16:creationId xmlns:a16="http://schemas.microsoft.com/office/drawing/2014/main" id="{F8B8D335-681C-5CEF-31B3-6BABA3D17327}"/>
              </a:ext>
            </a:extLst>
          </p:cNvPr>
          <p:cNvSpPr>
            <a:spLocks noGrp="1"/>
          </p:cNvSpPr>
          <p:nvPr>
            <p:ph type="sldNum" sz="quarter" idx="12"/>
          </p:nvPr>
        </p:nvSpPr>
        <p:spPr/>
        <p:txBody>
          <a:bodyPr/>
          <a:lstStyle>
            <a:lvl1pPr>
              <a:defRPr/>
            </a:lvl1pPr>
          </a:lstStyle>
          <a:p>
            <a:pPr>
              <a:defRPr/>
            </a:pPr>
            <a:fld id="{E2C9DFA6-A276-9E4F-AAB3-93D2B8357F4A}" type="slidenum">
              <a:rPr lang="en-US" altLang="en-US"/>
              <a:pPr>
                <a:defRPr/>
              </a:pPr>
              <a:t>‹#›</a:t>
            </a:fld>
            <a:endParaRPr lang="en-US" altLang="en-US"/>
          </a:p>
        </p:txBody>
      </p:sp>
    </p:spTree>
    <p:extLst>
      <p:ext uri="{BB962C8B-B14F-4D97-AF65-F5344CB8AC3E}">
        <p14:creationId xmlns:p14="http://schemas.microsoft.com/office/powerpoint/2010/main" val="665383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0AFE888-1C88-06DA-DC47-FC7B02C26F91}"/>
              </a:ext>
            </a:extLst>
          </p:cNvPr>
          <p:cNvSpPr>
            <a:spLocks noGrp="1"/>
          </p:cNvSpPr>
          <p:nvPr>
            <p:ph type="dt" sz="half" idx="10"/>
          </p:nvPr>
        </p:nvSpPr>
        <p:spPr/>
        <p:txBody>
          <a:bodyPr/>
          <a:lstStyle>
            <a:lvl1pPr>
              <a:defRPr/>
            </a:lvl1pPr>
          </a:lstStyle>
          <a:p>
            <a:pPr>
              <a:defRPr/>
            </a:pPr>
            <a:fld id="{7936B1B6-563A-3240-B638-DEDFE85B2CE0}" type="datetime1">
              <a:rPr lang="en-US" altLang="en-US"/>
              <a:pPr>
                <a:defRPr/>
              </a:pPr>
              <a:t>4/20/26</a:t>
            </a:fld>
            <a:endParaRPr lang="en-US" altLang="en-US"/>
          </a:p>
        </p:txBody>
      </p:sp>
      <p:sp>
        <p:nvSpPr>
          <p:cNvPr id="6" name="Footer Placeholder 4">
            <a:extLst>
              <a:ext uri="{FF2B5EF4-FFF2-40B4-BE49-F238E27FC236}">
                <a16:creationId xmlns:a16="http://schemas.microsoft.com/office/drawing/2014/main" id="{E9FA5713-D327-CDD6-5055-E769F38857DA}"/>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A73A0638-A32A-42EB-EEE5-4960FE7F022C}"/>
              </a:ext>
            </a:extLst>
          </p:cNvPr>
          <p:cNvSpPr>
            <a:spLocks noGrp="1"/>
          </p:cNvSpPr>
          <p:nvPr>
            <p:ph type="sldNum" sz="quarter" idx="12"/>
          </p:nvPr>
        </p:nvSpPr>
        <p:spPr/>
        <p:txBody>
          <a:bodyPr/>
          <a:lstStyle>
            <a:lvl1pPr>
              <a:defRPr/>
            </a:lvl1pPr>
          </a:lstStyle>
          <a:p>
            <a:pPr>
              <a:defRPr/>
            </a:pPr>
            <a:fld id="{2425D19C-05EE-B74A-8F17-39BE5BE9D18E}" type="slidenum">
              <a:rPr lang="en-US" altLang="en-US"/>
              <a:pPr>
                <a:defRPr/>
              </a:pPr>
              <a:t>‹#›</a:t>
            </a:fld>
            <a:endParaRPr lang="en-US" altLang="en-US"/>
          </a:p>
        </p:txBody>
      </p:sp>
    </p:spTree>
    <p:extLst>
      <p:ext uri="{BB962C8B-B14F-4D97-AF65-F5344CB8AC3E}">
        <p14:creationId xmlns:p14="http://schemas.microsoft.com/office/powerpoint/2010/main" val="1536741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0117085-25E3-F7A2-20E5-9B895EBEAAF3}"/>
              </a:ext>
            </a:extLst>
          </p:cNvPr>
          <p:cNvSpPr>
            <a:spLocks noGrp="1"/>
          </p:cNvSpPr>
          <p:nvPr>
            <p:ph type="dt" sz="half" idx="10"/>
          </p:nvPr>
        </p:nvSpPr>
        <p:spPr/>
        <p:txBody>
          <a:bodyPr/>
          <a:lstStyle>
            <a:lvl1pPr>
              <a:defRPr/>
            </a:lvl1pPr>
          </a:lstStyle>
          <a:p>
            <a:pPr>
              <a:defRPr/>
            </a:pPr>
            <a:fld id="{9E646A5D-6075-6746-870E-AAB151FD76C9}" type="datetime1">
              <a:rPr lang="en-US" altLang="en-US"/>
              <a:pPr>
                <a:defRPr/>
              </a:pPr>
              <a:t>4/20/26</a:t>
            </a:fld>
            <a:endParaRPr lang="en-US" altLang="en-US"/>
          </a:p>
        </p:txBody>
      </p:sp>
      <p:sp>
        <p:nvSpPr>
          <p:cNvPr id="6" name="Footer Placeholder 4">
            <a:extLst>
              <a:ext uri="{FF2B5EF4-FFF2-40B4-BE49-F238E27FC236}">
                <a16:creationId xmlns:a16="http://schemas.microsoft.com/office/drawing/2014/main" id="{B020056D-8FD1-902C-BD10-602514BD3242}"/>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B356E264-D57A-2FBE-5C19-BD285BA9990E}"/>
              </a:ext>
            </a:extLst>
          </p:cNvPr>
          <p:cNvSpPr>
            <a:spLocks noGrp="1"/>
          </p:cNvSpPr>
          <p:nvPr>
            <p:ph type="sldNum" sz="quarter" idx="12"/>
          </p:nvPr>
        </p:nvSpPr>
        <p:spPr/>
        <p:txBody>
          <a:bodyPr/>
          <a:lstStyle>
            <a:lvl1pPr>
              <a:defRPr/>
            </a:lvl1pPr>
          </a:lstStyle>
          <a:p>
            <a:pPr>
              <a:defRPr/>
            </a:pPr>
            <a:fld id="{4E4CA1AA-EF9D-BA47-8F98-29CA24E2D5E5}" type="slidenum">
              <a:rPr lang="en-US" altLang="en-US"/>
              <a:pPr>
                <a:defRPr/>
              </a:pPr>
              <a:t>‹#›</a:t>
            </a:fld>
            <a:endParaRPr lang="en-US" altLang="en-US"/>
          </a:p>
        </p:txBody>
      </p:sp>
    </p:spTree>
    <p:extLst>
      <p:ext uri="{BB962C8B-B14F-4D97-AF65-F5344CB8AC3E}">
        <p14:creationId xmlns:p14="http://schemas.microsoft.com/office/powerpoint/2010/main" val="2100359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C794AA9-63FE-C164-2D45-841C1705B166}"/>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3F17462-EB23-C03F-BFE0-FE109E9BB964}"/>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7EC128F-3DCD-23C8-A359-25C35D9F1F7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7C6998E0-F433-6043-9C68-BB5FC14D9668}" type="datetime1">
              <a:rPr lang="en-US" altLang="en-US"/>
              <a:pPr>
                <a:defRPr/>
              </a:pPr>
              <a:t>4/20/26</a:t>
            </a:fld>
            <a:endParaRPr lang="en-US" altLang="en-US"/>
          </a:p>
        </p:txBody>
      </p:sp>
      <p:sp>
        <p:nvSpPr>
          <p:cNvPr id="5" name="Footer Placeholder 4">
            <a:extLst>
              <a:ext uri="{FF2B5EF4-FFF2-40B4-BE49-F238E27FC236}">
                <a16:creationId xmlns:a16="http://schemas.microsoft.com/office/drawing/2014/main" id="{DEB43B65-73B5-E978-1A58-FEE00E46D3D3}"/>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r>
              <a:rPr lang="en-US"/>
              <a:t>Transport Layer</a:t>
            </a:r>
          </a:p>
        </p:txBody>
      </p:sp>
      <p:sp>
        <p:nvSpPr>
          <p:cNvPr id="6" name="Slide Number Placeholder 5">
            <a:extLst>
              <a:ext uri="{FF2B5EF4-FFF2-40B4-BE49-F238E27FC236}">
                <a16:creationId xmlns:a16="http://schemas.microsoft.com/office/drawing/2014/main" id="{2C4C80BD-84C7-8EF6-BE55-9FC7F18E277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6F90BCB-570A-044E-A5A7-AA4FCBB0C060}" type="slidenum">
              <a:rPr lang="en-US" altLang="en-US"/>
              <a:pPr>
                <a:defRPr/>
              </a:pPr>
              <a:t>‹#›</a:t>
            </a:fld>
            <a:endParaRPr lang="en-US" altLang="en-US"/>
          </a:p>
        </p:txBody>
      </p:sp>
    </p:spTree>
    <p:extLst>
      <p:ext uri="{BB962C8B-B14F-4D97-AF65-F5344CB8AC3E}">
        <p14:creationId xmlns:p14="http://schemas.microsoft.com/office/powerpoint/2010/main" val="422858238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Title Placeholder 1">
            <a:extLst>
              <a:ext uri="{FF2B5EF4-FFF2-40B4-BE49-F238E27FC236}">
                <a16:creationId xmlns:a16="http://schemas.microsoft.com/office/drawing/2014/main" id="{002194EC-6A60-9103-30FD-6F4AA5BC6206}"/>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4035" name="Text Placeholder 2">
            <a:extLst>
              <a:ext uri="{FF2B5EF4-FFF2-40B4-BE49-F238E27FC236}">
                <a16:creationId xmlns:a16="http://schemas.microsoft.com/office/drawing/2014/main" id="{ED68F56A-BE03-E521-BAC7-5456E065B3CF}"/>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1D66456-2F93-21BC-1067-D8B3589E2EA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B600BFCF-209B-1149-B054-D3475E781CA0}" type="datetime1">
              <a:rPr lang="en-US" altLang="en-US"/>
              <a:pPr>
                <a:defRPr/>
              </a:pPr>
              <a:t>4/20/26</a:t>
            </a:fld>
            <a:endParaRPr lang="en-US" altLang="en-US"/>
          </a:p>
        </p:txBody>
      </p:sp>
      <p:sp>
        <p:nvSpPr>
          <p:cNvPr id="5" name="Footer Placeholder 4">
            <a:extLst>
              <a:ext uri="{FF2B5EF4-FFF2-40B4-BE49-F238E27FC236}">
                <a16:creationId xmlns:a16="http://schemas.microsoft.com/office/drawing/2014/main" id="{02A17747-A807-4C1F-1587-A1E3F1BE280A}"/>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A9E6E8C-3345-24D8-49B0-A06E7575080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2E6A37D-1EED-9E46-AB7C-2FCFDF0095EA}" type="slidenum">
              <a:rPr lang="en-US" altLang="en-US"/>
              <a:pPr>
                <a:defRPr/>
              </a:pPr>
              <a:t>‹#›</a:t>
            </a:fld>
            <a:endParaRPr lang="en-US" altLang="en-US"/>
          </a:p>
        </p:txBody>
      </p:sp>
    </p:spTree>
    <p:extLst>
      <p:ext uri="{BB962C8B-B14F-4D97-AF65-F5344CB8AC3E}">
        <p14:creationId xmlns:p14="http://schemas.microsoft.com/office/powerpoint/2010/main" val="308181623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rfc-editor.org/rfc/rfc2018" TargetMode="Externa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hyperlink" Target="https://cseweb.ucsd.edu/classes/wi01/cse222/lectures/attack-18.pdf" TargetMode="External"/><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7.xml"/><Relationship Id="rId1" Type="http://schemas.openxmlformats.org/officeDocument/2006/relationships/tags" Target="../tags/tag1.xml"/><Relationship Id="rId5" Type="http://schemas.openxmlformats.org/officeDocument/2006/relationships/image" Target="../media/image26.emf"/><Relationship Id="rId4" Type="http://schemas.openxmlformats.org/officeDocument/2006/relationships/oleObject" Target="../embeddings/oleObject1.bin"/></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29.emf"/><Relationship Id="rId4" Type="http://schemas.openxmlformats.org/officeDocument/2006/relationships/oleObject" Target="../embeddings/oleObject2.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9.xml"/><Relationship Id="rId1" Type="http://schemas.openxmlformats.org/officeDocument/2006/relationships/tags" Target="../tags/tag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0.xml"/><Relationship Id="rId1" Type="http://schemas.openxmlformats.org/officeDocument/2006/relationships/tags" Target="../tags/tag4.xml"/><Relationship Id="rId5" Type="http://schemas.openxmlformats.org/officeDocument/2006/relationships/image" Target="../media/image30.emf"/><Relationship Id="rId4" Type="http://schemas.openxmlformats.org/officeDocument/2006/relationships/oleObject" Target="../embeddings/oleObject3.bin"/></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0.xml"/><Relationship Id="rId1" Type="http://schemas.openxmlformats.org/officeDocument/2006/relationships/tags" Target="../tags/tag5.xml"/><Relationship Id="rId5" Type="http://schemas.openxmlformats.org/officeDocument/2006/relationships/image" Target="../media/image31.emf"/><Relationship Id="rId4" Type="http://schemas.openxmlformats.org/officeDocument/2006/relationships/oleObject" Target="../embeddings/oleObject4.bin"/></Relationships>
</file>

<file path=ppt/slides/_rels/slide8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oleObject" Target="../embeddings/oleObject5.bin"/><Relationship Id="rId1" Type="http://schemas.openxmlformats.org/officeDocument/2006/relationships/slideLayout" Target="../slideLayouts/slideLayout30.xml"/><Relationship Id="rId5" Type="http://schemas.openxmlformats.org/officeDocument/2006/relationships/image" Target="../media/image33.emf"/><Relationship Id="rId4" Type="http://schemas.openxmlformats.org/officeDocument/2006/relationships/oleObject" Target="../embeddings/oleObject6.bin"/></Relationships>
</file>

<file path=ppt/slides/_rels/slide8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oleObject" Target="../embeddings/oleObject7.bin"/><Relationship Id="rId1" Type="http://schemas.openxmlformats.org/officeDocument/2006/relationships/slideLayout" Target="../slideLayouts/slideLayout30.xml"/><Relationship Id="rId5" Type="http://schemas.openxmlformats.org/officeDocument/2006/relationships/image" Target="../media/image35.emf"/><Relationship Id="rId4" Type="http://schemas.openxmlformats.org/officeDocument/2006/relationships/oleObject" Target="../embeddings/oleObject8.bin"/></Relationships>
</file>

<file path=ppt/slides/_rels/slide8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88.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notesSlide" Target="../notesSlides/notesSlide46.xml"/><Relationship Id="rId1" Type="http://schemas.openxmlformats.org/officeDocument/2006/relationships/slideLayout" Target="../slideLayouts/slideLayout21.xml"/><Relationship Id="rId6" Type="http://schemas.openxmlformats.org/officeDocument/2006/relationships/image" Target="../media/image41.emf"/><Relationship Id="rId5" Type="http://schemas.openxmlformats.org/officeDocument/2006/relationships/oleObject" Target="../embeddings/oleObject10.bin"/><Relationship Id="rId4" Type="http://schemas.openxmlformats.org/officeDocument/2006/relationships/image" Target="../media/image40.emf"/></Relationships>
</file>

<file path=ppt/slides/_rels/slide89.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40.emf"/><Relationship Id="rId7" Type="http://schemas.openxmlformats.org/officeDocument/2006/relationships/image" Target="../media/image42.emf"/><Relationship Id="rId2" Type="http://schemas.openxmlformats.org/officeDocument/2006/relationships/oleObject" Target="../embeddings/oleObject9.bin"/><Relationship Id="rId1" Type="http://schemas.openxmlformats.org/officeDocument/2006/relationships/slideLayout" Target="../slideLayouts/slideLayout21.xml"/><Relationship Id="rId6" Type="http://schemas.openxmlformats.org/officeDocument/2006/relationships/oleObject" Target="../embeddings/oleObject11.bin"/><Relationship Id="rId5" Type="http://schemas.openxmlformats.org/officeDocument/2006/relationships/image" Target="../media/image41.emf"/><Relationship Id="rId4" Type="http://schemas.openxmlformats.org/officeDocument/2006/relationships/oleObject" Target="../embeddings/oleObject10.bin"/><Relationship Id="rId9" Type="http://schemas.openxmlformats.org/officeDocument/2006/relationships/image" Target="../media/image43.emf"/></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a:extLst>
              <a:ext uri="{FF2B5EF4-FFF2-40B4-BE49-F238E27FC236}">
                <a16:creationId xmlns:a16="http://schemas.microsoft.com/office/drawing/2014/main" id="{B06311E7-4200-6AAD-CAD6-4C691ABA8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807E545-4340-7E23-A74D-493A3A0B2F20}"/>
              </a:ext>
            </a:extLst>
          </p:cNvPr>
          <p:cNvSpPr txBox="1"/>
          <p:nvPr/>
        </p:nvSpPr>
        <p:spPr>
          <a:xfrm>
            <a:off x="0" y="1408113"/>
            <a:ext cx="9144000" cy="646112"/>
          </a:xfrm>
          <a:prstGeom prst="rect">
            <a:avLst/>
          </a:prstGeom>
          <a:solidFill>
            <a:schemeClr val="accent1">
              <a:lumMod val="50000"/>
            </a:schemeClr>
          </a:solid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ＭＳ Ｐゴシック" panose="020B0600070205080204" pitchFamily="34" charset="-128"/>
                <a:cs typeface="Centaur" panose="020F0502020204030204" pitchFamily="34" charset="0"/>
              </a:rPr>
              <a:t>Computer Networks</a:t>
            </a:r>
          </a:p>
        </p:txBody>
      </p:sp>
      <p:sp>
        <p:nvSpPr>
          <p:cNvPr id="4" name="TextBox 3">
            <a:extLst>
              <a:ext uri="{FF2B5EF4-FFF2-40B4-BE49-F238E27FC236}">
                <a16:creationId xmlns:a16="http://schemas.microsoft.com/office/drawing/2014/main" id="{1B5C95D2-A4FD-70E7-7E2E-758CCFEC09FF}"/>
              </a:ext>
            </a:extLst>
          </p:cNvPr>
          <p:cNvSpPr txBox="1"/>
          <p:nvPr/>
        </p:nvSpPr>
        <p:spPr>
          <a:xfrm>
            <a:off x="0" y="4437063"/>
            <a:ext cx="9144000" cy="46196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ＭＳ Ｐゴシック" panose="020B0600070205080204" pitchFamily="34" charset="-128"/>
                <a:cs typeface="Centaur" panose="020F0502020204030204" pitchFamily="34" charset="0"/>
              </a:rPr>
              <a:t>Nirupam Roy</a:t>
            </a:r>
          </a:p>
        </p:txBody>
      </p:sp>
      <p:sp>
        <p:nvSpPr>
          <p:cNvPr id="72708" name="TextBox 4">
            <a:extLst>
              <a:ext uri="{FF2B5EF4-FFF2-40B4-BE49-F238E27FC236}">
                <a16:creationId xmlns:a16="http://schemas.microsoft.com/office/drawing/2014/main" id="{C8A623A2-5274-9287-7951-593AA9736419}"/>
              </a:ext>
            </a:extLst>
          </p:cNvPr>
          <p:cNvSpPr txBox="1">
            <a:spLocks noChangeArrowheads="1"/>
          </p:cNvSpPr>
          <p:nvPr/>
        </p:nvSpPr>
        <p:spPr bwMode="auto">
          <a:xfrm>
            <a:off x="0" y="48418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M-W 2:00-3:15pm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CSI 2117</a:t>
            </a:r>
          </a:p>
        </p:txBody>
      </p:sp>
      <p:pic>
        <p:nvPicPr>
          <p:cNvPr id="72709" name="Picture 5">
            <a:extLst>
              <a:ext uri="{FF2B5EF4-FFF2-40B4-BE49-F238E27FC236}">
                <a16:creationId xmlns:a16="http://schemas.microsoft.com/office/drawing/2014/main" id="{2D1C555F-CE3C-C200-F189-FB641366C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588" y="2474913"/>
            <a:ext cx="16446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B9BBA05-8DA2-734A-24B8-2251E13A62E8}"/>
              </a:ext>
            </a:extLst>
          </p:cNvPr>
          <p:cNvSpPr txBox="1"/>
          <p:nvPr/>
        </p:nvSpPr>
        <p:spPr>
          <a:xfrm>
            <a:off x="2736850" y="2066925"/>
            <a:ext cx="3887788" cy="461963"/>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CMSC 417 : Spring 2026</a:t>
            </a:r>
          </a:p>
        </p:txBody>
      </p:sp>
      <p:sp>
        <p:nvSpPr>
          <p:cNvPr id="8" name="TextBox 7">
            <a:extLst>
              <a:ext uri="{FF2B5EF4-FFF2-40B4-BE49-F238E27FC236}">
                <a16:creationId xmlns:a16="http://schemas.microsoft.com/office/drawing/2014/main" id="{D9EE371A-74EF-E428-E7C2-7C48CB95335A}"/>
              </a:ext>
            </a:extLst>
          </p:cNvPr>
          <p:cNvSpPr txBox="1"/>
          <p:nvPr/>
        </p:nvSpPr>
        <p:spPr>
          <a:xfrm>
            <a:off x="0" y="3097760"/>
            <a:ext cx="9144000" cy="1107996"/>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Topic: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Transport Layer Protocols: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Advanced Congestion Control (Textbook chapter 6)</a:t>
            </a:r>
          </a:p>
        </p:txBody>
      </p:sp>
      <p:sp>
        <p:nvSpPr>
          <p:cNvPr id="72712" name="Slide Number Placeholder 1">
            <a:extLst>
              <a:ext uri="{FF2B5EF4-FFF2-40B4-BE49-F238E27FC236}">
                <a16:creationId xmlns:a16="http://schemas.microsoft.com/office/drawing/2014/main" id="{156E5D81-3C65-3484-7D5D-525E7233A18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9E028E-49D9-FD44-9220-9D2005FADD7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2713" name="TextBox 1">
            <a:extLst>
              <a:ext uri="{FF2B5EF4-FFF2-40B4-BE49-F238E27FC236}">
                <a16:creationId xmlns:a16="http://schemas.microsoft.com/office/drawing/2014/main" id="{00635507-17C4-AECD-E548-6E471BA52469}"/>
              </a:ext>
            </a:extLst>
          </p:cNvPr>
          <p:cNvSpPr txBox="1">
            <a:spLocks noChangeArrowheads="1"/>
          </p:cNvSpPr>
          <p:nvPr/>
        </p:nvSpPr>
        <p:spPr bwMode="auto">
          <a:xfrm>
            <a:off x="6354763" y="5022850"/>
            <a:ext cx="2789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April </a:t>
            </a:r>
            <a:r>
              <a:rPr lang="en-US" altLang="en-US" sz="2000" b="1" dirty="0">
                <a:solidFill>
                  <a:prstClr val="black"/>
                </a:solidFill>
                <a:latin typeface="Lucida Bright" panose="02040602050505020304" pitchFamily="18" charset="77"/>
              </a:rPr>
              <a:t>20</a:t>
            </a:r>
            <a:r>
              <a:rPr lang="en-US" altLang="en-US" sz="2000" b="1" baseline="30000" dirty="0">
                <a:solidFill>
                  <a:prstClr val="black"/>
                </a:solidFill>
                <a:latin typeface="Lucida Bright" panose="02040602050505020304" pitchFamily="18" charset="77"/>
              </a:rPr>
              <a:t>th</a:t>
            </a:r>
            <a:r>
              <a:rPr kumimoji="0" lang="en-US" altLang="en-US" sz="20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E2EA6BB8-81DE-10AE-32F0-E02FBCF1DB38}"/>
              </a:ext>
            </a:extLst>
          </p:cNvPr>
          <p:cNvSpPr>
            <a:spLocks noGrp="1"/>
          </p:cNvSpPr>
          <p:nvPr>
            <p:ph type="title"/>
          </p:nvPr>
        </p:nvSpPr>
        <p:spPr/>
        <p:txBody>
          <a:bodyPr/>
          <a:lstStyle/>
          <a:p>
            <a:r>
              <a:rPr lang="en-US" altLang="en-US">
                <a:ea typeface="ＭＳ Ｐゴシック" panose="020B0600070205080204" pitchFamily="34" charset="-128"/>
              </a:rPr>
              <a:t>Congestion Avoidance</a:t>
            </a:r>
          </a:p>
        </p:txBody>
      </p:sp>
      <p:sp>
        <p:nvSpPr>
          <p:cNvPr id="91138" name="Rectangle 3">
            <a:extLst>
              <a:ext uri="{FF2B5EF4-FFF2-40B4-BE49-F238E27FC236}">
                <a16:creationId xmlns:a16="http://schemas.microsoft.com/office/drawing/2014/main" id="{F548F2FC-1E27-7C02-36AA-E6358F7F758C}"/>
              </a:ext>
            </a:extLst>
          </p:cNvPr>
          <p:cNvSpPr>
            <a:spLocks noGrp="1"/>
          </p:cNvSpPr>
          <p:nvPr>
            <p:ph type="body" idx="1"/>
          </p:nvPr>
        </p:nvSpPr>
        <p:spPr>
          <a:xfrm>
            <a:off x="419100" y="1460500"/>
            <a:ext cx="8307388" cy="4470400"/>
          </a:xfrm>
        </p:spPr>
        <p:txBody>
          <a:bodyPr/>
          <a:lstStyle/>
          <a:p>
            <a:r>
              <a:rPr lang="en-US" altLang="en-US">
                <a:ea typeface="ＭＳ Ｐゴシック" panose="020B0600070205080204" pitchFamily="34" charset="-128"/>
              </a:rPr>
              <a:t>Starts when </a:t>
            </a:r>
            <a:r>
              <a:rPr lang="en-US" altLang="en-US">
                <a:solidFill>
                  <a:srgbClr val="0066FF"/>
                </a:solidFill>
                <a:ea typeface="ＭＳ Ｐゴシック" panose="020B0600070205080204" pitchFamily="34" charset="-128"/>
              </a:rPr>
              <a:t>cwnd </a:t>
            </a:r>
            <a:r>
              <a:rPr lang="en-US" altLang="en-US" b="1">
                <a:solidFill>
                  <a:srgbClr val="0066FF"/>
                </a:solidFill>
                <a:ea typeface="ＭＳ Ｐゴシック" panose="020B0600070205080204" pitchFamily="34" charset="-128"/>
                <a:sym typeface="Symbol" pitchFamily="2" charset="2"/>
              </a:rPr>
              <a:t></a:t>
            </a:r>
            <a:r>
              <a:rPr lang="en-US" altLang="en-US">
                <a:solidFill>
                  <a:srgbClr val="0066FF"/>
                </a:solidFill>
                <a:ea typeface="ＭＳ Ｐゴシック" panose="020B0600070205080204" pitchFamily="34" charset="-128"/>
              </a:rPr>
              <a:t> ssthresh</a:t>
            </a:r>
          </a:p>
          <a:p>
            <a:r>
              <a:rPr lang="en-US" altLang="en-US">
                <a:ea typeface="ＭＳ Ｐゴシック" panose="020B0600070205080204" pitchFamily="34" charset="-128"/>
              </a:rPr>
              <a:t>On each successful ACK:			</a:t>
            </a:r>
            <a:r>
              <a:rPr lang="en-US" altLang="en-US">
                <a:solidFill>
                  <a:srgbClr val="0066FF"/>
                </a:solidFill>
                <a:ea typeface="ＭＳ Ｐゴシック" panose="020B0600070205080204" pitchFamily="34" charset="-128"/>
              </a:rPr>
              <a:t>cwnd </a:t>
            </a:r>
            <a:r>
              <a:rPr lang="en-US" altLang="en-US">
                <a:solidFill>
                  <a:srgbClr val="0066FF"/>
                </a:solidFill>
                <a:ea typeface="ＭＳ Ｐゴシック" panose="020B0600070205080204" pitchFamily="34" charset="-128"/>
                <a:sym typeface="Symbol" pitchFamily="2" charset="2"/>
              </a:rPr>
              <a:t></a:t>
            </a:r>
            <a:r>
              <a:rPr lang="en-US" altLang="en-US">
                <a:solidFill>
                  <a:srgbClr val="0066FF"/>
                </a:solidFill>
                <a:ea typeface="ＭＳ Ｐゴシック" panose="020B0600070205080204" pitchFamily="34" charset="-128"/>
              </a:rPr>
              <a:t> cwnd + 1/cwnd</a:t>
            </a:r>
          </a:p>
          <a:p>
            <a:r>
              <a:rPr lang="en-US" altLang="en-US" u="sng">
                <a:ea typeface="ＭＳ Ｐゴシック" panose="020B0600070205080204" pitchFamily="34" charset="-128"/>
              </a:rPr>
              <a:t>Linear growth</a:t>
            </a:r>
            <a:r>
              <a:rPr lang="en-US" altLang="en-US">
                <a:ea typeface="ＭＳ Ｐゴシック" panose="020B0600070205080204" pitchFamily="34" charset="-128"/>
              </a:rPr>
              <a:t> of cwnd</a:t>
            </a:r>
          </a:p>
          <a:p>
            <a:pPr>
              <a:buFont typeface="Wingdings" pitchFamily="2" charset="2"/>
              <a:buNone/>
            </a:pPr>
            <a:r>
              <a:rPr lang="en-US" altLang="en-US">
                <a:ea typeface="ＭＳ Ｐゴシック" panose="020B0600070205080204" pitchFamily="34" charset="-128"/>
              </a:rPr>
              <a:t>		each RTT: </a:t>
            </a:r>
            <a:r>
              <a:rPr lang="en-US" altLang="en-US">
                <a:solidFill>
                  <a:srgbClr val="0066FF"/>
                </a:solidFill>
                <a:ea typeface="ＭＳ Ｐゴシック" panose="020B0600070205080204" pitchFamily="34" charset="-128"/>
              </a:rPr>
              <a:t>cwnd </a:t>
            </a:r>
            <a:r>
              <a:rPr lang="en-US" altLang="en-US">
                <a:solidFill>
                  <a:srgbClr val="0066FF"/>
                </a:solidFill>
                <a:ea typeface="ＭＳ Ｐゴシック" panose="020B0600070205080204" pitchFamily="34" charset="-128"/>
                <a:sym typeface="Symbol" pitchFamily="2" charset="2"/>
              </a:rPr>
              <a:t></a:t>
            </a:r>
            <a:r>
              <a:rPr lang="en-US" altLang="en-US">
                <a:solidFill>
                  <a:srgbClr val="0066FF"/>
                </a:solidFill>
                <a:ea typeface="ＭＳ Ｐゴシック" panose="020B0600070205080204" pitchFamily="34" charset="-128"/>
              </a:rPr>
              <a:t> cwnd + 1</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E2D957AB-F40D-B71C-EEE0-C72A2C2A2D8C}"/>
              </a:ext>
            </a:extLst>
          </p:cNvPr>
          <p:cNvSpPr>
            <a:spLocks noGrp="1"/>
          </p:cNvSpPr>
          <p:nvPr>
            <p:ph type="title"/>
          </p:nvPr>
        </p:nvSpPr>
        <p:spPr/>
        <p:txBody>
          <a:bodyPr/>
          <a:lstStyle/>
          <a:p>
            <a:r>
              <a:rPr lang="en-US" altLang="en-US">
                <a:ea typeface="ＭＳ Ｐゴシック" panose="020B0600070205080204" pitchFamily="34" charset="-128"/>
              </a:rPr>
              <a:t>Congestion Avoidance</a:t>
            </a:r>
          </a:p>
        </p:txBody>
      </p:sp>
      <p:sp>
        <p:nvSpPr>
          <p:cNvPr id="92162" name="Line 4">
            <a:extLst>
              <a:ext uri="{FF2B5EF4-FFF2-40B4-BE49-F238E27FC236}">
                <a16:creationId xmlns:a16="http://schemas.microsoft.com/office/drawing/2014/main" id="{E8FF5D25-C2F1-322A-B068-93902961C7E3}"/>
              </a:ext>
            </a:extLst>
          </p:cNvPr>
          <p:cNvSpPr>
            <a:spLocks noChangeShapeType="1"/>
          </p:cNvSpPr>
          <p:nvPr/>
        </p:nvSpPr>
        <p:spPr bwMode="auto">
          <a:xfrm flipH="1">
            <a:off x="1143000" y="2819400"/>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63" name="Line 5">
            <a:extLst>
              <a:ext uri="{FF2B5EF4-FFF2-40B4-BE49-F238E27FC236}">
                <a16:creationId xmlns:a16="http://schemas.microsoft.com/office/drawing/2014/main" id="{132F601E-35AB-4494-1050-A7079C7393E0}"/>
              </a:ext>
            </a:extLst>
          </p:cNvPr>
          <p:cNvSpPr>
            <a:spLocks noChangeShapeType="1"/>
          </p:cNvSpPr>
          <p:nvPr/>
        </p:nvSpPr>
        <p:spPr bwMode="auto">
          <a:xfrm>
            <a:off x="1143000" y="236220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64" name="Line 6">
            <a:extLst>
              <a:ext uri="{FF2B5EF4-FFF2-40B4-BE49-F238E27FC236}">
                <a16:creationId xmlns:a16="http://schemas.microsoft.com/office/drawing/2014/main" id="{50492DEC-49A8-CB46-27C5-546C2EEF1914}"/>
              </a:ext>
            </a:extLst>
          </p:cNvPr>
          <p:cNvSpPr>
            <a:spLocks noChangeShapeType="1"/>
          </p:cNvSpPr>
          <p:nvPr/>
        </p:nvSpPr>
        <p:spPr bwMode="auto">
          <a:xfrm flipH="1">
            <a:off x="1114425" y="3914775"/>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65" name="Line 7">
            <a:extLst>
              <a:ext uri="{FF2B5EF4-FFF2-40B4-BE49-F238E27FC236}">
                <a16:creationId xmlns:a16="http://schemas.microsoft.com/office/drawing/2014/main" id="{21FDA02B-654E-5258-AF64-5CFA60E02E06}"/>
              </a:ext>
            </a:extLst>
          </p:cNvPr>
          <p:cNvSpPr>
            <a:spLocks noChangeShapeType="1"/>
          </p:cNvSpPr>
          <p:nvPr/>
        </p:nvSpPr>
        <p:spPr bwMode="auto">
          <a:xfrm>
            <a:off x="1143000" y="327660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66" name="Line 8">
            <a:extLst>
              <a:ext uri="{FF2B5EF4-FFF2-40B4-BE49-F238E27FC236}">
                <a16:creationId xmlns:a16="http://schemas.microsoft.com/office/drawing/2014/main" id="{2915F7B1-F4E8-07E8-B2C0-489EB1FEE1D0}"/>
              </a:ext>
            </a:extLst>
          </p:cNvPr>
          <p:cNvSpPr>
            <a:spLocks noChangeShapeType="1"/>
          </p:cNvSpPr>
          <p:nvPr/>
        </p:nvSpPr>
        <p:spPr bwMode="auto">
          <a:xfrm>
            <a:off x="1143000" y="4371975"/>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67" name="Line 9">
            <a:extLst>
              <a:ext uri="{FF2B5EF4-FFF2-40B4-BE49-F238E27FC236}">
                <a16:creationId xmlns:a16="http://schemas.microsoft.com/office/drawing/2014/main" id="{B91550E7-2CAA-0C01-76EE-7218EB6980E8}"/>
              </a:ext>
            </a:extLst>
          </p:cNvPr>
          <p:cNvSpPr>
            <a:spLocks noChangeShapeType="1"/>
          </p:cNvSpPr>
          <p:nvPr/>
        </p:nvSpPr>
        <p:spPr bwMode="auto">
          <a:xfrm>
            <a:off x="1157288" y="5686425"/>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68" name="Line 10">
            <a:extLst>
              <a:ext uri="{FF2B5EF4-FFF2-40B4-BE49-F238E27FC236}">
                <a16:creationId xmlns:a16="http://schemas.microsoft.com/office/drawing/2014/main" id="{59E68F9E-FD5C-811F-9FB6-C03012B2E93B}"/>
              </a:ext>
            </a:extLst>
          </p:cNvPr>
          <p:cNvSpPr>
            <a:spLocks noChangeShapeType="1"/>
          </p:cNvSpPr>
          <p:nvPr/>
        </p:nvSpPr>
        <p:spPr bwMode="auto">
          <a:xfrm>
            <a:off x="1143000" y="455295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69" name="Line 12">
            <a:extLst>
              <a:ext uri="{FF2B5EF4-FFF2-40B4-BE49-F238E27FC236}">
                <a16:creationId xmlns:a16="http://schemas.microsoft.com/office/drawing/2014/main" id="{F6F6C25A-52CC-CB1C-5BD7-2F8D7234C7E8}"/>
              </a:ext>
            </a:extLst>
          </p:cNvPr>
          <p:cNvSpPr>
            <a:spLocks noChangeShapeType="1"/>
          </p:cNvSpPr>
          <p:nvPr/>
        </p:nvSpPr>
        <p:spPr bwMode="auto">
          <a:xfrm>
            <a:off x="1143000" y="3449638"/>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70" name="Text Box 13">
            <a:extLst>
              <a:ext uri="{FF2B5EF4-FFF2-40B4-BE49-F238E27FC236}">
                <a16:creationId xmlns:a16="http://schemas.microsoft.com/office/drawing/2014/main" id="{62442657-B7C1-33D6-61C4-9729D049D296}"/>
              </a:ext>
            </a:extLst>
          </p:cNvPr>
          <p:cNvSpPr txBox="1">
            <a:spLocks noChangeArrowheads="1"/>
          </p:cNvSpPr>
          <p:nvPr/>
        </p:nvSpPr>
        <p:spPr bwMode="auto">
          <a:xfrm>
            <a:off x="342900" y="1828800"/>
            <a:ext cx="771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20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cwnd</a:t>
            </a:r>
          </a:p>
        </p:txBody>
      </p:sp>
      <p:sp>
        <p:nvSpPr>
          <p:cNvPr id="92171" name="Line 15">
            <a:extLst>
              <a:ext uri="{FF2B5EF4-FFF2-40B4-BE49-F238E27FC236}">
                <a16:creationId xmlns:a16="http://schemas.microsoft.com/office/drawing/2014/main" id="{33E679BA-0CF1-495D-E1D7-A5518EB0D624}"/>
              </a:ext>
            </a:extLst>
          </p:cNvPr>
          <p:cNvSpPr>
            <a:spLocks noChangeShapeType="1"/>
          </p:cNvSpPr>
          <p:nvPr/>
        </p:nvSpPr>
        <p:spPr bwMode="auto">
          <a:xfrm>
            <a:off x="1143000" y="1905000"/>
            <a:ext cx="0" cy="42465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72" name="Line 16">
            <a:extLst>
              <a:ext uri="{FF2B5EF4-FFF2-40B4-BE49-F238E27FC236}">
                <a16:creationId xmlns:a16="http://schemas.microsoft.com/office/drawing/2014/main" id="{8862D356-541C-7F00-ADB3-783F5328EAB5}"/>
              </a:ext>
            </a:extLst>
          </p:cNvPr>
          <p:cNvSpPr>
            <a:spLocks noChangeShapeType="1"/>
          </p:cNvSpPr>
          <p:nvPr/>
        </p:nvSpPr>
        <p:spPr bwMode="auto">
          <a:xfrm flipH="1">
            <a:off x="3276600" y="1905000"/>
            <a:ext cx="0" cy="42957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73" name="Text Box 17">
            <a:extLst>
              <a:ext uri="{FF2B5EF4-FFF2-40B4-BE49-F238E27FC236}">
                <a16:creationId xmlns:a16="http://schemas.microsoft.com/office/drawing/2014/main" id="{C5B183CA-47E8-F97C-6C92-86D0BC16CDF7}"/>
              </a:ext>
            </a:extLst>
          </p:cNvPr>
          <p:cNvSpPr txBox="1">
            <a:spLocks noChangeArrowheads="1"/>
          </p:cNvSpPr>
          <p:nvPr/>
        </p:nvSpPr>
        <p:spPr bwMode="auto">
          <a:xfrm>
            <a:off x="776288" y="2182813"/>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1</a:t>
            </a:r>
          </a:p>
        </p:txBody>
      </p:sp>
      <p:sp>
        <p:nvSpPr>
          <p:cNvPr id="92174" name="Text Box 18">
            <a:extLst>
              <a:ext uri="{FF2B5EF4-FFF2-40B4-BE49-F238E27FC236}">
                <a16:creationId xmlns:a16="http://schemas.microsoft.com/office/drawing/2014/main" id="{FACF3251-EE9F-D039-7085-3FEF5F2C341B}"/>
              </a:ext>
            </a:extLst>
          </p:cNvPr>
          <p:cNvSpPr txBox="1">
            <a:spLocks noChangeArrowheads="1"/>
          </p:cNvSpPr>
          <p:nvPr/>
        </p:nvSpPr>
        <p:spPr bwMode="auto">
          <a:xfrm>
            <a:off x="784225" y="3092450"/>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2</a:t>
            </a:r>
          </a:p>
        </p:txBody>
      </p:sp>
      <p:sp>
        <p:nvSpPr>
          <p:cNvPr id="92175" name="Text Box 19">
            <a:extLst>
              <a:ext uri="{FF2B5EF4-FFF2-40B4-BE49-F238E27FC236}">
                <a16:creationId xmlns:a16="http://schemas.microsoft.com/office/drawing/2014/main" id="{B97F9E57-344C-6012-51DB-266A02A2281A}"/>
              </a:ext>
            </a:extLst>
          </p:cNvPr>
          <p:cNvSpPr txBox="1">
            <a:spLocks noChangeArrowheads="1"/>
          </p:cNvSpPr>
          <p:nvPr/>
        </p:nvSpPr>
        <p:spPr bwMode="auto">
          <a:xfrm>
            <a:off x="776288" y="4152900"/>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3</a:t>
            </a:r>
          </a:p>
        </p:txBody>
      </p:sp>
      <p:sp>
        <p:nvSpPr>
          <p:cNvPr id="92176" name="AutoShape 21">
            <a:extLst>
              <a:ext uri="{FF2B5EF4-FFF2-40B4-BE49-F238E27FC236}">
                <a16:creationId xmlns:a16="http://schemas.microsoft.com/office/drawing/2014/main" id="{6009ADA4-3A5D-2084-0F0B-34D34AD1B248}"/>
              </a:ext>
            </a:extLst>
          </p:cNvPr>
          <p:cNvSpPr>
            <a:spLocks/>
          </p:cNvSpPr>
          <p:nvPr/>
        </p:nvSpPr>
        <p:spPr bwMode="auto">
          <a:xfrm flipH="1">
            <a:off x="3352800" y="2819400"/>
            <a:ext cx="152400" cy="914400"/>
          </a:xfrm>
          <a:prstGeom prst="leftBrace">
            <a:avLst>
              <a:gd name="adj1" fmla="val 50000"/>
              <a:gd name="adj2" fmla="val 51736"/>
            </a:avLst>
          </a:prstGeom>
          <a:noFill/>
          <a:ln w="254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2177" name="Text Box 22">
            <a:extLst>
              <a:ext uri="{FF2B5EF4-FFF2-40B4-BE49-F238E27FC236}">
                <a16:creationId xmlns:a16="http://schemas.microsoft.com/office/drawing/2014/main" id="{1778A606-5204-ADEB-98C9-BA7F1DA73CA4}"/>
              </a:ext>
            </a:extLst>
          </p:cNvPr>
          <p:cNvSpPr txBox="1">
            <a:spLocks noChangeArrowheads="1"/>
          </p:cNvSpPr>
          <p:nvPr/>
        </p:nvSpPr>
        <p:spPr bwMode="auto">
          <a:xfrm>
            <a:off x="3457575" y="3092450"/>
            <a:ext cx="854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2000" b="1" i="0" u="none" strike="noStrike" kern="1200" cap="none" spc="0" normalizeH="0" baseline="0" noProof="0">
                <a:ln>
                  <a:noFill/>
                </a:ln>
                <a:solidFill>
                  <a:srgbClr val="FF9900"/>
                </a:solidFill>
                <a:effectLst/>
                <a:uLnTx/>
                <a:uFillTx/>
                <a:latin typeface="Tahoma" panose="020B0604030504040204" pitchFamily="34" charset="0"/>
                <a:ea typeface="ＭＳ Ｐゴシック" panose="020B0600070205080204" pitchFamily="34" charset="-128"/>
                <a:cs typeface="+mn-cs"/>
              </a:rPr>
              <a:t>1 RTT</a:t>
            </a:r>
          </a:p>
        </p:txBody>
      </p:sp>
      <p:sp>
        <p:nvSpPr>
          <p:cNvPr id="92178" name="Text Box 26">
            <a:extLst>
              <a:ext uri="{FF2B5EF4-FFF2-40B4-BE49-F238E27FC236}">
                <a16:creationId xmlns:a16="http://schemas.microsoft.com/office/drawing/2014/main" id="{87958606-E4A3-0CAA-F566-E655650118D6}"/>
              </a:ext>
            </a:extLst>
          </p:cNvPr>
          <p:cNvSpPr txBox="1">
            <a:spLocks noChangeArrowheads="1"/>
          </p:cNvSpPr>
          <p:nvPr/>
        </p:nvSpPr>
        <p:spPr bwMode="auto">
          <a:xfrm>
            <a:off x="777875" y="5265738"/>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4</a:t>
            </a:r>
          </a:p>
        </p:txBody>
      </p:sp>
      <p:sp>
        <p:nvSpPr>
          <p:cNvPr id="92179" name="Text Box 27">
            <a:extLst>
              <a:ext uri="{FF2B5EF4-FFF2-40B4-BE49-F238E27FC236}">
                <a16:creationId xmlns:a16="http://schemas.microsoft.com/office/drawing/2014/main" id="{DF2B4986-7EA7-64B8-1C62-DAB2A3300329}"/>
              </a:ext>
            </a:extLst>
          </p:cNvPr>
          <p:cNvSpPr txBox="1">
            <a:spLocks noChangeArrowheads="1"/>
          </p:cNvSpPr>
          <p:nvPr/>
        </p:nvSpPr>
        <p:spPr bwMode="auto">
          <a:xfrm>
            <a:off x="1601788" y="2305050"/>
            <a:ext cx="136366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srgbClr val="993366"/>
                </a:solidFill>
                <a:effectLst/>
                <a:uLnTx/>
                <a:uFillTx/>
                <a:latin typeface="Tahoma" panose="020B0604030504040204" pitchFamily="34" charset="0"/>
                <a:ea typeface="ＭＳ Ｐゴシック" panose="020B0600070205080204" pitchFamily="34" charset="-128"/>
                <a:cs typeface="+mn-cs"/>
              </a:rPr>
              <a:t>data packet</a:t>
            </a:r>
          </a:p>
        </p:txBody>
      </p:sp>
      <p:sp>
        <p:nvSpPr>
          <p:cNvPr id="92180" name="Text Box 28">
            <a:extLst>
              <a:ext uri="{FF2B5EF4-FFF2-40B4-BE49-F238E27FC236}">
                <a16:creationId xmlns:a16="http://schemas.microsoft.com/office/drawing/2014/main" id="{BDABAA3A-9F05-5B2E-377F-DBD64434522A}"/>
              </a:ext>
            </a:extLst>
          </p:cNvPr>
          <p:cNvSpPr txBox="1">
            <a:spLocks noChangeArrowheads="1"/>
          </p:cNvSpPr>
          <p:nvPr/>
        </p:nvSpPr>
        <p:spPr bwMode="auto">
          <a:xfrm>
            <a:off x="1901825" y="2844800"/>
            <a:ext cx="592138"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srgbClr val="46BA12"/>
                </a:solidFill>
                <a:effectLst/>
                <a:uLnTx/>
                <a:uFillTx/>
                <a:latin typeface="Tahoma" panose="020B0604030504040204" pitchFamily="34" charset="0"/>
                <a:ea typeface="ＭＳ Ｐゴシック" panose="020B0600070205080204" pitchFamily="34" charset="-128"/>
                <a:cs typeface="+mn-cs"/>
              </a:rPr>
              <a:t>ACK</a:t>
            </a:r>
          </a:p>
        </p:txBody>
      </p:sp>
      <p:sp>
        <p:nvSpPr>
          <p:cNvPr id="92181" name="Line 29">
            <a:extLst>
              <a:ext uri="{FF2B5EF4-FFF2-40B4-BE49-F238E27FC236}">
                <a16:creationId xmlns:a16="http://schemas.microsoft.com/office/drawing/2014/main" id="{C73C4B9C-022D-9552-9190-A7FF680ABF6E}"/>
              </a:ext>
            </a:extLst>
          </p:cNvPr>
          <p:cNvSpPr>
            <a:spLocks noChangeShapeType="1"/>
          </p:cNvSpPr>
          <p:nvPr/>
        </p:nvSpPr>
        <p:spPr bwMode="auto">
          <a:xfrm flipH="1">
            <a:off x="1114425" y="3733800"/>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82" name="Line 30">
            <a:extLst>
              <a:ext uri="{FF2B5EF4-FFF2-40B4-BE49-F238E27FC236}">
                <a16:creationId xmlns:a16="http://schemas.microsoft.com/office/drawing/2014/main" id="{8F5C869F-E688-376E-D420-9BA4614A1796}"/>
              </a:ext>
            </a:extLst>
          </p:cNvPr>
          <p:cNvSpPr>
            <a:spLocks noChangeShapeType="1"/>
          </p:cNvSpPr>
          <p:nvPr/>
        </p:nvSpPr>
        <p:spPr bwMode="auto">
          <a:xfrm>
            <a:off x="1143000" y="419100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83" name="Line 31">
            <a:extLst>
              <a:ext uri="{FF2B5EF4-FFF2-40B4-BE49-F238E27FC236}">
                <a16:creationId xmlns:a16="http://schemas.microsoft.com/office/drawing/2014/main" id="{B56C6B69-C0EB-C228-3B65-FB81B226B9C5}"/>
              </a:ext>
            </a:extLst>
          </p:cNvPr>
          <p:cNvSpPr>
            <a:spLocks noChangeShapeType="1"/>
          </p:cNvSpPr>
          <p:nvPr/>
        </p:nvSpPr>
        <p:spPr bwMode="auto">
          <a:xfrm flipH="1">
            <a:off x="1143000" y="4648200"/>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84" name="Line 32">
            <a:extLst>
              <a:ext uri="{FF2B5EF4-FFF2-40B4-BE49-F238E27FC236}">
                <a16:creationId xmlns:a16="http://schemas.microsoft.com/office/drawing/2014/main" id="{97FA9647-7595-DB21-64A2-0675EFCF1ED4}"/>
              </a:ext>
            </a:extLst>
          </p:cNvPr>
          <p:cNvSpPr>
            <a:spLocks noChangeShapeType="1"/>
          </p:cNvSpPr>
          <p:nvPr/>
        </p:nvSpPr>
        <p:spPr bwMode="auto">
          <a:xfrm flipH="1">
            <a:off x="1143000" y="4837113"/>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85" name="Line 33">
            <a:extLst>
              <a:ext uri="{FF2B5EF4-FFF2-40B4-BE49-F238E27FC236}">
                <a16:creationId xmlns:a16="http://schemas.microsoft.com/office/drawing/2014/main" id="{AA3CA07F-4342-0E08-7F40-FAC19D4405BB}"/>
              </a:ext>
            </a:extLst>
          </p:cNvPr>
          <p:cNvSpPr>
            <a:spLocks noChangeShapeType="1"/>
          </p:cNvSpPr>
          <p:nvPr/>
        </p:nvSpPr>
        <p:spPr bwMode="auto">
          <a:xfrm flipH="1">
            <a:off x="1143000" y="5018088"/>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86" name="Line 35">
            <a:extLst>
              <a:ext uri="{FF2B5EF4-FFF2-40B4-BE49-F238E27FC236}">
                <a16:creationId xmlns:a16="http://schemas.microsoft.com/office/drawing/2014/main" id="{467249DE-9D92-1634-A955-5B5F5B967DA2}"/>
              </a:ext>
            </a:extLst>
          </p:cNvPr>
          <p:cNvSpPr>
            <a:spLocks noChangeShapeType="1"/>
          </p:cNvSpPr>
          <p:nvPr/>
        </p:nvSpPr>
        <p:spPr bwMode="auto">
          <a:xfrm>
            <a:off x="1154113" y="5102225"/>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87" name="Line 36">
            <a:extLst>
              <a:ext uri="{FF2B5EF4-FFF2-40B4-BE49-F238E27FC236}">
                <a16:creationId xmlns:a16="http://schemas.microsoft.com/office/drawing/2014/main" id="{99B5342A-38C5-F087-5E0F-0C7CEFE7EC75}"/>
              </a:ext>
            </a:extLst>
          </p:cNvPr>
          <p:cNvSpPr>
            <a:spLocks noChangeShapeType="1"/>
          </p:cNvSpPr>
          <p:nvPr/>
        </p:nvSpPr>
        <p:spPr bwMode="auto">
          <a:xfrm>
            <a:off x="1162050" y="5305425"/>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2188" name="Line 37">
            <a:extLst>
              <a:ext uri="{FF2B5EF4-FFF2-40B4-BE49-F238E27FC236}">
                <a16:creationId xmlns:a16="http://schemas.microsoft.com/office/drawing/2014/main" id="{1DF21536-95EF-8CA0-89E8-A5235C567701}"/>
              </a:ext>
            </a:extLst>
          </p:cNvPr>
          <p:cNvSpPr>
            <a:spLocks noChangeShapeType="1"/>
          </p:cNvSpPr>
          <p:nvPr/>
        </p:nvSpPr>
        <p:spPr bwMode="auto">
          <a:xfrm>
            <a:off x="1158875" y="549275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pic>
        <p:nvPicPr>
          <p:cNvPr id="92189" name="Picture 38" descr="C:\Documents and Settings\roughan\My Documents\TCP\grampians_2_window.png">
            <a:extLst>
              <a:ext uri="{FF2B5EF4-FFF2-40B4-BE49-F238E27FC236}">
                <a16:creationId xmlns:a16="http://schemas.microsoft.com/office/drawing/2014/main" id="{4BD919D5-53D3-F1AD-28B8-38D737E03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1336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0" name="Text Box 40">
            <a:extLst>
              <a:ext uri="{FF2B5EF4-FFF2-40B4-BE49-F238E27FC236}">
                <a16:creationId xmlns:a16="http://schemas.microsoft.com/office/drawing/2014/main" id="{E792B9A5-B07F-B3E9-A45A-EB7E9E841EFC}"/>
              </a:ext>
            </a:extLst>
          </p:cNvPr>
          <p:cNvSpPr txBox="1">
            <a:spLocks noChangeArrowheads="1"/>
          </p:cNvSpPr>
          <p:nvPr/>
        </p:nvSpPr>
        <p:spPr bwMode="auto">
          <a:xfrm>
            <a:off x="361950" y="6165850"/>
            <a:ext cx="7602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2400" b="1"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rPr>
              <a:t>cwnd </a:t>
            </a:r>
            <a:r>
              <a:rPr kumimoji="1" lang="en-US" altLang="en-US" sz="2400" b="1"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sym typeface="Symbol" pitchFamily="2" charset="2"/>
              </a:rPr>
              <a:t></a:t>
            </a:r>
            <a:r>
              <a:rPr kumimoji="1" lang="en-US" altLang="en-US" sz="2400" b="1"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rPr>
              <a:t> cwnd + 1 (for each “cwnd number of ACKS”)</a:t>
            </a:r>
            <a:r>
              <a:rPr kumimoji="1" lang="en-US" altLang="en-US" sz="2400" b="1" i="0" u="none" strike="noStrike" kern="1200" cap="none" spc="0" normalizeH="0" baseline="0" noProof="0">
                <a:ln>
                  <a:noFill/>
                </a:ln>
                <a:solidFill>
                  <a:srgbClr val="00CC00"/>
                </a:solidFill>
                <a:effectLst/>
                <a:uLnTx/>
                <a:uFillTx/>
                <a:latin typeface="Tahoma" panose="020B0604030504040204" pitchFamily="34" charset="0"/>
                <a:ea typeface="ＭＳ Ｐゴシック" panose="020B0600070205080204" pitchFamily="34" charset="-128"/>
                <a:cs typeface="+mn-cs"/>
              </a:rPr>
              <a:t> </a:t>
            </a:r>
          </a:p>
        </p:txBody>
      </p:sp>
      <p:sp>
        <p:nvSpPr>
          <p:cNvPr id="92191" name="Text Box 41">
            <a:extLst>
              <a:ext uri="{FF2B5EF4-FFF2-40B4-BE49-F238E27FC236}">
                <a16:creationId xmlns:a16="http://schemas.microsoft.com/office/drawing/2014/main" id="{377850F8-0247-56E8-ADF2-678E19D2FCAF}"/>
              </a:ext>
            </a:extLst>
          </p:cNvPr>
          <p:cNvSpPr txBox="1">
            <a:spLocks noChangeArrowheads="1"/>
          </p:cNvSpPr>
          <p:nvPr/>
        </p:nvSpPr>
        <p:spPr bwMode="auto">
          <a:xfrm>
            <a:off x="2676525" y="1524000"/>
            <a:ext cx="1247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receiver</a:t>
            </a:r>
          </a:p>
        </p:txBody>
      </p:sp>
      <p:sp>
        <p:nvSpPr>
          <p:cNvPr id="92192" name="Text Box 42">
            <a:extLst>
              <a:ext uri="{FF2B5EF4-FFF2-40B4-BE49-F238E27FC236}">
                <a16:creationId xmlns:a16="http://schemas.microsoft.com/office/drawing/2014/main" id="{48253A8E-1C23-83C3-AD8C-090D6ACDD7EA}"/>
              </a:ext>
            </a:extLst>
          </p:cNvPr>
          <p:cNvSpPr txBox="1">
            <a:spLocks noChangeArrowheads="1"/>
          </p:cNvSpPr>
          <p:nvPr/>
        </p:nvSpPr>
        <p:spPr bwMode="auto">
          <a:xfrm>
            <a:off x="619125" y="1524000"/>
            <a:ext cx="1089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sender</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8496E1F8-D8EF-3176-DB9C-442D8F34E2E6}"/>
              </a:ext>
            </a:extLst>
          </p:cNvPr>
          <p:cNvSpPr>
            <a:spLocks noGrp="1"/>
          </p:cNvSpPr>
          <p:nvPr>
            <p:ph type="title"/>
          </p:nvPr>
        </p:nvSpPr>
        <p:spPr/>
        <p:txBody>
          <a:bodyPr/>
          <a:lstStyle/>
          <a:p>
            <a:r>
              <a:rPr lang="en-US" altLang="en-US">
                <a:ea typeface="ＭＳ Ｐゴシック" panose="020B0600070205080204" pitchFamily="34" charset="-128"/>
              </a:rPr>
              <a:t>Packet Loss</a:t>
            </a:r>
          </a:p>
        </p:txBody>
      </p:sp>
      <p:sp>
        <p:nvSpPr>
          <p:cNvPr id="93186" name="Rectangle 3">
            <a:extLst>
              <a:ext uri="{FF2B5EF4-FFF2-40B4-BE49-F238E27FC236}">
                <a16:creationId xmlns:a16="http://schemas.microsoft.com/office/drawing/2014/main" id="{137337F9-FF26-D51E-2E4C-27DD9BA6BB9E}"/>
              </a:ext>
            </a:extLst>
          </p:cNvPr>
          <p:cNvSpPr>
            <a:spLocks noGrp="1"/>
          </p:cNvSpPr>
          <p:nvPr>
            <p:ph type="body" idx="1"/>
          </p:nvPr>
        </p:nvSpPr>
        <p:spPr/>
        <p:txBody>
          <a:bodyPr/>
          <a:lstStyle/>
          <a:p>
            <a:r>
              <a:rPr lang="en-US" altLang="en-US">
                <a:solidFill>
                  <a:srgbClr val="FF0000"/>
                </a:solidFill>
                <a:ea typeface="ＭＳ Ｐゴシック" panose="020B0600070205080204" pitchFamily="34" charset="-128"/>
              </a:rPr>
              <a:t>Assumption</a:t>
            </a:r>
            <a:r>
              <a:rPr lang="en-US" altLang="en-US">
                <a:ea typeface="ＭＳ Ｐゴシック" panose="020B0600070205080204" pitchFamily="34" charset="-128"/>
              </a:rPr>
              <a:t>: loss indicates congestion</a:t>
            </a:r>
          </a:p>
          <a:p>
            <a:r>
              <a:rPr lang="en-US" altLang="en-US">
                <a:ea typeface="ＭＳ Ｐゴシック" panose="020B0600070205080204" pitchFamily="34" charset="-128"/>
              </a:rPr>
              <a:t>Packet loss detected by</a:t>
            </a:r>
          </a:p>
          <a:p>
            <a:pPr lvl="1"/>
            <a:r>
              <a:rPr lang="en-US" altLang="en-US">
                <a:ea typeface="ＭＳ Ｐゴシック" panose="020B0600070205080204" pitchFamily="34" charset="-128"/>
              </a:rPr>
              <a:t>Retransmission TimeOuts (RTO timer)</a:t>
            </a:r>
          </a:p>
          <a:p>
            <a:pPr lvl="1"/>
            <a:r>
              <a:rPr lang="en-US" altLang="en-US">
                <a:ea typeface="ＭＳ Ｐゴシック" panose="020B0600070205080204" pitchFamily="34" charset="-128"/>
              </a:rPr>
              <a:t>Duplicate ACKs (at least 3)</a:t>
            </a:r>
          </a:p>
        </p:txBody>
      </p:sp>
      <p:grpSp>
        <p:nvGrpSpPr>
          <p:cNvPr id="93187" name="Group 54">
            <a:extLst>
              <a:ext uri="{FF2B5EF4-FFF2-40B4-BE49-F238E27FC236}">
                <a16:creationId xmlns:a16="http://schemas.microsoft.com/office/drawing/2014/main" id="{2DF26B6A-C18D-93E9-1F78-07186216D778}"/>
              </a:ext>
            </a:extLst>
          </p:cNvPr>
          <p:cNvGrpSpPr>
            <a:grpSpLocks/>
          </p:cNvGrpSpPr>
          <p:nvPr/>
        </p:nvGrpSpPr>
        <p:grpSpPr bwMode="auto">
          <a:xfrm>
            <a:off x="288925" y="3811588"/>
            <a:ext cx="8169275" cy="2438400"/>
            <a:chOff x="182" y="2256"/>
            <a:chExt cx="5146" cy="1536"/>
          </a:xfrm>
        </p:grpSpPr>
        <p:sp>
          <p:nvSpPr>
            <p:cNvPr id="93188" name="Rectangle 10">
              <a:extLst>
                <a:ext uri="{FF2B5EF4-FFF2-40B4-BE49-F238E27FC236}">
                  <a16:creationId xmlns:a16="http://schemas.microsoft.com/office/drawing/2014/main" id="{7295330C-D87E-1BA2-2F4D-0AAB7AD86220}"/>
                </a:ext>
              </a:extLst>
            </p:cNvPr>
            <p:cNvSpPr>
              <a:spLocks noChangeArrowheads="1"/>
            </p:cNvSpPr>
            <p:nvPr/>
          </p:nvSpPr>
          <p:spPr bwMode="auto">
            <a:xfrm>
              <a:off x="2496" y="2544"/>
              <a:ext cx="528" cy="38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189" name="Line 6">
              <a:extLst>
                <a:ext uri="{FF2B5EF4-FFF2-40B4-BE49-F238E27FC236}">
                  <a16:creationId xmlns:a16="http://schemas.microsoft.com/office/drawing/2014/main" id="{0655B51C-F9FB-2F66-7DDF-33BF7D4C7E1C}"/>
                </a:ext>
              </a:extLst>
            </p:cNvPr>
            <p:cNvSpPr>
              <a:spLocks noChangeShapeType="1"/>
            </p:cNvSpPr>
            <p:nvPr/>
          </p:nvSpPr>
          <p:spPr bwMode="auto">
            <a:xfrm>
              <a:off x="288" y="2928"/>
              <a:ext cx="5040" cy="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3190" name="Rectangle 7">
              <a:extLst>
                <a:ext uri="{FF2B5EF4-FFF2-40B4-BE49-F238E27FC236}">
                  <a16:creationId xmlns:a16="http://schemas.microsoft.com/office/drawing/2014/main" id="{82CBD1C1-9860-D423-A02B-01216697E62E}"/>
                </a:ext>
              </a:extLst>
            </p:cNvPr>
            <p:cNvSpPr>
              <a:spLocks noChangeArrowheads="1"/>
            </p:cNvSpPr>
            <p:nvPr/>
          </p:nvSpPr>
          <p:spPr bwMode="auto">
            <a:xfrm>
              <a:off x="480" y="2544"/>
              <a:ext cx="528"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191" name="Rectangle 8">
              <a:extLst>
                <a:ext uri="{FF2B5EF4-FFF2-40B4-BE49-F238E27FC236}">
                  <a16:creationId xmlns:a16="http://schemas.microsoft.com/office/drawing/2014/main" id="{B29ED377-5F61-C898-F399-1AE6EFC2A3BC}"/>
                </a:ext>
              </a:extLst>
            </p:cNvPr>
            <p:cNvSpPr>
              <a:spLocks noChangeArrowheads="1"/>
            </p:cNvSpPr>
            <p:nvPr/>
          </p:nvSpPr>
          <p:spPr bwMode="auto">
            <a:xfrm>
              <a:off x="1824" y="2544"/>
              <a:ext cx="528"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192" name="Rectangle 9">
              <a:extLst>
                <a:ext uri="{FF2B5EF4-FFF2-40B4-BE49-F238E27FC236}">
                  <a16:creationId xmlns:a16="http://schemas.microsoft.com/office/drawing/2014/main" id="{7288EBDB-38EB-A6B0-D714-E328A4F7050A}"/>
                </a:ext>
              </a:extLst>
            </p:cNvPr>
            <p:cNvSpPr>
              <a:spLocks noChangeArrowheads="1"/>
            </p:cNvSpPr>
            <p:nvPr/>
          </p:nvSpPr>
          <p:spPr bwMode="auto">
            <a:xfrm>
              <a:off x="1152" y="2544"/>
              <a:ext cx="528"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193" name="Rectangle 11">
              <a:extLst>
                <a:ext uri="{FF2B5EF4-FFF2-40B4-BE49-F238E27FC236}">
                  <a16:creationId xmlns:a16="http://schemas.microsoft.com/office/drawing/2014/main" id="{9B370C8F-CD04-85C2-E3F5-0BCE4480E259}"/>
                </a:ext>
              </a:extLst>
            </p:cNvPr>
            <p:cNvSpPr>
              <a:spLocks noChangeArrowheads="1"/>
            </p:cNvSpPr>
            <p:nvPr/>
          </p:nvSpPr>
          <p:spPr bwMode="auto">
            <a:xfrm>
              <a:off x="3168" y="2544"/>
              <a:ext cx="528"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194" name="Rectangle 12">
              <a:extLst>
                <a:ext uri="{FF2B5EF4-FFF2-40B4-BE49-F238E27FC236}">
                  <a16:creationId xmlns:a16="http://schemas.microsoft.com/office/drawing/2014/main" id="{DBBD1BA1-E5C7-CE20-7746-60E17D648CD0}"/>
                </a:ext>
              </a:extLst>
            </p:cNvPr>
            <p:cNvSpPr>
              <a:spLocks noChangeArrowheads="1"/>
            </p:cNvSpPr>
            <p:nvPr/>
          </p:nvSpPr>
          <p:spPr bwMode="auto">
            <a:xfrm>
              <a:off x="3840" y="2544"/>
              <a:ext cx="528"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195" name="Text Box 14">
              <a:extLst>
                <a:ext uri="{FF2B5EF4-FFF2-40B4-BE49-F238E27FC236}">
                  <a16:creationId xmlns:a16="http://schemas.microsoft.com/office/drawing/2014/main" id="{F5E0EF2D-3F72-F61C-ABF5-7B81DDB9FD30}"/>
                </a:ext>
              </a:extLst>
            </p:cNvPr>
            <p:cNvSpPr txBox="1">
              <a:spLocks noChangeArrowheads="1"/>
            </p:cNvSpPr>
            <p:nvPr/>
          </p:nvSpPr>
          <p:spPr bwMode="auto">
            <a:xfrm>
              <a:off x="623" y="2580"/>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3196" name="Text Box 15">
              <a:extLst>
                <a:ext uri="{FF2B5EF4-FFF2-40B4-BE49-F238E27FC236}">
                  <a16:creationId xmlns:a16="http://schemas.microsoft.com/office/drawing/2014/main" id="{E142B684-1FB5-BD58-12C8-EEC84BE29320}"/>
                </a:ext>
              </a:extLst>
            </p:cNvPr>
            <p:cNvSpPr txBox="1">
              <a:spLocks noChangeArrowheads="1"/>
            </p:cNvSpPr>
            <p:nvPr/>
          </p:nvSpPr>
          <p:spPr bwMode="auto">
            <a:xfrm>
              <a:off x="1295" y="2592"/>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2</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3197" name="Text Box 16">
              <a:extLst>
                <a:ext uri="{FF2B5EF4-FFF2-40B4-BE49-F238E27FC236}">
                  <a16:creationId xmlns:a16="http://schemas.microsoft.com/office/drawing/2014/main" id="{35E57B76-D6EE-BBB4-DF11-8CDCCFC6AB77}"/>
                </a:ext>
              </a:extLst>
            </p:cNvPr>
            <p:cNvSpPr txBox="1">
              <a:spLocks noChangeArrowheads="1"/>
            </p:cNvSpPr>
            <p:nvPr/>
          </p:nvSpPr>
          <p:spPr bwMode="auto">
            <a:xfrm>
              <a:off x="1967" y="2592"/>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3198" name="Text Box 17">
              <a:extLst>
                <a:ext uri="{FF2B5EF4-FFF2-40B4-BE49-F238E27FC236}">
                  <a16:creationId xmlns:a16="http://schemas.microsoft.com/office/drawing/2014/main" id="{DF8E53E3-DD93-EBFF-7FA1-019F77BE90AF}"/>
                </a:ext>
              </a:extLst>
            </p:cNvPr>
            <p:cNvSpPr txBox="1">
              <a:spLocks noChangeArrowheads="1"/>
            </p:cNvSpPr>
            <p:nvPr/>
          </p:nvSpPr>
          <p:spPr bwMode="auto">
            <a:xfrm>
              <a:off x="2639" y="2592"/>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ahoma" panose="020B0604030504040204" pitchFamily="34" charset="0"/>
                  <a:ea typeface="ＭＳ Ｐゴシック" panose="020B0600070205080204" pitchFamily="34" charset="-128"/>
                  <a:cs typeface="+mn-cs"/>
                </a:rPr>
                <a:t>4</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3199" name="Text Box 18">
              <a:extLst>
                <a:ext uri="{FF2B5EF4-FFF2-40B4-BE49-F238E27FC236}">
                  <a16:creationId xmlns:a16="http://schemas.microsoft.com/office/drawing/2014/main" id="{EBDDD20B-9212-A479-3878-9EF9CFD69A65}"/>
                </a:ext>
              </a:extLst>
            </p:cNvPr>
            <p:cNvSpPr txBox="1">
              <a:spLocks noChangeArrowheads="1"/>
            </p:cNvSpPr>
            <p:nvPr/>
          </p:nvSpPr>
          <p:spPr bwMode="auto">
            <a:xfrm>
              <a:off x="3311" y="2592"/>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5</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3200" name="Text Box 19">
              <a:extLst>
                <a:ext uri="{FF2B5EF4-FFF2-40B4-BE49-F238E27FC236}">
                  <a16:creationId xmlns:a16="http://schemas.microsoft.com/office/drawing/2014/main" id="{5C111465-5BB1-0D5C-4492-A9B90D418C3F}"/>
                </a:ext>
              </a:extLst>
            </p:cNvPr>
            <p:cNvSpPr txBox="1">
              <a:spLocks noChangeArrowheads="1"/>
            </p:cNvSpPr>
            <p:nvPr/>
          </p:nvSpPr>
          <p:spPr bwMode="auto">
            <a:xfrm>
              <a:off x="3983" y="2592"/>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6</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3201" name="Line 22">
              <a:extLst>
                <a:ext uri="{FF2B5EF4-FFF2-40B4-BE49-F238E27FC236}">
                  <a16:creationId xmlns:a16="http://schemas.microsoft.com/office/drawing/2014/main" id="{0CF77FB8-691E-A63B-F434-6FC74DED9845}"/>
                </a:ext>
              </a:extLst>
            </p:cNvPr>
            <p:cNvSpPr>
              <a:spLocks noChangeShapeType="1"/>
            </p:cNvSpPr>
            <p:nvPr/>
          </p:nvSpPr>
          <p:spPr bwMode="auto">
            <a:xfrm flipV="1">
              <a:off x="288" y="3792"/>
              <a:ext cx="5040" cy="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3202" name="Rectangle 23">
              <a:extLst>
                <a:ext uri="{FF2B5EF4-FFF2-40B4-BE49-F238E27FC236}">
                  <a16:creationId xmlns:a16="http://schemas.microsoft.com/office/drawing/2014/main" id="{9D542A01-CDF6-A3F4-5986-D95D720A3844}"/>
                </a:ext>
              </a:extLst>
            </p:cNvPr>
            <p:cNvSpPr>
              <a:spLocks noChangeArrowheads="1"/>
            </p:cNvSpPr>
            <p:nvPr/>
          </p:nvSpPr>
          <p:spPr bwMode="auto">
            <a:xfrm>
              <a:off x="1009" y="3408"/>
              <a:ext cx="239"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203" name="Rectangle 25">
              <a:extLst>
                <a:ext uri="{FF2B5EF4-FFF2-40B4-BE49-F238E27FC236}">
                  <a16:creationId xmlns:a16="http://schemas.microsoft.com/office/drawing/2014/main" id="{1214536B-3AF2-E3C1-258C-1A2C545E8F15}"/>
                </a:ext>
              </a:extLst>
            </p:cNvPr>
            <p:cNvSpPr>
              <a:spLocks noChangeArrowheads="1"/>
            </p:cNvSpPr>
            <p:nvPr/>
          </p:nvSpPr>
          <p:spPr bwMode="auto">
            <a:xfrm>
              <a:off x="1681" y="3408"/>
              <a:ext cx="239"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204" name="Text Box 29">
              <a:extLst>
                <a:ext uri="{FF2B5EF4-FFF2-40B4-BE49-F238E27FC236}">
                  <a16:creationId xmlns:a16="http://schemas.microsoft.com/office/drawing/2014/main" id="{CA33A92B-440E-FA8E-F13E-B3C1204B0905}"/>
                </a:ext>
              </a:extLst>
            </p:cNvPr>
            <p:cNvSpPr txBox="1">
              <a:spLocks noChangeArrowheads="1"/>
            </p:cNvSpPr>
            <p:nvPr/>
          </p:nvSpPr>
          <p:spPr bwMode="auto">
            <a:xfrm>
              <a:off x="1008" y="3456"/>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3205" name="Text Box 30">
              <a:extLst>
                <a:ext uri="{FF2B5EF4-FFF2-40B4-BE49-F238E27FC236}">
                  <a16:creationId xmlns:a16="http://schemas.microsoft.com/office/drawing/2014/main" id="{53466E19-0B6D-88D1-7520-8E50390C03FF}"/>
                </a:ext>
              </a:extLst>
            </p:cNvPr>
            <p:cNvSpPr txBox="1">
              <a:spLocks noChangeArrowheads="1"/>
            </p:cNvSpPr>
            <p:nvPr/>
          </p:nvSpPr>
          <p:spPr bwMode="auto">
            <a:xfrm>
              <a:off x="1680" y="3456"/>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2</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grpSp>
          <p:nvGrpSpPr>
            <p:cNvPr id="93206" name="Group 38">
              <a:extLst>
                <a:ext uri="{FF2B5EF4-FFF2-40B4-BE49-F238E27FC236}">
                  <a16:creationId xmlns:a16="http://schemas.microsoft.com/office/drawing/2014/main" id="{BE5FD99A-7AD0-6EBC-EC19-0E10C9D0312E}"/>
                </a:ext>
              </a:extLst>
            </p:cNvPr>
            <p:cNvGrpSpPr>
              <a:grpSpLocks/>
            </p:cNvGrpSpPr>
            <p:nvPr/>
          </p:nvGrpSpPr>
          <p:grpSpPr bwMode="auto">
            <a:xfrm>
              <a:off x="2352" y="3408"/>
              <a:ext cx="240" cy="384"/>
              <a:chOff x="2352" y="3408"/>
              <a:chExt cx="240" cy="384"/>
            </a:xfrm>
          </p:grpSpPr>
          <p:sp>
            <p:nvSpPr>
              <p:cNvPr id="93221" name="Rectangle 24">
                <a:extLst>
                  <a:ext uri="{FF2B5EF4-FFF2-40B4-BE49-F238E27FC236}">
                    <a16:creationId xmlns:a16="http://schemas.microsoft.com/office/drawing/2014/main" id="{1D6FC9EC-859E-A288-093B-3891A68AF5D0}"/>
                  </a:ext>
                </a:extLst>
              </p:cNvPr>
              <p:cNvSpPr>
                <a:spLocks noChangeArrowheads="1"/>
              </p:cNvSpPr>
              <p:nvPr/>
            </p:nvSpPr>
            <p:spPr bwMode="auto">
              <a:xfrm>
                <a:off x="2353" y="3408"/>
                <a:ext cx="239"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222" name="Text Box 31">
                <a:extLst>
                  <a:ext uri="{FF2B5EF4-FFF2-40B4-BE49-F238E27FC236}">
                    <a16:creationId xmlns:a16="http://schemas.microsoft.com/office/drawing/2014/main" id="{EFD02087-7559-5C2D-2CFB-5C4D633D7CA5}"/>
                  </a:ext>
                </a:extLst>
              </p:cNvPr>
              <p:cNvSpPr txBox="1">
                <a:spLocks noChangeArrowheads="1"/>
              </p:cNvSpPr>
              <p:nvPr/>
            </p:nvSpPr>
            <p:spPr bwMode="auto">
              <a:xfrm>
                <a:off x="2352" y="3456"/>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grpSp>
        <p:sp>
          <p:nvSpPr>
            <p:cNvPr id="93207" name="Text Box 36">
              <a:extLst>
                <a:ext uri="{FF2B5EF4-FFF2-40B4-BE49-F238E27FC236}">
                  <a16:creationId xmlns:a16="http://schemas.microsoft.com/office/drawing/2014/main" id="{FA30000F-7A8D-3F24-1F56-91F3B0CD601C}"/>
                </a:ext>
              </a:extLst>
            </p:cNvPr>
            <p:cNvSpPr txBox="1">
              <a:spLocks noChangeArrowheads="1"/>
            </p:cNvSpPr>
            <p:nvPr/>
          </p:nvSpPr>
          <p:spPr bwMode="auto">
            <a:xfrm>
              <a:off x="182" y="2256"/>
              <a:ext cx="75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Packets</a:t>
              </a:r>
            </a:p>
          </p:txBody>
        </p:sp>
        <p:sp>
          <p:nvSpPr>
            <p:cNvPr id="93208" name="Text Box 37">
              <a:extLst>
                <a:ext uri="{FF2B5EF4-FFF2-40B4-BE49-F238E27FC236}">
                  <a16:creationId xmlns:a16="http://schemas.microsoft.com/office/drawing/2014/main" id="{F3B86E8E-A8BD-F431-92E3-50D380889F9A}"/>
                </a:ext>
              </a:extLst>
            </p:cNvPr>
            <p:cNvSpPr txBox="1">
              <a:spLocks noChangeArrowheads="1"/>
            </p:cNvSpPr>
            <p:nvPr/>
          </p:nvSpPr>
          <p:spPr bwMode="auto">
            <a:xfrm>
              <a:off x="480" y="3120"/>
              <a:ext cx="17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Acknowledgements</a:t>
              </a:r>
            </a:p>
          </p:txBody>
        </p:sp>
        <p:sp>
          <p:nvSpPr>
            <p:cNvPr id="93209" name="Rectangle 40">
              <a:extLst>
                <a:ext uri="{FF2B5EF4-FFF2-40B4-BE49-F238E27FC236}">
                  <a16:creationId xmlns:a16="http://schemas.microsoft.com/office/drawing/2014/main" id="{21C8C06E-AA84-2759-B1B8-0260665FB263}"/>
                </a:ext>
              </a:extLst>
            </p:cNvPr>
            <p:cNvSpPr>
              <a:spLocks noChangeArrowheads="1"/>
            </p:cNvSpPr>
            <p:nvPr/>
          </p:nvSpPr>
          <p:spPr bwMode="auto">
            <a:xfrm>
              <a:off x="3697" y="3408"/>
              <a:ext cx="239" cy="384"/>
            </a:xfrm>
            <a:prstGeom prst="rect">
              <a:avLst/>
            </a:prstGeom>
            <a:solidFill>
              <a:schemeClr val="accent1"/>
            </a:solidFill>
            <a:ln w="38100">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210" name="Text Box 41">
              <a:extLst>
                <a:ext uri="{FF2B5EF4-FFF2-40B4-BE49-F238E27FC236}">
                  <a16:creationId xmlns:a16="http://schemas.microsoft.com/office/drawing/2014/main" id="{3560B6C2-AD73-DF35-DA2F-4971152F5F2D}"/>
                </a:ext>
              </a:extLst>
            </p:cNvPr>
            <p:cNvSpPr txBox="1">
              <a:spLocks noChangeArrowheads="1"/>
            </p:cNvSpPr>
            <p:nvPr/>
          </p:nvSpPr>
          <p:spPr bwMode="auto">
            <a:xfrm>
              <a:off x="3696" y="3456"/>
              <a:ext cx="238" cy="32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grpSp>
          <p:nvGrpSpPr>
            <p:cNvPr id="93211" name="Group 42">
              <a:extLst>
                <a:ext uri="{FF2B5EF4-FFF2-40B4-BE49-F238E27FC236}">
                  <a16:creationId xmlns:a16="http://schemas.microsoft.com/office/drawing/2014/main" id="{26A3BBED-7876-4471-04F7-9A979B7DAB29}"/>
                </a:ext>
              </a:extLst>
            </p:cNvPr>
            <p:cNvGrpSpPr>
              <a:grpSpLocks/>
            </p:cNvGrpSpPr>
            <p:nvPr/>
          </p:nvGrpSpPr>
          <p:grpSpPr bwMode="auto">
            <a:xfrm>
              <a:off x="4368" y="3408"/>
              <a:ext cx="244" cy="384"/>
              <a:chOff x="2352" y="3408"/>
              <a:chExt cx="244" cy="384"/>
            </a:xfrm>
          </p:grpSpPr>
          <p:sp>
            <p:nvSpPr>
              <p:cNvPr id="93219" name="Rectangle 43">
                <a:extLst>
                  <a:ext uri="{FF2B5EF4-FFF2-40B4-BE49-F238E27FC236}">
                    <a16:creationId xmlns:a16="http://schemas.microsoft.com/office/drawing/2014/main" id="{7C4DD2A0-DB31-8B8B-5C44-832E39F5B8C2}"/>
                  </a:ext>
                </a:extLst>
              </p:cNvPr>
              <p:cNvSpPr>
                <a:spLocks noChangeArrowheads="1"/>
              </p:cNvSpPr>
              <p:nvPr/>
            </p:nvSpPr>
            <p:spPr bwMode="auto">
              <a:xfrm>
                <a:off x="2353" y="3408"/>
                <a:ext cx="239" cy="384"/>
              </a:xfrm>
              <a:prstGeom prst="rect">
                <a:avLst/>
              </a:prstGeom>
              <a:solidFill>
                <a:schemeClr val="accent1"/>
              </a:solidFill>
              <a:ln w="38100">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220" name="Text Box 44">
                <a:extLst>
                  <a:ext uri="{FF2B5EF4-FFF2-40B4-BE49-F238E27FC236}">
                    <a16:creationId xmlns:a16="http://schemas.microsoft.com/office/drawing/2014/main" id="{22639671-E8FC-F721-3B61-9934B3D10F36}"/>
                  </a:ext>
                </a:extLst>
              </p:cNvPr>
              <p:cNvSpPr txBox="1">
                <a:spLocks noChangeArrowheads="1"/>
              </p:cNvSpPr>
              <p:nvPr/>
            </p:nvSpPr>
            <p:spPr bwMode="auto">
              <a:xfrm>
                <a:off x="2352" y="3456"/>
                <a:ext cx="244" cy="333"/>
              </a:xfrm>
              <a:prstGeom prst="rect">
                <a:avLst/>
              </a:prstGeom>
              <a:solidFill>
                <a:schemeClr val="accent1"/>
              </a:solidFill>
              <a:ln w="9525">
                <a:solidFill>
                  <a:schemeClr val="accent1"/>
                </a:solidFill>
                <a:miter lim="800000"/>
                <a:headEnd/>
                <a:tailEnd/>
              </a:ln>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grpSp>
        <p:sp>
          <p:nvSpPr>
            <p:cNvPr id="93212" name="Rectangle 45">
              <a:extLst>
                <a:ext uri="{FF2B5EF4-FFF2-40B4-BE49-F238E27FC236}">
                  <a16:creationId xmlns:a16="http://schemas.microsoft.com/office/drawing/2014/main" id="{764D3742-B858-15D7-0A9C-835AB33D5E4D}"/>
                </a:ext>
              </a:extLst>
            </p:cNvPr>
            <p:cNvSpPr>
              <a:spLocks noChangeArrowheads="1"/>
            </p:cNvSpPr>
            <p:nvPr/>
          </p:nvSpPr>
          <p:spPr bwMode="auto">
            <a:xfrm>
              <a:off x="4512" y="2542"/>
              <a:ext cx="528" cy="38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213" name="Text Box 46">
              <a:extLst>
                <a:ext uri="{FF2B5EF4-FFF2-40B4-BE49-F238E27FC236}">
                  <a16:creationId xmlns:a16="http://schemas.microsoft.com/office/drawing/2014/main" id="{B8C37821-73F3-CCC1-168A-487272019579}"/>
                </a:ext>
              </a:extLst>
            </p:cNvPr>
            <p:cNvSpPr txBox="1">
              <a:spLocks noChangeArrowheads="1"/>
            </p:cNvSpPr>
            <p:nvPr/>
          </p:nvSpPr>
          <p:spPr bwMode="auto">
            <a:xfrm>
              <a:off x="4656" y="2590"/>
              <a:ext cx="2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7</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grpSp>
          <p:nvGrpSpPr>
            <p:cNvPr id="93214" name="Group 47">
              <a:extLst>
                <a:ext uri="{FF2B5EF4-FFF2-40B4-BE49-F238E27FC236}">
                  <a16:creationId xmlns:a16="http://schemas.microsoft.com/office/drawing/2014/main" id="{5DEFC3D0-CEDE-45AC-BE15-9186C9AFD42D}"/>
                </a:ext>
              </a:extLst>
            </p:cNvPr>
            <p:cNvGrpSpPr>
              <a:grpSpLocks/>
            </p:cNvGrpSpPr>
            <p:nvPr/>
          </p:nvGrpSpPr>
          <p:grpSpPr bwMode="auto">
            <a:xfrm>
              <a:off x="5040" y="3406"/>
              <a:ext cx="244" cy="384"/>
              <a:chOff x="2352" y="3408"/>
              <a:chExt cx="244" cy="384"/>
            </a:xfrm>
          </p:grpSpPr>
          <p:sp>
            <p:nvSpPr>
              <p:cNvPr id="93217" name="Rectangle 48">
                <a:extLst>
                  <a:ext uri="{FF2B5EF4-FFF2-40B4-BE49-F238E27FC236}">
                    <a16:creationId xmlns:a16="http://schemas.microsoft.com/office/drawing/2014/main" id="{4823A04C-E5B6-A319-3DBE-3BE285C800D8}"/>
                  </a:ext>
                </a:extLst>
              </p:cNvPr>
              <p:cNvSpPr>
                <a:spLocks noChangeArrowheads="1"/>
              </p:cNvSpPr>
              <p:nvPr/>
            </p:nvSpPr>
            <p:spPr bwMode="auto">
              <a:xfrm>
                <a:off x="2353" y="3408"/>
                <a:ext cx="239" cy="384"/>
              </a:xfrm>
              <a:prstGeom prst="rect">
                <a:avLst/>
              </a:prstGeom>
              <a:solidFill>
                <a:schemeClr val="accent1"/>
              </a:solidFill>
              <a:ln w="38100">
                <a:solidFill>
                  <a:schemeClr val="accent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3218" name="Text Box 49">
                <a:extLst>
                  <a:ext uri="{FF2B5EF4-FFF2-40B4-BE49-F238E27FC236}">
                    <a16:creationId xmlns:a16="http://schemas.microsoft.com/office/drawing/2014/main" id="{D6B0B487-40BF-8CDC-8359-B286B889C83C}"/>
                  </a:ext>
                </a:extLst>
              </p:cNvPr>
              <p:cNvSpPr txBox="1">
                <a:spLocks noChangeArrowheads="1"/>
              </p:cNvSpPr>
              <p:nvPr/>
            </p:nvSpPr>
            <p:spPr bwMode="auto">
              <a:xfrm>
                <a:off x="2352" y="3456"/>
                <a:ext cx="244" cy="333"/>
              </a:xfrm>
              <a:prstGeom prst="rect">
                <a:avLst/>
              </a:prstGeom>
              <a:solidFill>
                <a:schemeClr val="accent1"/>
              </a:solidFill>
              <a:ln w="9525">
                <a:solidFill>
                  <a:schemeClr val="accent1"/>
                </a:solidFill>
                <a:miter lim="800000"/>
                <a:headEnd/>
                <a:tailEnd/>
              </a:ln>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grpSp>
        <p:sp>
          <p:nvSpPr>
            <p:cNvPr id="93215" name="Line 51">
              <a:extLst>
                <a:ext uri="{FF2B5EF4-FFF2-40B4-BE49-F238E27FC236}">
                  <a16:creationId xmlns:a16="http://schemas.microsoft.com/office/drawing/2014/main" id="{9F0F1FED-5208-E7EE-A548-86C050F452AF}"/>
                </a:ext>
              </a:extLst>
            </p:cNvPr>
            <p:cNvSpPr>
              <a:spLocks noChangeShapeType="1"/>
            </p:cNvSpPr>
            <p:nvPr/>
          </p:nvSpPr>
          <p:spPr bwMode="auto">
            <a:xfrm flipV="1">
              <a:off x="2496" y="2544"/>
              <a:ext cx="528" cy="373"/>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3216" name="Line 53">
              <a:extLst>
                <a:ext uri="{FF2B5EF4-FFF2-40B4-BE49-F238E27FC236}">
                  <a16:creationId xmlns:a16="http://schemas.microsoft.com/office/drawing/2014/main" id="{1AE513E2-CEF7-FF23-9085-C0D1BF98B7AB}"/>
                </a:ext>
              </a:extLst>
            </p:cNvPr>
            <p:cNvSpPr>
              <a:spLocks noChangeShapeType="1"/>
            </p:cNvSpPr>
            <p:nvPr/>
          </p:nvSpPr>
          <p:spPr bwMode="auto">
            <a:xfrm>
              <a:off x="2496" y="2544"/>
              <a:ext cx="528" cy="384"/>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EA91E2E5-6359-CACD-8C65-6D5FAB1CCC86}"/>
              </a:ext>
            </a:extLst>
          </p:cNvPr>
          <p:cNvSpPr>
            <a:spLocks noGrp="1"/>
          </p:cNvSpPr>
          <p:nvPr>
            <p:ph type="title"/>
          </p:nvPr>
        </p:nvSpPr>
        <p:spPr>
          <a:xfrm>
            <a:off x="406400" y="228600"/>
            <a:ext cx="8051800" cy="833438"/>
          </a:xfrm>
        </p:spPr>
        <p:txBody>
          <a:bodyPr/>
          <a:lstStyle/>
          <a:p>
            <a:r>
              <a:rPr lang="en-US" altLang="en-US" dirty="0">
                <a:ea typeface="ＭＳ Ｐゴシック" panose="020B0600070205080204" pitchFamily="34" charset="-128"/>
              </a:rPr>
              <a:t>Fast Retransmit (Tahoe)</a:t>
            </a:r>
          </a:p>
        </p:txBody>
      </p:sp>
      <p:sp>
        <p:nvSpPr>
          <p:cNvPr id="94210" name="Rectangle 3">
            <a:extLst>
              <a:ext uri="{FF2B5EF4-FFF2-40B4-BE49-F238E27FC236}">
                <a16:creationId xmlns:a16="http://schemas.microsoft.com/office/drawing/2014/main" id="{CAB312EE-31B9-B538-0F30-CE903ADD6445}"/>
              </a:ext>
            </a:extLst>
          </p:cNvPr>
          <p:cNvSpPr>
            <a:spLocks noGrp="1"/>
          </p:cNvSpPr>
          <p:nvPr>
            <p:ph type="body" idx="1"/>
          </p:nvPr>
        </p:nvSpPr>
        <p:spPr>
          <a:xfrm>
            <a:off x="317500" y="1358900"/>
            <a:ext cx="8599488" cy="5156200"/>
          </a:xfrm>
        </p:spPr>
        <p:txBody>
          <a:bodyPr/>
          <a:lstStyle/>
          <a:p>
            <a:r>
              <a:rPr lang="en-US" altLang="en-US" dirty="0">
                <a:ea typeface="ＭＳ Ｐゴシック" panose="020B0600070205080204" pitchFamily="34" charset="-128"/>
              </a:rPr>
              <a:t>Wait for a timeout is quite long</a:t>
            </a:r>
          </a:p>
          <a:p>
            <a:r>
              <a:rPr lang="en-US" altLang="en-US" dirty="0">
                <a:ea typeface="ＭＳ Ｐゴシック" panose="020B0600070205080204" pitchFamily="34" charset="-128"/>
              </a:rPr>
              <a:t>Immediately retransmits after 3 </a:t>
            </a:r>
            <a:r>
              <a:rPr lang="en-US" altLang="en-US" dirty="0" err="1">
                <a:ea typeface="ＭＳ Ｐゴシック" panose="020B0600070205080204" pitchFamily="34" charset="-128"/>
              </a:rPr>
              <a:t>dupACKs</a:t>
            </a:r>
            <a:r>
              <a:rPr lang="en-US" altLang="en-US" dirty="0">
                <a:ea typeface="ＭＳ Ｐゴシック" panose="020B0600070205080204" pitchFamily="34" charset="-128"/>
              </a:rPr>
              <a:t> without waiting for timeout</a:t>
            </a:r>
          </a:p>
          <a:p>
            <a:r>
              <a:rPr lang="en-US" altLang="en-US" dirty="0">
                <a:ea typeface="ＭＳ Ｐゴシック" panose="020B0600070205080204" pitchFamily="34" charset="-128"/>
              </a:rPr>
              <a:t>Adjusts </a:t>
            </a:r>
            <a:r>
              <a:rPr lang="en-US" altLang="en-US" dirty="0" err="1">
                <a:ea typeface="ＭＳ Ｐゴシック" panose="020B0600070205080204" pitchFamily="34" charset="-128"/>
              </a:rPr>
              <a:t>ssthresh</a:t>
            </a:r>
            <a:endParaRPr lang="en-US" altLang="en-US" dirty="0">
              <a:ea typeface="ＭＳ Ｐゴシック" panose="020B0600070205080204" pitchFamily="34" charset="-128"/>
            </a:endParaRPr>
          </a:p>
          <a:p>
            <a:pPr>
              <a:buFont typeface="Wingdings" pitchFamily="2" charset="2"/>
              <a:buNone/>
            </a:pPr>
            <a:r>
              <a:rPr lang="en-US" altLang="en-US" dirty="0">
                <a:solidFill>
                  <a:srgbClr val="00CC00"/>
                </a:solidFill>
                <a:ea typeface="ＭＳ Ｐゴシック" panose="020B0600070205080204" pitchFamily="34" charset="-128"/>
              </a:rPr>
              <a:t>		</a:t>
            </a:r>
            <a:r>
              <a:rPr lang="en-US" altLang="en-US" dirty="0" err="1">
                <a:solidFill>
                  <a:srgbClr val="00CC00"/>
                </a:solidFill>
                <a:ea typeface="ＭＳ Ｐゴシック" panose="020B0600070205080204" pitchFamily="34" charset="-128"/>
              </a:rPr>
              <a:t>flightsize</a:t>
            </a:r>
            <a:r>
              <a:rPr lang="en-US" altLang="en-US" dirty="0">
                <a:solidFill>
                  <a:srgbClr val="00CC00"/>
                </a:solidFill>
                <a:ea typeface="ＭＳ Ｐゴシック" panose="020B0600070205080204" pitchFamily="34" charset="-128"/>
              </a:rPr>
              <a:t> = min(</a:t>
            </a:r>
            <a:r>
              <a:rPr lang="en-US" altLang="en-US" dirty="0" err="1">
                <a:solidFill>
                  <a:srgbClr val="00CC00"/>
                </a:solidFill>
                <a:ea typeface="ＭＳ Ｐゴシック" panose="020B0600070205080204" pitchFamily="34" charset="-128"/>
              </a:rPr>
              <a:t>awnd</a:t>
            </a:r>
            <a:r>
              <a:rPr lang="en-US" altLang="en-US" dirty="0">
                <a:solidFill>
                  <a:srgbClr val="00CC00"/>
                </a:solidFill>
                <a:ea typeface="ＭＳ Ｐゴシック" panose="020B0600070205080204" pitchFamily="34" charset="-128"/>
              </a:rPr>
              <a:t>, </a:t>
            </a:r>
            <a:r>
              <a:rPr lang="en-US" altLang="en-US" dirty="0" err="1">
                <a:solidFill>
                  <a:srgbClr val="00CC00"/>
                </a:solidFill>
                <a:ea typeface="ＭＳ Ｐゴシック" panose="020B0600070205080204" pitchFamily="34" charset="-128"/>
              </a:rPr>
              <a:t>cwnd</a:t>
            </a:r>
            <a:r>
              <a:rPr lang="en-US" altLang="en-US" dirty="0">
                <a:solidFill>
                  <a:srgbClr val="00CC00"/>
                </a:solidFill>
                <a:ea typeface="ＭＳ Ｐゴシック" panose="020B0600070205080204" pitchFamily="34" charset="-128"/>
              </a:rPr>
              <a:t>)</a:t>
            </a:r>
          </a:p>
          <a:p>
            <a:pPr>
              <a:buFont typeface="Wingdings" pitchFamily="2" charset="2"/>
              <a:buNone/>
            </a:pPr>
            <a:r>
              <a:rPr lang="en-US" altLang="en-US" dirty="0">
                <a:solidFill>
                  <a:srgbClr val="00CC00"/>
                </a:solidFill>
                <a:ea typeface="ＭＳ Ｐゴシック" panose="020B0600070205080204" pitchFamily="34" charset="-128"/>
              </a:rPr>
              <a:t>		</a:t>
            </a:r>
            <a:r>
              <a:rPr lang="en-US" altLang="en-US" dirty="0" err="1">
                <a:solidFill>
                  <a:srgbClr val="00CC00"/>
                </a:solidFill>
                <a:ea typeface="ＭＳ Ｐゴシック" panose="020B0600070205080204" pitchFamily="34" charset="-128"/>
              </a:rPr>
              <a:t>ssthresh</a:t>
            </a:r>
            <a:r>
              <a:rPr lang="en-US" altLang="en-US" dirty="0">
                <a:solidFill>
                  <a:srgbClr val="00CC00"/>
                </a:solidFill>
                <a:ea typeface="ＭＳ Ｐゴシック" panose="020B0600070205080204" pitchFamily="34" charset="-128"/>
              </a:rPr>
              <a:t> </a:t>
            </a:r>
            <a:r>
              <a:rPr lang="en-US" altLang="en-US" dirty="0">
                <a:solidFill>
                  <a:srgbClr val="00CC00"/>
                </a:solidFill>
                <a:ea typeface="ＭＳ Ｐゴシック" panose="020B0600070205080204" pitchFamily="34" charset="-128"/>
                <a:sym typeface="Symbol" pitchFamily="2" charset="2"/>
              </a:rPr>
              <a:t></a:t>
            </a:r>
            <a:r>
              <a:rPr lang="en-US" altLang="en-US" dirty="0">
                <a:solidFill>
                  <a:srgbClr val="00CC00"/>
                </a:solidFill>
                <a:ea typeface="ＭＳ Ｐゴシック" panose="020B0600070205080204" pitchFamily="34" charset="-128"/>
              </a:rPr>
              <a:t> max(</a:t>
            </a:r>
            <a:r>
              <a:rPr lang="en-US" altLang="en-US" dirty="0" err="1">
                <a:solidFill>
                  <a:srgbClr val="00CC00"/>
                </a:solidFill>
                <a:ea typeface="ＭＳ Ｐゴシック" panose="020B0600070205080204" pitchFamily="34" charset="-128"/>
              </a:rPr>
              <a:t>flightsize</a:t>
            </a:r>
            <a:r>
              <a:rPr lang="en-US" altLang="en-US" dirty="0">
                <a:solidFill>
                  <a:srgbClr val="00CC00"/>
                </a:solidFill>
                <a:ea typeface="ＭＳ Ｐゴシック" panose="020B0600070205080204" pitchFamily="34" charset="-128"/>
              </a:rPr>
              <a:t>/2, 2)</a:t>
            </a:r>
          </a:p>
          <a:p>
            <a:r>
              <a:rPr lang="en-US" altLang="en-US" dirty="0">
                <a:ea typeface="ＭＳ Ｐゴシック" panose="020B0600070205080204" pitchFamily="34" charset="-128"/>
              </a:rPr>
              <a:t>Enter Slow Start</a:t>
            </a:r>
            <a:r>
              <a:rPr lang="en-US" altLang="en-US" dirty="0">
                <a:solidFill>
                  <a:srgbClr val="00CC00"/>
                </a:solidFill>
                <a:ea typeface="ＭＳ Ｐゴシック" panose="020B0600070205080204" pitchFamily="34" charset="-128"/>
              </a:rPr>
              <a:t> (</a:t>
            </a:r>
            <a:r>
              <a:rPr lang="en-US" altLang="en-US" dirty="0" err="1">
                <a:solidFill>
                  <a:srgbClr val="00CC00"/>
                </a:solidFill>
                <a:ea typeface="ＭＳ Ｐゴシック" panose="020B0600070205080204" pitchFamily="34" charset="-128"/>
              </a:rPr>
              <a:t>cwnd</a:t>
            </a:r>
            <a:r>
              <a:rPr lang="en-US" altLang="en-US" dirty="0">
                <a:solidFill>
                  <a:srgbClr val="00CC00"/>
                </a:solidFill>
                <a:ea typeface="ＭＳ Ｐゴシック" panose="020B0600070205080204" pitchFamily="34" charset="-128"/>
              </a:rPr>
              <a:t> = 1)</a:t>
            </a:r>
          </a:p>
          <a:p>
            <a:endParaRPr lang="en-US" altLang="en-US" dirty="0">
              <a:ea typeface="ＭＳ Ｐゴシック" panose="020B0600070205080204" pitchFamily="34" charset="-128"/>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CD10F5B1-94C1-F584-E75D-0B5C8A2ED219}"/>
              </a:ext>
            </a:extLst>
          </p:cNvPr>
          <p:cNvSpPr>
            <a:spLocks noGrp="1"/>
          </p:cNvSpPr>
          <p:nvPr>
            <p:ph type="title"/>
          </p:nvPr>
        </p:nvSpPr>
        <p:spPr/>
        <p:txBody>
          <a:bodyPr/>
          <a:lstStyle/>
          <a:p>
            <a:r>
              <a:rPr lang="en-US" altLang="en-US">
                <a:ea typeface="ＭＳ Ｐゴシック" panose="020B0600070205080204" pitchFamily="34" charset="-128"/>
              </a:rPr>
              <a:t>Summary: Tahoe</a:t>
            </a:r>
          </a:p>
        </p:txBody>
      </p:sp>
      <p:sp>
        <p:nvSpPr>
          <p:cNvPr id="95234" name="Rectangle 3">
            <a:extLst>
              <a:ext uri="{FF2B5EF4-FFF2-40B4-BE49-F238E27FC236}">
                <a16:creationId xmlns:a16="http://schemas.microsoft.com/office/drawing/2014/main" id="{2FE78A27-35A7-C54F-5913-D51881DFDA75}"/>
              </a:ext>
            </a:extLst>
          </p:cNvPr>
          <p:cNvSpPr>
            <a:spLocks noGrp="1"/>
          </p:cNvSpPr>
          <p:nvPr>
            <p:ph type="body" idx="1"/>
          </p:nvPr>
        </p:nvSpPr>
        <p:spPr>
          <a:xfrm>
            <a:off x="457200" y="1358900"/>
            <a:ext cx="8307388" cy="2705100"/>
          </a:xfrm>
        </p:spPr>
        <p:txBody>
          <a:bodyPr/>
          <a:lstStyle/>
          <a:p>
            <a:r>
              <a:rPr lang="en-US" altLang="en-US" sz="2800">
                <a:ea typeface="ＭＳ Ｐゴシック" panose="020B0600070205080204" pitchFamily="34" charset="-128"/>
              </a:rPr>
              <a:t>Basic ideas</a:t>
            </a:r>
          </a:p>
          <a:p>
            <a:pPr lvl="1"/>
            <a:r>
              <a:rPr lang="en-US" altLang="en-US" sz="2400">
                <a:ea typeface="ＭＳ Ｐゴシック" panose="020B0600070205080204" pitchFamily="34" charset="-128"/>
              </a:rPr>
              <a:t>Gently probe network for spare capacity</a:t>
            </a:r>
          </a:p>
          <a:p>
            <a:pPr lvl="1"/>
            <a:r>
              <a:rPr lang="en-US" altLang="en-US" sz="2400">
                <a:ea typeface="ＭＳ Ｐゴシック" panose="020B0600070205080204" pitchFamily="34" charset="-128"/>
              </a:rPr>
              <a:t>Drastically reduce rate on congestion</a:t>
            </a:r>
          </a:p>
          <a:p>
            <a:pPr lvl="1"/>
            <a:r>
              <a:rPr lang="en-US" altLang="en-US" sz="2400">
                <a:ea typeface="ＭＳ Ｐゴシック" panose="020B0600070205080204" pitchFamily="34" charset="-128"/>
              </a:rPr>
              <a:t>Windowing: self-clocking</a:t>
            </a:r>
          </a:p>
          <a:p>
            <a:pPr lvl="1"/>
            <a:r>
              <a:rPr lang="en-US" altLang="en-US" sz="2400">
                <a:ea typeface="ＭＳ Ｐゴシック" panose="020B0600070205080204" pitchFamily="34" charset="-128"/>
              </a:rPr>
              <a:t>Other functions: round trip time estimation, error recovery</a:t>
            </a:r>
          </a:p>
          <a:p>
            <a:endParaRPr lang="en-US" altLang="en-US" sz="2800">
              <a:ea typeface="ＭＳ Ｐゴシック" panose="020B0600070205080204" pitchFamily="34" charset="-128"/>
            </a:endParaRPr>
          </a:p>
        </p:txBody>
      </p:sp>
      <p:sp>
        <p:nvSpPr>
          <p:cNvPr id="95235" name="Rectangle 4">
            <a:extLst>
              <a:ext uri="{FF2B5EF4-FFF2-40B4-BE49-F238E27FC236}">
                <a16:creationId xmlns:a16="http://schemas.microsoft.com/office/drawing/2014/main" id="{0A47E24F-DBCD-6405-6519-8060E8D08E07}"/>
              </a:ext>
            </a:extLst>
          </p:cNvPr>
          <p:cNvSpPr>
            <a:spLocks noChangeArrowheads="1"/>
          </p:cNvSpPr>
          <p:nvPr/>
        </p:nvSpPr>
        <p:spPr bwMode="auto">
          <a:xfrm>
            <a:off x="431800" y="3990975"/>
            <a:ext cx="8229600"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r>
              <a:rPr kumimoji="1"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for every ACK {</a:t>
            </a:r>
          </a:p>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if (W &lt; ssthresh) then </a:t>
            </a:r>
            <a:r>
              <a:rPr kumimoji="1" lang="en-US" altLang="en-US" sz="2000" b="1" i="0" u="none" strike="noStrike" kern="1200" cap="none" spc="0" normalizeH="0" baseline="0" noProof="0">
                <a:ln>
                  <a:noFill/>
                </a:ln>
                <a:solidFill>
                  <a:srgbClr val="00CC00"/>
                </a:solidFill>
                <a:effectLst/>
                <a:uLnTx/>
                <a:uFillTx/>
                <a:latin typeface="Lucida Console" panose="020B0609040504020204" pitchFamily="49" charset="0"/>
                <a:ea typeface="ＭＳ Ｐゴシック" panose="020B0600070205080204" pitchFamily="34" charset="-128"/>
                <a:cs typeface="+mn-cs"/>
              </a:rPr>
              <a:t>W++</a:t>
            </a: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(SS)</a:t>
            </a:r>
          </a:p>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else 	</a:t>
            </a:r>
            <a:r>
              <a:rPr kumimoji="1" lang="en-US" altLang="en-US" sz="2000" b="1" i="0" u="none" strike="noStrike" kern="1200" cap="none" spc="0" normalizeH="0" baseline="0" noProof="0">
                <a:ln>
                  <a:noFill/>
                </a:ln>
                <a:solidFill>
                  <a:srgbClr val="FF0000"/>
                </a:solidFill>
                <a:effectLst/>
                <a:uLnTx/>
                <a:uFillTx/>
                <a:latin typeface="Lucida Console" panose="020B0609040504020204" pitchFamily="49" charset="0"/>
                <a:ea typeface="ＭＳ Ｐゴシック" panose="020B0600070205080204" pitchFamily="34" charset="-128"/>
                <a:cs typeface="+mn-cs"/>
              </a:rPr>
              <a:t>W += 1/W</a:t>
            </a: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(CA)	</a:t>
            </a:r>
          </a:p>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a:t>
            </a:r>
          </a:p>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r>
              <a:rPr kumimoji="1"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for every loss {</a:t>
            </a:r>
          </a:p>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ssthresh = W/2</a:t>
            </a:r>
          </a:p>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W  = 1    </a:t>
            </a:r>
          </a:p>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r>
              <a:rPr kumimoji="1" lang="en-US" altLang="en-US" sz="20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a:t>
            </a:r>
          </a:p>
          <a:p>
            <a:pPr marL="342900" marR="0" lvl="0" indent="-342900" algn="l" defTabSz="914400" rtl="0" eaLnBrk="0" fontAlgn="base" latinLnBrk="0" hangingPunct="0">
              <a:lnSpc>
                <a:spcPct val="90000"/>
              </a:lnSpc>
              <a:spcBef>
                <a:spcPct val="20000"/>
              </a:spcBef>
              <a:spcAft>
                <a:spcPct val="0"/>
              </a:spcAft>
              <a:buClr>
                <a:srgbClr val="C0504D"/>
              </a:buClr>
              <a:buSzTx/>
              <a:buFont typeface="Wingdings" pitchFamily="2" charset="2"/>
              <a:buNone/>
              <a:tabLst/>
              <a:defRPr/>
            </a:pPr>
            <a:endParaRPr kumimoji="1"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5236" name="Rectangle 5">
            <a:extLst>
              <a:ext uri="{FF2B5EF4-FFF2-40B4-BE49-F238E27FC236}">
                <a16:creationId xmlns:a16="http://schemas.microsoft.com/office/drawing/2014/main" id="{19A18F45-7742-9A76-363B-A8EEBFC38136}"/>
              </a:ext>
            </a:extLst>
          </p:cNvPr>
          <p:cNvSpPr>
            <a:spLocks noChangeArrowheads="1"/>
          </p:cNvSpPr>
          <p:nvPr/>
        </p:nvSpPr>
        <p:spPr bwMode="auto">
          <a:xfrm>
            <a:off x="635000" y="3954463"/>
            <a:ext cx="7581900" cy="2787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C127864A-0A2D-865C-E8D2-CE9CB34D01A5}"/>
              </a:ext>
            </a:extLst>
          </p:cNvPr>
          <p:cNvSpPr>
            <a:spLocks noGrp="1"/>
          </p:cNvSpPr>
          <p:nvPr>
            <p:ph type="title"/>
          </p:nvPr>
        </p:nvSpPr>
        <p:spPr/>
        <p:txBody>
          <a:bodyPr/>
          <a:lstStyle/>
          <a:p>
            <a:r>
              <a:rPr lang="en-US" altLang="en-US">
                <a:ea typeface="ＭＳ Ｐゴシック" panose="020B0600070205080204" pitchFamily="34" charset="-128"/>
              </a:rPr>
              <a:t>TCP Congestion Controls</a:t>
            </a:r>
          </a:p>
        </p:txBody>
      </p:sp>
      <p:sp>
        <p:nvSpPr>
          <p:cNvPr id="405507" name="Rectangle 3">
            <a:extLst>
              <a:ext uri="{FF2B5EF4-FFF2-40B4-BE49-F238E27FC236}">
                <a16:creationId xmlns:a16="http://schemas.microsoft.com/office/drawing/2014/main" id="{DA5DF990-D8EA-62F1-0FFD-4B7919A12FCE}"/>
              </a:ext>
            </a:extLst>
          </p:cNvPr>
          <p:cNvSpPr>
            <a:spLocks noGrp="1" noChangeArrowheads="1"/>
          </p:cNvSpPr>
          <p:nvPr>
            <p:ph type="body" idx="1"/>
          </p:nvPr>
        </p:nvSpPr>
        <p:spPr/>
        <p:txBody>
          <a:bodyPr/>
          <a:lstStyle/>
          <a:p>
            <a:pPr>
              <a:lnSpc>
                <a:spcPct val="90000"/>
              </a:lnSpc>
              <a:defRPr/>
            </a:pPr>
            <a:r>
              <a:rPr lang="en-US" altLang="en-US" sz="2800" dirty="0">
                <a:solidFill>
                  <a:schemeClr val="bg1">
                    <a:lumMod val="75000"/>
                  </a:schemeClr>
                </a:solidFill>
              </a:rPr>
              <a:t>Tahoe (Jacobson 1988)</a:t>
            </a:r>
          </a:p>
          <a:p>
            <a:pPr marL="819150" lvl="1">
              <a:lnSpc>
                <a:spcPct val="90000"/>
              </a:lnSpc>
              <a:defRPr/>
            </a:pPr>
            <a:r>
              <a:rPr lang="en-US" altLang="en-US" sz="2400" dirty="0">
                <a:solidFill>
                  <a:schemeClr val="bg1">
                    <a:lumMod val="75000"/>
                  </a:schemeClr>
                </a:solidFill>
              </a:rPr>
              <a:t>Slow Start</a:t>
            </a:r>
          </a:p>
          <a:p>
            <a:pPr marL="819150" lvl="1">
              <a:lnSpc>
                <a:spcPct val="90000"/>
              </a:lnSpc>
              <a:defRPr/>
            </a:pPr>
            <a:r>
              <a:rPr lang="en-US" altLang="en-US" sz="2400" dirty="0">
                <a:solidFill>
                  <a:schemeClr val="bg1">
                    <a:lumMod val="75000"/>
                  </a:schemeClr>
                </a:solidFill>
              </a:rPr>
              <a:t>Congestion Avoidance</a:t>
            </a:r>
          </a:p>
          <a:p>
            <a:pPr marL="819150" lvl="1">
              <a:lnSpc>
                <a:spcPct val="90000"/>
              </a:lnSpc>
              <a:defRPr/>
            </a:pPr>
            <a:r>
              <a:rPr lang="en-US" altLang="en-US" sz="2400" dirty="0">
                <a:solidFill>
                  <a:schemeClr val="bg1">
                    <a:lumMod val="75000"/>
                  </a:schemeClr>
                </a:solidFill>
              </a:rPr>
              <a:t>Fast Retransmit (FR)</a:t>
            </a:r>
          </a:p>
          <a:p>
            <a:pPr>
              <a:lnSpc>
                <a:spcPct val="90000"/>
              </a:lnSpc>
              <a:defRPr/>
            </a:pPr>
            <a:r>
              <a:rPr lang="en-US" altLang="en-US" sz="2800" dirty="0"/>
              <a:t>Reno (Jacobson 1990)</a:t>
            </a:r>
          </a:p>
          <a:p>
            <a:pPr marL="819150" lvl="1">
              <a:lnSpc>
                <a:spcPct val="90000"/>
              </a:lnSpc>
              <a:defRPr/>
            </a:pPr>
            <a:r>
              <a:rPr lang="en-US" altLang="en-US" sz="2400" dirty="0"/>
              <a:t>Fast Recovery</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DF3D2CA8-6A5B-D149-509E-45D923BF81BC}"/>
              </a:ext>
            </a:extLst>
          </p:cNvPr>
          <p:cNvSpPr>
            <a:spLocks noGrp="1"/>
          </p:cNvSpPr>
          <p:nvPr>
            <p:ph type="title"/>
          </p:nvPr>
        </p:nvSpPr>
        <p:spPr>
          <a:xfrm>
            <a:off x="406400" y="228600"/>
            <a:ext cx="8434388" cy="814388"/>
          </a:xfrm>
        </p:spPr>
        <p:txBody>
          <a:bodyPr/>
          <a:lstStyle/>
          <a:p>
            <a:r>
              <a:rPr lang="en-US" altLang="en-US" sz="3600">
                <a:ea typeface="ＭＳ Ｐゴシック" panose="020B0600070205080204" pitchFamily="34" charset="-128"/>
              </a:rPr>
              <a:t>Tahoe’s CWND recovers slowly</a:t>
            </a:r>
          </a:p>
        </p:txBody>
      </p:sp>
      <p:sp>
        <p:nvSpPr>
          <p:cNvPr id="97282" name="Rectangle 18">
            <a:extLst>
              <a:ext uri="{FF2B5EF4-FFF2-40B4-BE49-F238E27FC236}">
                <a16:creationId xmlns:a16="http://schemas.microsoft.com/office/drawing/2014/main" id="{3E406DFA-9124-C63C-6BB2-D2062D4B058C}"/>
              </a:ext>
            </a:extLst>
          </p:cNvPr>
          <p:cNvSpPr>
            <a:spLocks noChangeArrowheads="1"/>
          </p:cNvSpPr>
          <p:nvPr/>
        </p:nvSpPr>
        <p:spPr bwMode="auto">
          <a:xfrm>
            <a:off x="889000" y="4546600"/>
            <a:ext cx="244475" cy="347663"/>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SS</a:t>
            </a:r>
          </a:p>
        </p:txBody>
      </p:sp>
      <p:sp>
        <p:nvSpPr>
          <p:cNvPr id="97283" name="Freeform 6">
            <a:extLst>
              <a:ext uri="{FF2B5EF4-FFF2-40B4-BE49-F238E27FC236}">
                <a16:creationId xmlns:a16="http://schemas.microsoft.com/office/drawing/2014/main" id="{D8A48209-B71E-7CEF-FEDC-7B0837C2475B}"/>
              </a:ext>
            </a:extLst>
          </p:cNvPr>
          <p:cNvSpPr>
            <a:spLocks/>
          </p:cNvSpPr>
          <p:nvPr/>
        </p:nvSpPr>
        <p:spPr bwMode="auto">
          <a:xfrm>
            <a:off x="889000" y="3606800"/>
            <a:ext cx="261938" cy="862013"/>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84" name="Line 7">
            <a:extLst>
              <a:ext uri="{FF2B5EF4-FFF2-40B4-BE49-F238E27FC236}">
                <a16:creationId xmlns:a16="http://schemas.microsoft.com/office/drawing/2014/main" id="{7C6B47EF-C75F-9469-8583-83128247DB15}"/>
              </a:ext>
            </a:extLst>
          </p:cNvPr>
          <p:cNvSpPr>
            <a:spLocks noChangeShapeType="1"/>
          </p:cNvSpPr>
          <p:nvPr/>
        </p:nvSpPr>
        <p:spPr bwMode="auto">
          <a:xfrm flipV="1">
            <a:off x="1146175" y="2279650"/>
            <a:ext cx="1635125" cy="1327150"/>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85" name="Freeform 10">
            <a:extLst>
              <a:ext uri="{FF2B5EF4-FFF2-40B4-BE49-F238E27FC236}">
                <a16:creationId xmlns:a16="http://schemas.microsoft.com/office/drawing/2014/main" id="{75EF43D2-EF1F-A036-C1CF-9D7842FFA770}"/>
              </a:ext>
            </a:extLst>
          </p:cNvPr>
          <p:cNvSpPr>
            <a:spLocks/>
          </p:cNvSpPr>
          <p:nvPr/>
        </p:nvSpPr>
        <p:spPr bwMode="auto">
          <a:xfrm>
            <a:off x="2716213" y="3473450"/>
            <a:ext cx="274637" cy="992188"/>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86" name="Line 11">
            <a:extLst>
              <a:ext uri="{FF2B5EF4-FFF2-40B4-BE49-F238E27FC236}">
                <a16:creationId xmlns:a16="http://schemas.microsoft.com/office/drawing/2014/main" id="{414690DF-9CEA-2AB1-CCB6-7E90FB505A43}"/>
              </a:ext>
            </a:extLst>
          </p:cNvPr>
          <p:cNvSpPr>
            <a:spLocks noChangeShapeType="1"/>
          </p:cNvSpPr>
          <p:nvPr/>
        </p:nvSpPr>
        <p:spPr bwMode="auto">
          <a:xfrm flipV="1">
            <a:off x="2986088" y="2894013"/>
            <a:ext cx="693737" cy="568325"/>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87" name="Freeform 12">
            <a:extLst>
              <a:ext uri="{FF2B5EF4-FFF2-40B4-BE49-F238E27FC236}">
                <a16:creationId xmlns:a16="http://schemas.microsoft.com/office/drawing/2014/main" id="{8A391577-6B95-9171-E60E-3FF365C5A335}"/>
              </a:ext>
            </a:extLst>
          </p:cNvPr>
          <p:cNvSpPr>
            <a:spLocks/>
          </p:cNvSpPr>
          <p:nvPr/>
        </p:nvSpPr>
        <p:spPr bwMode="auto">
          <a:xfrm>
            <a:off x="3679825" y="3806825"/>
            <a:ext cx="260350" cy="644525"/>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88" name="Line 13">
            <a:extLst>
              <a:ext uri="{FF2B5EF4-FFF2-40B4-BE49-F238E27FC236}">
                <a16:creationId xmlns:a16="http://schemas.microsoft.com/office/drawing/2014/main" id="{DD89CFE3-408E-37BA-1093-F8AA906AE5ED}"/>
              </a:ext>
            </a:extLst>
          </p:cNvPr>
          <p:cNvSpPr>
            <a:spLocks noChangeShapeType="1"/>
          </p:cNvSpPr>
          <p:nvPr/>
        </p:nvSpPr>
        <p:spPr bwMode="auto">
          <a:xfrm flipV="1">
            <a:off x="3937000" y="2028825"/>
            <a:ext cx="2290763" cy="1792288"/>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89" name="Freeform 14">
            <a:extLst>
              <a:ext uri="{FF2B5EF4-FFF2-40B4-BE49-F238E27FC236}">
                <a16:creationId xmlns:a16="http://schemas.microsoft.com/office/drawing/2014/main" id="{FB8673E5-2CEE-3FB9-8952-062242016D91}"/>
              </a:ext>
            </a:extLst>
          </p:cNvPr>
          <p:cNvSpPr>
            <a:spLocks/>
          </p:cNvSpPr>
          <p:nvPr/>
        </p:nvSpPr>
        <p:spPr bwMode="auto">
          <a:xfrm>
            <a:off x="6254750" y="3340100"/>
            <a:ext cx="363538" cy="1135063"/>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90" name="Line 15">
            <a:extLst>
              <a:ext uri="{FF2B5EF4-FFF2-40B4-BE49-F238E27FC236}">
                <a16:creationId xmlns:a16="http://schemas.microsoft.com/office/drawing/2014/main" id="{4D605C14-3438-62C5-CCAE-78FF030E86E1}"/>
              </a:ext>
            </a:extLst>
          </p:cNvPr>
          <p:cNvSpPr>
            <a:spLocks noChangeShapeType="1"/>
          </p:cNvSpPr>
          <p:nvPr/>
        </p:nvSpPr>
        <p:spPr bwMode="auto">
          <a:xfrm flipV="1">
            <a:off x="6600825" y="2593975"/>
            <a:ext cx="938213" cy="736600"/>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291" name="Text Box 16">
            <a:extLst>
              <a:ext uri="{FF2B5EF4-FFF2-40B4-BE49-F238E27FC236}">
                <a16:creationId xmlns:a16="http://schemas.microsoft.com/office/drawing/2014/main" id="{3E8A20DB-2AAC-DE93-533A-B5388F6481E2}"/>
              </a:ext>
            </a:extLst>
          </p:cNvPr>
          <p:cNvSpPr txBox="1">
            <a:spLocks noChangeArrowheads="1"/>
          </p:cNvSpPr>
          <p:nvPr/>
        </p:nvSpPr>
        <p:spPr bwMode="auto">
          <a:xfrm>
            <a:off x="8215313" y="4271963"/>
            <a:ext cx="625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time</a:t>
            </a:r>
          </a:p>
        </p:txBody>
      </p:sp>
      <p:sp>
        <p:nvSpPr>
          <p:cNvPr id="97292" name="Text Box 17">
            <a:extLst>
              <a:ext uri="{FF2B5EF4-FFF2-40B4-BE49-F238E27FC236}">
                <a16:creationId xmlns:a16="http://schemas.microsoft.com/office/drawing/2014/main" id="{52D3855E-36B7-4F8D-CEE0-80C832A87AA1}"/>
              </a:ext>
            </a:extLst>
          </p:cNvPr>
          <p:cNvSpPr txBox="1">
            <a:spLocks noChangeArrowheads="1"/>
          </p:cNvSpPr>
          <p:nvPr/>
        </p:nvSpPr>
        <p:spPr bwMode="auto">
          <a:xfrm>
            <a:off x="485775" y="1538288"/>
            <a:ext cx="954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window</a:t>
            </a:r>
          </a:p>
        </p:txBody>
      </p:sp>
      <p:sp>
        <p:nvSpPr>
          <p:cNvPr id="97293" name="Rectangle 20">
            <a:extLst>
              <a:ext uri="{FF2B5EF4-FFF2-40B4-BE49-F238E27FC236}">
                <a16:creationId xmlns:a16="http://schemas.microsoft.com/office/drawing/2014/main" id="{D0B2BFB7-182E-BE33-C399-484734CDBC03}"/>
              </a:ext>
            </a:extLst>
          </p:cNvPr>
          <p:cNvSpPr>
            <a:spLocks noChangeArrowheads="1"/>
          </p:cNvSpPr>
          <p:nvPr/>
        </p:nvSpPr>
        <p:spPr bwMode="auto">
          <a:xfrm>
            <a:off x="1133475" y="4546600"/>
            <a:ext cx="1609725"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7294" name="Text Box 22">
            <a:extLst>
              <a:ext uri="{FF2B5EF4-FFF2-40B4-BE49-F238E27FC236}">
                <a16:creationId xmlns:a16="http://schemas.microsoft.com/office/drawing/2014/main" id="{0203DCBE-F974-5E22-91FA-C4B0D2F364A0}"/>
              </a:ext>
            </a:extLst>
          </p:cNvPr>
          <p:cNvSpPr txBox="1">
            <a:spLocks noChangeArrowheads="1"/>
          </p:cNvSpPr>
          <p:nvPr/>
        </p:nvSpPr>
        <p:spPr bwMode="auto">
          <a:xfrm>
            <a:off x="1644650" y="454183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CA</a:t>
            </a:r>
          </a:p>
        </p:txBody>
      </p:sp>
      <p:sp>
        <p:nvSpPr>
          <p:cNvPr id="97295" name="Rectangle 23">
            <a:extLst>
              <a:ext uri="{FF2B5EF4-FFF2-40B4-BE49-F238E27FC236}">
                <a16:creationId xmlns:a16="http://schemas.microsoft.com/office/drawing/2014/main" id="{E46EA551-E218-4AF1-AEF9-E3FDBDEF5863}"/>
              </a:ext>
            </a:extLst>
          </p:cNvPr>
          <p:cNvSpPr>
            <a:spLocks noChangeArrowheads="1"/>
          </p:cNvSpPr>
          <p:nvPr/>
        </p:nvSpPr>
        <p:spPr bwMode="auto">
          <a:xfrm>
            <a:off x="2741613" y="4543425"/>
            <a:ext cx="204787" cy="347663"/>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7296" name="Rectangle 24">
            <a:extLst>
              <a:ext uri="{FF2B5EF4-FFF2-40B4-BE49-F238E27FC236}">
                <a16:creationId xmlns:a16="http://schemas.microsoft.com/office/drawing/2014/main" id="{C89C7949-5649-2A7A-09A2-CD0363ACF3BE}"/>
              </a:ext>
            </a:extLst>
          </p:cNvPr>
          <p:cNvSpPr>
            <a:spLocks noChangeArrowheads="1"/>
          </p:cNvSpPr>
          <p:nvPr/>
        </p:nvSpPr>
        <p:spPr bwMode="auto">
          <a:xfrm>
            <a:off x="2947988" y="4543425"/>
            <a:ext cx="733425"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7297" name="Rectangle 25">
            <a:extLst>
              <a:ext uri="{FF2B5EF4-FFF2-40B4-BE49-F238E27FC236}">
                <a16:creationId xmlns:a16="http://schemas.microsoft.com/office/drawing/2014/main" id="{CC588F3E-4735-F109-FF53-08BF8879915E}"/>
              </a:ext>
            </a:extLst>
          </p:cNvPr>
          <p:cNvSpPr>
            <a:spLocks noChangeArrowheads="1"/>
          </p:cNvSpPr>
          <p:nvPr/>
        </p:nvSpPr>
        <p:spPr bwMode="auto">
          <a:xfrm>
            <a:off x="3667125" y="4548188"/>
            <a:ext cx="231775" cy="341312"/>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7298" name="Rectangle 26">
            <a:extLst>
              <a:ext uri="{FF2B5EF4-FFF2-40B4-BE49-F238E27FC236}">
                <a16:creationId xmlns:a16="http://schemas.microsoft.com/office/drawing/2014/main" id="{50C2AB0F-FDBE-41B6-E953-D1474608A8FD}"/>
              </a:ext>
            </a:extLst>
          </p:cNvPr>
          <p:cNvSpPr>
            <a:spLocks noChangeArrowheads="1"/>
          </p:cNvSpPr>
          <p:nvPr/>
        </p:nvSpPr>
        <p:spPr bwMode="auto">
          <a:xfrm>
            <a:off x="3900488" y="4543425"/>
            <a:ext cx="2408237"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7299" name="Rectangle 27">
            <a:extLst>
              <a:ext uri="{FF2B5EF4-FFF2-40B4-BE49-F238E27FC236}">
                <a16:creationId xmlns:a16="http://schemas.microsoft.com/office/drawing/2014/main" id="{E5068A8B-4463-8B37-139C-0D83B9355A22}"/>
              </a:ext>
            </a:extLst>
          </p:cNvPr>
          <p:cNvSpPr>
            <a:spLocks noChangeArrowheads="1"/>
          </p:cNvSpPr>
          <p:nvPr/>
        </p:nvSpPr>
        <p:spPr bwMode="auto">
          <a:xfrm>
            <a:off x="6299200" y="4546600"/>
            <a:ext cx="295275" cy="341313"/>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97300" name="Rectangle 28">
            <a:extLst>
              <a:ext uri="{FF2B5EF4-FFF2-40B4-BE49-F238E27FC236}">
                <a16:creationId xmlns:a16="http://schemas.microsoft.com/office/drawing/2014/main" id="{40CA7978-0A3B-D774-C088-78E18236EB0D}"/>
              </a:ext>
            </a:extLst>
          </p:cNvPr>
          <p:cNvSpPr>
            <a:spLocks noChangeArrowheads="1"/>
          </p:cNvSpPr>
          <p:nvPr/>
        </p:nvSpPr>
        <p:spPr bwMode="auto">
          <a:xfrm>
            <a:off x="6591300" y="4548188"/>
            <a:ext cx="1068388" cy="341312"/>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7301" name="Text Box 30">
            <a:extLst>
              <a:ext uri="{FF2B5EF4-FFF2-40B4-BE49-F238E27FC236}">
                <a16:creationId xmlns:a16="http://schemas.microsoft.com/office/drawing/2014/main" id="{F00F8D14-6F2E-91D2-4CAE-F03B9EAF3F16}"/>
              </a:ext>
            </a:extLst>
          </p:cNvPr>
          <p:cNvSpPr txBox="1">
            <a:spLocks noChangeArrowheads="1"/>
          </p:cNvSpPr>
          <p:nvPr/>
        </p:nvSpPr>
        <p:spPr bwMode="auto">
          <a:xfrm>
            <a:off x="833438" y="5314950"/>
            <a:ext cx="2833687" cy="7064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SS: Slow Start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CA: Congestion Avoidance</a:t>
            </a:r>
          </a:p>
        </p:txBody>
      </p:sp>
      <p:sp>
        <p:nvSpPr>
          <p:cNvPr id="97302" name="Line 5">
            <a:extLst>
              <a:ext uri="{FF2B5EF4-FFF2-40B4-BE49-F238E27FC236}">
                <a16:creationId xmlns:a16="http://schemas.microsoft.com/office/drawing/2014/main" id="{46D623FF-9386-4E74-C12F-53D19150A611}"/>
              </a:ext>
            </a:extLst>
          </p:cNvPr>
          <p:cNvSpPr>
            <a:spLocks noChangeShapeType="1"/>
          </p:cNvSpPr>
          <p:nvPr/>
        </p:nvSpPr>
        <p:spPr bwMode="auto">
          <a:xfrm flipV="1">
            <a:off x="889000" y="1944688"/>
            <a:ext cx="0" cy="2511425"/>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7303" name="Line 4">
            <a:extLst>
              <a:ext uri="{FF2B5EF4-FFF2-40B4-BE49-F238E27FC236}">
                <a16:creationId xmlns:a16="http://schemas.microsoft.com/office/drawing/2014/main" id="{CF19828E-F965-3294-A42C-1871AD42A37D}"/>
              </a:ext>
            </a:extLst>
          </p:cNvPr>
          <p:cNvSpPr>
            <a:spLocks noChangeShapeType="1"/>
          </p:cNvSpPr>
          <p:nvPr/>
        </p:nvSpPr>
        <p:spPr bwMode="auto">
          <a:xfrm>
            <a:off x="889000" y="4468813"/>
            <a:ext cx="7277100" cy="0"/>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A041B037-B698-2F8A-AE10-249137CB0491}"/>
              </a:ext>
            </a:extLst>
          </p:cNvPr>
          <p:cNvSpPr>
            <a:spLocks noGrp="1"/>
          </p:cNvSpPr>
          <p:nvPr>
            <p:ph type="title"/>
          </p:nvPr>
        </p:nvSpPr>
        <p:spPr>
          <a:xfrm>
            <a:off x="406400" y="228600"/>
            <a:ext cx="8434388" cy="814388"/>
          </a:xfrm>
        </p:spPr>
        <p:txBody>
          <a:bodyPr/>
          <a:lstStyle/>
          <a:p>
            <a:r>
              <a:rPr lang="en-US" altLang="en-US" sz="3600">
                <a:ea typeface="ＭＳ Ｐゴシック" panose="020B0600070205080204" pitchFamily="34" charset="-128"/>
              </a:rPr>
              <a:t>TCP Reno</a:t>
            </a:r>
          </a:p>
        </p:txBody>
      </p:sp>
      <p:sp>
        <p:nvSpPr>
          <p:cNvPr id="98306" name="Rectangle 18">
            <a:extLst>
              <a:ext uri="{FF2B5EF4-FFF2-40B4-BE49-F238E27FC236}">
                <a16:creationId xmlns:a16="http://schemas.microsoft.com/office/drawing/2014/main" id="{17707F26-4E12-D65A-78CA-AC62C3C84B19}"/>
              </a:ext>
            </a:extLst>
          </p:cNvPr>
          <p:cNvSpPr>
            <a:spLocks noChangeArrowheads="1"/>
          </p:cNvSpPr>
          <p:nvPr/>
        </p:nvSpPr>
        <p:spPr bwMode="auto">
          <a:xfrm>
            <a:off x="889000" y="4546600"/>
            <a:ext cx="244475" cy="347663"/>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SS</a:t>
            </a:r>
          </a:p>
        </p:txBody>
      </p:sp>
      <p:sp>
        <p:nvSpPr>
          <p:cNvPr id="98307" name="Freeform 6">
            <a:extLst>
              <a:ext uri="{FF2B5EF4-FFF2-40B4-BE49-F238E27FC236}">
                <a16:creationId xmlns:a16="http://schemas.microsoft.com/office/drawing/2014/main" id="{4BA414C0-59F0-23CB-519E-350E2C162962}"/>
              </a:ext>
            </a:extLst>
          </p:cNvPr>
          <p:cNvSpPr>
            <a:spLocks/>
          </p:cNvSpPr>
          <p:nvPr/>
        </p:nvSpPr>
        <p:spPr bwMode="auto">
          <a:xfrm>
            <a:off x="889000" y="3606800"/>
            <a:ext cx="261938" cy="862013"/>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8308" name="Line 7">
            <a:extLst>
              <a:ext uri="{FF2B5EF4-FFF2-40B4-BE49-F238E27FC236}">
                <a16:creationId xmlns:a16="http://schemas.microsoft.com/office/drawing/2014/main" id="{889617CF-2C8B-CA1E-6BA9-E0921DDE3D39}"/>
              </a:ext>
            </a:extLst>
          </p:cNvPr>
          <p:cNvSpPr>
            <a:spLocks noChangeShapeType="1"/>
          </p:cNvSpPr>
          <p:nvPr/>
        </p:nvSpPr>
        <p:spPr bwMode="auto">
          <a:xfrm flipV="1">
            <a:off x="1146175" y="2279650"/>
            <a:ext cx="1635125" cy="1327150"/>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8309" name="Line 11">
            <a:extLst>
              <a:ext uri="{FF2B5EF4-FFF2-40B4-BE49-F238E27FC236}">
                <a16:creationId xmlns:a16="http://schemas.microsoft.com/office/drawing/2014/main" id="{042F9B04-5FCA-E580-A5BF-DF88AEBCF331}"/>
              </a:ext>
            </a:extLst>
          </p:cNvPr>
          <p:cNvSpPr>
            <a:spLocks noChangeShapeType="1"/>
          </p:cNvSpPr>
          <p:nvPr/>
        </p:nvSpPr>
        <p:spPr bwMode="auto">
          <a:xfrm flipV="1">
            <a:off x="2800350" y="2894013"/>
            <a:ext cx="693738" cy="568325"/>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8310" name="Line 13">
            <a:extLst>
              <a:ext uri="{FF2B5EF4-FFF2-40B4-BE49-F238E27FC236}">
                <a16:creationId xmlns:a16="http://schemas.microsoft.com/office/drawing/2014/main" id="{2F22C5A2-E7C7-B29C-6E40-A0BCD16CB4AE}"/>
              </a:ext>
            </a:extLst>
          </p:cNvPr>
          <p:cNvSpPr>
            <a:spLocks noChangeShapeType="1"/>
          </p:cNvSpPr>
          <p:nvPr/>
        </p:nvSpPr>
        <p:spPr bwMode="auto">
          <a:xfrm flipV="1">
            <a:off x="3552825" y="2028825"/>
            <a:ext cx="2290763" cy="1792288"/>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8311" name="Line 15">
            <a:extLst>
              <a:ext uri="{FF2B5EF4-FFF2-40B4-BE49-F238E27FC236}">
                <a16:creationId xmlns:a16="http://schemas.microsoft.com/office/drawing/2014/main" id="{8DD3D974-D1A0-5E9C-A781-46514FF25173}"/>
              </a:ext>
            </a:extLst>
          </p:cNvPr>
          <p:cNvSpPr>
            <a:spLocks noChangeShapeType="1"/>
          </p:cNvSpPr>
          <p:nvPr/>
        </p:nvSpPr>
        <p:spPr bwMode="auto">
          <a:xfrm flipV="1">
            <a:off x="5951538" y="2593975"/>
            <a:ext cx="938212" cy="736600"/>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8312" name="Text Box 16">
            <a:extLst>
              <a:ext uri="{FF2B5EF4-FFF2-40B4-BE49-F238E27FC236}">
                <a16:creationId xmlns:a16="http://schemas.microsoft.com/office/drawing/2014/main" id="{62E57421-539E-3185-9DA3-2E47154D22CD}"/>
              </a:ext>
            </a:extLst>
          </p:cNvPr>
          <p:cNvSpPr txBox="1">
            <a:spLocks noChangeArrowheads="1"/>
          </p:cNvSpPr>
          <p:nvPr/>
        </p:nvSpPr>
        <p:spPr bwMode="auto">
          <a:xfrm>
            <a:off x="8215313" y="4271963"/>
            <a:ext cx="625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time</a:t>
            </a:r>
          </a:p>
        </p:txBody>
      </p:sp>
      <p:sp>
        <p:nvSpPr>
          <p:cNvPr id="98313" name="Text Box 17">
            <a:extLst>
              <a:ext uri="{FF2B5EF4-FFF2-40B4-BE49-F238E27FC236}">
                <a16:creationId xmlns:a16="http://schemas.microsoft.com/office/drawing/2014/main" id="{6ABF9D7F-D3E1-80FD-993C-73EF482F08A3}"/>
              </a:ext>
            </a:extLst>
          </p:cNvPr>
          <p:cNvSpPr txBox="1">
            <a:spLocks noChangeArrowheads="1"/>
          </p:cNvSpPr>
          <p:nvPr/>
        </p:nvSpPr>
        <p:spPr bwMode="auto">
          <a:xfrm>
            <a:off x="485775" y="1538288"/>
            <a:ext cx="954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window</a:t>
            </a:r>
          </a:p>
        </p:txBody>
      </p:sp>
      <p:sp>
        <p:nvSpPr>
          <p:cNvPr id="98314" name="Rectangle 20">
            <a:extLst>
              <a:ext uri="{FF2B5EF4-FFF2-40B4-BE49-F238E27FC236}">
                <a16:creationId xmlns:a16="http://schemas.microsoft.com/office/drawing/2014/main" id="{43C45524-6F21-E3F0-60DF-88FFAC0A0759}"/>
              </a:ext>
            </a:extLst>
          </p:cNvPr>
          <p:cNvSpPr>
            <a:spLocks noChangeArrowheads="1"/>
          </p:cNvSpPr>
          <p:nvPr/>
        </p:nvSpPr>
        <p:spPr bwMode="auto">
          <a:xfrm>
            <a:off x="1133475" y="4546600"/>
            <a:ext cx="1609725"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8315" name="Text Box 22">
            <a:extLst>
              <a:ext uri="{FF2B5EF4-FFF2-40B4-BE49-F238E27FC236}">
                <a16:creationId xmlns:a16="http://schemas.microsoft.com/office/drawing/2014/main" id="{EA998FE1-FB53-9BEC-83EE-F6F4949DF414}"/>
              </a:ext>
            </a:extLst>
          </p:cNvPr>
          <p:cNvSpPr txBox="1">
            <a:spLocks noChangeArrowheads="1"/>
          </p:cNvSpPr>
          <p:nvPr/>
        </p:nvSpPr>
        <p:spPr bwMode="auto">
          <a:xfrm>
            <a:off x="1644650" y="454183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CA</a:t>
            </a:r>
          </a:p>
        </p:txBody>
      </p:sp>
      <p:sp>
        <p:nvSpPr>
          <p:cNvPr id="98316" name="Rectangle 24">
            <a:extLst>
              <a:ext uri="{FF2B5EF4-FFF2-40B4-BE49-F238E27FC236}">
                <a16:creationId xmlns:a16="http://schemas.microsoft.com/office/drawing/2014/main" id="{65135B12-134A-A014-3E7A-97E62EA5612E}"/>
              </a:ext>
            </a:extLst>
          </p:cNvPr>
          <p:cNvSpPr>
            <a:spLocks noChangeArrowheads="1"/>
          </p:cNvSpPr>
          <p:nvPr/>
        </p:nvSpPr>
        <p:spPr bwMode="auto">
          <a:xfrm>
            <a:off x="2762250" y="4543425"/>
            <a:ext cx="733425"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8317" name="Rectangle 26">
            <a:extLst>
              <a:ext uri="{FF2B5EF4-FFF2-40B4-BE49-F238E27FC236}">
                <a16:creationId xmlns:a16="http://schemas.microsoft.com/office/drawing/2014/main" id="{7CC02069-C5FD-A0F7-96E6-90C5D3D987EF}"/>
              </a:ext>
            </a:extLst>
          </p:cNvPr>
          <p:cNvSpPr>
            <a:spLocks noChangeArrowheads="1"/>
          </p:cNvSpPr>
          <p:nvPr/>
        </p:nvSpPr>
        <p:spPr bwMode="auto">
          <a:xfrm>
            <a:off x="3516313" y="4543425"/>
            <a:ext cx="2408237"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8318" name="Rectangle 28">
            <a:extLst>
              <a:ext uri="{FF2B5EF4-FFF2-40B4-BE49-F238E27FC236}">
                <a16:creationId xmlns:a16="http://schemas.microsoft.com/office/drawing/2014/main" id="{51C80C5E-472C-654E-860D-821FDFD5EA68}"/>
              </a:ext>
            </a:extLst>
          </p:cNvPr>
          <p:cNvSpPr>
            <a:spLocks noChangeArrowheads="1"/>
          </p:cNvSpPr>
          <p:nvPr/>
        </p:nvSpPr>
        <p:spPr bwMode="auto">
          <a:xfrm>
            <a:off x="5942013" y="4548188"/>
            <a:ext cx="1068387" cy="341312"/>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98319" name="Text Box 30">
            <a:extLst>
              <a:ext uri="{FF2B5EF4-FFF2-40B4-BE49-F238E27FC236}">
                <a16:creationId xmlns:a16="http://schemas.microsoft.com/office/drawing/2014/main" id="{7D984BBF-CA10-CED3-F416-1ECECD8275DE}"/>
              </a:ext>
            </a:extLst>
          </p:cNvPr>
          <p:cNvSpPr txBox="1">
            <a:spLocks noChangeArrowheads="1"/>
          </p:cNvSpPr>
          <p:nvPr/>
        </p:nvSpPr>
        <p:spPr bwMode="auto">
          <a:xfrm>
            <a:off x="833438" y="5314950"/>
            <a:ext cx="2833687" cy="7064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SS: Slow Start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CA: Congestion Avoidance</a:t>
            </a:r>
          </a:p>
        </p:txBody>
      </p:sp>
      <p:sp>
        <p:nvSpPr>
          <p:cNvPr id="98320" name="Line 5">
            <a:extLst>
              <a:ext uri="{FF2B5EF4-FFF2-40B4-BE49-F238E27FC236}">
                <a16:creationId xmlns:a16="http://schemas.microsoft.com/office/drawing/2014/main" id="{AB946705-B2AD-C0A7-0578-3C65BA632F01}"/>
              </a:ext>
            </a:extLst>
          </p:cNvPr>
          <p:cNvSpPr>
            <a:spLocks noChangeShapeType="1"/>
          </p:cNvSpPr>
          <p:nvPr/>
        </p:nvSpPr>
        <p:spPr bwMode="auto">
          <a:xfrm flipV="1">
            <a:off x="889000" y="1944688"/>
            <a:ext cx="0" cy="2511425"/>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8321" name="Line 4">
            <a:extLst>
              <a:ext uri="{FF2B5EF4-FFF2-40B4-BE49-F238E27FC236}">
                <a16:creationId xmlns:a16="http://schemas.microsoft.com/office/drawing/2014/main" id="{0907F799-4B73-8F72-7127-9881747231A5}"/>
              </a:ext>
            </a:extLst>
          </p:cNvPr>
          <p:cNvSpPr>
            <a:spLocks noChangeShapeType="1"/>
          </p:cNvSpPr>
          <p:nvPr/>
        </p:nvSpPr>
        <p:spPr bwMode="auto">
          <a:xfrm>
            <a:off x="889000" y="4468813"/>
            <a:ext cx="7277100" cy="0"/>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8322" name="Text Box 30">
            <a:extLst>
              <a:ext uri="{FF2B5EF4-FFF2-40B4-BE49-F238E27FC236}">
                <a16:creationId xmlns:a16="http://schemas.microsoft.com/office/drawing/2014/main" id="{98C8E07B-C83C-3016-337D-3908F18297A6}"/>
              </a:ext>
            </a:extLst>
          </p:cNvPr>
          <p:cNvSpPr txBox="1">
            <a:spLocks noChangeArrowheads="1"/>
          </p:cNvSpPr>
          <p:nvPr/>
        </p:nvSpPr>
        <p:spPr bwMode="auto">
          <a:xfrm>
            <a:off x="4572000" y="5372100"/>
            <a:ext cx="3578225" cy="3698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Fast retransmission/Fast recovery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6FCBAE4F-8C04-9C52-6FD0-AEA71D265823}"/>
              </a:ext>
            </a:extLst>
          </p:cNvPr>
          <p:cNvSpPr>
            <a:spLocks noGrp="1"/>
          </p:cNvSpPr>
          <p:nvPr>
            <p:ph type="title"/>
          </p:nvPr>
        </p:nvSpPr>
        <p:spPr/>
        <p:txBody>
          <a:bodyPr/>
          <a:lstStyle/>
          <a:p>
            <a:r>
              <a:rPr lang="en-US" altLang="en-US">
                <a:ea typeface="ＭＳ Ｐゴシック" panose="020B0600070205080204" pitchFamily="34" charset="-128"/>
              </a:rPr>
              <a:t>TCP Reno</a:t>
            </a:r>
          </a:p>
        </p:txBody>
      </p:sp>
      <p:pic>
        <p:nvPicPr>
          <p:cNvPr id="99330" name="Picture 1">
            <a:extLst>
              <a:ext uri="{FF2B5EF4-FFF2-40B4-BE49-F238E27FC236}">
                <a16:creationId xmlns:a16="http://schemas.microsoft.com/office/drawing/2014/main" id="{779ABFA0-4748-8A46-030A-4B8DB4A4A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63" y="1243013"/>
            <a:ext cx="7483475"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333F8007-3400-44EB-8969-05B78A31A154}"/>
              </a:ext>
            </a:extLst>
          </p:cNvPr>
          <p:cNvSpPr>
            <a:spLocks noGrp="1"/>
          </p:cNvSpPr>
          <p:nvPr>
            <p:ph type="title"/>
          </p:nvPr>
        </p:nvSpPr>
        <p:spPr>
          <a:xfrm>
            <a:off x="0" y="215900"/>
            <a:ext cx="9144000" cy="814388"/>
          </a:xfrm>
        </p:spPr>
        <p:txBody>
          <a:bodyPr/>
          <a:lstStyle/>
          <a:p>
            <a:r>
              <a:rPr lang="en-US" altLang="en-US" sz="3600">
                <a:ea typeface="ＭＳ Ｐゴシック" panose="020B0600070205080204" pitchFamily="34" charset="-128"/>
              </a:rPr>
              <a:t>TCP Reno: details of Fast Recovery</a:t>
            </a:r>
          </a:p>
        </p:txBody>
      </p:sp>
      <p:pic>
        <p:nvPicPr>
          <p:cNvPr id="103426" name="Picture 2">
            <a:extLst>
              <a:ext uri="{FF2B5EF4-FFF2-40B4-BE49-F238E27FC236}">
                <a16:creationId xmlns:a16="http://schemas.microsoft.com/office/drawing/2014/main" id="{80E7FA17-28B1-DF6C-F026-12E64EADD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1870075"/>
            <a:ext cx="8312150"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4">
            <a:extLst>
              <a:ext uri="{FF2B5EF4-FFF2-40B4-BE49-F238E27FC236}">
                <a16:creationId xmlns:a16="http://schemas.microsoft.com/office/drawing/2014/main" id="{3F940EDD-1507-E1FB-1272-F9FEE2CDB8A9}"/>
              </a:ext>
            </a:extLst>
          </p:cNvPr>
          <p:cNvSpPr>
            <a:spLocks noGrp="1"/>
          </p:cNvSpPr>
          <p:nvPr>
            <p:ph type="ctrTitle"/>
          </p:nvPr>
        </p:nvSpPr>
        <p:spPr/>
        <p:txBody>
          <a:bodyPr/>
          <a:lstStyle/>
          <a:p>
            <a:r>
              <a:rPr lang="en-US" altLang="en-US">
                <a:ea typeface="ＭＳ Ｐゴシック" panose="020B0600070205080204" pitchFamily="34" charset="-128"/>
              </a:rPr>
              <a:t>TCP Congestion Control</a:t>
            </a:r>
          </a:p>
        </p:txBody>
      </p:sp>
      <p:sp>
        <p:nvSpPr>
          <p:cNvPr id="6" name="Subtitle 5">
            <a:extLst>
              <a:ext uri="{FF2B5EF4-FFF2-40B4-BE49-F238E27FC236}">
                <a16:creationId xmlns:a16="http://schemas.microsoft.com/office/drawing/2014/main" id="{88AB1B6C-1A44-EC4E-2727-9C5DBEA1F2EA}"/>
              </a:ext>
            </a:extLst>
          </p:cNvPr>
          <p:cNvSpPr>
            <a:spLocks noGrp="1"/>
          </p:cNvSpPr>
          <p:nvPr>
            <p:ph type="subTitle" idx="1"/>
          </p:nvPr>
        </p:nvSpPr>
        <p:spPr/>
        <p:txBody>
          <a:bodyPr/>
          <a:lstStyle/>
          <a:p>
            <a:pPr>
              <a:buFont typeface="Arial" pitchFamily="1" charset="0"/>
              <a:buNone/>
              <a:defRPr/>
            </a:pPr>
            <a:endParaRPr lang="en-US"/>
          </a:p>
        </p:txBody>
      </p:sp>
      <p:sp>
        <p:nvSpPr>
          <p:cNvPr id="116739" name="Slide Number Placeholder 3">
            <a:extLst>
              <a:ext uri="{FF2B5EF4-FFF2-40B4-BE49-F238E27FC236}">
                <a16:creationId xmlns:a16="http://schemas.microsoft.com/office/drawing/2014/main" id="{B58F2BB6-D9B0-83EF-34C9-067042F1DE5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716D12-2314-084D-95E2-19195DEFA43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E661E8EE-C04D-0696-0200-238CBC2AFC68}"/>
              </a:ext>
            </a:extLst>
          </p:cNvPr>
          <p:cNvSpPr>
            <a:spLocks noGrp="1"/>
          </p:cNvSpPr>
          <p:nvPr>
            <p:ph type="title"/>
          </p:nvPr>
        </p:nvSpPr>
        <p:spPr/>
        <p:txBody>
          <a:bodyPr/>
          <a:lstStyle/>
          <a:p>
            <a:r>
              <a:rPr lang="en-US" altLang="en-US">
                <a:ea typeface="ＭＳ Ｐゴシック" panose="020B0600070205080204" pitchFamily="34" charset="-128"/>
              </a:rPr>
              <a:t>TCP Reno</a:t>
            </a:r>
          </a:p>
        </p:txBody>
      </p:sp>
      <p:pic>
        <p:nvPicPr>
          <p:cNvPr id="99330" name="Picture 1">
            <a:extLst>
              <a:ext uri="{FF2B5EF4-FFF2-40B4-BE49-F238E27FC236}">
                <a16:creationId xmlns:a16="http://schemas.microsoft.com/office/drawing/2014/main" id="{2536B54B-A52D-DBE2-DEC3-E337073C0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63" y="1243013"/>
            <a:ext cx="7483475"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a:extLst>
              <a:ext uri="{FF2B5EF4-FFF2-40B4-BE49-F238E27FC236}">
                <a16:creationId xmlns:a16="http://schemas.microsoft.com/office/drawing/2014/main" id="{104D480F-4F97-B541-E0BD-8CC6C75739B7}"/>
              </a:ext>
            </a:extLst>
          </p:cNvPr>
          <p:cNvSpPr/>
          <p:nvPr/>
        </p:nvSpPr>
        <p:spPr>
          <a:xfrm>
            <a:off x="0" y="0"/>
            <a:ext cx="9144000" cy="6858000"/>
          </a:xfrm>
          <a:custGeom>
            <a:avLst/>
            <a:gdLst>
              <a:gd name="connsiteX0" fmla="*/ 2928135 w 9144000"/>
              <a:gd name="connsiteY0" fmla="*/ 2506894 h 6858000"/>
              <a:gd name="connsiteX1" fmla="*/ 2928135 w 9144000"/>
              <a:gd name="connsiteY1" fmla="*/ 4274049 h 6858000"/>
              <a:gd name="connsiteX2" fmla="*/ 3965825 w 9144000"/>
              <a:gd name="connsiteY2" fmla="*/ 4274049 h 6858000"/>
              <a:gd name="connsiteX3" fmla="*/ 3965825 w 9144000"/>
              <a:gd name="connsiteY3" fmla="*/ 2506894 h 6858000"/>
              <a:gd name="connsiteX4" fmla="*/ 0 w 9144000"/>
              <a:gd name="connsiteY4" fmla="*/ 0 h 6858000"/>
              <a:gd name="connsiteX5" fmla="*/ 9144000 w 9144000"/>
              <a:gd name="connsiteY5" fmla="*/ 0 h 6858000"/>
              <a:gd name="connsiteX6" fmla="*/ 9144000 w 9144000"/>
              <a:gd name="connsiteY6" fmla="*/ 6858000 h 6858000"/>
              <a:gd name="connsiteX7" fmla="*/ 0 w 9144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6858000">
                <a:moveTo>
                  <a:pt x="2928135" y="2506894"/>
                </a:moveTo>
                <a:lnTo>
                  <a:pt x="2928135" y="4274049"/>
                </a:lnTo>
                <a:lnTo>
                  <a:pt x="3965825" y="4274049"/>
                </a:lnTo>
                <a:lnTo>
                  <a:pt x="3965825" y="2506894"/>
                </a:lnTo>
                <a:close/>
                <a:moveTo>
                  <a:pt x="0" y="0"/>
                </a:moveTo>
                <a:lnTo>
                  <a:pt x="9144000" y="0"/>
                </a:lnTo>
                <a:lnTo>
                  <a:pt x="9144000" y="6858000"/>
                </a:lnTo>
                <a:lnTo>
                  <a:pt x="0" y="6858000"/>
                </a:lnTo>
                <a:close/>
              </a:path>
            </a:pathLst>
          </a:custGeom>
          <a:solidFill>
            <a:schemeClr val="bg1">
              <a:lumMod val="50000"/>
              <a:alpha val="60000"/>
            </a:schemeClr>
          </a:solidFill>
          <a:ln w="2540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6760A4E2-90A5-00C8-2CD2-E9C8DFF00C12}"/>
              </a:ext>
            </a:extLst>
          </p:cNvPr>
          <p:cNvSpPr>
            <a:spLocks noGrp="1"/>
          </p:cNvSpPr>
          <p:nvPr>
            <p:ph type="title"/>
          </p:nvPr>
        </p:nvSpPr>
        <p:spPr>
          <a:xfrm>
            <a:off x="0" y="215900"/>
            <a:ext cx="9144000" cy="814388"/>
          </a:xfrm>
        </p:spPr>
        <p:txBody>
          <a:bodyPr/>
          <a:lstStyle/>
          <a:p>
            <a:r>
              <a:rPr lang="en-US" altLang="en-US" sz="3600">
                <a:ea typeface="ＭＳ Ｐゴシック" panose="020B0600070205080204" pitchFamily="34" charset="-128"/>
              </a:rPr>
              <a:t>TCP Reno: details of Fast Recovery</a:t>
            </a:r>
          </a:p>
        </p:txBody>
      </p:sp>
      <p:pic>
        <p:nvPicPr>
          <p:cNvPr id="101378" name="Picture 6">
            <a:extLst>
              <a:ext uri="{FF2B5EF4-FFF2-40B4-BE49-F238E27FC236}">
                <a16:creationId xmlns:a16="http://schemas.microsoft.com/office/drawing/2014/main" id="{F52736DB-C03E-05CE-7A5A-FA8C19C23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2216150"/>
            <a:ext cx="831215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a:extLst>
              <a:ext uri="{FF2B5EF4-FFF2-40B4-BE49-F238E27FC236}">
                <a16:creationId xmlns:a16="http://schemas.microsoft.com/office/drawing/2014/main" id="{B7CAFA31-AB08-9022-60AB-39E15DEC6585}"/>
              </a:ext>
            </a:extLst>
          </p:cNvPr>
          <p:cNvSpPr/>
          <p:nvPr/>
        </p:nvSpPr>
        <p:spPr>
          <a:xfrm>
            <a:off x="0" y="0"/>
            <a:ext cx="9144000" cy="6858000"/>
          </a:xfrm>
          <a:custGeom>
            <a:avLst/>
            <a:gdLst>
              <a:gd name="connsiteX0" fmla="*/ 3339101 w 9144000"/>
              <a:gd name="connsiteY0" fmla="*/ 3565133 h 6858000"/>
              <a:gd name="connsiteX1" fmla="*/ 3339101 w 9144000"/>
              <a:gd name="connsiteY1" fmla="*/ 4654193 h 6858000"/>
              <a:gd name="connsiteX2" fmla="*/ 4253501 w 9144000"/>
              <a:gd name="connsiteY2" fmla="*/ 4654193 h 6858000"/>
              <a:gd name="connsiteX3" fmla="*/ 4253501 w 9144000"/>
              <a:gd name="connsiteY3" fmla="*/ 3565133 h 6858000"/>
              <a:gd name="connsiteX4" fmla="*/ 0 w 9144000"/>
              <a:gd name="connsiteY4" fmla="*/ 0 h 6858000"/>
              <a:gd name="connsiteX5" fmla="*/ 9144000 w 9144000"/>
              <a:gd name="connsiteY5" fmla="*/ 0 h 6858000"/>
              <a:gd name="connsiteX6" fmla="*/ 9144000 w 9144000"/>
              <a:gd name="connsiteY6" fmla="*/ 6858000 h 6858000"/>
              <a:gd name="connsiteX7" fmla="*/ 0 w 9144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6858000">
                <a:moveTo>
                  <a:pt x="3339101" y="3565133"/>
                </a:moveTo>
                <a:lnTo>
                  <a:pt x="3339101" y="4654193"/>
                </a:lnTo>
                <a:lnTo>
                  <a:pt x="4253501" y="4654193"/>
                </a:lnTo>
                <a:lnTo>
                  <a:pt x="4253501" y="3565133"/>
                </a:lnTo>
                <a:close/>
                <a:moveTo>
                  <a:pt x="0" y="0"/>
                </a:moveTo>
                <a:lnTo>
                  <a:pt x="9144000" y="0"/>
                </a:lnTo>
                <a:lnTo>
                  <a:pt x="9144000" y="6858000"/>
                </a:lnTo>
                <a:lnTo>
                  <a:pt x="0" y="6858000"/>
                </a:lnTo>
                <a:close/>
              </a:path>
            </a:pathLst>
          </a:custGeom>
          <a:solidFill>
            <a:schemeClr val="bg1">
              <a:lumMod val="50000"/>
              <a:alpha val="60000"/>
            </a:schemeClr>
          </a:solidFill>
          <a:ln w="2540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780EFDCF-D8BF-9786-AE56-FC25BE1E3452}"/>
              </a:ext>
            </a:extLst>
          </p:cNvPr>
          <p:cNvSpPr>
            <a:spLocks noGrp="1"/>
          </p:cNvSpPr>
          <p:nvPr>
            <p:ph type="title"/>
          </p:nvPr>
        </p:nvSpPr>
        <p:spPr>
          <a:xfrm>
            <a:off x="0" y="215900"/>
            <a:ext cx="9144000" cy="814388"/>
          </a:xfrm>
        </p:spPr>
        <p:txBody>
          <a:bodyPr/>
          <a:lstStyle/>
          <a:p>
            <a:r>
              <a:rPr lang="en-US" altLang="en-US" sz="3600">
                <a:ea typeface="ＭＳ Ｐゴシック" panose="020B0600070205080204" pitchFamily="34" charset="-128"/>
              </a:rPr>
              <a:t>TCP Reno: details of Fast Recovery</a:t>
            </a:r>
          </a:p>
        </p:txBody>
      </p:sp>
      <p:pic>
        <p:nvPicPr>
          <p:cNvPr id="101378" name="Picture 6">
            <a:extLst>
              <a:ext uri="{FF2B5EF4-FFF2-40B4-BE49-F238E27FC236}">
                <a16:creationId xmlns:a16="http://schemas.microsoft.com/office/drawing/2014/main" id="{FBB8F849-A0D0-18DC-F190-A1DA5D0AB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2216150"/>
            <a:ext cx="831215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568898"/>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0362E079-BFD9-E7AD-C22C-F903936C2F5F}"/>
              </a:ext>
            </a:extLst>
          </p:cNvPr>
          <p:cNvSpPr>
            <a:spLocks noGrp="1"/>
          </p:cNvSpPr>
          <p:nvPr>
            <p:ph type="title"/>
          </p:nvPr>
        </p:nvSpPr>
        <p:spPr>
          <a:xfrm>
            <a:off x="0" y="215900"/>
            <a:ext cx="9144000" cy="814388"/>
          </a:xfrm>
        </p:spPr>
        <p:txBody>
          <a:bodyPr/>
          <a:lstStyle/>
          <a:p>
            <a:r>
              <a:rPr lang="en-US" altLang="en-US" sz="3600">
                <a:ea typeface="ＭＳ Ｐゴシック" panose="020B0600070205080204" pitchFamily="34" charset="-128"/>
              </a:rPr>
              <a:t>TCP Reno: details of Fast Recovery</a:t>
            </a:r>
          </a:p>
        </p:txBody>
      </p:sp>
      <p:pic>
        <p:nvPicPr>
          <p:cNvPr id="103426" name="Picture 2">
            <a:extLst>
              <a:ext uri="{FF2B5EF4-FFF2-40B4-BE49-F238E27FC236}">
                <a16:creationId xmlns:a16="http://schemas.microsoft.com/office/drawing/2014/main" id="{E93BC875-4B66-FC1D-1891-40A4CBD4A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1870075"/>
            <a:ext cx="8312150"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1A699E-93B9-B86C-6274-C3EEDBB0A28C}"/>
              </a:ext>
            </a:extLst>
          </p:cNvPr>
          <p:cNvSpPr>
            <a:spLocks noGrp="1"/>
          </p:cNvSpPr>
          <p:nvPr>
            <p:ph type="sldNum" sz="quarter" idx="12"/>
          </p:nvPr>
        </p:nvSpPr>
        <p:spPr/>
        <p:txBody>
          <a:bodyPr/>
          <a:lstStyle/>
          <a:p>
            <a:pPr>
              <a:defRPr/>
            </a:pPr>
            <a:fld id="{983B2371-4882-F247-9615-1FEE18DC3753}" type="slidenum">
              <a:rPr lang="en-US" altLang="en-US" smtClean="0"/>
              <a:pPr>
                <a:defRPr/>
              </a:pPr>
              <a:t>24</a:t>
            </a:fld>
            <a:endParaRPr lang="en-US" altLang="en-US"/>
          </a:p>
        </p:txBody>
      </p:sp>
      <p:cxnSp>
        <p:nvCxnSpPr>
          <p:cNvPr id="5" name="Straight Arrow Connector 4">
            <a:extLst>
              <a:ext uri="{FF2B5EF4-FFF2-40B4-BE49-F238E27FC236}">
                <a16:creationId xmlns:a16="http://schemas.microsoft.com/office/drawing/2014/main" id="{2D423469-E5AE-3691-5A70-4A34C1C4F748}"/>
              </a:ext>
            </a:extLst>
          </p:cNvPr>
          <p:cNvCxnSpPr>
            <a:cxnSpLocks/>
          </p:cNvCxnSpPr>
          <p:nvPr/>
        </p:nvCxnSpPr>
        <p:spPr>
          <a:xfrm>
            <a:off x="4313302" y="554193"/>
            <a:ext cx="0" cy="6303807"/>
          </a:xfrm>
          <a:prstGeom prst="straightConnector1">
            <a:avLst/>
          </a:prstGeom>
          <a:ln w="31750">
            <a:solidFill>
              <a:schemeClr val="tx1"/>
            </a:solidFill>
            <a:headEnd type="oval" w="lg" len="lg"/>
            <a:tailEnd type="arrow" w="lg" len="lg"/>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FD90E93D-57A8-952A-931A-9EC5C65B0D3B}"/>
              </a:ext>
            </a:extLst>
          </p:cNvPr>
          <p:cNvCxnSpPr>
            <a:cxnSpLocks/>
          </p:cNvCxnSpPr>
          <p:nvPr/>
        </p:nvCxnSpPr>
        <p:spPr>
          <a:xfrm>
            <a:off x="7371741" y="554193"/>
            <a:ext cx="0" cy="6303807"/>
          </a:xfrm>
          <a:prstGeom prst="straightConnector1">
            <a:avLst/>
          </a:prstGeom>
          <a:ln w="31750">
            <a:solidFill>
              <a:schemeClr val="tx1"/>
            </a:solidFill>
            <a:headEnd type="oval" w="lg" len="lg"/>
            <a:tailEnd type="arrow" w="lg" len="lg"/>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58FC78BC-B4FB-2544-04C6-7B344AB40956}"/>
              </a:ext>
            </a:extLst>
          </p:cNvPr>
          <p:cNvCxnSpPr>
            <a:cxnSpLocks/>
          </p:cNvCxnSpPr>
          <p:nvPr/>
        </p:nvCxnSpPr>
        <p:spPr>
          <a:xfrm>
            <a:off x="4313302" y="1003068"/>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E0B88D99-2AB4-F822-1AA6-52096171C88E}"/>
              </a:ext>
            </a:extLst>
          </p:cNvPr>
          <p:cNvSpPr txBox="1"/>
          <p:nvPr/>
        </p:nvSpPr>
        <p:spPr>
          <a:xfrm>
            <a:off x="3898988" y="143082"/>
            <a:ext cx="813043" cy="338554"/>
          </a:xfrm>
          <a:prstGeom prst="rect">
            <a:avLst/>
          </a:prstGeom>
          <a:noFill/>
        </p:spPr>
        <p:txBody>
          <a:bodyPr wrap="none" rtlCol="0">
            <a:spAutoFit/>
          </a:bodyPr>
          <a:lstStyle/>
          <a:p>
            <a:r>
              <a:rPr lang="en-US" sz="1600" dirty="0"/>
              <a:t>Sender</a:t>
            </a:r>
          </a:p>
        </p:txBody>
      </p:sp>
      <p:sp>
        <p:nvSpPr>
          <p:cNvPr id="23" name="TextBox 22">
            <a:extLst>
              <a:ext uri="{FF2B5EF4-FFF2-40B4-BE49-F238E27FC236}">
                <a16:creationId xmlns:a16="http://schemas.microsoft.com/office/drawing/2014/main" id="{DBA1014F-96C1-F41A-A5CB-AE9327AF4166}"/>
              </a:ext>
            </a:extLst>
          </p:cNvPr>
          <p:cNvSpPr txBox="1"/>
          <p:nvPr/>
        </p:nvSpPr>
        <p:spPr>
          <a:xfrm>
            <a:off x="6897284" y="136525"/>
            <a:ext cx="948914" cy="338554"/>
          </a:xfrm>
          <a:prstGeom prst="rect">
            <a:avLst/>
          </a:prstGeom>
          <a:noFill/>
        </p:spPr>
        <p:txBody>
          <a:bodyPr wrap="none" rtlCol="0">
            <a:spAutoFit/>
          </a:bodyPr>
          <a:lstStyle/>
          <a:p>
            <a:r>
              <a:rPr lang="en-US" sz="1600" dirty="0"/>
              <a:t>Receiver</a:t>
            </a:r>
          </a:p>
        </p:txBody>
      </p:sp>
      <p:cxnSp>
        <p:nvCxnSpPr>
          <p:cNvPr id="32" name="Straight Arrow Connector 31">
            <a:extLst>
              <a:ext uri="{FF2B5EF4-FFF2-40B4-BE49-F238E27FC236}">
                <a16:creationId xmlns:a16="http://schemas.microsoft.com/office/drawing/2014/main" id="{778A9BA6-59C6-36BC-5053-4C9FAA0BB779}"/>
              </a:ext>
            </a:extLst>
          </p:cNvPr>
          <p:cNvCxnSpPr>
            <a:cxnSpLocks/>
          </p:cNvCxnSpPr>
          <p:nvPr/>
        </p:nvCxnSpPr>
        <p:spPr>
          <a:xfrm flipH="1">
            <a:off x="4293425" y="1473518"/>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1D6225B1-5592-27DC-9536-CB7E8CA3190A}"/>
              </a:ext>
            </a:extLst>
          </p:cNvPr>
          <p:cNvCxnSpPr>
            <a:cxnSpLocks/>
          </p:cNvCxnSpPr>
          <p:nvPr/>
        </p:nvCxnSpPr>
        <p:spPr>
          <a:xfrm>
            <a:off x="4334808" y="1956752"/>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849D4E6B-E49B-073E-55F8-7988F5446FFB}"/>
              </a:ext>
            </a:extLst>
          </p:cNvPr>
          <p:cNvCxnSpPr>
            <a:cxnSpLocks/>
          </p:cNvCxnSpPr>
          <p:nvPr/>
        </p:nvCxnSpPr>
        <p:spPr>
          <a:xfrm>
            <a:off x="4334808" y="2146830"/>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6BDA37B7-3538-451F-7291-BA0298F7AFE8}"/>
              </a:ext>
            </a:extLst>
          </p:cNvPr>
          <p:cNvCxnSpPr>
            <a:cxnSpLocks/>
          </p:cNvCxnSpPr>
          <p:nvPr/>
        </p:nvCxnSpPr>
        <p:spPr>
          <a:xfrm flipH="1">
            <a:off x="4313302" y="2405627"/>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77196C3A-DC97-A6DA-62EB-D3F471A651FC}"/>
              </a:ext>
            </a:extLst>
          </p:cNvPr>
          <p:cNvCxnSpPr>
            <a:cxnSpLocks/>
          </p:cNvCxnSpPr>
          <p:nvPr/>
        </p:nvCxnSpPr>
        <p:spPr>
          <a:xfrm flipH="1">
            <a:off x="4305509" y="2595705"/>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FDA3D120-8B04-B96E-1479-EF3D211B4329}"/>
              </a:ext>
            </a:extLst>
          </p:cNvPr>
          <p:cNvCxnSpPr>
            <a:cxnSpLocks/>
          </p:cNvCxnSpPr>
          <p:nvPr/>
        </p:nvCxnSpPr>
        <p:spPr>
          <a:xfrm>
            <a:off x="4342601" y="2880505"/>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19FB80E9-AE0A-EEB4-7464-80B2D01D078F}"/>
              </a:ext>
            </a:extLst>
          </p:cNvPr>
          <p:cNvCxnSpPr>
            <a:cxnSpLocks/>
          </p:cNvCxnSpPr>
          <p:nvPr/>
        </p:nvCxnSpPr>
        <p:spPr>
          <a:xfrm>
            <a:off x="4342601" y="3070583"/>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F165DE19-6ECE-ED6B-E140-A565CC8862EC}"/>
              </a:ext>
            </a:extLst>
          </p:cNvPr>
          <p:cNvCxnSpPr>
            <a:cxnSpLocks/>
          </p:cNvCxnSpPr>
          <p:nvPr/>
        </p:nvCxnSpPr>
        <p:spPr>
          <a:xfrm flipH="1">
            <a:off x="4321095" y="3329380"/>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A5A0C83F-B35F-9D68-C80F-21CEAD0E8F92}"/>
              </a:ext>
            </a:extLst>
          </p:cNvPr>
          <p:cNvCxnSpPr>
            <a:cxnSpLocks/>
          </p:cNvCxnSpPr>
          <p:nvPr/>
        </p:nvCxnSpPr>
        <p:spPr>
          <a:xfrm flipH="1">
            <a:off x="4313302" y="3519458"/>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94A3D713-ADC4-1DDE-C2A2-7E5CACEF5653}"/>
              </a:ext>
            </a:extLst>
          </p:cNvPr>
          <p:cNvCxnSpPr>
            <a:cxnSpLocks/>
          </p:cNvCxnSpPr>
          <p:nvPr/>
        </p:nvCxnSpPr>
        <p:spPr>
          <a:xfrm>
            <a:off x="4324055" y="3259856"/>
            <a:ext cx="1400883" cy="205610"/>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87C7E18A-D6C0-47D7-1478-2821055F1335}"/>
              </a:ext>
            </a:extLst>
          </p:cNvPr>
          <p:cNvCxnSpPr>
            <a:cxnSpLocks/>
          </p:cNvCxnSpPr>
          <p:nvPr/>
        </p:nvCxnSpPr>
        <p:spPr>
          <a:xfrm>
            <a:off x="4324055" y="3449934"/>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C986A7C6-5C6C-3B37-C3DB-4F71E70E4956}"/>
              </a:ext>
            </a:extLst>
          </p:cNvPr>
          <p:cNvCxnSpPr>
            <a:cxnSpLocks/>
          </p:cNvCxnSpPr>
          <p:nvPr/>
        </p:nvCxnSpPr>
        <p:spPr>
          <a:xfrm flipH="1">
            <a:off x="4308043" y="3898673"/>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3E86D770-D7A7-1D3A-3A9A-D561941D7037}"/>
              </a:ext>
            </a:extLst>
          </p:cNvPr>
          <p:cNvCxnSpPr>
            <a:cxnSpLocks/>
          </p:cNvCxnSpPr>
          <p:nvPr/>
        </p:nvCxnSpPr>
        <p:spPr>
          <a:xfrm>
            <a:off x="4361147" y="3791169"/>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580072C3-A25A-7B01-B6AB-8272EF3D4425}"/>
              </a:ext>
            </a:extLst>
          </p:cNvPr>
          <p:cNvCxnSpPr>
            <a:cxnSpLocks/>
          </p:cNvCxnSpPr>
          <p:nvPr/>
        </p:nvCxnSpPr>
        <p:spPr>
          <a:xfrm>
            <a:off x="4361147" y="3981247"/>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20ED1E1D-956F-E3DC-0501-FE91E964E0CA}"/>
              </a:ext>
            </a:extLst>
          </p:cNvPr>
          <p:cNvCxnSpPr>
            <a:cxnSpLocks/>
          </p:cNvCxnSpPr>
          <p:nvPr/>
        </p:nvCxnSpPr>
        <p:spPr>
          <a:xfrm>
            <a:off x="4342601" y="4170520"/>
            <a:ext cx="3055905" cy="448520"/>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94ED98D5-6F1B-3156-BC33-0E1911577637}"/>
              </a:ext>
            </a:extLst>
          </p:cNvPr>
          <p:cNvCxnSpPr>
            <a:cxnSpLocks/>
          </p:cNvCxnSpPr>
          <p:nvPr/>
        </p:nvCxnSpPr>
        <p:spPr>
          <a:xfrm>
            <a:off x="4342601" y="4360598"/>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9B38FCE8-6275-166E-529A-2167CC870DDC}"/>
              </a:ext>
            </a:extLst>
          </p:cNvPr>
          <p:cNvCxnSpPr>
            <a:cxnSpLocks/>
          </p:cNvCxnSpPr>
          <p:nvPr/>
        </p:nvCxnSpPr>
        <p:spPr>
          <a:xfrm flipH="1">
            <a:off x="4299707" y="4253133"/>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DE87B00E-8944-E3AC-D999-4AD45BB7D9E3}"/>
              </a:ext>
            </a:extLst>
          </p:cNvPr>
          <p:cNvCxnSpPr>
            <a:cxnSpLocks/>
          </p:cNvCxnSpPr>
          <p:nvPr/>
        </p:nvCxnSpPr>
        <p:spPr>
          <a:xfrm flipH="1">
            <a:off x="4291914" y="4443211"/>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AD3165D7-D30B-78F8-2F70-6F9E914ADF54}"/>
              </a:ext>
            </a:extLst>
          </p:cNvPr>
          <p:cNvCxnSpPr>
            <a:cxnSpLocks/>
          </p:cNvCxnSpPr>
          <p:nvPr/>
        </p:nvCxnSpPr>
        <p:spPr>
          <a:xfrm flipH="1">
            <a:off x="4286655" y="4822426"/>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DFF4CD01-99D9-756E-62BD-53B6BD901C0B}"/>
              </a:ext>
            </a:extLst>
          </p:cNvPr>
          <p:cNvCxnSpPr>
            <a:cxnSpLocks/>
          </p:cNvCxnSpPr>
          <p:nvPr/>
        </p:nvCxnSpPr>
        <p:spPr>
          <a:xfrm flipH="1">
            <a:off x="4293425" y="4616131"/>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D1C34C28-49E0-E5D1-A5CA-8E44DC7FC7F6}"/>
              </a:ext>
            </a:extLst>
          </p:cNvPr>
          <p:cNvCxnSpPr>
            <a:cxnSpLocks/>
          </p:cNvCxnSpPr>
          <p:nvPr/>
        </p:nvCxnSpPr>
        <p:spPr>
          <a:xfrm>
            <a:off x="4342601" y="4907280"/>
            <a:ext cx="3058322" cy="448875"/>
          </a:xfrm>
          <a:prstGeom prst="straightConnector1">
            <a:avLst/>
          </a:prstGeom>
          <a:ln w="28575">
            <a:solidFill>
              <a:schemeClr val="tx1"/>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226C4F0F-FFDE-AFFB-EF96-8749058D06FE}"/>
              </a:ext>
            </a:extLst>
          </p:cNvPr>
          <p:cNvCxnSpPr>
            <a:cxnSpLocks/>
          </p:cNvCxnSpPr>
          <p:nvPr/>
        </p:nvCxnSpPr>
        <p:spPr>
          <a:xfrm>
            <a:off x="4342601" y="5097358"/>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AAB51428-B339-06CB-ACB7-8FFBE1AD6481}"/>
              </a:ext>
            </a:extLst>
          </p:cNvPr>
          <p:cNvCxnSpPr>
            <a:cxnSpLocks/>
          </p:cNvCxnSpPr>
          <p:nvPr/>
        </p:nvCxnSpPr>
        <p:spPr>
          <a:xfrm>
            <a:off x="4324055" y="5286631"/>
            <a:ext cx="3055905" cy="448520"/>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12DFFCA4-F757-6875-0606-DCC7BD17AFF6}"/>
              </a:ext>
            </a:extLst>
          </p:cNvPr>
          <p:cNvCxnSpPr>
            <a:cxnSpLocks/>
          </p:cNvCxnSpPr>
          <p:nvPr/>
        </p:nvCxnSpPr>
        <p:spPr>
          <a:xfrm flipH="1">
            <a:off x="4265692" y="5384482"/>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26D2D809-47FB-2C29-B66E-3ED000DF777A}"/>
              </a:ext>
            </a:extLst>
          </p:cNvPr>
          <p:cNvSpPr txBox="1"/>
          <p:nvPr/>
        </p:nvSpPr>
        <p:spPr>
          <a:xfrm>
            <a:off x="2213358" y="809291"/>
            <a:ext cx="2052100" cy="369332"/>
          </a:xfrm>
          <a:prstGeom prst="rect">
            <a:avLst/>
          </a:prstGeom>
          <a:noFill/>
        </p:spPr>
        <p:txBody>
          <a:bodyPr wrap="none" rtlCol="0">
            <a:spAutoFit/>
          </a:bodyPr>
          <a:lstStyle/>
          <a:p>
            <a:r>
              <a:rPr lang="en-US" dirty="0"/>
              <a:t>CWND=1, UNACK=1</a:t>
            </a:r>
          </a:p>
        </p:txBody>
      </p:sp>
      <p:sp>
        <p:nvSpPr>
          <p:cNvPr id="60" name="TextBox 59">
            <a:extLst>
              <a:ext uri="{FF2B5EF4-FFF2-40B4-BE49-F238E27FC236}">
                <a16:creationId xmlns:a16="http://schemas.microsoft.com/office/drawing/2014/main" id="{F3BF733F-7BC4-BDE7-6ED5-0F736B67A4B8}"/>
              </a:ext>
            </a:extLst>
          </p:cNvPr>
          <p:cNvSpPr txBox="1"/>
          <p:nvPr/>
        </p:nvSpPr>
        <p:spPr>
          <a:xfrm>
            <a:off x="2247607" y="1718348"/>
            <a:ext cx="2052100" cy="369332"/>
          </a:xfrm>
          <a:prstGeom prst="rect">
            <a:avLst/>
          </a:prstGeom>
          <a:noFill/>
        </p:spPr>
        <p:txBody>
          <a:bodyPr wrap="none" rtlCol="0">
            <a:spAutoFit/>
          </a:bodyPr>
          <a:lstStyle/>
          <a:p>
            <a:r>
              <a:rPr lang="en-US" dirty="0"/>
              <a:t>CWND=2, UNACK=1</a:t>
            </a:r>
          </a:p>
        </p:txBody>
      </p:sp>
      <p:sp>
        <p:nvSpPr>
          <p:cNvPr id="61" name="TextBox 60">
            <a:extLst>
              <a:ext uri="{FF2B5EF4-FFF2-40B4-BE49-F238E27FC236}">
                <a16:creationId xmlns:a16="http://schemas.microsoft.com/office/drawing/2014/main" id="{FC265322-A3CD-190D-5AD2-1DB53AC0ADC4}"/>
              </a:ext>
            </a:extLst>
          </p:cNvPr>
          <p:cNvSpPr txBox="1"/>
          <p:nvPr/>
        </p:nvSpPr>
        <p:spPr>
          <a:xfrm>
            <a:off x="2255400" y="1950720"/>
            <a:ext cx="2052100" cy="369332"/>
          </a:xfrm>
          <a:prstGeom prst="rect">
            <a:avLst/>
          </a:prstGeom>
          <a:noFill/>
        </p:spPr>
        <p:txBody>
          <a:bodyPr wrap="none" rtlCol="0">
            <a:spAutoFit/>
          </a:bodyPr>
          <a:lstStyle/>
          <a:p>
            <a:r>
              <a:rPr lang="en-US" dirty="0"/>
              <a:t>CWND=2, UNACK=2</a:t>
            </a:r>
          </a:p>
        </p:txBody>
      </p:sp>
      <p:sp>
        <p:nvSpPr>
          <p:cNvPr id="62" name="TextBox 61">
            <a:extLst>
              <a:ext uri="{FF2B5EF4-FFF2-40B4-BE49-F238E27FC236}">
                <a16:creationId xmlns:a16="http://schemas.microsoft.com/office/drawing/2014/main" id="{CE6DCEF8-92E7-EEE2-1CF1-8FBD0B9C49D6}"/>
              </a:ext>
            </a:extLst>
          </p:cNvPr>
          <p:cNvSpPr txBox="1"/>
          <p:nvPr/>
        </p:nvSpPr>
        <p:spPr>
          <a:xfrm>
            <a:off x="2301254" y="2677514"/>
            <a:ext cx="2052100" cy="369332"/>
          </a:xfrm>
          <a:prstGeom prst="rect">
            <a:avLst/>
          </a:prstGeom>
          <a:noFill/>
        </p:spPr>
        <p:txBody>
          <a:bodyPr wrap="none" rtlCol="0">
            <a:spAutoFit/>
          </a:bodyPr>
          <a:lstStyle/>
          <a:p>
            <a:r>
              <a:rPr lang="en-US" dirty="0"/>
              <a:t>CWND=3, UNACK=2</a:t>
            </a:r>
          </a:p>
        </p:txBody>
      </p:sp>
      <p:sp>
        <p:nvSpPr>
          <p:cNvPr id="63" name="TextBox 62">
            <a:extLst>
              <a:ext uri="{FF2B5EF4-FFF2-40B4-BE49-F238E27FC236}">
                <a16:creationId xmlns:a16="http://schemas.microsoft.com/office/drawing/2014/main" id="{845CF711-8050-C95B-EDDC-AD725946A11F}"/>
              </a:ext>
            </a:extLst>
          </p:cNvPr>
          <p:cNvSpPr txBox="1"/>
          <p:nvPr/>
        </p:nvSpPr>
        <p:spPr>
          <a:xfrm>
            <a:off x="2309047" y="2870130"/>
            <a:ext cx="2052100" cy="369332"/>
          </a:xfrm>
          <a:prstGeom prst="rect">
            <a:avLst/>
          </a:prstGeom>
          <a:noFill/>
        </p:spPr>
        <p:txBody>
          <a:bodyPr wrap="none" rtlCol="0">
            <a:spAutoFit/>
          </a:bodyPr>
          <a:lstStyle/>
          <a:p>
            <a:r>
              <a:rPr lang="en-US" dirty="0"/>
              <a:t>CWND=4, UNACK=2</a:t>
            </a:r>
          </a:p>
        </p:txBody>
      </p:sp>
      <p:sp>
        <p:nvSpPr>
          <p:cNvPr id="64" name="TextBox 63">
            <a:extLst>
              <a:ext uri="{FF2B5EF4-FFF2-40B4-BE49-F238E27FC236}">
                <a16:creationId xmlns:a16="http://schemas.microsoft.com/office/drawing/2014/main" id="{66A37B22-1832-B413-6F5D-DF979590A4C3}"/>
              </a:ext>
            </a:extLst>
          </p:cNvPr>
          <p:cNvSpPr txBox="1"/>
          <p:nvPr/>
        </p:nvSpPr>
        <p:spPr>
          <a:xfrm>
            <a:off x="2314562" y="3075225"/>
            <a:ext cx="2052100" cy="369332"/>
          </a:xfrm>
          <a:prstGeom prst="rect">
            <a:avLst/>
          </a:prstGeom>
          <a:noFill/>
        </p:spPr>
        <p:txBody>
          <a:bodyPr wrap="none" rtlCol="0">
            <a:spAutoFit/>
          </a:bodyPr>
          <a:lstStyle/>
          <a:p>
            <a:r>
              <a:rPr lang="en-US" dirty="0"/>
              <a:t>CWND=4, UNACK=3</a:t>
            </a:r>
          </a:p>
        </p:txBody>
      </p:sp>
      <p:sp>
        <p:nvSpPr>
          <p:cNvPr id="65" name="TextBox 64">
            <a:extLst>
              <a:ext uri="{FF2B5EF4-FFF2-40B4-BE49-F238E27FC236}">
                <a16:creationId xmlns:a16="http://schemas.microsoft.com/office/drawing/2014/main" id="{80085F81-B44F-0CFA-C01D-914AA23E0CD5}"/>
              </a:ext>
            </a:extLst>
          </p:cNvPr>
          <p:cNvSpPr txBox="1"/>
          <p:nvPr/>
        </p:nvSpPr>
        <p:spPr>
          <a:xfrm>
            <a:off x="2320077" y="3280320"/>
            <a:ext cx="2052100" cy="369332"/>
          </a:xfrm>
          <a:prstGeom prst="rect">
            <a:avLst/>
          </a:prstGeom>
          <a:noFill/>
        </p:spPr>
        <p:txBody>
          <a:bodyPr wrap="none" rtlCol="0">
            <a:spAutoFit/>
          </a:bodyPr>
          <a:lstStyle/>
          <a:p>
            <a:r>
              <a:rPr lang="en-US" dirty="0"/>
              <a:t>CWND=4, UNACK=4</a:t>
            </a:r>
          </a:p>
        </p:txBody>
      </p:sp>
      <p:sp>
        <p:nvSpPr>
          <p:cNvPr id="66" name="TextBox 65">
            <a:extLst>
              <a:ext uri="{FF2B5EF4-FFF2-40B4-BE49-F238E27FC236}">
                <a16:creationId xmlns:a16="http://schemas.microsoft.com/office/drawing/2014/main" id="{166E2EC3-1A31-AD6D-18A0-15C53F774AAD}"/>
              </a:ext>
            </a:extLst>
          </p:cNvPr>
          <p:cNvSpPr txBox="1"/>
          <p:nvPr/>
        </p:nvSpPr>
        <p:spPr>
          <a:xfrm>
            <a:off x="2309047" y="3584814"/>
            <a:ext cx="2052100" cy="369332"/>
          </a:xfrm>
          <a:prstGeom prst="rect">
            <a:avLst/>
          </a:prstGeom>
          <a:noFill/>
        </p:spPr>
        <p:txBody>
          <a:bodyPr wrap="none" rtlCol="0">
            <a:spAutoFit/>
          </a:bodyPr>
          <a:lstStyle/>
          <a:p>
            <a:r>
              <a:rPr lang="en-US" dirty="0"/>
              <a:t>CWND=5, UNACK=4</a:t>
            </a:r>
          </a:p>
        </p:txBody>
      </p:sp>
      <p:sp>
        <p:nvSpPr>
          <p:cNvPr id="67" name="TextBox 66">
            <a:extLst>
              <a:ext uri="{FF2B5EF4-FFF2-40B4-BE49-F238E27FC236}">
                <a16:creationId xmlns:a16="http://schemas.microsoft.com/office/drawing/2014/main" id="{36DC22F7-C87A-C81D-F6B1-81283DDF6A7C}"/>
              </a:ext>
            </a:extLst>
          </p:cNvPr>
          <p:cNvSpPr txBox="1"/>
          <p:nvPr/>
        </p:nvSpPr>
        <p:spPr>
          <a:xfrm>
            <a:off x="2316840" y="3777430"/>
            <a:ext cx="2052100" cy="369332"/>
          </a:xfrm>
          <a:prstGeom prst="rect">
            <a:avLst/>
          </a:prstGeom>
          <a:noFill/>
        </p:spPr>
        <p:txBody>
          <a:bodyPr wrap="none" rtlCol="0">
            <a:spAutoFit/>
          </a:bodyPr>
          <a:lstStyle/>
          <a:p>
            <a:r>
              <a:rPr lang="en-US" dirty="0"/>
              <a:t>CWND=6, UNACK=4</a:t>
            </a:r>
          </a:p>
        </p:txBody>
      </p:sp>
      <p:sp>
        <p:nvSpPr>
          <p:cNvPr id="68" name="TextBox 67">
            <a:extLst>
              <a:ext uri="{FF2B5EF4-FFF2-40B4-BE49-F238E27FC236}">
                <a16:creationId xmlns:a16="http://schemas.microsoft.com/office/drawing/2014/main" id="{F4FB4884-53BD-9C5B-01BD-9A2D6A15D24D}"/>
              </a:ext>
            </a:extLst>
          </p:cNvPr>
          <p:cNvSpPr txBox="1"/>
          <p:nvPr/>
        </p:nvSpPr>
        <p:spPr>
          <a:xfrm>
            <a:off x="2322355" y="3982525"/>
            <a:ext cx="2052100" cy="369332"/>
          </a:xfrm>
          <a:prstGeom prst="rect">
            <a:avLst/>
          </a:prstGeom>
          <a:noFill/>
        </p:spPr>
        <p:txBody>
          <a:bodyPr wrap="none" rtlCol="0">
            <a:spAutoFit/>
          </a:bodyPr>
          <a:lstStyle/>
          <a:p>
            <a:r>
              <a:rPr lang="en-US" dirty="0"/>
              <a:t>CWND=6, UNACK=5</a:t>
            </a:r>
          </a:p>
        </p:txBody>
      </p:sp>
      <p:sp>
        <p:nvSpPr>
          <p:cNvPr id="69" name="TextBox 68">
            <a:extLst>
              <a:ext uri="{FF2B5EF4-FFF2-40B4-BE49-F238E27FC236}">
                <a16:creationId xmlns:a16="http://schemas.microsoft.com/office/drawing/2014/main" id="{35EF830F-0620-88FD-40CD-39019C6D2328}"/>
              </a:ext>
            </a:extLst>
          </p:cNvPr>
          <p:cNvSpPr txBox="1"/>
          <p:nvPr/>
        </p:nvSpPr>
        <p:spPr>
          <a:xfrm>
            <a:off x="1360460" y="4187620"/>
            <a:ext cx="3034677" cy="369332"/>
          </a:xfrm>
          <a:prstGeom prst="rect">
            <a:avLst/>
          </a:prstGeom>
          <a:noFill/>
        </p:spPr>
        <p:txBody>
          <a:bodyPr wrap="none" rtlCol="0">
            <a:spAutoFit/>
          </a:bodyPr>
          <a:lstStyle/>
          <a:p>
            <a:r>
              <a:rPr lang="en-US" dirty="0"/>
              <a:t>CWND=6, UNACK=6, </a:t>
            </a:r>
            <a:r>
              <a:rPr lang="en-US" dirty="0" err="1">
                <a:solidFill>
                  <a:srgbClr val="FF0000"/>
                </a:solidFill>
              </a:rPr>
              <a:t>DuACK</a:t>
            </a:r>
            <a:r>
              <a:rPr lang="en-US" dirty="0">
                <a:solidFill>
                  <a:srgbClr val="FF0000"/>
                </a:solidFill>
              </a:rPr>
              <a:t>=1</a:t>
            </a:r>
          </a:p>
        </p:txBody>
      </p:sp>
      <p:sp>
        <p:nvSpPr>
          <p:cNvPr id="70" name="TextBox 69">
            <a:extLst>
              <a:ext uri="{FF2B5EF4-FFF2-40B4-BE49-F238E27FC236}">
                <a16:creationId xmlns:a16="http://schemas.microsoft.com/office/drawing/2014/main" id="{892608D1-C0E7-4CF7-ADD8-BF98EC15CA27}"/>
              </a:ext>
            </a:extLst>
          </p:cNvPr>
          <p:cNvSpPr txBox="1"/>
          <p:nvPr/>
        </p:nvSpPr>
        <p:spPr>
          <a:xfrm>
            <a:off x="1367088" y="4499046"/>
            <a:ext cx="3034677" cy="369332"/>
          </a:xfrm>
          <a:prstGeom prst="rect">
            <a:avLst/>
          </a:prstGeom>
          <a:noFill/>
        </p:spPr>
        <p:txBody>
          <a:bodyPr wrap="none" rtlCol="0">
            <a:spAutoFit/>
          </a:bodyPr>
          <a:lstStyle/>
          <a:p>
            <a:r>
              <a:rPr lang="en-US" dirty="0"/>
              <a:t>CWND=6, UNACK=6, </a:t>
            </a:r>
            <a:r>
              <a:rPr lang="en-US" dirty="0" err="1">
                <a:solidFill>
                  <a:srgbClr val="FF0000"/>
                </a:solidFill>
              </a:rPr>
              <a:t>DuACK</a:t>
            </a:r>
            <a:r>
              <a:rPr lang="en-US" dirty="0">
                <a:solidFill>
                  <a:srgbClr val="FF0000"/>
                </a:solidFill>
              </a:rPr>
              <a:t>=2</a:t>
            </a:r>
          </a:p>
        </p:txBody>
      </p:sp>
      <p:sp>
        <p:nvSpPr>
          <p:cNvPr id="71" name="TextBox 70">
            <a:extLst>
              <a:ext uri="{FF2B5EF4-FFF2-40B4-BE49-F238E27FC236}">
                <a16:creationId xmlns:a16="http://schemas.microsoft.com/office/drawing/2014/main" id="{17A52153-3369-F7BD-B64E-0C585F375623}"/>
              </a:ext>
            </a:extLst>
          </p:cNvPr>
          <p:cNvSpPr txBox="1"/>
          <p:nvPr/>
        </p:nvSpPr>
        <p:spPr>
          <a:xfrm>
            <a:off x="5592844" y="3242511"/>
            <a:ext cx="317716" cy="400110"/>
          </a:xfrm>
          <a:prstGeom prst="rect">
            <a:avLst/>
          </a:prstGeom>
          <a:noFill/>
        </p:spPr>
        <p:txBody>
          <a:bodyPr wrap="none" rtlCol="0">
            <a:spAutoFit/>
          </a:bodyPr>
          <a:lstStyle/>
          <a:p>
            <a:r>
              <a:rPr lang="en-US" sz="2000" dirty="0">
                <a:solidFill>
                  <a:srgbClr val="FF0000"/>
                </a:solidFill>
              </a:rPr>
              <a:t>X</a:t>
            </a:r>
          </a:p>
        </p:txBody>
      </p:sp>
      <p:sp>
        <p:nvSpPr>
          <p:cNvPr id="72" name="TextBox 71">
            <a:extLst>
              <a:ext uri="{FF2B5EF4-FFF2-40B4-BE49-F238E27FC236}">
                <a16:creationId xmlns:a16="http://schemas.microsoft.com/office/drawing/2014/main" id="{11CEBA18-4EDB-FDDE-6939-F7F2677615DF}"/>
              </a:ext>
            </a:extLst>
          </p:cNvPr>
          <p:cNvSpPr txBox="1"/>
          <p:nvPr/>
        </p:nvSpPr>
        <p:spPr>
          <a:xfrm>
            <a:off x="353298" y="4730958"/>
            <a:ext cx="4076629" cy="369332"/>
          </a:xfrm>
          <a:prstGeom prst="rect">
            <a:avLst/>
          </a:prstGeom>
          <a:noFill/>
        </p:spPr>
        <p:txBody>
          <a:bodyPr wrap="none" rtlCol="0">
            <a:spAutoFit/>
          </a:bodyPr>
          <a:lstStyle/>
          <a:p>
            <a:r>
              <a:rPr lang="en-US" dirty="0"/>
              <a:t>SSTH=3, CWND=3+3, UNACK=6, </a:t>
            </a:r>
            <a:r>
              <a:rPr lang="en-US" dirty="0" err="1">
                <a:solidFill>
                  <a:srgbClr val="FF0000"/>
                </a:solidFill>
              </a:rPr>
              <a:t>DuACK</a:t>
            </a:r>
            <a:r>
              <a:rPr lang="en-US" dirty="0">
                <a:solidFill>
                  <a:srgbClr val="FF0000"/>
                </a:solidFill>
              </a:rPr>
              <a:t>=3</a:t>
            </a:r>
          </a:p>
        </p:txBody>
      </p:sp>
      <p:sp>
        <p:nvSpPr>
          <p:cNvPr id="73" name="TextBox 72">
            <a:extLst>
              <a:ext uri="{FF2B5EF4-FFF2-40B4-BE49-F238E27FC236}">
                <a16:creationId xmlns:a16="http://schemas.microsoft.com/office/drawing/2014/main" id="{5F5DB23E-E377-B5C2-BFE7-0E64C4C7ABFE}"/>
              </a:ext>
            </a:extLst>
          </p:cNvPr>
          <p:cNvSpPr txBox="1"/>
          <p:nvPr/>
        </p:nvSpPr>
        <p:spPr>
          <a:xfrm>
            <a:off x="346674" y="4923114"/>
            <a:ext cx="4076629" cy="369332"/>
          </a:xfrm>
          <a:prstGeom prst="rect">
            <a:avLst/>
          </a:prstGeom>
          <a:noFill/>
        </p:spPr>
        <p:txBody>
          <a:bodyPr wrap="none" rtlCol="0">
            <a:spAutoFit/>
          </a:bodyPr>
          <a:lstStyle/>
          <a:p>
            <a:r>
              <a:rPr lang="en-US" dirty="0"/>
              <a:t>SSTH=3, CWND=3+4, UNACK=7, </a:t>
            </a:r>
            <a:r>
              <a:rPr lang="en-US" dirty="0" err="1">
                <a:solidFill>
                  <a:srgbClr val="FF0000"/>
                </a:solidFill>
              </a:rPr>
              <a:t>DuACK</a:t>
            </a:r>
            <a:r>
              <a:rPr lang="en-US" dirty="0">
                <a:solidFill>
                  <a:srgbClr val="FF0000"/>
                </a:solidFill>
              </a:rPr>
              <a:t>=4</a:t>
            </a:r>
          </a:p>
        </p:txBody>
      </p:sp>
      <p:sp>
        <p:nvSpPr>
          <p:cNvPr id="74" name="TextBox 73">
            <a:extLst>
              <a:ext uri="{FF2B5EF4-FFF2-40B4-BE49-F238E27FC236}">
                <a16:creationId xmlns:a16="http://schemas.microsoft.com/office/drawing/2014/main" id="{70D1752C-0228-D262-E0C3-6E585CA81DA1}"/>
              </a:ext>
            </a:extLst>
          </p:cNvPr>
          <p:cNvSpPr txBox="1"/>
          <p:nvPr/>
        </p:nvSpPr>
        <p:spPr>
          <a:xfrm>
            <a:off x="353301" y="5115270"/>
            <a:ext cx="4076629" cy="369332"/>
          </a:xfrm>
          <a:prstGeom prst="rect">
            <a:avLst/>
          </a:prstGeom>
          <a:noFill/>
        </p:spPr>
        <p:txBody>
          <a:bodyPr wrap="none" rtlCol="0">
            <a:spAutoFit/>
          </a:bodyPr>
          <a:lstStyle/>
          <a:p>
            <a:r>
              <a:rPr lang="en-US" dirty="0"/>
              <a:t>SSTH=3, CWND=3+5, UNACK=8, </a:t>
            </a:r>
            <a:r>
              <a:rPr lang="en-US" dirty="0" err="1">
                <a:solidFill>
                  <a:srgbClr val="FF0000"/>
                </a:solidFill>
              </a:rPr>
              <a:t>DuACK</a:t>
            </a:r>
            <a:r>
              <a:rPr lang="en-US" dirty="0">
                <a:solidFill>
                  <a:srgbClr val="FF0000"/>
                </a:solidFill>
              </a:rPr>
              <a:t>=5</a:t>
            </a:r>
          </a:p>
        </p:txBody>
      </p:sp>
      <p:sp>
        <p:nvSpPr>
          <p:cNvPr id="75" name="TextBox 74">
            <a:extLst>
              <a:ext uri="{FF2B5EF4-FFF2-40B4-BE49-F238E27FC236}">
                <a16:creationId xmlns:a16="http://schemas.microsoft.com/office/drawing/2014/main" id="{24C15DE6-4C86-D421-16D2-CCAEF56CDCDC}"/>
              </a:ext>
            </a:extLst>
          </p:cNvPr>
          <p:cNvSpPr txBox="1"/>
          <p:nvPr/>
        </p:nvSpPr>
        <p:spPr>
          <a:xfrm>
            <a:off x="704479" y="5637048"/>
            <a:ext cx="3684342" cy="369332"/>
          </a:xfrm>
          <a:prstGeom prst="rect">
            <a:avLst/>
          </a:prstGeom>
          <a:noFill/>
        </p:spPr>
        <p:txBody>
          <a:bodyPr wrap="none" rtlCol="0">
            <a:spAutoFit/>
          </a:bodyPr>
          <a:lstStyle/>
          <a:p>
            <a:r>
              <a:rPr lang="en-US" dirty="0"/>
              <a:t>(New ACK) CWND=SSTH=3, UNACK=2</a:t>
            </a:r>
            <a:endParaRPr lang="en-US" dirty="0">
              <a:solidFill>
                <a:srgbClr val="FF0000"/>
              </a:solidFill>
            </a:endParaRPr>
          </a:p>
        </p:txBody>
      </p:sp>
      <p:sp>
        <p:nvSpPr>
          <p:cNvPr id="76" name="TextBox 75">
            <a:extLst>
              <a:ext uri="{FF2B5EF4-FFF2-40B4-BE49-F238E27FC236}">
                <a16:creationId xmlns:a16="http://schemas.microsoft.com/office/drawing/2014/main" id="{A0FB92C5-7EC6-3320-CBE6-43307FEE55E9}"/>
              </a:ext>
            </a:extLst>
          </p:cNvPr>
          <p:cNvSpPr txBox="1"/>
          <p:nvPr/>
        </p:nvSpPr>
        <p:spPr>
          <a:xfrm>
            <a:off x="7419469" y="1227505"/>
            <a:ext cx="1565505" cy="376008"/>
          </a:xfrm>
          <a:prstGeom prst="rect">
            <a:avLst/>
          </a:prstGeom>
          <a:noFill/>
        </p:spPr>
        <p:txBody>
          <a:bodyPr wrap="square" rtlCol="0">
            <a:spAutoFit/>
          </a:bodyPr>
          <a:lstStyle/>
          <a:p>
            <a:r>
              <a:rPr lang="en-US" dirty="0"/>
              <a:t>P=0, ACK=1</a:t>
            </a:r>
          </a:p>
        </p:txBody>
      </p:sp>
      <p:sp>
        <p:nvSpPr>
          <p:cNvPr id="77" name="TextBox 76">
            <a:extLst>
              <a:ext uri="{FF2B5EF4-FFF2-40B4-BE49-F238E27FC236}">
                <a16:creationId xmlns:a16="http://schemas.microsoft.com/office/drawing/2014/main" id="{CC307FFA-B4C5-BDC0-AEFA-6260A480BDE1}"/>
              </a:ext>
            </a:extLst>
          </p:cNvPr>
          <p:cNvSpPr txBox="1"/>
          <p:nvPr/>
        </p:nvSpPr>
        <p:spPr>
          <a:xfrm>
            <a:off x="7332636" y="2214353"/>
            <a:ext cx="1565505" cy="376008"/>
          </a:xfrm>
          <a:prstGeom prst="rect">
            <a:avLst/>
          </a:prstGeom>
          <a:noFill/>
        </p:spPr>
        <p:txBody>
          <a:bodyPr wrap="square" rtlCol="0">
            <a:spAutoFit/>
          </a:bodyPr>
          <a:lstStyle/>
          <a:p>
            <a:r>
              <a:rPr lang="en-US" dirty="0"/>
              <a:t>P=1, ACK=2</a:t>
            </a:r>
          </a:p>
        </p:txBody>
      </p:sp>
      <p:sp>
        <p:nvSpPr>
          <p:cNvPr id="78" name="TextBox 77">
            <a:extLst>
              <a:ext uri="{FF2B5EF4-FFF2-40B4-BE49-F238E27FC236}">
                <a16:creationId xmlns:a16="http://schemas.microsoft.com/office/drawing/2014/main" id="{441856DF-F8A6-5431-0D47-45B29106676F}"/>
              </a:ext>
            </a:extLst>
          </p:cNvPr>
          <p:cNvSpPr txBox="1"/>
          <p:nvPr/>
        </p:nvSpPr>
        <p:spPr>
          <a:xfrm>
            <a:off x="7337266" y="2406158"/>
            <a:ext cx="1565505" cy="376008"/>
          </a:xfrm>
          <a:prstGeom prst="rect">
            <a:avLst/>
          </a:prstGeom>
          <a:noFill/>
        </p:spPr>
        <p:txBody>
          <a:bodyPr wrap="square" rtlCol="0">
            <a:spAutoFit/>
          </a:bodyPr>
          <a:lstStyle/>
          <a:p>
            <a:r>
              <a:rPr lang="en-US" dirty="0"/>
              <a:t>P=2, ACK=3</a:t>
            </a:r>
          </a:p>
        </p:txBody>
      </p:sp>
      <p:sp>
        <p:nvSpPr>
          <p:cNvPr id="79" name="TextBox 78">
            <a:extLst>
              <a:ext uri="{FF2B5EF4-FFF2-40B4-BE49-F238E27FC236}">
                <a16:creationId xmlns:a16="http://schemas.microsoft.com/office/drawing/2014/main" id="{F4B19C4B-4371-3B27-84D5-EB67AC5FA6F3}"/>
              </a:ext>
            </a:extLst>
          </p:cNvPr>
          <p:cNvSpPr txBox="1"/>
          <p:nvPr/>
        </p:nvSpPr>
        <p:spPr>
          <a:xfrm>
            <a:off x="7344977" y="3128249"/>
            <a:ext cx="1565505" cy="376008"/>
          </a:xfrm>
          <a:prstGeom prst="rect">
            <a:avLst/>
          </a:prstGeom>
          <a:noFill/>
        </p:spPr>
        <p:txBody>
          <a:bodyPr wrap="square" rtlCol="0">
            <a:spAutoFit/>
          </a:bodyPr>
          <a:lstStyle/>
          <a:p>
            <a:r>
              <a:rPr lang="en-US" dirty="0"/>
              <a:t>P=3, ACK=4</a:t>
            </a:r>
          </a:p>
        </p:txBody>
      </p:sp>
      <p:sp>
        <p:nvSpPr>
          <p:cNvPr id="80" name="TextBox 79">
            <a:extLst>
              <a:ext uri="{FF2B5EF4-FFF2-40B4-BE49-F238E27FC236}">
                <a16:creationId xmlns:a16="http://schemas.microsoft.com/office/drawing/2014/main" id="{91930765-9696-841E-EEBE-86579CD9AB02}"/>
              </a:ext>
            </a:extLst>
          </p:cNvPr>
          <p:cNvSpPr txBox="1"/>
          <p:nvPr/>
        </p:nvSpPr>
        <p:spPr>
          <a:xfrm>
            <a:off x="7339436" y="3320253"/>
            <a:ext cx="1565505" cy="376008"/>
          </a:xfrm>
          <a:prstGeom prst="rect">
            <a:avLst/>
          </a:prstGeom>
          <a:noFill/>
        </p:spPr>
        <p:txBody>
          <a:bodyPr wrap="square" rtlCol="0">
            <a:spAutoFit/>
          </a:bodyPr>
          <a:lstStyle/>
          <a:p>
            <a:r>
              <a:rPr lang="en-US" dirty="0"/>
              <a:t>P=4, ACK=5</a:t>
            </a:r>
          </a:p>
        </p:txBody>
      </p:sp>
      <p:sp>
        <p:nvSpPr>
          <p:cNvPr id="81" name="TextBox 80">
            <a:extLst>
              <a:ext uri="{FF2B5EF4-FFF2-40B4-BE49-F238E27FC236}">
                <a16:creationId xmlns:a16="http://schemas.microsoft.com/office/drawing/2014/main" id="{21371B75-C5A8-7B76-2467-8AC77D6D3D3C}"/>
              </a:ext>
            </a:extLst>
          </p:cNvPr>
          <p:cNvSpPr txBox="1"/>
          <p:nvPr/>
        </p:nvSpPr>
        <p:spPr>
          <a:xfrm>
            <a:off x="7332811" y="3697940"/>
            <a:ext cx="1565505" cy="376008"/>
          </a:xfrm>
          <a:prstGeom prst="rect">
            <a:avLst/>
          </a:prstGeom>
          <a:noFill/>
        </p:spPr>
        <p:txBody>
          <a:bodyPr wrap="square" rtlCol="0">
            <a:spAutoFit/>
          </a:bodyPr>
          <a:lstStyle/>
          <a:p>
            <a:r>
              <a:rPr lang="en-US" dirty="0"/>
              <a:t>P=6, ACK=5</a:t>
            </a:r>
          </a:p>
        </p:txBody>
      </p:sp>
      <p:sp>
        <p:nvSpPr>
          <p:cNvPr id="82" name="TextBox 81">
            <a:extLst>
              <a:ext uri="{FF2B5EF4-FFF2-40B4-BE49-F238E27FC236}">
                <a16:creationId xmlns:a16="http://schemas.microsoft.com/office/drawing/2014/main" id="{010BFEED-0466-AFF1-B582-D61116386B65}"/>
              </a:ext>
            </a:extLst>
          </p:cNvPr>
          <p:cNvSpPr txBox="1"/>
          <p:nvPr/>
        </p:nvSpPr>
        <p:spPr>
          <a:xfrm>
            <a:off x="7326186" y="4049123"/>
            <a:ext cx="1565505" cy="376008"/>
          </a:xfrm>
          <a:prstGeom prst="rect">
            <a:avLst/>
          </a:prstGeom>
          <a:noFill/>
        </p:spPr>
        <p:txBody>
          <a:bodyPr wrap="square" rtlCol="0">
            <a:spAutoFit/>
          </a:bodyPr>
          <a:lstStyle/>
          <a:p>
            <a:r>
              <a:rPr lang="en-US" dirty="0"/>
              <a:t>P=7, ACK=5</a:t>
            </a:r>
          </a:p>
        </p:txBody>
      </p:sp>
      <p:sp>
        <p:nvSpPr>
          <p:cNvPr id="83" name="TextBox 82">
            <a:extLst>
              <a:ext uri="{FF2B5EF4-FFF2-40B4-BE49-F238E27FC236}">
                <a16:creationId xmlns:a16="http://schemas.microsoft.com/office/drawing/2014/main" id="{A8F97936-F2B9-4EB9-ECD3-A38EB959578E}"/>
              </a:ext>
            </a:extLst>
          </p:cNvPr>
          <p:cNvSpPr txBox="1"/>
          <p:nvPr/>
        </p:nvSpPr>
        <p:spPr>
          <a:xfrm>
            <a:off x="7319561" y="4241282"/>
            <a:ext cx="1565505" cy="376008"/>
          </a:xfrm>
          <a:prstGeom prst="rect">
            <a:avLst/>
          </a:prstGeom>
          <a:noFill/>
        </p:spPr>
        <p:txBody>
          <a:bodyPr wrap="square" rtlCol="0">
            <a:spAutoFit/>
          </a:bodyPr>
          <a:lstStyle/>
          <a:p>
            <a:r>
              <a:rPr lang="en-US" dirty="0"/>
              <a:t>P=8, ACK=5</a:t>
            </a:r>
          </a:p>
        </p:txBody>
      </p:sp>
      <p:sp>
        <p:nvSpPr>
          <p:cNvPr id="84" name="TextBox 83">
            <a:extLst>
              <a:ext uri="{FF2B5EF4-FFF2-40B4-BE49-F238E27FC236}">
                <a16:creationId xmlns:a16="http://schemas.microsoft.com/office/drawing/2014/main" id="{B8C1E5AE-BD54-06E0-F7CA-C16486D0A450}"/>
              </a:ext>
            </a:extLst>
          </p:cNvPr>
          <p:cNvSpPr txBox="1"/>
          <p:nvPr/>
        </p:nvSpPr>
        <p:spPr>
          <a:xfrm>
            <a:off x="7312936" y="4433441"/>
            <a:ext cx="1565505" cy="376008"/>
          </a:xfrm>
          <a:prstGeom prst="rect">
            <a:avLst/>
          </a:prstGeom>
          <a:noFill/>
        </p:spPr>
        <p:txBody>
          <a:bodyPr wrap="square" rtlCol="0">
            <a:spAutoFit/>
          </a:bodyPr>
          <a:lstStyle/>
          <a:p>
            <a:r>
              <a:rPr lang="en-US" dirty="0"/>
              <a:t>P=9, ACK=5</a:t>
            </a:r>
          </a:p>
        </p:txBody>
      </p:sp>
      <p:sp>
        <p:nvSpPr>
          <p:cNvPr id="85" name="TextBox 84">
            <a:extLst>
              <a:ext uri="{FF2B5EF4-FFF2-40B4-BE49-F238E27FC236}">
                <a16:creationId xmlns:a16="http://schemas.microsoft.com/office/drawing/2014/main" id="{521ED592-515C-D073-1EC1-5745A260D118}"/>
              </a:ext>
            </a:extLst>
          </p:cNvPr>
          <p:cNvSpPr txBox="1"/>
          <p:nvPr/>
        </p:nvSpPr>
        <p:spPr>
          <a:xfrm>
            <a:off x="7306311" y="4625600"/>
            <a:ext cx="1565505" cy="376008"/>
          </a:xfrm>
          <a:prstGeom prst="rect">
            <a:avLst/>
          </a:prstGeom>
          <a:noFill/>
        </p:spPr>
        <p:txBody>
          <a:bodyPr wrap="square" rtlCol="0">
            <a:spAutoFit/>
          </a:bodyPr>
          <a:lstStyle/>
          <a:p>
            <a:r>
              <a:rPr lang="en-US" dirty="0"/>
              <a:t>P=10, ACK=5</a:t>
            </a:r>
          </a:p>
        </p:txBody>
      </p:sp>
      <p:sp>
        <p:nvSpPr>
          <p:cNvPr id="86" name="TextBox 85">
            <a:extLst>
              <a:ext uri="{FF2B5EF4-FFF2-40B4-BE49-F238E27FC236}">
                <a16:creationId xmlns:a16="http://schemas.microsoft.com/office/drawing/2014/main" id="{DBC460B7-BB2B-780D-4481-6E8B4E639036}"/>
              </a:ext>
            </a:extLst>
          </p:cNvPr>
          <p:cNvSpPr txBox="1"/>
          <p:nvPr/>
        </p:nvSpPr>
        <p:spPr>
          <a:xfrm>
            <a:off x="7312938" y="5149061"/>
            <a:ext cx="1565505" cy="376008"/>
          </a:xfrm>
          <a:prstGeom prst="rect">
            <a:avLst/>
          </a:prstGeom>
          <a:noFill/>
        </p:spPr>
        <p:txBody>
          <a:bodyPr wrap="square" rtlCol="0">
            <a:spAutoFit/>
          </a:bodyPr>
          <a:lstStyle/>
          <a:p>
            <a:r>
              <a:rPr lang="en-US" dirty="0"/>
              <a:t>P=5, ACK=11</a:t>
            </a:r>
          </a:p>
        </p:txBody>
      </p:sp>
      <p:sp>
        <p:nvSpPr>
          <p:cNvPr id="87" name="TextBox 86">
            <a:extLst>
              <a:ext uri="{FF2B5EF4-FFF2-40B4-BE49-F238E27FC236}">
                <a16:creationId xmlns:a16="http://schemas.microsoft.com/office/drawing/2014/main" id="{EBC485C0-F31D-5193-88B7-5368FFFC2459}"/>
              </a:ext>
            </a:extLst>
          </p:cNvPr>
          <p:cNvSpPr txBox="1"/>
          <p:nvPr/>
        </p:nvSpPr>
        <p:spPr>
          <a:xfrm>
            <a:off x="7319565" y="5354470"/>
            <a:ext cx="1565505" cy="376008"/>
          </a:xfrm>
          <a:prstGeom prst="rect">
            <a:avLst/>
          </a:prstGeom>
          <a:noFill/>
        </p:spPr>
        <p:txBody>
          <a:bodyPr wrap="square" rtlCol="0">
            <a:spAutoFit/>
          </a:bodyPr>
          <a:lstStyle/>
          <a:p>
            <a:r>
              <a:rPr lang="en-US" dirty="0"/>
              <a:t>P=11, ACK=12</a:t>
            </a:r>
          </a:p>
        </p:txBody>
      </p:sp>
      <p:sp>
        <p:nvSpPr>
          <p:cNvPr id="88" name="TextBox 87">
            <a:extLst>
              <a:ext uri="{FF2B5EF4-FFF2-40B4-BE49-F238E27FC236}">
                <a16:creationId xmlns:a16="http://schemas.microsoft.com/office/drawing/2014/main" id="{5E2D103C-FBC3-6410-1223-4BEC9F2AECA7}"/>
              </a:ext>
            </a:extLst>
          </p:cNvPr>
          <p:cNvSpPr txBox="1"/>
          <p:nvPr/>
        </p:nvSpPr>
        <p:spPr>
          <a:xfrm>
            <a:off x="7326192" y="5559879"/>
            <a:ext cx="1565505" cy="376008"/>
          </a:xfrm>
          <a:prstGeom prst="rect">
            <a:avLst/>
          </a:prstGeom>
          <a:noFill/>
        </p:spPr>
        <p:txBody>
          <a:bodyPr wrap="square" rtlCol="0">
            <a:spAutoFit/>
          </a:bodyPr>
          <a:lstStyle/>
          <a:p>
            <a:r>
              <a:rPr lang="en-US" dirty="0"/>
              <a:t>P=12, ACK=13</a:t>
            </a:r>
          </a:p>
        </p:txBody>
      </p:sp>
      <p:sp>
        <p:nvSpPr>
          <p:cNvPr id="90" name="TextBox 89">
            <a:extLst>
              <a:ext uri="{FF2B5EF4-FFF2-40B4-BE49-F238E27FC236}">
                <a16:creationId xmlns:a16="http://schemas.microsoft.com/office/drawing/2014/main" id="{58509CC3-2E33-9CBF-3D92-3554309E10D7}"/>
              </a:ext>
            </a:extLst>
          </p:cNvPr>
          <p:cNvSpPr txBox="1"/>
          <p:nvPr/>
        </p:nvSpPr>
        <p:spPr>
          <a:xfrm>
            <a:off x="132522" y="143082"/>
            <a:ext cx="1669047" cy="1384995"/>
          </a:xfrm>
          <a:prstGeom prst="rect">
            <a:avLst/>
          </a:prstGeom>
          <a:solidFill>
            <a:schemeClr val="accent3">
              <a:lumMod val="75000"/>
            </a:schemeClr>
          </a:solidFill>
          <a:ln w="25400">
            <a:solidFill>
              <a:schemeClr val="tx1"/>
            </a:solidFill>
          </a:ln>
        </p:spPr>
        <p:txBody>
          <a:bodyPr wrap="none" rtlCol="0">
            <a:spAutoFit/>
          </a:bodyPr>
          <a:lstStyle/>
          <a:p>
            <a:r>
              <a:rPr lang="en-US" sz="2800" dirty="0">
                <a:solidFill>
                  <a:schemeClr val="bg1"/>
                </a:solidFill>
              </a:rPr>
              <a:t>EXAMPLE:</a:t>
            </a:r>
          </a:p>
          <a:p>
            <a:r>
              <a:rPr lang="en-US" sz="2800" dirty="0">
                <a:solidFill>
                  <a:schemeClr val="bg1"/>
                </a:solidFill>
              </a:rPr>
              <a:t>With Fast</a:t>
            </a:r>
          </a:p>
          <a:p>
            <a:r>
              <a:rPr lang="en-US" sz="2800" dirty="0">
                <a:solidFill>
                  <a:schemeClr val="bg1"/>
                </a:solidFill>
              </a:rPr>
              <a:t>Recovery</a:t>
            </a:r>
          </a:p>
        </p:txBody>
      </p:sp>
    </p:spTree>
    <p:extLst>
      <p:ext uri="{BB962C8B-B14F-4D97-AF65-F5344CB8AC3E}">
        <p14:creationId xmlns:p14="http://schemas.microsoft.com/office/powerpoint/2010/main" val="2460980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5B6BC-6992-405C-4DFB-9A1291DB10D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3925B5-EED4-D16F-5579-88F7B1F21616}"/>
              </a:ext>
            </a:extLst>
          </p:cNvPr>
          <p:cNvSpPr>
            <a:spLocks noGrp="1"/>
          </p:cNvSpPr>
          <p:nvPr>
            <p:ph type="sldNum" sz="quarter" idx="12"/>
          </p:nvPr>
        </p:nvSpPr>
        <p:spPr/>
        <p:txBody>
          <a:bodyPr/>
          <a:lstStyle/>
          <a:p>
            <a:pPr>
              <a:defRPr/>
            </a:pPr>
            <a:fld id="{983B2371-4882-F247-9615-1FEE18DC3753}" type="slidenum">
              <a:rPr lang="en-US" altLang="en-US" smtClean="0"/>
              <a:pPr>
                <a:defRPr/>
              </a:pPr>
              <a:t>25</a:t>
            </a:fld>
            <a:endParaRPr lang="en-US" altLang="en-US"/>
          </a:p>
        </p:txBody>
      </p:sp>
      <p:cxnSp>
        <p:nvCxnSpPr>
          <p:cNvPr id="5" name="Straight Arrow Connector 4">
            <a:extLst>
              <a:ext uri="{FF2B5EF4-FFF2-40B4-BE49-F238E27FC236}">
                <a16:creationId xmlns:a16="http://schemas.microsoft.com/office/drawing/2014/main" id="{3DB74E1E-305A-CFEB-D1C1-500A0283FC23}"/>
              </a:ext>
            </a:extLst>
          </p:cNvPr>
          <p:cNvCxnSpPr>
            <a:cxnSpLocks/>
          </p:cNvCxnSpPr>
          <p:nvPr/>
        </p:nvCxnSpPr>
        <p:spPr>
          <a:xfrm>
            <a:off x="4313302" y="554193"/>
            <a:ext cx="0" cy="6303807"/>
          </a:xfrm>
          <a:prstGeom prst="straightConnector1">
            <a:avLst/>
          </a:prstGeom>
          <a:ln w="31750">
            <a:solidFill>
              <a:schemeClr val="tx1"/>
            </a:solidFill>
            <a:headEnd type="oval" w="lg" len="lg"/>
            <a:tailEnd type="arrow" w="lg" len="lg"/>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D8C2B6B3-61AA-78F7-FB82-372BC0189348}"/>
              </a:ext>
            </a:extLst>
          </p:cNvPr>
          <p:cNvCxnSpPr>
            <a:cxnSpLocks/>
          </p:cNvCxnSpPr>
          <p:nvPr/>
        </p:nvCxnSpPr>
        <p:spPr>
          <a:xfrm>
            <a:off x="7371741" y="554193"/>
            <a:ext cx="0" cy="6303807"/>
          </a:xfrm>
          <a:prstGeom prst="straightConnector1">
            <a:avLst/>
          </a:prstGeom>
          <a:ln w="31750">
            <a:solidFill>
              <a:schemeClr val="tx1"/>
            </a:solidFill>
            <a:headEnd type="oval" w="lg" len="lg"/>
            <a:tailEnd type="arrow" w="lg" len="lg"/>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DFB9F4E8-4904-8C4A-3764-4ED4011B2497}"/>
              </a:ext>
            </a:extLst>
          </p:cNvPr>
          <p:cNvCxnSpPr>
            <a:cxnSpLocks/>
          </p:cNvCxnSpPr>
          <p:nvPr/>
        </p:nvCxnSpPr>
        <p:spPr>
          <a:xfrm>
            <a:off x="4313302" y="1003068"/>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2BB521B8-0C27-4D72-6C8F-56CBBB1892C6}"/>
              </a:ext>
            </a:extLst>
          </p:cNvPr>
          <p:cNvSpPr txBox="1"/>
          <p:nvPr/>
        </p:nvSpPr>
        <p:spPr>
          <a:xfrm>
            <a:off x="3898988" y="143082"/>
            <a:ext cx="813043" cy="338554"/>
          </a:xfrm>
          <a:prstGeom prst="rect">
            <a:avLst/>
          </a:prstGeom>
          <a:noFill/>
        </p:spPr>
        <p:txBody>
          <a:bodyPr wrap="none" rtlCol="0">
            <a:spAutoFit/>
          </a:bodyPr>
          <a:lstStyle/>
          <a:p>
            <a:r>
              <a:rPr lang="en-US" sz="1600" dirty="0"/>
              <a:t>Sender</a:t>
            </a:r>
          </a:p>
        </p:txBody>
      </p:sp>
      <p:sp>
        <p:nvSpPr>
          <p:cNvPr id="23" name="TextBox 22">
            <a:extLst>
              <a:ext uri="{FF2B5EF4-FFF2-40B4-BE49-F238E27FC236}">
                <a16:creationId xmlns:a16="http://schemas.microsoft.com/office/drawing/2014/main" id="{12DD5346-1DC8-001D-35C5-84B39307A770}"/>
              </a:ext>
            </a:extLst>
          </p:cNvPr>
          <p:cNvSpPr txBox="1"/>
          <p:nvPr/>
        </p:nvSpPr>
        <p:spPr>
          <a:xfrm>
            <a:off x="6897284" y="136525"/>
            <a:ext cx="948914" cy="338554"/>
          </a:xfrm>
          <a:prstGeom prst="rect">
            <a:avLst/>
          </a:prstGeom>
          <a:noFill/>
        </p:spPr>
        <p:txBody>
          <a:bodyPr wrap="none" rtlCol="0">
            <a:spAutoFit/>
          </a:bodyPr>
          <a:lstStyle/>
          <a:p>
            <a:r>
              <a:rPr lang="en-US" sz="1600" dirty="0"/>
              <a:t>Receiver</a:t>
            </a:r>
          </a:p>
        </p:txBody>
      </p:sp>
      <p:cxnSp>
        <p:nvCxnSpPr>
          <p:cNvPr id="32" name="Straight Arrow Connector 31">
            <a:extLst>
              <a:ext uri="{FF2B5EF4-FFF2-40B4-BE49-F238E27FC236}">
                <a16:creationId xmlns:a16="http://schemas.microsoft.com/office/drawing/2014/main" id="{5DA03A91-BE72-3F8D-8B77-F423A20AF970}"/>
              </a:ext>
            </a:extLst>
          </p:cNvPr>
          <p:cNvCxnSpPr>
            <a:cxnSpLocks/>
          </p:cNvCxnSpPr>
          <p:nvPr/>
        </p:nvCxnSpPr>
        <p:spPr>
          <a:xfrm flipH="1">
            <a:off x="4293425" y="1473518"/>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D67A0BBC-A999-57DD-D302-2BF5C3E87A61}"/>
              </a:ext>
            </a:extLst>
          </p:cNvPr>
          <p:cNvCxnSpPr>
            <a:cxnSpLocks/>
          </p:cNvCxnSpPr>
          <p:nvPr/>
        </p:nvCxnSpPr>
        <p:spPr>
          <a:xfrm>
            <a:off x="4334808" y="1956752"/>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97682CA8-2179-750C-4A2E-BEBFACCED676}"/>
              </a:ext>
            </a:extLst>
          </p:cNvPr>
          <p:cNvCxnSpPr>
            <a:cxnSpLocks/>
          </p:cNvCxnSpPr>
          <p:nvPr/>
        </p:nvCxnSpPr>
        <p:spPr>
          <a:xfrm>
            <a:off x="4334808" y="2146830"/>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49A69FF9-875D-B664-60A3-DD354639A910}"/>
              </a:ext>
            </a:extLst>
          </p:cNvPr>
          <p:cNvCxnSpPr>
            <a:cxnSpLocks/>
          </p:cNvCxnSpPr>
          <p:nvPr/>
        </p:nvCxnSpPr>
        <p:spPr>
          <a:xfrm flipH="1">
            <a:off x="4313302" y="2405627"/>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F3A943A7-8518-77EC-B39F-3CB72E3A7204}"/>
              </a:ext>
            </a:extLst>
          </p:cNvPr>
          <p:cNvCxnSpPr>
            <a:cxnSpLocks/>
          </p:cNvCxnSpPr>
          <p:nvPr/>
        </p:nvCxnSpPr>
        <p:spPr>
          <a:xfrm flipH="1">
            <a:off x="4305509" y="2595705"/>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C8162AE9-DA5E-EFD9-AE9C-133A72732F25}"/>
              </a:ext>
            </a:extLst>
          </p:cNvPr>
          <p:cNvCxnSpPr>
            <a:cxnSpLocks/>
          </p:cNvCxnSpPr>
          <p:nvPr/>
        </p:nvCxnSpPr>
        <p:spPr>
          <a:xfrm>
            <a:off x="4342601" y="2880505"/>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9BE923B6-C588-9C91-67DD-E71CB28375DB}"/>
              </a:ext>
            </a:extLst>
          </p:cNvPr>
          <p:cNvCxnSpPr>
            <a:cxnSpLocks/>
          </p:cNvCxnSpPr>
          <p:nvPr/>
        </p:nvCxnSpPr>
        <p:spPr>
          <a:xfrm>
            <a:off x="4342601" y="3070583"/>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D5108915-30A5-2B67-83BA-3BE1B6A898AD}"/>
              </a:ext>
            </a:extLst>
          </p:cNvPr>
          <p:cNvCxnSpPr>
            <a:cxnSpLocks/>
          </p:cNvCxnSpPr>
          <p:nvPr/>
        </p:nvCxnSpPr>
        <p:spPr>
          <a:xfrm flipH="1">
            <a:off x="4321095" y="3329380"/>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57B9C23E-7275-F876-FA62-10A037A228B5}"/>
              </a:ext>
            </a:extLst>
          </p:cNvPr>
          <p:cNvCxnSpPr>
            <a:cxnSpLocks/>
          </p:cNvCxnSpPr>
          <p:nvPr/>
        </p:nvCxnSpPr>
        <p:spPr>
          <a:xfrm flipH="1">
            <a:off x="4313302" y="3519458"/>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E10F20D2-08C0-7513-4410-BCFF467778DB}"/>
              </a:ext>
            </a:extLst>
          </p:cNvPr>
          <p:cNvCxnSpPr>
            <a:cxnSpLocks/>
          </p:cNvCxnSpPr>
          <p:nvPr/>
        </p:nvCxnSpPr>
        <p:spPr>
          <a:xfrm>
            <a:off x="4324055" y="3259856"/>
            <a:ext cx="1400883" cy="205610"/>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C22CB62D-A31D-E02D-0F49-D56BE9CF8691}"/>
              </a:ext>
            </a:extLst>
          </p:cNvPr>
          <p:cNvCxnSpPr>
            <a:cxnSpLocks/>
          </p:cNvCxnSpPr>
          <p:nvPr/>
        </p:nvCxnSpPr>
        <p:spPr>
          <a:xfrm>
            <a:off x="4324055" y="3449934"/>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40F970CD-CDCF-D089-FC9D-205E6A91AFB2}"/>
              </a:ext>
            </a:extLst>
          </p:cNvPr>
          <p:cNvCxnSpPr>
            <a:cxnSpLocks/>
          </p:cNvCxnSpPr>
          <p:nvPr/>
        </p:nvCxnSpPr>
        <p:spPr>
          <a:xfrm flipH="1">
            <a:off x="4308043" y="3898673"/>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AA02668B-2FD6-F066-7CC9-E77A63EC6E11}"/>
              </a:ext>
            </a:extLst>
          </p:cNvPr>
          <p:cNvCxnSpPr>
            <a:cxnSpLocks/>
          </p:cNvCxnSpPr>
          <p:nvPr/>
        </p:nvCxnSpPr>
        <p:spPr>
          <a:xfrm>
            <a:off x="4361147" y="3791169"/>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1AB98050-6F2C-41AC-82B4-415BF2EDFE3F}"/>
              </a:ext>
            </a:extLst>
          </p:cNvPr>
          <p:cNvCxnSpPr>
            <a:cxnSpLocks/>
          </p:cNvCxnSpPr>
          <p:nvPr/>
        </p:nvCxnSpPr>
        <p:spPr>
          <a:xfrm>
            <a:off x="4361147" y="3981247"/>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1602EE9D-8B54-C750-2086-B26870CD8E3C}"/>
              </a:ext>
            </a:extLst>
          </p:cNvPr>
          <p:cNvCxnSpPr>
            <a:cxnSpLocks/>
          </p:cNvCxnSpPr>
          <p:nvPr/>
        </p:nvCxnSpPr>
        <p:spPr>
          <a:xfrm>
            <a:off x="4342601" y="4170520"/>
            <a:ext cx="3055905" cy="448520"/>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1F2F1421-AE43-9F6B-784E-87C018C26129}"/>
              </a:ext>
            </a:extLst>
          </p:cNvPr>
          <p:cNvCxnSpPr>
            <a:cxnSpLocks/>
          </p:cNvCxnSpPr>
          <p:nvPr/>
        </p:nvCxnSpPr>
        <p:spPr>
          <a:xfrm>
            <a:off x="4342601" y="4360598"/>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434E5C5F-B767-9526-4DAC-0895987BCE87}"/>
              </a:ext>
            </a:extLst>
          </p:cNvPr>
          <p:cNvCxnSpPr>
            <a:cxnSpLocks/>
          </p:cNvCxnSpPr>
          <p:nvPr/>
        </p:nvCxnSpPr>
        <p:spPr>
          <a:xfrm flipH="1">
            <a:off x="4299707" y="4253133"/>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1ADDC10A-FB3F-1D3A-310D-2692CD9373FC}"/>
              </a:ext>
            </a:extLst>
          </p:cNvPr>
          <p:cNvCxnSpPr>
            <a:cxnSpLocks/>
          </p:cNvCxnSpPr>
          <p:nvPr/>
        </p:nvCxnSpPr>
        <p:spPr>
          <a:xfrm flipH="1">
            <a:off x="4291914" y="4443211"/>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F5A9259A-A388-F663-9F7D-015024864148}"/>
              </a:ext>
            </a:extLst>
          </p:cNvPr>
          <p:cNvCxnSpPr>
            <a:cxnSpLocks/>
          </p:cNvCxnSpPr>
          <p:nvPr/>
        </p:nvCxnSpPr>
        <p:spPr>
          <a:xfrm flipH="1">
            <a:off x="4286655" y="4822426"/>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6C10AA64-A01C-05D2-2CE8-BAEB9864D4C8}"/>
              </a:ext>
            </a:extLst>
          </p:cNvPr>
          <p:cNvCxnSpPr>
            <a:cxnSpLocks/>
          </p:cNvCxnSpPr>
          <p:nvPr/>
        </p:nvCxnSpPr>
        <p:spPr>
          <a:xfrm flipH="1">
            <a:off x="4293425" y="4616131"/>
            <a:ext cx="3058322" cy="448875"/>
          </a:xfrm>
          <a:prstGeom prst="straightConnector1">
            <a:avLst/>
          </a:prstGeom>
          <a:ln w="28575">
            <a:solidFill>
              <a:srgbClr val="FF0000"/>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5B40ABFA-29FD-91B9-ED2B-F3D72C2D783A}"/>
              </a:ext>
            </a:extLst>
          </p:cNvPr>
          <p:cNvCxnSpPr>
            <a:cxnSpLocks/>
          </p:cNvCxnSpPr>
          <p:nvPr/>
        </p:nvCxnSpPr>
        <p:spPr>
          <a:xfrm>
            <a:off x="4342601" y="4907280"/>
            <a:ext cx="3058322" cy="448875"/>
          </a:xfrm>
          <a:prstGeom prst="straightConnector1">
            <a:avLst/>
          </a:prstGeom>
          <a:ln w="28575">
            <a:solidFill>
              <a:schemeClr val="tx1"/>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7EDF7322-1DD5-4A07-FDB8-24878BCE8290}"/>
              </a:ext>
            </a:extLst>
          </p:cNvPr>
          <p:cNvCxnSpPr>
            <a:cxnSpLocks/>
          </p:cNvCxnSpPr>
          <p:nvPr/>
        </p:nvCxnSpPr>
        <p:spPr>
          <a:xfrm flipH="1">
            <a:off x="4265692" y="5384482"/>
            <a:ext cx="3058322" cy="448875"/>
          </a:xfrm>
          <a:prstGeom prst="straightConnector1">
            <a:avLst/>
          </a:prstGeom>
          <a:ln w="28575">
            <a:solidFill>
              <a:schemeClr val="accent3">
                <a:lumMod val="75000"/>
              </a:schemeClr>
            </a:solidFill>
            <a:prstDash val="solid"/>
            <a:tailEnd type="arrow" w="lg" len="lg"/>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768B4C99-11DC-489C-D36A-A32CE990FA31}"/>
              </a:ext>
            </a:extLst>
          </p:cNvPr>
          <p:cNvSpPr txBox="1"/>
          <p:nvPr/>
        </p:nvSpPr>
        <p:spPr>
          <a:xfrm>
            <a:off x="2213358" y="809291"/>
            <a:ext cx="2052100" cy="369332"/>
          </a:xfrm>
          <a:prstGeom prst="rect">
            <a:avLst/>
          </a:prstGeom>
          <a:noFill/>
        </p:spPr>
        <p:txBody>
          <a:bodyPr wrap="none" rtlCol="0">
            <a:spAutoFit/>
          </a:bodyPr>
          <a:lstStyle/>
          <a:p>
            <a:r>
              <a:rPr lang="en-US" dirty="0"/>
              <a:t>CWND=1, UNACK=1</a:t>
            </a:r>
          </a:p>
        </p:txBody>
      </p:sp>
      <p:sp>
        <p:nvSpPr>
          <p:cNvPr id="60" name="TextBox 59">
            <a:extLst>
              <a:ext uri="{FF2B5EF4-FFF2-40B4-BE49-F238E27FC236}">
                <a16:creationId xmlns:a16="http://schemas.microsoft.com/office/drawing/2014/main" id="{1FCB2D06-364C-D2B1-C570-02865803C682}"/>
              </a:ext>
            </a:extLst>
          </p:cNvPr>
          <p:cNvSpPr txBox="1"/>
          <p:nvPr/>
        </p:nvSpPr>
        <p:spPr>
          <a:xfrm>
            <a:off x="2247607" y="1718348"/>
            <a:ext cx="2052100" cy="369332"/>
          </a:xfrm>
          <a:prstGeom prst="rect">
            <a:avLst/>
          </a:prstGeom>
          <a:noFill/>
        </p:spPr>
        <p:txBody>
          <a:bodyPr wrap="none" rtlCol="0">
            <a:spAutoFit/>
          </a:bodyPr>
          <a:lstStyle/>
          <a:p>
            <a:r>
              <a:rPr lang="en-US" dirty="0"/>
              <a:t>CWND=2, UNACK=1</a:t>
            </a:r>
          </a:p>
        </p:txBody>
      </p:sp>
      <p:sp>
        <p:nvSpPr>
          <p:cNvPr id="61" name="TextBox 60">
            <a:extLst>
              <a:ext uri="{FF2B5EF4-FFF2-40B4-BE49-F238E27FC236}">
                <a16:creationId xmlns:a16="http://schemas.microsoft.com/office/drawing/2014/main" id="{70EB4C2D-918B-42A7-1301-87B5ABCC1961}"/>
              </a:ext>
            </a:extLst>
          </p:cNvPr>
          <p:cNvSpPr txBox="1"/>
          <p:nvPr/>
        </p:nvSpPr>
        <p:spPr>
          <a:xfrm>
            <a:off x="2255400" y="1950720"/>
            <a:ext cx="2052100" cy="369332"/>
          </a:xfrm>
          <a:prstGeom prst="rect">
            <a:avLst/>
          </a:prstGeom>
          <a:noFill/>
        </p:spPr>
        <p:txBody>
          <a:bodyPr wrap="none" rtlCol="0">
            <a:spAutoFit/>
          </a:bodyPr>
          <a:lstStyle/>
          <a:p>
            <a:r>
              <a:rPr lang="en-US" dirty="0"/>
              <a:t>CWND=2, UNACK=2</a:t>
            </a:r>
          </a:p>
        </p:txBody>
      </p:sp>
      <p:sp>
        <p:nvSpPr>
          <p:cNvPr id="62" name="TextBox 61">
            <a:extLst>
              <a:ext uri="{FF2B5EF4-FFF2-40B4-BE49-F238E27FC236}">
                <a16:creationId xmlns:a16="http://schemas.microsoft.com/office/drawing/2014/main" id="{68DA9436-7D28-ACDD-CDA3-003F82AF77BF}"/>
              </a:ext>
            </a:extLst>
          </p:cNvPr>
          <p:cNvSpPr txBox="1"/>
          <p:nvPr/>
        </p:nvSpPr>
        <p:spPr>
          <a:xfrm>
            <a:off x="2301254" y="2677514"/>
            <a:ext cx="2052100" cy="369332"/>
          </a:xfrm>
          <a:prstGeom prst="rect">
            <a:avLst/>
          </a:prstGeom>
          <a:noFill/>
        </p:spPr>
        <p:txBody>
          <a:bodyPr wrap="none" rtlCol="0">
            <a:spAutoFit/>
          </a:bodyPr>
          <a:lstStyle/>
          <a:p>
            <a:r>
              <a:rPr lang="en-US" dirty="0"/>
              <a:t>CWND=3, UNACK=2</a:t>
            </a:r>
          </a:p>
        </p:txBody>
      </p:sp>
      <p:sp>
        <p:nvSpPr>
          <p:cNvPr id="63" name="TextBox 62">
            <a:extLst>
              <a:ext uri="{FF2B5EF4-FFF2-40B4-BE49-F238E27FC236}">
                <a16:creationId xmlns:a16="http://schemas.microsoft.com/office/drawing/2014/main" id="{C33A0D0D-0B88-AD95-913F-0B9B03656E1F}"/>
              </a:ext>
            </a:extLst>
          </p:cNvPr>
          <p:cNvSpPr txBox="1"/>
          <p:nvPr/>
        </p:nvSpPr>
        <p:spPr>
          <a:xfrm>
            <a:off x="2309047" y="2870130"/>
            <a:ext cx="2052100" cy="369332"/>
          </a:xfrm>
          <a:prstGeom prst="rect">
            <a:avLst/>
          </a:prstGeom>
          <a:noFill/>
        </p:spPr>
        <p:txBody>
          <a:bodyPr wrap="none" rtlCol="0">
            <a:spAutoFit/>
          </a:bodyPr>
          <a:lstStyle/>
          <a:p>
            <a:r>
              <a:rPr lang="en-US" dirty="0"/>
              <a:t>CWND=4, UNACK=2</a:t>
            </a:r>
          </a:p>
        </p:txBody>
      </p:sp>
      <p:sp>
        <p:nvSpPr>
          <p:cNvPr id="64" name="TextBox 63">
            <a:extLst>
              <a:ext uri="{FF2B5EF4-FFF2-40B4-BE49-F238E27FC236}">
                <a16:creationId xmlns:a16="http://schemas.microsoft.com/office/drawing/2014/main" id="{D9F7090A-06F4-C59A-1EB1-3A1A3AEFB927}"/>
              </a:ext>
            </a:extLst>
          </p:cNvPr>
          <p:cNvSpPr txBox="1"/>
          <p:nvPr/>
        </p:nvSpPr>
        <p:spPr>
          <a:xfrm>
            <a:off x="2314562" y="3075225"/>
            <a:ext cx="2052100" cy="369332"/>
          </a:xfrm>
          <a:prstGeom prst="rect">
            <a:avLst/>
          </a:prstGeom>
          <a:noFill/>
        </p:spPr>
        <p:txBody>
          <a:bodyPr wrap="none" rtlCol="0">
            <a:spAutoFit/>
          </a:bodyPr>
          <a:lstStyle/>
          <a:p>
            <a:r>
              <a:rPr lang="en-US" dirty="0"/>
              <a:t>CWND=4, UNACK=3</a:t>
            </a:r>
          </a:p>
        </p:txBody>
      </p:sp>
      <p:sp>
        <p:nvSpPr>
          <p:cNvPr id="65" name="TextBox 64">
            <a:extLst>
              <a:ext uri="{FF2B5EF4-FFF2-40B4-BE49-F238E27FC236}">
                <a16:creationId xmlns:a16="http://schemas.microsoft.com/office/drawing/2014/main" id="{59B1DEE4-0684-9D8B-004E-07FB158361C2}"/>
              </a:ext>
            </a:extLst>
          </p:cNvPr>
          <p:cNvSpPr txBox="1"/>
          <p:nvPr/>
        </p:nvSpPr>
        <p:spPr>
          <a:xfrm>
            <a:off x="2320077" y="3280320"/>
            <a:ext cx="2052100" cy="369332"/>
          </a:xfrm>
          <a:prstGeom prst="rect">
            <a:avLst/>
          </a:prstGeom>
          <a:noFill/>
        </p:spPr>
        <p:txBody>
          <a:bodyPr wrap="none" rtlCol="0">
            <a:spAutoFit/>
          </a:bodyPr>
          <a:lstStyle/>
          <a:p>
            <a:r>
              <a:rPr lang="en-US" dirty="0"/>
              <a:t>CWND=4, UNACK=4</a:t>
            </a:r>
          </a:p>
        </p:txBody>
      </p:sp>
      <p:sp>
        <p:nvSpPr>
          <p:cNvPr id="66" name="TextBox 65">
            <a:extLst>
              <a:ext uri="{FF2B5EF4-FFF2-40B4-BE49-F238E27FC236}">
                <a16:creationId xmlns:a16="http://schemas.microsoft.com/office/drawing/2014/main" id="{5F5B1FB3-0EBE-590F-ADEB-1F4A46BDD380}"/>
              </a:ext>
            </a:extLst>
          </p:cNvPr>
          <p:cNvSpPr txBox="1"/>
          <p:nvPr/>
        </p:nvSpPr>
        <p:spPr>
          <a:xfrm>
            <a:off x="2309047" y="3584814"/>
            <a:ext cx="2052100" cy="369332"/>
          </a:xfrm>
          <a:prstGeom prst="rect">
            <a:avLst/>
          </a:prstGeom>
          <a:noFill/>
        </p:spPr>
        <p:txBody>
          <a:bodyPr wrap="none" rtlCol="0">
            <a:spAutoFit/>
          </a:bodyPr>
          <a:lstStyle/>
          <a:p>
            <a:r>
              <a:rPr lang="en-US" dirty="0"/>
              <a:t>CWND=5, UNACK=4</a:t>
            </a:r>
          </a:p>
        </p:txBody>
      </p:sp>
      <p:sp>
        <p:nvSpPr>
          <p:cNvPr id="67" name="TextBox 66">
            <a:extLst>
              <a:ext uri="{FF2B5EF4-FFF2-40B4-BE49-F238E27FC236}">
                <a16:creationId xmlns:a16="http://schemas.microsoft.com/office/drawing/2014/main" id="{2BADE976-12F1-935D-E26E-B83B1B35743D}"/>
              </a:ext>
            </a:extLst>
          </p:cNvPr>
          <p:cNvSpPr txBox="1"/>
          <p:nvPr/>
        </p:nvSpPr>
        <p:spPr>
          <a:xfrm>
            <a:off x="2316840" y="3777430"/>
            <a:ext cx="2052100" cy="369332"/>
          </a:xfrm>
          <a:prstGeom prst="rect">
            <a:avLst/>
          </a:prstGeom>
          <a:noFill/>
        </p:spPr>
        <p:txBody>
          <a:bodyPr wrap="none" rtlCol="0">
            <a:spAutoFit/>
          </a:bodyPr>
          <a:lstStyle/>
          <a:p>
            <a:r>
              <a:rPr lang="en-US" dirty="0"/>
              <a:t>CWND=6, UNACK=4</a:t>
            </a:r>
          </a:p>
        </p:txBody>
      </p:sp>
      <p:sp>
        <p:nvSpPr>
          <p:cNvPr id="68" name="TextBox 67">
            <a:extLst>
              <a:ext uri="{FF2B5EF4-FFF2-40B4-BE49-F238E27FC236}">
                <a16:creationId xmlns:a16="http://schemas.microsoft.com/office/drawing/2014/main" id="{035A3554-AFE8-DA16-3897-4EB57125408A}"/>
              </a:ext>
            </a:extLst>
          </p:cNvPr>
          <p:cNvSpPr txBox="1"/>
          <p:nvPr/>
        </p:nvSpPr>
        <p:spPr>
          <a:xfrm>
            <a:off x="2322355" y="3982525"/>
            <a:ext cx="2052100" cy="369332"/>
          </a:xfrm>
          <a:prstGeom prst="rect">
            <a:avLst/>
          </a:prstGeom>
          <a:noFill/>
        </p:spPr>
        <p:txBody>
          <a:bodyPr wrap="none" rtlCol="0">
            <a:spAutoFit/>
          </a:bodyPr>
          <a:lstStyle/>
          <a:p>
            <a:r>
              <a:rPr lang="en-US" dirty="0"/>
              <a:t>CWND=6, UNACK=5</a:t>
            </a:r>
          </a:p>
        </p:txBody>
      </p:sp>
      <p:sp>
        <p:nvSpPr>
          <p:cNvPr id="69" name="TextBox 68">
            <a:extLst>
              <a:ext uri="{FF2B5EF4-FFF2-40B4-BE49-F238E27FC236}">
                <a16:creationId xmlns:a16="http://schemas.microsoft.com/office/drawing/2014/main" id="{18C7120A-D193-F752-B0B6-FF9E232B555B}"/>
              </a:ext>
            </a:extLst>
          </p:cNvPr>
          <p:cNvSpPr txBox="1"/>
          <p:nvPr/>
        </p:nvSpPr>
        <p:spPr>
          <a:xfrm>
            <a:off x="1360460" y="4187620"/>
            <a:ext cx="3034677" cy="369332"/>
          </a:xfrm>
          <a:prstGeom prst="rect">
            <a:avLst/>
          </a:prstGeom>
          <a:noFill/>
        </p:spPr>
        <p:txBody>
          <a:bodyPr wrap="none" rtlCol="0">
            <a:spAutoFit/>
          </a:bodyPr>
          <a:lstStyle/>
          <a:p>
            <a:r>
              <a:rPr lang="en-US" dirty="0"/>
              <a:t>CWND=6, UNACK=6, </a:t>
            </a:r>
            <a:r>
              <a:rPr lang="en-US" dirty="0" err="1">
                <a:solidFill>
                  <a:srgbClr val="FF0000"/>
                </a:solidFill>
              </a:rPr>
              <a:t>DuACK</a:t>
            </a:r>
            <a:r>
              <a:rPr lang="en-US" dirty="0">
                <a:solidFill>
                  <a:srgbClr val="FF0000"/>
                </a:solidFill>
              </a:rPr>
              <a:t>=1</a:t>
            </a:r>
          </a:p>
        </p:txBody>
      </p:sp>
      <p:sp>
        <p:nvSpPr>
          <p:cNvPr id="70" name="TextBox 69">
            <a:extLst>
              <a:ext uri="{FF2B5EF4-FFF2-40B4-BE49-F238E27FC236}">
                <a16:creationId xmlns:a16="http://schemas.microsoft.com/office/drawing/2014/main" id="{22CF4ECD-A97C-8B97-7687-83759645CCCB}"/>
              </a:ext>
            </a:extLst>
          </p:cNvPr>
          <p:cNvSpPr txBox="1"/>
          <p:nvPr/>
        </p:nvSpPr>
        <p:spPr>
          <a:xfrm>
            <a:off x="1367088" y="4499046"/>
            <a:ext cx="3034677" cy="369332"/>
          </a:xfrm>
          <a:prstGeom prst="rect">
            <a:avLst/>
          </a:prstGeom>
          <a:noFill/>
        </p:spPr>
        <p:txBody>
          <a:bodyPr wrap="none" rtlCol="0">
            <a:spAutoFit/>
          </a:bodyPr>
          <a:lstStyle/>
          <a:p>
            <a:r>
              <a:rPr lang="en-US" dirty="0"/>
              <a:t>CWND=6, UNACK=6, </a:t>
            </a:r>
            <a:r>
              <a:rPr lang="en-US" dirty="0" err="1">
                <a:solidFill>
                  <a:srgbClr val="FF0000"/>
                </a:solidFill>
              </a:rPr>
              <a:t>DuACK</a:t>
            </a:r>
            <a:r>
              <a:rPr lang="en-US" dirty="0">
                <a:solidFill>
                  <a:srgbClr val="FF0000"/>
                </a:solidFill>
              </a:rPr>
              <a:t>=2</a:t>
            </a:r>
          </a:p>
        </p:txBody>
      </p:sp>
      <p:sp>
        <p:nvSpPr>
          <p:cNvPr id="71" name="TextBox 70">
            <a:extLst>
              <a:ext uri="{FF2B5EF4-FFF2-40B4-BE49-F238E27FC236}">
                <a16:creationId xmlns:a16="http://schemas.microsoft.com/office/drawing/2014/main" id="{EBF09BED-2ABC-D8D4-E422-B680260989AC}"/>
              </a:ext>
            </a:extLst>
          </p:cNvPr>
          <p:cNvSpPr txBox="1"/>
          <p:nvPr/>
        </p:nvSpPr>
        <p:spPr>
          <a:xfrm>
            <a:off x="5592844" y="3242511"/>
            <a:ext cx="317716" cy="400110"/>
          </a:xfrm>
          <a:prstGeom prst="rect">
            <a:avLst/>
          </a:prstGeom>
          <a:noFill/>
        </p:spPr>
        <p:txBody>
          <a:bodyPr wrap="none" rtlCol="0">
            <a:spAutoFit/>
          </a:bodyPr>
          <a:lstStyle/>
          <a:p>
            <a:r>
              <a:rPr lang="en-US" sz="2000" dirty="0">
                <a:solidFill>
                  <a:srgbClr val="FF0000"/>
                </a:solidFill>
              </a:rPr>
              <a:t>X</a:t>
            </a:r>
          </a:p>
        </p:txBody>
      </p:sp>
      <p:sp>
        <p:nvSpPr>
          <p:cNvPr id="72" name="TextBox 71">
            <a:extLst>
              <a:ext uri="{FF2B5EF4-FFF2-40B4-BE49-F238E27FC236}">
                <a16:creationId xmlns:a16="http://schemas.microsoft.com/office/drawing/2014/main" id="{C4241BE6-C5F0-D9A8-6BD4-E9BD7F4D8A08}"/>
              </a:ext>
            </a:extLst>
          </p:cNvPr>
          <p:cNvSpPr txBox="1"/>
          <p:nvPr/>
        </p:nvSpPr>
        <p:spPr>
          <a:xfrm>
            <a:off x="551216" y="4730958"/>
            <a:ext cx="3844194" cy="369332"/>
          </a:xfrm>
          <a:prstGeom prst="rect">
            <a:avLst/>
          </a:prstGeom>
          <a:noFill/>
        </p:spPr>
        <p:txBody>
          <a:bodyPr wrap="none" rtlCol="0">
            <a:spAutoFit/>
          </a:bodyPr>
          <a:lstStyle/>
          <a:p>
            <a:r>
              <a:rPr lang="en-US" dirty="0"/>
              <a:t>SSTH=3, CWND=3, UNACK=6, </a:t>
            </a:r>
            <a:r>
              <a:rPr lang="en-US" dirty="0" err="1">
                <a:solidFill>
                  <a:srgbClr val="FF0000"/>
                </a:solidFill>
              </a:rPr>
              <a:t>DuACK</a:t>
            </a:r>
            <a:r>
              <a:rPr lang="en-US" dirty="0">
                <a:solidFill>
                  <a:srgbClr val="FF0000"/>
                </a:solidFill>
              </a:rPr>
              <a:t>=3</a:t>
            </a:r>
          </a:p>
        </p:txBody>
      </p:sp>
      <p:sp>
        <p:nvSpPr>
          <p:cNvPr id="73" name="TextBox 72">
            <a:extLst>
              <a:ext uri="{FF2B5EF4-FFF2-40B4-BE49-F238E27FC236}">
                <a16:creationId xmlns:a16="http://schemas.microsoft.com/office/drawing/2014/main" id="{8C036927-F53F-5F5C-4255-5570F4902614}"/>
              </a:ext>
            </a:extLst>
          </p:cNvPr>
          <p:cNvSpPr txBox="1"/>
          <p:nvPr/>
        </p:nvSpPr>
        <p:spPr>
          <a:xfrm>
            <a:off x="536670" y="4923114"/>
            <a:ext cx="3844194" cy="369332"/>
          </a:xfrm>
          <a:prstGeom prst="rect">
            <a:avLst/>
          </a:prstGeom>
          <a:noFill/>
        </p:spPr>
        <p:txBody>
          <a:bodyPr wrap="none" rtlCol="0">
            <a:spAutoFit/>
          </a:bodyPr>
          <a:lstStyle/>
          <a:p>
            <a:r>
              <a:rPr lang="en-US" dirty="0"/>
              <a:t>SSTH=3, CWND=3, UNACK=6, </a:t>
            </a:r>
            <a:r>
              <a:rPr lang="en-US" dirty="0" err="1">
                <a:solidFill>
                  <a:srgbClr val="FF0000"/>
                </a:solidFill>
              </a:rPr>
              <a:t>DuACK</a:t>
            </a:r>
            <a:r>
              <a:rPr lang="en-US" dirty="0">
                <a:solidFill>
                  <a:srgbClr val="FF0000"/>
                </a:solidFill>
              </a:rPr>
              <a:t>=4</a:t>
            </a:r>
          </a:p>
        </p:txBody>
      </p:sp>
      <p:sp>
        <p:nvSpPr>
          <p:cNvPr id="74" name="TextBox 73">
            <a:extLst>
              <a:ext uri="{FF2B5EF4-FFF2-40B4-BE49-F238E27FC236}">
                <a16:creationId xmlns:a16="http://schemas.microsoft.com/office/drawing/2014/main" id="{744C36AE-A00A-C8D4-E6D9-92E41BFF2A40}"/>
              </a:ext>
            </a:extLst>
          </p:cNvPr>
          <p:cNvSpPr txBox="1"/>
          <p:nvPr/>
        </p:nvSpPr>
        <p:spPr>
          <a:xfrm>
            <a:off x="559138" y="5115270"/>
            <a:ext cx="3844194" cy="369332"/>
          </a:xfrm>
          <a:prstGeom prst="rect">
            <a:avLst/>
          </a:prstGeom>
          <a:noFill/>
        </p:spPr>
        <p:txBody>
          <a:bodyPr wrap="none" rtlCol="0">
            <a:spAutoFit/>
          </a:bodyPr>
          <a:lstStyle/>
          <a:p>
            <a:r>
              <a:rPr lang="en-US" dirty="0"/>
              <a:t>SSTH=3, CWND=3, UNACK=6, </a:t>
            </a:r>
            <a:r>
              <a:rPr lang="en-US" dirty="0" err="1">
                <a:solidFill>
                  <a:srgbClr val="FF0000"/>
                </a:solidFill>
              </a:rPr>
              <a:t>DuACK</a:t>
            </a:r>
            <a:r>
              <a:rPr lang="en-US" dirty="0">
                <a:solidFill>
                  <a:srgbClr val="FF0000"/>
                </a:solidFill>
              </a:rPr>
              <a:t>=5</a:t>
            </a:r>
          </a:p>
        </p:txBody>
      </p:sp>
      <p:sp>
        <p:nvSpPr>
          <p:cNvPr id="75" name="TextBox 74">
            <a:extLst>
              <a:ext uri="{FF2B5EF4-FFF2-40B4-BE49-F238E27FC236}">
                <a16:creationId xmlns:a16="http://schemas.microsoft.com/office/drawing/2014/main" id="{25CC4498-A31D-45BF-BB13-93ACD1769D80}"/>
              </a:ext>
            </a:extLst>
          </p:cNvPr>
          <p:cNvSpPr txBox="1"/>
          <p:nvPr/>
        </p:nvSpPr>
        <p:spPr>
          <a:xfrm>
            <a:off x="783995" y="5637048"/>
            <a:ext cx="3541675" cy="369332"/>
          </a:xfrm>
          <a:prstGeom prst="rect">
            <a:avLst/>
          </a:prstGeom>
          <a:noFill/>
        </p:spPr>
        <p:txBody>
          <a:bodyPr wrap="none" rtlCol="0">
            <a:spAutoFit/>
          </a:bodyPr>
          <a:lstStyle/>
          <a:p>
            <a:r>
              <a:rPr lang="en-US" dirty="0"/>
              <a:t>(New ACK) CWND=3+1/3, UNACK=1</a:t>
            </a:r>
            <a:endParaRPr lang="en-US" dirty="0">
              <a:solidFill>
                <a:srgbClr val="FF0000"/>
              </a:solidFill>
            </a:endParaRPr>
          </a:p>
        </p:txBody>
      </p:sp>
      <p:sp>
        <p:nvSpPr>
          <p:cNvPr id="76" name="TextBox 75">
            <a:extLst>
              <a:ext uri="{FF2B5EF4-FFF2-40B4-BE49-F238E27FC236}">
                <a16:creationId xmlns:a16="http://schemas.microsoft.com/office/drawing/2014/main" id="{2C80E9CA-E39D-A0BB-9751-1C715EEE3691}"/>
              </a:ext>
            </a:extLst>
          </p:cNvPr>
          <p:cNvSpPr txBox="1"/>
          <p:nvPr/>
        </p:nvSpPr>
        <p:spPr>
          <a:xfrm>
            <a:off x="7419469" y="1227505"/>
            <a:ext cx="1565505" cy="376008"/>
          </a:xfrm>
          <a:prstGeom prst="rect">
            <a:avLst/>
          </a:prstGeom>
          <a:noFill/>
        </p:spPr>
        <p:txBody>
          <a:bodyPr wrap="square" rtlCol="0">
            <a:spAutoFit/>
          </a:bodyPr>
          <a:lstStyle/>
          <a:p>
            <a:r>
              <a:rPr lang="en-US" dirty="0"/>
              <a:t>P=0, ACK=1</a:t>
            </a:r>
          </a:p>
        </p:txBody>
      </p:sp>
      <p:sp>
        <p:nvSpPr>
          <p:cNvPr id="77" name="TextBox 76">
            <a:extLst>
              <a:ext uri="{FF2B5EF4-FFF2-40B4-BE49-F238E27FC236}">
                <a16:creationId xmlns:a16="http://schemas.microsoft.com/office/drawing/2014/main" id="{266232F8-CCF3-2AA8-CCB4-DB2AC5EC66A9}"/>
              </a:ext>
            </a:extLst>
          </p:cNvPr>
          <p:cNvSpPr txBox="1"/>
          <p:nvPr/>
        </p:nvSpPr>
        <p:spPr>
          <a:xfrm>
            <a:off x="7332636" y="2214353"/>
            <a:ext cx="1565505" cy="376008"/>
          </a:xfrm>
          <a:prstGeom prst="rect">
            <a:avLst/>
          </a:prstGeom>
          <a:noFill/>
        </p:spPr>
        <p:txBody>
          <a:bodyPr wrap="square" rtlCol="0">
            <a:spAutoFit/>
          </a:bodyPr>
          <a:lstStyle/>
          <a:p>
            <a:r>
              <a:rPr lang="en-US" dirty="0"/>
              <a:t>P=1, ACK=2</a:t>
            </a:r>
          </a:p>
        </p:txBody>
      </p:sp>
      <p:sp>
        <p:nvSpPr>
          <p:cNvPr id="78" name="TextBox 77">
            <a:extLst>
              <a:ext uri="{FF2B5EF4-FFF2-40B4-BE49-F238E27FC236}">
                <a16:creationId xmlns:a16="http://schemas.microsoft.com/office/drawing/2014/main" id="{8CBA4A5D-7D99-BFC5-0DDA-CB9972E6AD36}"/>
              </a:ext>
            </a:extLst>
          </p:cNvPr>
          <p:cNvSpPr txBox="1"/>
          <p:nvPr/>
        </p:nvSpPr>
        <p:spPr>
          <a:xfrm>
            <a:off x="7337266" y="2406158"/>
            <a:ext cx="1565505" cy="376008"/>
          </a:xfrm>
          <a:prstGeom prst="rect">
            <a:avLst/>
          </a:prstGeom>
          <a:noFill/>
        </p:spPr>
        <p:txBody>
          <a:bodyPr wrap="square" rtlCol="0">
            <a:spAutoFit/>
          </a:bodyPr>
          <a:lstStyle/>
          <a:p>
            <a:r>
              <a:rPr lang="en-US" dirty="0"/>
              <a:t>P=2, ACK=3</a:t>
            </a:r>
          </a:p>
        </p:txBody>
      </p:sp>
      <p:sp>
        <p:nvSpPr>
          <p:cNvPr id="79" name="TextBox 78">
            <a:extLst>
              <a:ext uri="{FF2B5EF4-FFF2-40B4-BE49-F238E27FC236}">
                <a16:creationId xmlns:a16="http://schemas.microsoft.com/office/drawing/2014/main" id="{789ADB01-15CF-26B5-26D4-54BEFE6FCA75}"/>
              </a:ext>
            </a:extLst>
          </p:cNvPr>
          <p:cNvSpPr txBox="1"/>
          <p:nvPr/>
        </p:nvSpPr>
        <p:spPr>
          <a:xfrm>
            <a:off x="7344977" y="3128249"/>
            <a:ext cx="1565505" cy="376008"/>
          </a:xfrm>
          <a:prstGeom prst="rect">
            <a:avLst/>
          </a:prstGeom>
          <a:noFill/>
        </p:spPr>
        <p:txBody>
          <a:bodyPr wrap="square" rtlCol="0">
            <a:spAutoFit/>
          </a:bodyPr>
          <a:lstStyle/>
          <a:p>
            <a:r>
              <a:rPr lang="en-US" dirty="0"/>
              <a:t>P=3, ACK=4</a:t>
            </a:r>
          </a:p>
        </p:txBody>
      </p:sp>
      <p:sp>
        <p:nvSpPr>
          <p:cNvPr id="80" name="TextBox 79">
            <a:extLst>
              <a:ext uri="{FF2B5EF4-FFF2-40B4-BE49-F238E27FC236}">
                <a16:creationId xmlns:a16="http://schemas.microsoft.com/office/drawing/2014/main" id="{1B07EA71-A882-CFDB-408A-111DBF15D58E}"/>
              </a:ext>
            </a:extLst>
          </p:cNvPr>
          <p:cNvSpPr txBox="1"/>
          <p:nvPr/>
        </p:nvSpPr>
        <p:spPr>
          <a:xfrm>
            <a:off x="7339436" y="3320253"/>
            <a:ext cx="1565505" cy="376008"/>
          </a:xfrm>
          <a:prstGeom prst="rect">
            <a:avLst/>
          </a:prstGeom>
          <a:noFill/>
        </p:spPr>
        <p:txBody>
          <a:bodyPr wrap="square" rtlCol="0">
            <a:spAutoFit/>
          </a:bodyPr>
          <a:lstStyle/>
          <a:p>
            <a:r>
              <a:rPr lang="en-US" dirty="0"/>
              <a:t>P=4, ACK=5</a:t>
            </a:r>
          </a:p>
        </p:txBody>
      </p:sp>
      <p:sp>
        <p:nvSpPr>
          <p:cNvPr id="81" name="TextBox 80">
            <a:extLst>
              <a:ext uri="{FF2B5EF4-FFF2-40B4-BE49-F238E27FC236}">
                <a16:creationId xmlns:a16="http://schemas.microsoft.com/office/drawing/2014/main" id="{7DF50376-C111-07AA-C145-EF14AA61217B}"/>
              </a:ext>
            </a:extLst>
          </p:cNvPr>
          <p:cNvSpPr txBox="1"/>
          <p:nvPr/>
        </p:nvSpPr>
        <p:spPr>
          <a:xfrm>
            <a:off x="7332811" y="3697940"/>
            <a:ext cx="1565505" cy="376008"/>
          </a:xfrm>
          <a:prstGeom prst="rect">
            <a:avLst/>
          </a:prstGeom>
          <a:noFill/>
        </p:spPr>
        <p:txBody>
          <a:bodyPr wrap="square" rtlCol="0">
            <a:spAutoFit/>
          </a:bodyPr>
          <a:lstStyle/>
          <a:p>
            <a:r>
              <a:rPr lang="en-US" dirty="0"/>
              <a:t>P=6, ACK=5</a:t>
            </a:r>
          </a:p>
        </p:txBody>
      </p:sp>
      <p:sp>
        <p:nvSpPr>
          <p:cNvPr id="82" name="TextBox 81">
            <a:extLst>
              <a:ext uri="{FF2B5EF4-FFF2-40B4-BE49-F238E27FC236}">
                <a16:creationId xmlns:a16="http://schemas.microsoft.com/office/drawing/2014/main" id="{0F9EFCB7-EC59-E5A4-5CD2-9C46BAEED5CE}"/>
              </a:ext>
            </a:extLst>
          </p:cNvPr>
          <p:cNvSpPr txBox="1"/>
          <p:nvPr/>
        </p:nvSpPr>
        <p:spPr>
          <a:xfrm>
            <a:off x="7326186" y="4049123"/>
            <a:ext cx="1565505" cy="376008"/>
          </a:xfrm>
          <a:prstGeom prst="rect">
            <a:avLst/>
          </a:prstGeom>
          <a:noFill/>
        </p:spPr>
        <p:txBody>
          <a:bodyPr wrap="square" rtlCol="0">
            <a:spAutoFit/>
          </a:bodyPr>
          <a:lstStyle/>
          <a:p>
            <a:r>
              <a:rPr lang="en-US" dirty="0"/>
              <a:t>P=7, ACK=5</a:t>
            </a:r>
          </a:p>
        </p:txBody>
      </p:sp>
      <p:sp>
        <p:nvSpPr>
          <p:cNvPr id="83" name="TextBox 82">
            <a:extLst>
              <a:ext uri="{FF2B5EF4-FFF2-40B4-BE49-F238E27FC236}">
                <a16:creationId xmlns:a16="http://schemas.microsoft.com/office/drawing/2014/main" id="{50A0718B-EE2C-2850-EEB5-66A19C226E64}"/>
              </a:ext>
            </a:extLst>
          </p:cNvPr>
          <p:cNvSpPr txBox="1"/>
          <p:nvPr/>
        </p:nvSpPr>
        <p:spPr>
          <a:xfrm>
            <a:off x="7319561" y="4241282"/>
            <a:ext cx="1565505" cy="376008"/>
          </a:xfrm>
          <a:prstGeom prst="rect">
            <a:avLst/>
          </a:prstGeom>
          <a:noFill/>
        </p:spPr>
        <p:txBody>
          <a:bodyPr wrap="square" rtlCol="0">
            <a:spAutoFit/>
          </a:bodyPr>
          <a:lstStyle/>
          <a:p>
            <a:r>
              <a:rPr lang="en-US" dirty="0"/>
              <a:t>P=8, ACK=5</a:t>
            </a:r>
          </a:p>
        </p:txBody>
      </p:sp>
      <p:sp>
        <p:nvSpPr>
          <p:cNvPr id="84" name="TextBox 83">
            <a:extLst>
              <a:ext uri="{FF2B5EF4-FFF2-40B4-BE49-F238E27FC236}">
                <a16:creationId xmlns:a16="http://schemas.microsoft.com/office/drawing/2014/main" id="{0590D145-07EC-1519-A3A4-78A5700938DB}"/>
              </a:ext>
            </a:extLst>
          </p:cNvPr>
          <p:cNvSpPr txBox="1"/>
          <p:nvPr/>
        </p:nvSpPr>
        <p:spPr>
          <a:xfrm>
            <a:off x="7312936" y="4433441"/>
            <a:ext cx="1565505" cy="376008"/>
          </a:xfrm>
          <a:prstGeom prst="rect">
            <a:avLst/>
          </a:prstGeom>
          <a:noFill/>
        </p:spPr>
        <p:txBody>
          <a:bodyPr wrap="square" rtlCol="0">
            <a:spAutoFit/>
          </a:bodyPr>
          <a:lstStyle/>
          <a:p>
            <a:r>
              <a:rPr lang="en-US" dirty="0"/>
              <a:t>P=9, ACK=5</a:t>
            </a:r>
          </a:p>
        </p:txBody>
      </p:sp>
      <p:sp>
        <p:nvSpPr>
          <p:cNvPr id="85" name="TextBox 84">
            <a:extLst>
              <a:ext uri="{FF2B5EF4-FFF2-40B4-BE49-F238E27FC236}">
                <a16:creationId xmlns:a16="http://schemas.microsoft.com/office/drawing/2014/main" id="{0ECA325F-7BAE-8F8B-A26A-B57E3BBD9015}"/>
              </a:ext>
            </a:extLst>
          </p:cNvPr>
          <p:cNvSpPr txBox="1"/>
          <p:nvPr/>
        </p:nvSpPr>
        <p:spPr>
          <a:xfrm>
            <a:off x="7306311" y="4625600"/>
            <a:ext cx="1565505" cy="376008"/>
          </a:xfrm>
          <a:prstGeom prst="rect">
            <a:avLst/>
          </a:prstGeom>
          <a:noFill/>
        </p:spPr>
        <p:txBody>
          <a:bodyPr wrap="square" rtlCol="0">
            <a:spAutoFit/>
          </a:bodyPr>
          <a:lstStyle/>
          <a:p>
            <a:r>
              <a:rPr lang="en-US" dirty="0"/>
              <a:t>P=10, ACK=5</a:t>
            </a:r>
          </a:p>
        </p:txBody>
      </p:sp>
      <p:sp>
        <p:nvSpPr>
          <p:cNvPr id="86" name="TextBox 85">
            <a:extLst>
              <a:ext uri="{FF2B5EF4-FFF2-40B4-BE49-F238E27FC236}">
                <a16:creationId xmlns:a16="http://schemas.microsoft.com/office/drawing/2014/main" id="{FFEC2B7B-B133-2B77-CB9B-5DFEB7AD2C46}"/>
              </a:ext>
            </a:extLst>
          </p:cNvPr>
          <p:cNvSpPr txBox="1"/>
          <p:nvPr/>
        </p:nvSpPr>
        <p:spPr>
          <a:xfrm>
            <a:off x="7312938" y="5149061"/>
            <a:ext cx="1565505" cy="376008"/>
          </a:xfrm>
          <a:prstGeom prst="rect">
            <a:avLst/>
          </a:prstGeom>
          <a:noFill/>
        </p:spPr>
        <p:txBody>
          <a:bodyPr wrap="square" rtlCol="0">
            <a:spAutoFit/>
          </a:bodyPr>
          <a:lstStyle/>
          <a:p>
            <a:r>
              <a:rPr lang="en-US" dirty="0"/>
              <a:t>P=5, ACK=11</a:t>
            </a:r>
          </a:p>
        </p:txBody>
      </p:sp>
      <p:sp>
        <p:nvSpPr>
          <p:cNvPr id="87" name="TextBox 86">
            <a:extLst>
              <a:ext uri="{FF2B5EF4-FFF2-40B4-BE49-F238E27FC236}">
                <a16:creationId xmlns:a16="http://schemas.microsoft.com/office/drawing/2014/main" id="{C7F44B25-0552-E2A6-C650-3910F3D968BE}"/>
              </a:ext>
            </a:extLst>
          </p:cNvPr>
          <p:cNvSpPr txBox="1"/>
          <p:nvPr/>
        </p:nvSpPr>
        <p:spPr>
          <a:xfrm>
            <a:off x="7319565" y="6070089"/>
            <a:ext cx="1565505" cy="376008"/>
          </a:xfrm>
          <a:prstGeom prst="rect">
            <a:avLst/>
          </a:prstGeom>
          <a:noFill/>
        </p:spPr>
        <p:txBody>
          <a:bodyPr wrap="square" rtlCol="0">
            <a:spAutoFit/>
          </a:bodyPr>
          <a:lstStyle/>
          <a:p>
            <a:r>
              <a:rPr lang="en-US" dirty="0"/>
              <a:t>P=11, ACK=12</a:t>
            </a:r>
          </a:p>
        </p:txBody>
      </p:sp>
      <p:cxnSp>
        <p:nvCxnSpPr>
          <p:cNvPr id="3" name="Straight Arrow Connector 2">
            <a:extLst>
              <a:ext uri="{FF2B5EF4-FFF2-40B4-BE49-F238E27FC236}">
                <a16:creationId xmlns:a16="http://schemas.microsoft.com/office/drawing/2014/main" id="{59E054D2-1BDD-D196-DF2A-C1827114913F}"/>
              </a:ext>
            </a:extLst>
          </p:cNvPr>
          <p:cNvCxnSpPr>
            <a:cxnSpLocks/>
          </p:cNvCxnSpPr>
          <p:nvPr/>
        </p:nvCxnSpPr>
        <p:spPr>
          <a:xfrm>
            <a:off x="4347228" y="5836619"/>
            <a:ext cx="3058322" cy="448875"/>
          </a:xfrm>
          <a:prstGeom prst="straightConnector1">
            <a:avLst/>
          </a:prstGeom>
          <a:ln w="28575">
            <a:prstDash val="solid"/>
            <a:tailEnd type="arrow" w="lg" len="lg"/>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2F6BB2E1-00A9-2898-BE99-24548280C170}"/>
              </a:ext>
            </a:extLst>
          </p:cNvPr>
          <p:cNvSpPr txBox="1"/>
          <p:nvPr/>
        </p:nvSpPr>
        <p:spPr>
          <a:xfrm>
            <a:off x="132522" y="143082"/>
            <a:ext cx="2059346" cy="1384995"/>
          </a:xfrm>
          <a:prstGeom prst="rect">
            <a:avLst/>
          </a:prstGeom>
          <a:solidFill>
            <a:schemeClr val="accent2">
              <a:lumMod val="75000"/>
            </a:schemeClr>
          </a:solidFill>
          <a:ln w="25400">
            <a:solidFill>
              <a:schemeClr val="tx1"/>
            </a:solidFill>
          </a:ln>
        </p:spPr>
        <p:txBody>
          <a:bodyPr wrap="none" rtlCol="0">
            <a:spAutoFit/>
          </a:bodyPr>
          <a:lstStyle/>
          <a:p>
            <a:r>
              <a:rPr lang="en-US" sz="2800" dirty="0">
                <a:solidFill>
                  <a:schemeClr val="bg1"/>
                </a:solidFill>
              </a:rPr>
              <a:t>EXAMPLE:</a:t>
            </a:r>
          </a:p>
          <a:p>
            <a:r>
              <a:rPr lang="en-US" sz="2800" dirty="0">
                <a:solidFill>
                  <a:schemeClr val="bg1"/>
                </a:solidFill>
              </a:rPr>
              <a:t>Without Fast</a:t>
            </a:r>
          </a:p>
          <a:p>
            <a:r>
              <a:rPr lang="en-US" sz="2800" dirty="0">
                <a:solidFill>
                  <a:schemeClr val="bg1"/>
                </a:solidFill>
              </a:rPr>
              <a:t>Recovery</a:t>
            </a:r>
          </a:p>
        </p:txBody>
      </p:sp>
    </p:spTree>
    <p:extLst>
      <p:ext uri="{BB962C8B-B14F-4D97-AF65-F5344CB8AC3E}">
        <p14:creationId xmlns:p14="http://schemas.microsoft.com/office/powerpoint/2010/main" val="624022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A7D78F1-3234-6D5C-97B7-341F4F31787C}"/>
              </a:ext>
            </a:extLst>
          </p:cNvPr>
          <p:cNvCxnSpPr>
            <a:cxnSpLocks/>
          </p:cNvCxnSpPr>
          <p:nvPr/>
        </p:nvCxnSpPr>
        <p:spPr>
          <a:xfrm>
            <a:off x="20764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B442B5F5-E856-EFD8-36A4-C16EED51F449}"/>
              </a:ext>
            </a:extLst>
          </p:cNvPr>
          <p:cNvCxnSpPr>
            <a:cxnSpLocks/>
          </p:cNvCxnSpPr>
          <p:nvPr/>
        </p:nvCxnSpPr>
        <p:spPr>
          <a:xfrm>
            <a:off x="257492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759E6254-0950-F1DE-CF3D-4B55B0494061}"/>
              </a:ext>
            </a:extLst>
          </p:cNvPr>
          <p:cNvCxnSpPr>
            <a:cxnSpLocks/>
          </p:cNvCxnSpPr>
          <p:nvPr/>
        </p:nvCxnSpPr>
        <p:spPr>
          <a:xfrm>
            <a:off x="307498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C9520D9B-0FB3-36D9-D56C-BC0B46CEDCB9}"/>
              </a:ext>
            </a:extLst>
          </p:cNvPr>
          <p:cNvCxnSpPr>
            <a:cxnSpLocks/>
          </p:cNvCxnSpPr>
          <p:nvPr/>
        </p:nvCxnSpPr>
        <p:spPr>
          <a:xfrm>
            <a:off x="3573463"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5B1A5E8-8DC5-82B6-4802-9639B12F367E}"/>
              </a:ext>
            </a:extLst>
          </p:cNvPr>
          <p:cNvCxnSpPr>
            <a:cxnSpLocks/>
          </p:cNvCxnSpPr>
          <p:nvPr/>
        </p:nvCxnSpPr>
        <p:spPr>
          <a:xfrm>
            <a:off x="407352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19659F0-6685-0C4F-73C2-118B13F5CF8A}"/>
              </a:ext>
            </a:extLst>
          </p:cNvPr>
          <p:cNvCxnSpPr>
            <a:cxnSpLocks/>
          </p:cNvCxnSpPr>
          <p:nvPr/>
        </p:nvCxnSpPr>
        <p:spPr>
          <a:xfrm>
            <a:off x="457200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6AFF47B-9848-1379-78CC-5FEE9B0A0051}"/>
              </a:ext>
            </a:extLst>
          </p:cNvPr>
          <p:cNvCxnSpPr>
            <a:cxnSpLocks/>
          </p:cNvCxnSpPr>
          <p:nvPr/>
        </p:nvCxnSpPr>
        <p:spPr>
          <a:xfrm>
            <a:off x="507047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151E0F3-5865-BE65-1AF5-A97360CDD625}"/>
              </a:ext>
            </a:extLst>
          </p:cNvPr>
          <p:cNvCxnSpPr>
            <a:cxnSpLocks/>
          </p:cNvCxnSpPr>
          <p:nvPr/>
        </p:nvCxnSpPr>
        <p:spPr>
          <a:xfrm>
            <a:off x="557053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B5901F8E-BA50-55F6-6D8B-2BEA66B0415A}"/>
              </a:ext>
            </a:extLst>
          </p:cNvPr>
          <p:cNvCxnSpPr>
            <a:cxnSpLocks/>
          </p:cNvCxnSpPr>
          <p:nvPr/>
        </p:nvCxnSpPr>
        <p:spPr>
          <a:xfrm>
            <a:off x="6069013"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2178F09F-EE60-27B4-8924-4C2B338DCB09}"/>
              </a:ext>
            </a:extLst>
          </p:cNvPr>
          <p:cNvCxnSpPr>
            <a:cxnSpLocks/>
          </p:cNvCxnSpPr>
          <p:nvPr/>
        </p:nvCxnSpPr>
        <p:spPr>
          <a:xfrm>
            <a:off x="656907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CDCEDB3-68DA-D0BD-F64E-B5F6B0A562EC}"/>
              </a:ext>
            </a:extLst>
          </p:cNvPr>
          <p:cNvCxnSpPr>
            <a:cxnSpLocks/>
          </p:cNvCxnSpPr>
          <p:nvPr/>
        </p:nvCxnSpPr>
        <p:spPr>
          <a:xfrm>
            <a:off x="70675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18F7DFE-80FF-B2AB-2014-EE3585CAC788}"/>
              </a:ext>
            </a:extLst>
          </p:cNvPr>
          <p:cNvCxnSpPr>
            <a:cxnSpLocks/>
          </p:cNvCxnSpPr>
          <p:nvPr/>
        </p:nvCxnSpPr>
        <p:spPr>
          <a:xfrm>
            <a:off x="7567613"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D89B9ED-F1BC-53D4-36F8-9E769CDFA30A}"/>
              </a:ext>
            </a:extLst>
          </p:cNvPr>
          <p:cNvCxnSpPr>
            <a:cxnSpLocks/>
          </p:cNvCxnSpPr>
          <p:nvPr/>
        </p:nvCxnSpPr>
        <p:spPr>
          <a:xfrm>
            <a:off x="806608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F376042D-350F-2D9F-0875-0725B6143261}"/>
              </a:ext>
            </a:extLst>
          </p:cNvPr>
          <p:cNvCxnSpPr>
            <a:cxnSpLocks/>
          </p:cNvCxnSpPr>
          <p:nvPr/>
        </p:nvCxnSpPr>
        <p:spPr>
          <a:xfrm>
            <a:off x="85661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5487" name="Rectangle 2">
            <a:extLst>
              <a:ext uri="{FF2B5EF4-FFF2-40B4-BE49-F238E27FC236}">
                <a16:creationId xmlns:a16="http://schemas.microsoft.com/office/drawing/2014/main" id="{34786428-0DCC-807A-6029-B2177C5D4910}"/>
              </a:ext>
            </a:extLst>
          </p:cNvPr>
          <p:cNvSpPr>
            <a:spLocks noGrp="1"/>
          </p:cNvSpPr>
          <p:nvPr>
            <p:ph type="title"/>
          </p:nvPr>
        </p:nvSpPr>
        <p:spPr>
          <a:xfrm>
            <a:off x="0" y="-57150"/>
            <a:ext cx="9144000" cy="1143000"/>
          </a:xfrm>
        </p:spPr>
        <p:txBody>
          <a:bodyPr/>
          <a:lstStyle/>
          <a:p>
            <a:r>
              <a:rPr lang="en-US" altLang="en-US" sz="3600">
                <a:ea typeface="ＭＳ Ｐゴシック" panose="020B0600070205080204" pitchFamily="34" charset="-128"/>
              </a:rPr>
              <a:t>Fast Retransmit/Fast Recovery (FR/FR)</a:t>
            </a:r>
            <a:br>
              <a:rPr lang="en-US" altLang="en-US" sz="3600">
                <a:ea typeface="ＭＳ Ｐゴシック" panose="020B0600070205080204" pitchFamily="34" charset="-128"/>
              </a:rPr>
            </a:br>
            <a:r>
              <a:rPr lang="en-US" altLang="en-US" sz="3600">
                <a:ea typeface="ＭＳ Ｐゴシック" panose="020B0600070205080204" pitchFamily="34" charset="-128"/>
              </a:rPr>
              <a:t>(will work on this example during lecture)</a:t>
            </a:r>
          </a:p>
        </p:txBody>
      </p:sp>
      <p:cxnSp>
        <p:nvCxnSpPr>
          <p:cNvPr id="4" name="Straight Arrow Connector 3">
            <a:extLst>
              <a:ext uri="{FF2B5EF4-FFF2-40B4-BE49-F238E27FC236}">
                <a16:creationId xmlns:a16="http://schemas.microsoft.com/office/drawing/2014/main" id="{6D893D79-EF1C-8D82-4107-DD31AC24C390}"/>
              </a:ext>
            </a:extLst>
          </p:cNvPr>
          <p:cNvCxnSpPr>
            <a:cxnSpLocks/>
            <a:stCxn id="105518" idx="3"/>
          </p:cNvCxnSpPr>
          <p:nvPr/>
        </p:nvCxnSpPr>
        <p:spPr>
          <a:xfrm>
            <a:off x="685800" y="3232150"/>
            <a:ext cx="8226425" cy="476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16B0CD79-A8D8-9D51-0DED-E1E689BB28D3}"/>
              </a:ext>
            </a:extLst>
          </p:cNvPr>
          <p:cNvCxnSpPr>
            <a:cxnSpLocks/>
            <a:stCxn id="105519" idx="3"/>
          </p:cNvCxnSpPr>
          <p:nvPr/>
        </p:nvCxnSpPr>
        <p:spPr>
          <a:xfrm>
            <a:off x="701675" y="4765675"/>
            <a:ext cx="8210550" cy="793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05490" name="TextBox 7">
            <a:extLst>
              <a:ext uri="{FF2B5EF4-FFF2-40B4-BE49-F238E27FC236}">
                <a16:creationId xmlns:a16="http://schemas.microsoft.com/office/drawing/2014/main" id="{73FBA982-E097-EFB4-D01C-829B60CF8DEA}"/>
              </a:ext>
            </a:extLst>
          </p:cNvPr>
          <p:cNvSpPr txBox="1">
            <a:spLocks noChangeArrowheads="1"/>
          </p:cNvSpPr>
          <p:nvPr/>
        </p:nvSpPr>
        <p:spPr bwMode="auto">
          <a:xfrm>
            <a:off x="1844675" y="2830513"/>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13</a:t>
            </a:r>
          </a:p>
        </p:txBody>
      </p:sp>
      <p:sp>
        <p:nvSpPr>
          <p:cNvPr id="105491" name="TextBox 8">
            <a:extLst>
              <a:ext uri="{FF2B5EF4-FFF2-40B4-BE49-F238E27FC236}">
                <a16:creationId xmlns:a16="http://schemas.microsoft.com/office/drawing/2014/main" id="{D146E49A-E551-3E06-2609-88F749B1F63E}"/>
              </a:ext>
            </a:extLst>
          </p:cNvPr>
          <p:cNvSpPr txBox="1">
            <a:spLocks noChangeArrowheads="1"/>
          </p:cNvSpPr>
          <p:nvPr/>
        </p:nvSpPr>
        <p:spPr bwMode="auto">
          <a:xfrm>
            <a:off x="2322513" y="2830513"/>
            <a:ext cx="493712"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14</a:t>
            </a:r>
          </a:p>
        </p:txBody>
      </p:sp>
      <p:sp>
        <p:nvSpPr>
          <p:cNvPr id="105492" name="TextBox 9">
            <a:extLst>
              <a:ext uri="{FF2B5EF4-FFF2-40B4-BE49-F238E27FC236}">
                <a16:creationId xmlns:a16="http://schemas.microsoft.com/office/drawing/2014/main" id="{028B9507-1E03-F1F0-72B1-5A9A7C2DEDDC}"/>
              </a:ext>
            </a:extLst>
          </p:cNvPr>
          <p:cNvSpPr txBox="1">
            <a:spLocks noChangeArrowheads="1"/>
          </p:cNvSpPr>
          <p:nvPr/>
        </p:nvSpPr>
        <p:spPr bwMode="auto">
          <a:xfrm>
            <a:off x="2811463" y="2830513"/>
            <a:ext cx="493712"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15</a:t>
            </a:r>
          </a:p>
        </p:txBody>
      </p:sp>
      <p:sp>
        <p:nvSpPr>
          <p:cNvPr id="105493" name="TextBox 10">
            <a:extLst>
              <a:ext uri="{FF2B5EF4-FFF2-40B4-BE49-F238E27FC236}">
                <a16:creationId xmlns:a16="http://schemas.microsoft.com/office/drawing/2014/main" id="{072E63CF-4B6C-5030-B78B-86637D9E5BE8}"/>
              </a:ext>
            </a:extLst>
          </p:cNvPr>
          <p:cNvSpPr txBox="1">
            <a:spLocks noChangeArrowheads="1"/>
          </p:cNvSpPr>
          <p:nvPr/>
        </p:nvSpPr>
        <p:spPr bwMode="auto">
          <a:xfrm>
            <a:off x="3311525" y="2830513"/>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16</a:t>
            </a:r>
          </a:p>
        </p:txBody>
      </p:sp>
      <p:sp>
        <p:nvSpPr>
          <p:cNvPr id="105494" name="TextBox 11">
            <a:extLst>
              <a:ext uri="{FF2B5EF4-FFF2-40B4-BE49-F238E27FC236}">
                <a16:creationId xmlns:a16="http://schemas.microsoft.com/office/drawing/2014/main" id="{7617E6A0-B5F4-7E2C-2BE7-374223374612}"/>
              </a:ext>
            </a:extLst>
          </p:cNvPr>
          <p:cNvSpPr txBox="1">
            <a:spLocks noChangeArrowheads="1"/>
          </p:cNvSpPr>
          <p:nvPr/>
        </p:nvSpPr>
        <p:spPr bwMode="auto">
          <a:xfrm>
            <a:off x="3810000" y="2830513"/>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17</a:t>
            </a:r>
          </a:p>
        </p:txBody>
      </p:sp>
      <p:sp>
        <p:nvSpPr>
          <p:cNvPr id="105495" name="TextBox 12">
            <a:extLst>
              <a:ext uri="{FF2B5EF4-FFF2-40B4-BE49-F238E27FC236}">
                <a16:creationId xmlns:a16="http://schemas.microsoft.com/office/drawing/2014/main" id="{ADE1619A-B42B-A5E3-FAF7-B5DB74698558}"/>
              </a:ext>
            </a:extLst>
          </p:cNvPr>
          <p:cNvSpPr txBox="1">
            <a:spLocks noChangeArrowheads="1"/>
          </p:cNvSpPr>
          <p:nvPr/>
        </p:nvSpPr>
        <p:spPr bwMode="auto">
          <a:xfrm>
            <a:off x="4310063" y="2830513"/>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18</a:t>
            </a:r>
          </a:p>
        </p:txBody>
      </p:sp>
      <p:cxnSp>
        <p:nvCxnSpPr>
          <p:cNvPr id="40" name="Straight Arrow Connector 39">
            <a:extLst>
              <a:ext uri="{FF2B5EF4-FFF2-40B4-BE49-F238E27FC236}">
                <a16:creationId xmlns:a16="http://schemas.microsoft.com/office/drawing/2014/main" id="{55E24971-8ACE-3A5B-DCD6-96C98864F4D6}"/>
              </a:ext>
            </a:extLst>
          </p:cNvPr>
          <p:cNvCxnSpPr>
            <a:cxnSpLocks/>
            <a:stCxn id="105490" idx="2"/>
          </p:cNvCxnSpPr>
          <p:nvPr/>
        </p:nvCxnSpPr>
        <p:spPr>
          <a:xfrm>
            <a:off x="2090738" y="3230563"/>
            <a:ext cx="984250"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0137BE2F-33BF-9238-8B55-7D5301B4F797}"/>
              </a:ext>
            </a:extLst>
          </p:cNvPr>
          <p:cNvCxnSpPr>
            <a:cxnSpLocks/>
            <a:endCxn id="105494" idx="2"/>
          </p:cNvCxnSpPr>
          <p:nvPr/>
        </p:nvCxnSpPr>
        <p:spPr>
          <a:xfrm flipV="1">
            <a:off x="3074988" y="3230563"/>
            <a:ext cx="982662"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9725F225-08F3-5A36-3F01-90372696BBCF}"/>
              </a:ext>
            </a:extLst>
          </p:cNvPr>
          <p:cNvCxnSpPr>
            <a:cxnSpLocks/>
          </p:cNvCxnSpPr>
          <p:nvPr/>
        </p:nvCxnSpPr>
        <p:spPr>
          <a:xfrm>
            <a:off x="2570163" y="3236913"/>
            <a:ext cx="434975" cy="6842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5499" name="TextBox 52">
            <a:extLst>
              <a:ext uri="{FF2B5EF4-FFF2-40B4-BE49-F238E27FC236}">
                <a16:creationId xmlns:a16="http://schemas.microsoft.com/office/drawing/2014/main" id="{DAA2651A-03B0-261D-B080-A123239937CE}"/>
              </a:ext>
            </a:extLst>
          </p:cNvPr>
          <p:cNvSpPr txBox="1">
            <a:spLocks noChangeArrowheads="1"/>
          </p:cNvSpPr>
          <p:nvPr/>
        </p:nvSpPr>
        <p:spPr bwMode="auto">
          <a:xfrm>
            <a:off x="2916238" y="3797300"/>
            <a:ext cx="338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X</a:t>
            </a:r>
          </a:p>
        </p:txBody>
      </p:sp>
      <p:sp>
        <p:nvSpPr>
          <p:cNvPr id="105500" name="TextBox 53">
            <a:extLst>
              <a:ext uri="{FF2B5EF4-FFF2-40B4-BE49-F238E27FC236}">
                <a16:creationId xmlns:a16="http://schemas.microsoft.com/office/drawing/2014/main" id="{A19BE90A-5C08-8021-75ED-DC262ACD2D39}"/>
              </a:ext>
            </a:extLst>
          </p:cNvPr>
          <p:cNvSpPr txBox="1">
            <a:spLocks noChangeArrowheads="1"/>
          </p:cNvSpPr>
          <p:nvPr/>
        </p:nvSpPr>
        <p:spPr bwMode="auto">
          <a:xfrm>
            <a:off x="2827338" y="4779963"/>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cxnSp>
        <p:nvCxnSpPr>
          <p:cNvPr id="55" name="Straight Arrow Connector 54">
            <a:extLst>
              <a:ext uri="{FF2B5EF4-FFF2-40B4-BE49-F238E27FC236}">
                <a16:creationId xmlns:a16="http://schemas.microsoft.com/office/drawing/2014/main" id="{4C6931DB-D679-8C8F-ECC9-25EDA12648FD}"/>
              </a:ext>
            </a:extLst>
          </p:cNvPr>
          <p:cNvCxnSpPr>
            <a:cxnSpLocks/>
          </p:cNvCxnSpPr>
          <p:nvPr/>
        </p:nvCxnSpPr>
        <p:spPr>
          <a:xfrm>
            <a:off x="3070225" y="3244850"/>
            <a:ext cx="982663"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EF8E5478-E58B-10A7-1A49-F0F6F692ED1A}"/>
              </a:ext>
            </a:extLst>
          </p:cNvPr>
          <p:cNvCxnSpPr>
            <a:cxnSpLocks/>
          </p:cNvCxnSpPr>
          <p:nvPr/>
        </p:nvCxnSpPr>
        <p:spPr>
          <a:xfrm>
            <a:off x="3573463" y="3244850"/>
            <a:ext cx="982662"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41E8463A-0BFC-70F2-8788-65AE98CDCAD7}"/>
              </a:ext>
            </a:extLst>
          </p:cNvPr>
          <p:cNvCxnSpPr>
            <a:cxnSpLocks/>
          </p:cNvCxnSpPr>
          <p:nvPr/>
        </p:nvCxnSpPr>
        <p:spPr>
          <a:xfrm>
            <a:off x="4076700" y="3244850"/>
            <a:ext cx="982663"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325CB0C2-1A54-C199-3F02-DB9DB4DC00E3}"/>
              </a:ext>
            </a:extLst>
          </p:cNvPr>
          <p:cNvCxnSpPr>
            <a:cxnSpLocks/>
          </p:cNvCxnSpPr>
          <p:nvPr/>
        </p:nvCxnSpPr>
        <p:spPr>
          <a:xfrm>
            <a:off x="4579938" y="3244850"/>
            <a:ext cx="982662"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BE0864C7-98F5-3DD1-8599-8A6C6CA3FAAB}"/>
              </a:ext>
            </a:extLst>
          </p:cNvPr>
          <p:cNvCxnSpPr>
            <a:cxnSpLocks/>
          </p:cNvCxnSpPr>
          <p:nvPr/>
        </p:nvCxnSpPr>
        <p:spPr>
          <a:xfrm flipV="1">
            <a:off x="4092575" y="3222625"/>
            <a:ext cx="982663"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A5107EF0-B3F8-7669-3D07-26636069B9E6}"/>
              </a:ext>
            </a:extLst>
          </p:cNvPr>
          <p:cNvCxnSpPr>
            <a:cxnSpLocks/>
          </p:cNvCxnSpPr>
          <p:nvPr/>
        </p:nvCxnSpPr>
        <p:spPr>
          <a:xfrm flipV="1">
            <a:off x="4583113" y="3230563"/>
            <a:ext cx="982662"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596C58A5-5B6B-E664-E76E-7D4C4AF087C3}"/>
              </a:ext>
            </a:extLst>
          </p:cNvPr>
          <p:cNvCxnSpPr>
            <a:cxnSpLocks/>
          </p:cNvCxnSpPr>
          <p:nvPr/>
        </p:nvCxnSpPr>
        <p:spPr>
          <a:xfrm flipV="1">
            <a:off x="5075238" y="3238500"/>
            <a:ext cx="982662" cy="1541463"/>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7911F4C8-A7DD-5301-4E71-1297F862DD66}"/>
              </a:ext>
            </a:extLst>
          </p:cNvPr>
          <p:cNvCxnSpPr>
            <a:cxnSpLocks/>
          </p:cNvCxnSpPr>
          <p:nvPr/>
        </p:nvCxnSpPr>
        <p:spPr>
          <a:xfrm flipV="1">
            <a:off x="5565775" y="3244850"/>
            <a:ext cx="982663"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sp>
        <p:nvSpPr>
          <p:cNvPr id="105509" name="TextBox 62">
            <a:extLst>
              <a:ext uri="{FF2B5EF4-FFF2-40B4-BE49-F238E27FC236}">
                <a16:creationId xmlns:a16="http://schemas.microsoft.com/office/drawing/2014/main" id="{14D8D04E-8E4E-E7E2-218B-0D7B2F4C4141}"/>
              </a:ext>
            </a:extLst>
          </p:cNvPr>
          <p:cNvSpPr txBox="1">
            <a:spLocks noChangeArrowheads="1"/>
          </p:cNvSpPr>
          <p:nvPr/>
        </p:nvSpPr>
        <p:spPr bwMode="auto">
          <a:xfrm>
            <a:off x="3805238" y="4768850"/>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105510" name="TextBox 92159">
            <a:extLst>
              <a:ext uri="{FF2B5EF4-FFF2-40B4-BE49-F238E27FC236}">
                <a16:creationId xmlns:a16="http://schemas.microsoft.com/office/drawing/2014/main" id="{42C0A0EF-A65B-DA0C-44E6-E21628413258}"/>
              </a:ext>
            </a:extLst>
          </p:cNvPr>
          <p:cNvSpPr txBox="1">
            <a:spLocks noChangeArrowheads="1"/>
          </p:cNvSpPr>
          <p:nvPr/>
        </p:nvSpPr>
        <p:spPr bwMode="auto">
          <a:xfrm>
            <a:off x="4295775" y="4772025"/>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105511" name="TextBox 92162">
            <a:extLst>
              <a:ext uri="{FF2B5EF4-FFF2-40B4-BE49-F238E27FC236}">
                <a16:creationId xmlns:a16="http://schemas.microsoft.com/office/drawing/2014/main" id="{00A9E41C-BACF-C77E-2992-7BDA73FCB5C9}"/>
              </a:ext>
            </a:extLst>
          </p:cNvPr>
          <p:cNvSpPr txBox="1">
            <a:spLocks noChangeArrowheads="1"/>
          </p:cNvSpPr>
          <p:nvPr/>
        </p:nvSpPr>
        <p:spPr bwMode="auto">
          <a:xfrm>
            <a:off x="4784725" y="4775200"/>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92164" name="TextBox 92163">
            <a:extLst>
              <a:ext uri="{FF2B5EF4-FFF2-40B4-BE49-F238E27FC236}">
                <a16:creationId xmlns:a16="http://schemas.microsoft.com/office/drawing/2014/main" id="{5800E729-C072-2530-4C14-6B1F69108E48}"/>
              </a:ext>
            </a:extLst>
          </p:cNvPr>
          <p:cNvSpPr txBox="1"/>
          <p:nvPr/>
        </p:nvSpPr>
        <p:spPr>
          <a:xfrm>
            <a:off x="5861050" y="2817813"/>
            <a:ext cx="492125" cy="400050"/>
          </a:xfrm>
          <a:prstGeom prst="rect">
            <a:avLst/>
          </a:prstGeom>
          <a:noFill/>
          <a:ln>
            <a:solidFill>
              <a:schemeClr val="accent2">
                <a:lumMod val="75000"/>
              </a:schemeClr>
            </a:solid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504D">
                    <a:lumMod val="75000"/>
                  </a:srgbClr>
                </a:solidFill>
                <a:effectLst/>
                <a:uLnTx/>
                <a:uFillTx/>
                <a:latin typeface="Courier New" panose="02070309020205020404" pitchFamily="49" charset="0"/>
                <a:ea typeface="ＭＳ Ｐゴシック" panose="020B0600070205080204" pitchFamily="34" charset="-128"/>
                <a:cs typeface="+mn-cs"/>
              </a:rPr>
              <a:t>14</a:t>
            </a:r>
          </a:p>
        </p:txBody>
      </p:sp>
      <p:cxnSp>
        <p:nvCxnSpPr>
          <p:cNvPr id="92165" name="Straight Arrow Connector 92164">
            <a:extLst>
              <a:ext uri="{FF2B5EF4-FFF2-40B4-BE49-F238E27FC236}">
                <a16:creationId xmlns:a16="http://schemas.microsoft.com/office/drawing/2014/main" id="{D8B995C7-9283-3DE1-FA89-A9293284BD8F}"/>
              </a:ext>
            </a:extLst>
          </p:cNvPr>
          <p:cNvCxnSpPr>
            <a:cxnSpLocks/>
          </p:cNvCxnSpPr>
          <p:nvPr/>
        </p:nvCxnSpPr>
        <p:spPr>
          <a:xfrm>
            <a:off x="6067425" y="3236913"/>
            <a:ext cx="982663"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5514" name="TextBox 92165">
            <a:extLst>
              <a:ext uri="{FF2B5EF4-FFF2-40B4-BE49-F238E27FC236}">
                <a16:creationId xmlns:a16="http://schemas.microsoft.com/office/drawing/2014/main" id="{6444F90F-EA70-22B1-4F4D-896224A2CFEF}"/>
              </a:ext>
            </a:extLst>
          </p:cNvPr>
          <p:cNvSpPr txBox="1">
            <a:spLocks noChangeArrowheads="1"/>
          </p:cNvSpPr>
          <p:nvPr/>
        </p:nvSpPr>
        <p:spPr bwMode="auto">
          <a:xfrm>
            <a:off x="6837363" y="4764088"/>
            <a:ext cx="493712"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19</a:t>
            </a:r>
          </a:p>
        </p:txBody>
      </p:sp>
      <p:cxnSp>
        <p:nvCxnSpPr>
          <p:cNvPr id="92167" name="Straight Arrow Connector 92166">
            <a:extLst>
              <a:ext uri="{FF2B5EF4-FFF2-40B4-BE49-F238E27FC236}">
                <a16:creationId xmlns:a16="http://schemas.microsoft.com/office/drawing/2014/main" id="{9BC7112E-465C-06FC-16FD-E2EE85A3FC33}"/>
              </a:ext>
            </a:extLst>
          </p:cNvPr>
          <p:cNvCxnSpPr>
            <a:cxnSpLocks/>
          </p:cNvCxnSpPr>
          <p:nvPr/>
        </p:nvCxnSpPr>
        <p:spPr>
          <a:xfrm flipV="1">
            <a:off x="7083425" y="3230563"/>
            <a:ext cx="982663"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sp>
        <p:nvSpPr>
          <p:cNvPr id="105516" name="TextBox 92167">
            <a:extLst>
              <a:ext uri="{FF2B5EF4-FFF2-40B4-BE49-F238E27FC236}">
                <a16:creationId xmlns:a16="http://schemas.microsoft.com/office/drawing/2014/main" id="{B7D326A1-3071-4B17-F7D9-FEB0A2FEE9DB}"/>
              </a:ext>
            </a:extLst>
          </p:cNvPr>
          <p:cNvSpPr txBox="1">
            <a:spLocks noChangeArrowheads="1"/>
          </p:cNvSpPr>
          <p:nvPr/>
        </p:nvSpPr>
        <p:spPr bwMode="auto">
          <a:xfrm>
            <a:off x="-23813" y="2298700"/>
            <a:ext cx="11080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STHRES</a:t>
            </a:r>
          </a:p>
        </p:txBody>
      </p:sp>
      <p:sp>
        <p:nvSpPr>
          <p:cNvPr id="105517" name="TextBox 92168">
            <a:extLst>
              <a:ext uri="{FF2B5EF4-FFF2-40B4-BE49-F238E27FC236}">
                <a16:creationId xmlns:a16="http://schemas.microsoft.com/office/drawing/2014/main" id="{196BC1BE-5163-1DE4-9351-68B2188B4D40}"/>
              </a:ext>
            </a:extLst>
          </p:cNvPr>
          <p:cNvSpPr txBox="1">
            <a:spLocks noChangeArrowheads="1"/>
          </p:cNvSpPr>
          <p:nvPr/>
        </p:nvSpPr>
        <p:spPr bwMode="auto">
          <a:xfrm>
            <a:off x="-23813" y="1854200"/>
            <a:ext cx="8001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CWND</a:t>
            </a:r>
          </a:p>
        </p:txBody>
      </p:sp>
      <p:sp>
        <p:nvSpPr>
          <p:cNvPr id="105518" name="TextBox 92169">
            <a:extLst>
              <a:ext uri="{FF2B5EF4-FFF2-40B4-BE49-F238E27FC236}">
                <a16:creationId xmlns:a16="http://schemas.microsoft.com/office/drawing/2014/main" id="{6ABEF25C-8541-F4C8-3267-8ACA3F20FB7B}"/>
              </a:ext>
            </a:extLst>
          </p:cNvPr>
          <p:cNvSpPr txBox="1">
            <a:spLocks noChangeArrowheads="1"/>
          </p:cNvSpPr>
          <p:nvPr/>
        </p:nvSpPr>
        <p:spPr bwMode="auto">
          <a:xfrm>
            <a:off x="193675" y="3032125"/>
            <a:ext cx="49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TX</a:t>
            </a:r>
          </a:p>
        </p:txBody>
      </p:sp>
      <p:sp>
        <p:nvSpPr>
          <p:cNvPr id="105519" name="TextBox 92170">
            <a:extLst>
              <a:ext uri="{FF2B5EF4-FFF2-40B4-BE49-F238E27FC236}">
                <a16:creationId xmlns:a16="http://schemas.microsoft.com/office/drawing/2014/main" id="{330D5EC0-56AF-C44D-4A8B-1B621EA665A7}"/>
              </a:ext>
            </a:extLst>
          </p:cNvPr>
          <p:cNvSpPr txBox="1">
            <a:spLocks noChangeArrowheads="1"/>
          </p:cNvSpPr>
          <p:nvPr/>
        </p:nvSpPr>
        <p:spPr bwMode="auto">
          <a:xfrm>
            <a:off x="209550" y="4565650"/>
            <a:ext cx="49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RX</a:t>
            </a:r>
          </a:p>
        </p:txBody>
      </p:sp>
      <p:sp>
        <p:nvSpPr>
          <p:cNvPr id="105520" name="TextBox 92171">
            <a:extLst>
              <a:ext uri="{FF2B5EF4-FFF2-40B4-BE49-F238E27FC236}">
                <a16:creationId xmlns:a16="http://schemas.microsoft.com/office/drawing/2014/main" id="{39C11C34-DDBD-1CBE-25F7-24DF4CF6FEE1}"/>
              </a:ext>
            </a:extLst>
          </p:cNvPr>
          <p:cNvSpPr txBox="1">
            <a:spLocks noChangeArrowheads="1"/>
          </p:cNvSpPr>
          <p:nvPr/>
        </p:nvSpPr>
        <p:spPr bwMode="auto">
          <a:xfrm>
            <a:off x="-36513" y="1355725"/>
            <a:ext cx="11080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&lt;Open&gt;</a:t>
            </a:r>
          </a:p>
        </p:txBody>
      </p:sp>
      <p:sp>
        <p:nvSpPr>
          <p:cNvPr id="105521" name="TextBox 92190">
            <a:extLst>
              <a:ext uri="{FF2B5EF4-FFF2-40B4-BE49-F238E27FC236}">
                <a16:creationId xmlns:a16="http://schemas.microsoft.com/office/drawing/2014/main" id="{DB03396B-9250-D033-214A-46C20145BBDA}"/>
              </a:ext>
            </a:extLst>
          </p:cNvPr>
          <p:cNvSpPr txBox="1">
            <a:spLocks noChangeArrowheads="1"/>
          </p:cNvSpPr>
          <p:nvPr/>
        </p:nvSpPr>
        <p:spPr bwMode="auto">
          <a:xfrm>
            <a:off x="7835900" y="2833688"/>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19</a:t>
            </a:r>
          </a:p>
        </p:txBody>
      </p:sp>
      <p:sp>
        <p:nvSpPr>
          <p:cNvPr id="105522" name="TextBox 92191">
            <a:extLst>
              <a:ext uri="{FF2B5EF4-FFF2-40B4-BE49-F238E27FC236}">
                <a16:creationId xmlns:a16="http://schemas.microsoft.com/office/drawing/2014/main" id="{1980815E-A5D0-8715-9B31-EFA1778F95DD}"/>
              </a:ext>
            </a:extLst>
          </p:cNvPr>
          <p:cNvSpPr txBox="1">
            <a:spLocks noChangeArrowheads="1"/>
          </p:cNvSpPr>
          <p:nvPr/>
        </p:nvSpPr>
        <p:spPr bwMode="auto">
          <a:xfrm>
            <a:off x="8329613" y="2836863"/>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20</a:t>
            </a:r>
          </a:p>
        </p:txBody>
      </p:sp>
      <p:cxnSp>
        <p:nvCxnSpPr>
          <p:cNvPr id="92196" name="Straight Connector 92195">
            <a:extLst>
              <a:ext uri="{FF2B5EF4-FFF2-40B4-BE49-F238E27FC236}">
                <a16:creationId xmlns:a16="http://schemas.microsoft.com/office/drawing/2014/main" id="{1445B0CE-8CA7-0BC2-3633-2597026BD301}"/>
              </a:ext>
            </a:extLst>
          </p:cNvPr>
          <p:cNvCxnSpPr>
            <a:cxnSpLocks/>
          </p:cNvCxnSpPr>
          <p:nvPr/>
        </p:nvCxnSpPr>
        <p:spPr>
          <a:xfrm>
            <a:off x="1074738" y="1466850"/>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 name="Straight Connector 92196">
            <a:extLst>
              <a:ext uri="{FF2B5EF4-FFF2-40B4-BE49-F238E27FC236}">
                <a16:creationId xmlns:a16="http://schemas.microsoft.com/office/drawing/2014/main" id="{59CA9F0D-BEA9-94A2-D40D-0530171FDA0B}"/>
              </a:ext>
            </a:extLst>
          </p:cNvPr>
          <p:cNvCxnSpPr>
            <a:cxnSpLocks/>
          </p:cNvCxnSpPr>
          <p:nvPr/>
        </p:nvCxnSpPr>
        <p:spPr>
          <a:xfrm>
            <a:off x="1574800" y="1466850"/>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 name="TextBox 92198">
            <a:extLst>
              <a:ext uri="{FF2B5EF4-FFF2-40B4-BE49-F238E27FC236}">
                <a16:creationId xmlns:a16="http://schemas.microsoft.com/office/drawing/2014/main" id="{FD8703E0-332E-98C5-8F78-316151CA3FB2}"/>
              </a:ext>
            </a:extLst>
          </p:cNvPr>
          <p:cNvSpPr txBox="1"/>
          <p:nvPr/>
        </p:nvSpPr>
        <p:spPr>
          <a:xfrm>
            <a:off x="1392238" y="1866900"/>
            <a:ext cx="338137" cy="40005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6</a:t>
            </a:r>
          </a:p>
        </p:txBody>
      </p:sp>
      <p:cxnSp>
        <p:nvCxnSpPr>
          <p:cNvPr id="92200" name="Straight Arrow Connector 92199">
            <a:extLst>
              <a:ext uri="{FF2B5EF4-FFF2-40B4-BE49-F238E27FC236}">
                <a16:creationId xmlns:a16="http://schemas.microsoft.com/office/drawing/2014/main" id="{1E2441C9-7DF2-5F97-5308-B2420C30ECE1}"/>
              </a:ext>
            </a:extLst>
          </p:cNvPr>
          <p:cNvCxnSpPr>
            <a:cxnSpLocks/>
          </p:cNvCxnSpPr>
          <p:nvPr/>
        </p:nvCxnSpPr>
        <p:spPr>
          <a:xfrm>
            <a:off x="-23813" y="2292350"/>
            <a:ext cx="8936038" cy="0"/>
          </a:xfrm>
          <a:prstGeom prst="straightConnector1">
            <a:avLst/>
          </a:prstGeom>
          <a:ln>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92201">
            <a:extLst>
              <a:ext uri="{FF2B5EF4-FFF2-40B4-BE49-F238E27FC236}">
                <a16:creationId xmlns:a16="http://schemas.microsoft.com/office/drawing/2014/main" id="{83A925B0-A324-F5BB-B83B-FB8F34EE199F}"/>
              </a:ext>
            </a:extLst>
          </p:cNvPr>
          <p:cNvCxnSpPr>
            <a:cxnSpLocks/>
          </p:cNvCxnSpPr>
          <p:nvPr/>
        </p:nvCxnSpPr>
        <p:spPr>
          <a:xfrm>
            <a:off x="0" y="1776413"/>
            <a:ext cx="8936038" cy="0"/>
          </a:xfrm>
          <a:prstGeom prst="straightConnector1">
            <a:avLst/>
          </a:prstGeom>
          <a:ln>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92203" name="TextBox 92202">
            <a:extLst>
              <a:ext uri="{FF2B5EF4-FFF2-40B4-BE49-F238E27FC236}">
                <a16:creationId xmlns:a16="http://schemas.microsoft.com/office/drawing/2014/main" id="{D766A81F-6309-9134-AE4A-21D82BA24FEB}"/>
              </a:ext>
            </a:extLst>
          </p:cNvPr>
          <p:cNvSpPr txBox="1"/>
          <p:nvPr/>
        </p:nvSpPr>
        <p:spPr>
          <a:xfrm>
            <a:off x="1406525" y="1317625"/>
            <a:ext cx="338138" cy="40005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6</a:t>
            </a:r>
          </a:p>
        </p:txBody>
      </p:sp>
      <p:sp>
        <p:nvSpPr>
          <p:cNvPr id="7" name="TextBox 92203">
            <a:extLst>
              <a:ext uri="{FF2B5EF4-FFF2-40B4-BE49-F238E27FC236}">
                <a16:creationId xmlns:a16="http://schemas.microsoft.com/office/drawing/2014/main" id="{0317037C-63BE-54D4-BB39-A42979A2CBF7}"/>
              </a:ext>
            </a:extLst>
          </p:cNvPr>
          <p:cNvSpPr txBox="1"/>
          <p:nvPr/>
        </p:nvSpPr>
        <p:spPr>
          <a:xfrm>
            <a:off x="1308100" y="2332038"/>
            <a:ext cx="554038" cy="339725"/>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N/A</a:t>
            </a:r>
          </a:p>
        </p:txBody>
      </p:sp>
    </p:spTree>
    <p:extLst>
      <p:ext uri="{BB962C8B-B14F-4D97-AF65-F5344CB8AC3E}">
        <p14:creationId xmlns:p14="http://schemas.microsoft.com/office/powerpoint/2010/main" val="1006460856"/>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527BA854-20B4-DDF5-4550-CAE47859D912}"/>
              </a:ext>
            </a:extLst>
          </p:cNvPr>
          <p:cNvSpPr>
            <a:spLocks noGrp="1"/>
          </p:cNvSpPr>
          <p:nvPr>
            <p:ph type="title"/>
          </p:nvPr>
        </p:nvSpPr>
        <p:spPr>
          <a:xfrm>
            <a:off x="0" y="-57150"/>
            <a:ext cx="9144000" cy="1143000"/>
          </a:xfrm>
        </p:spPr>
        <p:txBody>
          <a:bodyPr/>
          <a:lstStyle/>
          <a:p>
            <a:r>
              <a:rPr lang="en-US" altLang="en-US" sz="3600">
                <a:ea typeface="ＭＳ Ｐゴシック" panose="020B0600070205080204" pitchFamily="34" charset="-128"/>
              </a:rPr>
              <a:t>Fast Retransmit/Fast Recovery (FR/FR)</a:t>
            </a:r>
            <a:br>
              <a:rPr lang="en-US" altLang="en-US" sz="3600">
                <a:ea typeface="ＭＳ Ｐゴシック" panose="020B0600070205080204" pitchFamily="34" charset="-128"/>
              </a:rPr>
            </a:br>
            <a:endParaRPr lang="en-US" altLang="en-US" sz="3600">
              <a:ea typeface="ＭＳ Ｐゴシック" panose="020B0600070205080204" pitchFamily="34" charset="-128"/>
            </a:endParaRPr>
          </a:p>
        </p:txBody>
      </p:sp>
      <p:pic>
        <p:nvPicPr>
          <p:cNvPr id="107522" name="Picture 4" descr="Applied Sciences | Free Full-Text | Enhanced Multistream Fast TCP: Rapid  Bandwidth Utilization after Fast-Recovery Phase">
            <a:extLst>
              <a:ext uri="{FF2B5EF4-FFF2-40B4-BE49-F238E27FC236}">
                <a16:creationId xmlns:a16="http://schemas.microsoft.com/office/drawing/2014/main" id="{A5D2C852-9D0D-CF7E-2233-C86E467A8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2463" y="471488"/>
            <a:ext cx="5089525"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Box 8">
            <a:extLst>
              <a:ext uri="{FF2B5EF4-FFF2-40B4-BE49-F238E27FC236}">
                <a16:creationId xmlns:a16="http://schemas.microsoft.com/office/drawing/2014/main" id="{8CF24742-6C6E-D359-3294-2492969C301B}"/>
              </a:ext>
            </a:extLst>
          </p:cNvPr>
          <p:cNvSpPr txBox="1">
            <a:spLocks noChangeArrowheads="1"/>
          </p:cNvSpPr>
          <p:nvPr/>
        </p:nvSpPr>
        <p:spPr bwMode="auto">
          <a:xfrm>
            <a:off x="-100013" y="6584950"/>
            <a:ext cx="5862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Courier New" panose="02070309020205020404" pitchFamily="49" charset="0"/>
                <a:ea typeface="ＭＳ Ｐゴシック" panose="020B0600070205080204" pitchFamily="34" charset="-128"/>
              </a:defRPr>
            </a:lvl1pPr>
            <a:lvl2pPr marL="742950" indent="-285750">
              <a:defRPr sz="2000" b="1">
                <a:solidFill>
                  <a:schemeClr val="tx1"/>
                </a:solidFill>
                <a:latin typeface="Courier New" panose="02070309020205020404" pitchFamily="49" charset="0"/>
                <a:ea typeface="ＭＳ Ｐゴシック" panose="020B0600070205080204" pitchFamily="34" charset="-128"/>
              </a:defRPr>
            </a:lvl2pPr>
            <a:lvl3pPr marL="1143000" indent="-228600">
              <a:defRPr sz="2000" b="1">
                <a:solidFill>
                  <a:schemeClr val="tx1"/>
                </a:solidFill>
                <a:latin typeface="Courier New" panose="02070309020205020404" pitchFamily="49" charset="0"/>
                <a:ea typeface="ＭＳ Ｐゴシック" panose="020B0600070205080204" pitchFamily="34" charset="-128"/>
              </a:defRPr>
            </a:lvl3pPr>
            <a:lvl4pPr marL="1600200" indent="-228600">
              <a:defRPr sz="2000" b="1">
                <a:solidFill>
                  <a:schemeClr val="tx1"/>
                </a:solidFill>
                <a:latin typeface="Courier New" panose="02070309020205020404" pitchFamily="49" charset="0"/>
                <a:ea typeface="ＭＳ Ｐゴシック" panose="020B0600070205080204" pitchFamily="34" charset="-128"/>
              </a:defRPr>
            </a:lvl4pPr>
            <a:lvl5pPr marL="2057400" indent="-228600">
              <a:defRPr sz="2000" b="1">
                <a:solidFill>
                  <a:schemeClr val="tx1"/>
                </a:solidFill>
                <a:latin typeface="Courier New" panose="02070309020205020404" pitchFamily="49" charset="0"/>
                <a:ea typeface="ＭＳ Ｐゴシック" panose="020B0600070205080204" pitchFamily="34" charset="-128"/>
              </a:defRPr>
            </a:lvl5pPr>
            <a:lvl6pPr marL="2514600" indent="-2286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rPr>
              <a:t>[Ref] https://</a:t>
            </a:r>
            <a:r>
              <a:rPr kumimoji="0" lang="en-US" altLang="en-US" sz="1600" b="1" i="0" u="none" strike="noStrike" kern="1200" cap="none" spc="0" normalizeH="0" baseline="0" noProof="0" dirty="0" err="1">
                <a:ln>
                  <a:noFill/>
                </a:ln>
                <a:solidFill>
                  <a:prstClr val="black"/>
                </a:solidFill>
                <a:effectLst/>
                <a:uLnTx/>
                <a:uFillTx/>
                <a:latin typeface="Courier New" panose="02070309020205020404" pitchFamily="49" charset="0"/>
                <a:ea typeface="ＭＳ Ｐゴシック" panose="020B0600070205080204" pitchFamily="34" charset="-128"/>
                <a:cs typeface="+mn-cs"/>
              </a:rPr>
              <a:t>www.mdpi.com</a:t>
            </a:r>
            <a:r>
              <a:rPr kumimoji="0" lang="en-US" altLang="en-US" sz="16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rPr>
              <a:t>/2076-3417/9/21/4698</a:t>
            </a:r>
          </a:p>
        </p:txBody>
      </p:sp>
      <p:sp>
        <p:nvSpPr>
          <p:cNvPr id="10" name="Rectangle 9">
            <a:extLst>
              <a:ext uri="{FF2B5EF4-FFF2-40B4-BE49-F238E27FC236}">
                <a16:creationId xmlns:a16="http://schemas.microsoft.com/office/drawing/2014/main" id="{12518A88-3566-1BA9-470C-15BEBD17A4E7}"/>
              </a:ext>
            </a:extLst>
          </p:cNvPr>
          <p:cNvSpPr/>
          <p:nvPr/>
        </p:nvSpPr>
        <p:spPr>
          <a:xfrm>
            <a:off x="2767013" y="1085850"/>
            <a:ext cx="346075" cy="195897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8B5F827-180A-2E40-8EBE-D604CF7619E8}"/>
              </a:ext>
            </a:extLst>
          </p:cNvPr>
          <p:cNvSpPr txBox="1"/>
          <p:nvPr/>
        </p:nvSpPr>
        <p:spPr>
          <a:xfrm>
            <a:off x="2693988" y="1865313"/>
            <a:ext cx="492125"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75000"/>
                  </a:srgbClr>
                </a:solidFill>
                <a:effectLst/>
                <a:uLnTx/>
                <a:uFillTx/>
                <a:latin typeface="Courier New" panose="02070309020205020404" pitchFamily="49" charset="0"/>
                <a:ea typeface="ＭＳ Ｐゴシック" panose="020B0600070205080204" pitchFamily="34" charset="-128"/>
                <a:cs typeface="+mn-cs"/>
              </a:rPr>
              <a:t>10</a:t>
            </a:r>
          </a:p>
        </p:txBody>
      </p:sp>
      <p:sp>
        <p:nvSpPr>
          <p:cNvPr id="2" name="TextBox 8">
            <a:extLst>
              <a:ext uri="{FF2B5EF4-FFF2-40B4-BE49-F238E27FC236}">
                <a16:creationId xmlns:a16="http://schemas.microsoft.com/office/drawing/2014/main" id="{FD42F9A5-A161-972C-764B-4BB310FD1CAB}"/>
              </a:ext>
            </a:extLst>
          </p:cNvPr>
          <p:cNvSpPr txBox="1">
            <a:spLocks noChangeArrowheads="1"/>
          </p:cNvSpPr>
          <p:nvPr/>
        </p:nvSpPr>
        <p:spPr bwMode="auto">
          <a:xfrm>
            <a:off x="5996985" y="5818748"/>
            <a:ext cx="31470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Courier New" panose="02070309020205020404" pitchFamily="49" charset="0"/>
                <a:ea typeface="ＭＳ Ｐゴシック" panose="020B0600070205080204" pitchFamily="34" charset="-128"/>
              </a:defRPr>
            </a:lvl1pPr>
            <a:lvl2pPr marL="742950" indent="-285750">
              <a:defRPr sz="2000" b="1">
                <a:solidFill>
                  <a:schemeClr val="tx1"/>
                </a:solidFill>
                <a:latin typeface="Courier New" panose="02070309020205020404" pitchFamily="49" charset="0"/>
                <a:ea typeface="ＭＳ Ｐゴシック" panose="020B0600070205080204" pitchFamily="34" charset="-128"/>
              </a:defRPr>
            </a:lvl2pPr>
            <a:lvl3pPr marL="1143000" indent="-228600">
              <a:defRPr sz="2000" b="1">
                <a:solidFill>
                  <a:schemeClr val="tx1"/>
                </a:solidFill>
                <a:latin typeface="Courier New" panose="02070309020205020404" pitchFamily="49" charset="0"/>
                <a:ea typeface="ＭＳ Ｐゴシック" panose="020B0600070205080204" pitchFamily="34" charset="-128"/>
              </a:defRPr>
            </a:lvl3pPr>
            <a:lvl4pPr marL="1600200" indent="-228600">
              <a:defRPr sz="2000" b="1">
                <a:solidFill>
                  <a:schemeClr val="tx1"/>
                </a:solidFill>
                <a:latin typeface="Courier New" panose="02070309020205020404" pitchFamily="49" charset="0"/>
                <a:ea typeface="ＭＳ Ｐゴシック" panose="020B0600070205080204" pitchFamily="34" charset="-128"/>
              </a:defRPr>
            </a:lvl4pPr>
            <a:lvl5pPr marL="2057400" indent="-228600">
              <a:defRPr sz="2000" b="1">
                <a:solidFill>
                  <a:schemeClr val="tx1"/>
                </a:solidFill>
                <a:latin typeface="Courier New" panose="02070309020205020404" pitchFamily="49" charset="0"/>
                <a:ea typeface="ＭＳ Ｐゴシック" panose="020B0600070205080204" pitchFamily="34" charset="-128"/>
              </a:defRPr>
            </a:lvl5pPr>
            <a:lvl6pPr marL="2514600" indent="-2286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rPr>
              <a:t>TSF = Segments in flight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FDF2A608-5D2E-9A69-C7C2-8AFA925684FE}"/>
              </a:ext>
            </a:extLst>
          </p:cNvPr>
          <p:cNvSpPr>
            <a:spLocks noGrp="1"/>
          </p:cNvSpPr>
          <p:nvPr>
            <p:ph type="title"/>
          </p:nvPr>
        </p:nvSpPr>
        <p:spPr>
          <a:xfrm>
            <a:off x="0" y="76200"/>
            <a:ext cx="9144000" cy="1143000"/>
          </a:xfrm>
        </p:spPr>
        <p:txBody>
          <a:bodyPr/>
          <a:lstStyle/>
          <a:p>
            <a:r>
              <a:rPr lang="en-US" altLang="en-US">
                <a:ea typeface="ＭＳ Ｐゴシック" panose="020B0600070205080204" pitchFamily="34" charset="-128"/>
              </a:rPr>
              <a:t>Fast Retransmit/Fast Recovery (FR/FR)</a:t>
            </a:r>
          </a:p>
        </p:txBody>
      </p:sp>
      <p:sp>
        <p:nvSpPr>
          <p:cNvPr id="108546" name="Rectangle 3">
            <a:extLst>
              <a:ext uri="{FF2B5EF4-FFF2-40B4-BE49-F238E27FC236}">
                <a16:creationId xmlns:a16="http://schemas.microsoft.com/office/drawing/2014/main" id="{68B09C80-4DEA-1DCF-AEC8-72DB98054FBB}"/>
              </a:ext>
            </a:extLst>
          </p:cNvPr>
          <p:cNvSpPr>
            <a:spLocks noGrp="1"/>
          </p:cNvSpPr>
          <p:nvPr>
            <p:ph type="body" idx="1"/>
          </p:nvPr>
        </p:nvSpPr>
        <p:spPr/>
        <p:txBody>
          <a:bodyPr/>
          <a:lstStyle/>
          <a:p>
            <a:pPr>
              <a:lnSpc>
                <a:spcPct val="90000"/>
              </a:lnSpc>
            </a:pPr>
            <a:r>
              <a:rPr lang="en-US" altLang="en-US" sz="2800">
                <a:ea typeface="ＭＳ Ｐゴシック" panose="020B0600070205080204" pitchFamily="34" charset="-128"/>
              </a:rPr>
              <a:t>Motivation: prevent `pipe</a:t>
            </a:r>
            <a:r>
              <a:rPr lang="ja-JP" altLang="en-US" sz="2800">
                <a:latin typeface="Arial" panose="020B0604020202020204" pitchFamily="34" charset="0"/>
                <a:ea typeface="ＭＳ Ｐゴシック" panose="020B0600070205080204" pitchFamily="34" charset="-128"/>
              </a:rPr>
              <a:t>’</a:t>
            </a:r>
            <a:r>
              <a:rPr lang="en-US" altLang="ja-JP" sz="2800">
                <a:ea typeface="ＭＳ Ｐゴシック" panose="020B0600070205080204" pitchFamily="34" charset="-128"/>
              </a:rPr>
              <a:t> from emptying after fast retransmit</a:t>
            </a:r>
          </a:p>
          <a:p>
            <a:pPr>
              <a:lnSpc>
                <a:spcPct val="90000"/>
              </a:lnSpc>
            </a:pPr>
            <a:r>
              <a:rPr lang="en-US" altLang="en-US" sz="2800">
                <a:ea typeface="ＭＳ Ｐゴシック" panose="020B0600070205080204" pitchFamily="34" charset="-128"/>
              </a:rPr>
              <a:t>Idea: each dupACK represents a packet having left the pipe (successfully received)</a:t>
            </a:r>
          </a:p>
          <a:p>
            <a:pPr>
              <a:lnSpc>
                <a:spcPct val="90000"/>
              </a:lnSpc>
            </a:pPr>
            <a:r>
              <a:rPr lang="en-US" altLang="en-US" sz="2800">
                <a:ea typeface="ＭＳ Ｐゴシック" panose="020B0600070205080204" pitchFamily="34" charset="-128"/>
              </a:rPr>
              <a:t>Enter FR/FR after 3 dupACKs</a:t>
            </a:r>
          </a:p>
          <a:p>
            <a:pPr lvl="1">
              <a:lnSpc>
                <a:spcPct val="90000"/>
              </a:lnSpc>
            </a:pPr>
            <a:r>
              <a:rPr lang="en-US" altLang="en-US" sz="2400">
                <a:solidFill>
                  <a:schemeClr val="tx2"/>
                </a:solidFill>
                <a:ea typeface="ＭＳ Ｐゴシック" panose="020B0600070205080204" pitchFamily="34" charset="-128"/>
              </a:rPr>
              <a:t>Set</a:t>
            </a:r>
            <a:r>
              <a:rPr lang="en-US" altLang="en-US" sz="2400">
                <a:solidFill>
                  <a:srgbClr val="00CC00"/>
                </a:solidFill>
                <a:ea typeface="ＭＳ Ｐゴシック" panose="020B0600070205080204" pitchFamily="34" charset="-128"/>
              </a:rPr>
              <a:t> ssthresh </a:t>
            </a:r>
            <a:r>
              <a:rPr lang="en-US" altLang="en-US" sz="2400">
                <a:solidFill>
                  <a:srgbClr val="00CC00"/>
                </a:solidFill>
                <a:ea typeface="ＭＳ Ｐゴシック" panose="020B0600070205080204" pitchFamily="34" charset="-128"/>
                <a:sym typeface="Symbol" pitchFamily="2" charset="2"/>
              </a:rPr>
              <a:t></a:t>
            </a:r>
            <a:r>
              <a:rPr lang="en-US" altLang="en-US" sz="2400">
                <a:solidFill>
                  <a:srgbClr val="00CC00"/>
                </a:solidFill>
                <a:ea typeface="ＭＳ Ｐゴシック" panose="020B0600070205080204" pitchFamily="34" charset="-128"/>
              </a:rPr>
              <a:t> max(flightsize/2, 2)</a:t>
            </a:r>
          </a:p>
          <a:p>
            <a:pPr lvl="1">
              <a:lnSpc>
                <a:spcPct val="90000"/>
              </a:lnSpc>
            </a:pPr>
            <a:r>
              <a:rPr lang="en-US" altLang="en-US" sz="2400">
                <a:ea typeface="ＭＳ Ｐゴシック" panose="020B0600070205080204" pitchFamily="34" charset="-128"/>
              </a:rPr>
              <a:t>Retransmit lost packet</a:t>
            </a:r>
          </a:p>
          <a:p>
            <a:pPr lvl="1">
              <a:lnSpc>
                <a:spcPct val="90000"/>
              </a:lnSpc>
            </a:pPr>
            <a:r>
              <a:rPr lang="en-US" altLang="en-US" sz="2400">
                <a:ea typeface="ＭＳ Ｐゴシック" panose="020B0600070205080204" pitchFamily="34" charset="-128"/>
              </a:rPr>
              <a:t>Set </a:t>
            </a:r>
            <a:r>
              <a:rPr lang="en-US" altLang="en-US" sz="2400">
                <a:solidFill>
                  <a:srgbClr val="00CC00"/>
                </a:solidFill>
                <a:ea typeface="ＭＳ Ｐゴシック" panose="020B0600070205080204" pitchFamily="34" charset="-128"/>
              </a:rPr>
              <a:t>cwnd</a:t>
            </a:r>
            <a:r>
              <a:rPr lang="en-US" altLang="en-US" sz="2400">
                <a:ea typeface="ＭＳ Ｐゴシック" panose="020B0600070205080204" pitchFamily="34" charset="-128"/>
              </a:rPr>
              <a:t> </a:t>
            </a:r>
            <a:r>
              <a:rPr lang="en-US" altLang="en-US" sz="2400">
                <a:solidFill>
                  <a:srgbClr val="00CC00"/>
                </a:solidFill>
                <a:ea typeface="ＭＳ Ｐゴシック" panose="020B0600070205080204" pitchFamily="34" charset="-128"/>
                <a:sym typeface="Symbol" pitchFamily="2" charset="2"/>
              </a:rPr>
              <a:t></a:t>
            </a:r>
            <a:r>
              <a:rPr lang="en-US" altLang="en-US" sz="2400">
                <a:solidFill>
                  <a:srgbClr val="00CC00"/>
                </a:solidFill>
                <a:ea typeface="ＭＳ Ｐゴシック" panose="020B0600070205080204" pitchFamily="34" charset="-128"/>
              </a:rPr>
              <a:t> ssthresh +</a:t>
            </a:r>
            <a:r>
              <a:rPr lang="en-US" altLang="en-US" sz="2400">
                <a:ea typeface="ＭＳ Ｐゴシック" panose="020B0600070205080204" pitchFamily="34" charset="-128"/>
              </a:rPr>
              <a:t> </a:t>
            </a:r>
            <a:r>
              <a:rPr lang="en-US" altLang="en-US" sz="2400">
                <a:solidFill>
                  <a:srgbClr val="3333FF"/>
                </a:solidFill>
                <a:ea typeface="ＭＳ Ｐゴシック" panose="020B0600070205080204" pitchFamily="34" charset="-128"/>
              </a:rPr>
              <a:t>ndup</a:t>
            </a:r>
            <a:r>
              <a:rPr lang="en-US" altLang="en-US" sz="2400">
                <a:ea typeface="ＭＳ Ｐゴシック" panose="020B0600070205080204" pitchFamily="34" charset="-128"/>
              </a:rPr>
              <a:t> (window inflation)</a:t>
            </a:r>
          </a:p>
          <a:p>
            <a:pPr lvl="1">
              <a:lnSpc>
                <a:spcPct val="90000"/>
              </a:lnSpc>
            </a:pPr>
            <a:r>
              <a:rPr lang="en-US" altLang="en-US" sz="2400">
                <a:ea typeface="ＭＳ Ｐゴシック" panose="020B0600070205080204" pitchFamily="34" charset="-128"/>
              </a:rPr>
              <a:t>Wait till W=min(awnd, cwnd) is large enough; transmit </a:t>
            </a:r>
            <a:r>
              <a:rPr lang="en-US" altLang="en-US" sz="2400">
                <a:solidFill>
                  <a:srgbClr val="00CC00"/>
                </a:solidFill>
                <a:ea typeface="ＭＳ Ｐゴシック" panose="020B0600070205080204" pitchFamily="34" charset="-128"/>
              </a:rPr>
              <a:t>new</a:t>
            </a:r>
            <a:r>
              <a:rPr lang="en-US" altLang="en-US" sz="2400">
                <a:ea typeface="ＭＳ Ｐゴシック" panose="020B0600070205080204" pitchFamily="34" charset="-128"/>
              </a:rPr>
              <a:t> packet(s)</a:t>
            </a:r>
          </a:p>
          <a:p>
            <a:pPr lvl="1">
              <a:lnSpc>
                <a:spcPct val="90000"/>
              </a:lnSpc>
            </a:pPr>
            <a:r>
              <a:rPr lang="en-US" altLang="en-US" sz="2400">
                <a:ea typeface="ＭＳ Ｐゴシック" panose="020B0600070205080204" pitchFamily="34" charset="-128"/>
              </a:rPr>
              <a:t>On non-dup ACK (1 RTT later), set </a:t>
            </a:r>
            <a:r>
              <a:rPr lang="en-US" altLang="en-US" sz="2400">
                <a:solidFill>
                  <a:srgbClr val="00CC00"/>
                </a:solidFill>
                <a:ea typeface="ＭＳ Ｐゴシック" panose="020B0600070205080204" pitchFamily="34" charset="-128"/>
              </a:rPr>
              <a:t>cwnd</a:t>
            </a:r>
            <a:r>
              <a:rPr lang="en-US" altLang="en-US" sz="2400">
                <a:ea typeface="ＭＳ Ｐゴシック" panose="020B0600070205080204" pitchFamily="34" charset="-128"/>
              </a:rPr>
              <a:t> </a:t>
            </a:r>
            <a:r>
              <a:rPr lang="en-US" altLang="en-US" sz="2400">
                <a:solidFill>
                  <a:srgbClr val="00CC00"/>
                </a:solidFill>
                <a:ea typeface="ＭＳ Ｐゴシック" panose="020B0600070205080204" pitchFamily="34" charset="-128"/>
                <a:sym typeface="Symbol" pitchFamily="2" charset="2"/>
              </a:rPr>
              <a:t></a:t>
            </a:r>
            <a:r>
              <a:rPr lang="en-US" altLang="en-US" sz="2400">
                <a:solidFill>
                  <a:srgbClr val="00CC00"/>
                </a:solidFill>
                <a:ea typeface="ＭＳ Ｐゴシック" panose="020B0600070205080204" pitchFamily="34" charset="-128"/>
              </a:rPr>
              <a:t> ssthresh </a:t>
            </a:r>
            <a:r>
              <a:rPr lang="en-US" altLang="en-US" sz="2400">
                <a:solidFill>
                  <a:schemeClr val="tx2"/>
                </a:solidFill>
                <a:ea typeface="ＭＳ Ｐゴシック" panose="020B0600070205080204" pitchFamily="34" charset="-128"/>
              </a:rPr>
              <a:t>(window deflation)</a:t>
            </a:r>
          </a:p>
          <a:p>
            <a:pPr>
              <a:lnSpc>
                <a:spcPct val="90000"/>
              </a:lnSpc>
            </a:pPr>
            <a:r>
              <a:rPr lang="en-US" altLang="en-US" sz="2800">
                <a:solidFill>
                  <a:schemeClr val="tx2"/>
                </a:solidFill>
                <a:ea typeface="ＭＳ Ｐゴシック" panose="020B0600070205080204" pitchFamily="34" charset="-128"/>
              </a:rPr>
              <a:t>Enter </a:t>
            </a:r>
            <a:r>
              <a:rPr lang="en-US" altLang="en-US" sz="2800">
                <a:solidFill>
                  <a:srgbClr val="FF0000"/>
                </a:solidFill>
                <a:ea typeface="ＭＳ Ｐゴシック" panose="020B0600070205080204" pitchFamily="34" charset="-128"/>
              </a:rPr>
              <a:t>CA</a:t>
            </a:r>
            <a:endParaRPr lang="en-US" altLang="en-US" sz="2800">
              <a:solidFill>
                <a:schemeClr val="tx2"/>
              </a:solidFill>
              <a:ea typeface="ＭＳ Ｐゴシック" panose="020B0600070205080204" pitchFamily="34"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593" name="AutoShape 15">
            <a:extLst>
              <a:ext uri="{FF2B5EF4-FFF2-40B4-BE49-F238E27FC236}">
                <a16:creationId xmlns:a16="http://schemas.microsoft.com/office/drawing/2014/main" id="{E6FBB620-ABE6-E266-E7B0-BE7EE9F408A0}"/>
              </a:ext>
            </a:extLst>
          </p:cNvPr>
          <p:cNvCxnSpPr>
            <a:cxnSpLocks noChangeShapeType="1"/>
            <a:stCxn id="110601" idx="3"/>
            <a:endCxn id="110602" idx="0"/>
          </p:cNvCxnSpPr>
          <p:nvPr/>
        </p:nvCxnSpPr>
        <p:spPr bwMode="auto">
          <a:xfrm flipV="1">
            <a:off x="3873500" y="4435475"/>
            <a:ext cx="2460625" cy="147638"/>
          </a:xfrm>
          <a:prstGeom prst="curvedConnector4">
            <a:avLst>
              <a:gd name="adj1" fmla="val -51"/>
              <a:gd name="adj2" fmla="val 375269"/>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10594" name="Rectangle 2">
            <a:extLst>
              <a:ext uri="{FF2B5EF4-FFF2-40B4-BE49-F238E27FC236}">
                <a16:creationId xmlns:a16="http://schemas.microsoft.com/office/drawing/2014/main" id="{E9FDB019-4C16-CA43-E5D7-845B41E3084C}"/>
              </a:ext>
            </a:extLst>
          </p:cNvPr>
          <p:cNvSpPr>
            <a:spLocks noGrp="1"/>
          </p:cNvSpPr>
          <p:nvPr>
            <p:ph type="title"/>
          </p:nvPr>
        </p:nvSpPr>
        <p:spPr/>
        <p:txBody>
          <a:bodyPr/>
          <a:lstStyle/>
          <a:p>
            <a:r>
              <a:rPr lang="en-US" altLang="en-US">
                <a:ea typeface="ＭＳ Ｐゴシック" panose="020B0600070205080204" pitchFamily="34" charset="-128"/>
              </a:rPr>
              <a:t>Summary: Reno</a:t>
            </a:r>
          </a:p>
        </p:txBody>
      </p:sp>
      <p:sp>
        <p:nvSpPr>
          <p:cNvPr id="110595" name="Rectangle 3">
            <a:extLst>
              <a:ext uri="{FF2B5EF4-FFF2-40B4-BE49-F238E27FC236}">
                <a16:creationId xmlns:a16="http://schemas.microsoft.com/office/drawing/2014/main" id="{EEA6948C-1A46-1518-1447-9A0E5AC42C60}"/>
              </a:ext>
            </a:extLst>
          </p:cNvPr>
          <p:cNvSpPr>
            <a:spLocks noGrp="1"/>
          </p:cNvSpPr>
          <p:nvPr>
            <p:ph type="body" idx="1"/>
          </p:nvPr>
        </p:nvSpPr>
        <p:spPr>
          <a:xfrm>
            <a:off x="457200" y="1358900"/>
            <a:ext cx="8307388" cy="2171700"/>
          </a:xfrm>
        </p:spPr>
        <p:txBody>
          <a:bodyPr/>
          <a:lstStyle/>
          <a:p>
            <a:r>
              <a:rPr lang="en-US" altLang="en-US">
                <a:ea typeface="ＭＳ Ｐゴシック" panose="020B0600070205080204" pitchFamily="34" charset="-128"/>
              </a:rPr>
              <a:t>Basic ideas</a:t>
            </a:r>
          </a:p>
          <a:p>
            <a:pPr lvl="1"/>
            <a:r>
              <a:rPr lang="en-US" altLang="en-US">
                <a:ea typeface="ＭＳ Ｐゴシック" panose="020B0600070205080204" pitchFamily="34" charset="-128"/>
              </a:rPr>
              <a:t>Fast recovery avoids slow start</a:t>
            </a:r>
          </a:p>
          <a:p>
            <a:pPr lvl="1"/>
            <a:r>
              <a:rPr lang="en-US" altLang="en-US">
                <a:ea typeface="ＭＳ Ｐゴシック" panose="020B0600070205080204" pitchFamily="34" charset="-128"/>
              </a:rPr>
              <a:t>dupACKs: fast retransmit + fast recovery</a:t>
            </a:r>
          </a:p>
          <a:p>
            <a:pPr lvl="1"/>
            <a:r>
              <a:rPr lang="en-US" altLang="en-US">
                <a:ea typeface="ＭＳ Ｐゴシック" panose="020B0600070205080204" pitchFamily="34" charset="-128"/>
              </a:rPr>
              <a:t>Timeout: fast retransmit + slow start</a:t>
            </a:r>
          </a:p>
        </p:txBody>
      </p:sp>
      <p:sp>
        <p:nvSpPr>
          <p:cNvPr id="110596" name="Rectangle 6">
            <a:extLst>
              <a:ext uri="{FF2B5EF4-FFF2-40B4-BE49-F238E27FC236}">
                <a16:creationId xmlns:a16="http://schemas.microsoft.com/office/drawing/2014/main" id="{1CC62763-07AE-CFA7-5C59-EC3A99F3F9B8}"/>
              </a:ext>
            </a:extLst>
          </p:cNvPr>
          <p:cNvSpPr>
            <a:spLocks noChangeArrowheads="1"/>
          </p:cNvSpPr>
          <p:nvPr/>
        </p:nvSpPr>
        <p:spPr bwMode="auto">
          <a:xfrm>
            <a:off x="1016000" y="3771900"/>
            <a:ext cx="7251700" cy="289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110597" name="Text Box 7">
            <a:extLst>
              <a:ext uri="{FF2B5EF4-FFF2-40B4-BE49-F238E27FC236}">
                <a16:creationId xmlns:a16="http://schemas.microsoft.com/office/drawing/2014/main" id="{AED3A931-0864-D4A5-EDAE-2BB47202ECD2}"/>
              </a:ext>
            </a:extLst>
          </p:cNvPr>
          <p:cNvSpPr txBox="1">
            <a:spLocks noChangeArrowheads="1"/>
          </p:cNvSpPr>
          <p:nvPr/>
        </p:nvSpPr>
        <p:spPr bwMode="auto">
          <a:xfrm>
            <a:off x="2109788" y="5997575"/>
            <a:ext cx="1731962" cy="376238"/>
          </a:xfrm>
          <a:prstGeom prst="rect">
            <a:avLst/>
          </a:prstGeom>
          <a:noFill/>
          <a:ln w="9525">
            <a:solidFill>
              <a:srgbClr val="00CC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srgbClr val="00CC00"/>
                </a:solidFill>
                <a:effectLst/>
                <a:uLnTx/>
                <a:uFillTx/>
                <a:latin typeface="Lucida Console" panose="020B0609040504020204" pitchFamily="49" charset="0"/>
                <a:ea typeface="ＭＳ Ｐゴシック" panose="020B0600070205080204" pitchFamily="34" charset="-128"/>
                <a:cs typeface="+mn-cs"/>
              </a:rPr>
              <a:t>slow start</a:t>
            </a:r>
          </a:p>
        </p:txBody>
      </p:sp>
      <p:sp>
        <p:nvSpPr>
          <p:cNvPr id="110598" name="Text Box 13">
            <a:extLst>
              <a:ext uri="{FF2B5EF4-FFF2-40B4-BE49-F238E27FC236}">
                <a16:creationId xmlns:a16="http://schemas.microsoft.com/office/drawing/2014/main" id="{98742A2E-9A7B-1957-79F6-1E571E283AD2}"/>
              </a:ext>
            </a:extLst>
          </p:cNvPr>
          <p:cNvSpPr txBox="1">
            <a:spLocks noChangeArrowheads="1"/>
          </p:cNvSpPr>
          <p:nvPr/>
        </p:nvSpPr>
        <p:spPr bwMode="auto">
          <a:xfrm>
            <a:off x="5584825" y="5946775"/>
            <a:ext cx="1574800"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retransmit</a:t>
            </a:r>
          </a:p>
        </p:txBody>
      </p:sp>
      <p:sp>
        <p:nvSpPr>
          <p:cNvPr id="110599" name="Line 18">
            <a:extLst>
              <a:ext uri="{FF2B5EF4-FFF2-40B4-BE49-F238E27FC236}">
                <a16:creationId xmlns:a16="http://schemas.microsoft.com/office/drawing/2014/main" id="{1B546887-8790-4577-33B4-593C1C8FB0FB}"/>
              </a:ext>
            </a:extLst>
          </p:cNvPr>
          <p:cNvSpPr>
            <a:spLocks noChangeShapeType="1"/>
          </p:cNvSpPr>
          <p:nvPr/>
        </p:nvSpPr>
        <p:spPr bwMode="auto">
          <a:xfrm>
            <a:off x="3784600" y="4902200"/>
            <a:ext cx="2552700" cy="10414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0600" name="Line 19">
            <a:extLst>
              <a:ext uri="{FF2B5EF4-FFF2-40B4-BE49-F238E27FC236}">
                <a16:creationId xmlns:a16="http://schemas.microsoft.com/office/drawing/2014/main" id="{5D92A12E-7A5D-0D7D-4E99-BE5D2D2CC797}"/>
              </a:ext>
            </a:extLst>
          </p:cNvPr>
          <p:cNvSpPr>
            <a:spLocks noChangeShapeType="1"/>
          </p:cNvSpPr>
          <p:nvPr/>
        </p:nvSpPr>
        <p:spPr bwMode="auto">
          <a:xfrm flipH="1">
            <a:off x="3822700" y="6146800"/>
            <a:ext cx="1765300"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0601" name="Text Box 8">
            <a:extLst>
              <a:ext uri="{FF2B5EF4-FFF2-40B4-BE49-F238E27FC236}">
                <a16:creationId xmlns:a16="http://schemas.microsoft.com/office/drawing/2014/main" id="{AFFE2B2B-9770-DE3D-70EA-16A062074034}"/>
              </a:ext>
            </a:extLst>
          </p:cNvPr>
          <p:cNvSpPr txBox="1">
            <a:spLocks noChangeArrowheads="1"/>
          </p:cNvSpPr>
          <p:nvPr/>
        </p:nvSpPr>
        <p:spPr bwMode="auto">
          <a:xfrm>
            <a:off x="2139950" y="4257675"/>
            <a:ext cx="1733550" cy="6508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srgbClr val="FF0000"/>
                </a:solidFill>
                <a:effectLst/>
                <a:uLnTx/>
                <a:uFillTx/>
                <a:latin typeface="Lucida Console" panose="020B0609040504020204" pitchFamily="49" charset="0"/>
                <a:ea typeface="ＭＳ Ｐゴシック" panose="020B0600070205080204" pitchFamily="34" charset="-128"/>
                <a:cs typeface="+mn-cs"/>
              </a:rPr>
              <a:t>congestion avoidance</a:t>
            </a:r>
          </a:p>
        </p:txBody>
      </p:sp>
      <p:sp>
        <p:nvSpPr>
          <p:cNvPr id="110602" name="Text Box 10">
            <a:extLst>
              <a:ext uri="{FF2B5EF4-FFF2-40B4-BE49-F238E27FC236}">
                <a16:creationId xmlns:a16="http://schemas.microsoft.com/office/drawing/2014/main" id="{C4684A3F-A92D-FD67-194F-C7FDAC55208A}"/>
              </a:ext>
            </a:extLst>
          </p:cNvPr>
          <p:cNvSpPr txBox="1">
            <a:spLocks noChangeArrowheads="1"/>
          </p:cNvSpPr>
          <p:nvPr/>
        </p:nvSpPr>
        <p:spPr bwMode="auto">
          <a:xfrm>
            <a:off x="5546725" y="4435475"/>
            <a:ext cx="1574800"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   FR/FR  </a:t>
            </a:r>
          </a:p>
        </p:txBody>
      </p:sp>
      <p:sp>
        <p:nvSpPr>
          <p:cNvPr id="110603" name="Line 20">
            <a:extLst>
              <a:ext uri="{FF2B5EF4-FFF2-40B4-BE49-F238E27FC236}">
                <a16:creationId xmlns:a16="http://schemas.microsoft.com/office/drawing/2014/main" id="{21385101-DE0A-AC56-1326-A9781B7B9504}"/>
              </a:ext>
            </a:extLst>
          </p:cNvPr>
          <p:cNvSpPr>
            <a:spLocks noChangeShapeType="1"/>
          </p:cNvSpPr>
          <p:nvPr/>
        </p:nvSpPr>
        <p:spPr bwMode="auto">
          <a:xfrm flipH="1">
            <a:off x="3873500" y="4622800"/>
            <a:ext cx="1658938"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0604" name="Line 21">
            <a:extLst>
              <a:ext uri="{FF2B5EF4-FFF2-40B4-BE49-F238E27FC236}">
                <a16:creationId xmlns:a16="http://schemas.microsoft.com/office/drawing/2014/main" id="{98F28F7F-42D3-7C01-760A-F976C5B8A832}"/>
              </a:ext>
            </a:extLst>
          </p:cNvPr>
          <p:cNvSpPr>
            <a:spLocks noChangeShapeType="1"/>
          </p:cNvSpPr>
          <p:nvPr/>
        </p:nvSpPr>
        <p:spPr bwMode="auto">
          <a:xfrm flipV="1">
            <a:off x="2971800" y="4902200"/>
            <a:ext cx="0" cy="10922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0605" name="Text Box 23">
            <a:extLst>
              <a:ext uri="{FF2B5EF4-FFF2-40B4-BE49-F238E27FC236}">
                <a16:creationId xmlns:a16="http://schemas.microsoft.com/office/drawing/2014/main" id="{B41E1E5C-15B7-DF9C-CA47-AE96E2419A5A}"/>
              </a:ext>
            </a:extLst>
          </p:cNvPr>
          <p:cNvSpPr txBox="1">
            <a:spLocks noChangeArrowheads="1"/>
          </p:cNvSpPr>
          <p:nvPr/>
        </p:nvSpPr>
        <p:spPr bwMode="auto">
          <a:xfrm>
            <a:off x="3409950" y="3775075"/>
            <a:ext cx="1150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dupACKs</a:t>
            </a:r>
          </a:p>
        </p:txBody>
      </p:sp>
      <p:sp>
        <p:nvSpPr>
          <p:cNvPr id="110606" name="Text Box 24">
            <a:extLst>
              <a:ext uri="{FF2B5EF4-FFF2-40B4-BE49-F238E27FC236}">
                <a16:creationId xmlns:a16="http://schemas.microsoft.com/office/drawing/2014/main" id="{1C9D8053-940D-5D54-465D-C640ED3C050E}"/>
              </a:ext>
            </a:extLst>
          </p:cNvPr>
          <p:cNvSpPr txBox="1">
            <a:spLocks noChangeArrowheads="1"/>
          </p:cNvSpPr>
          <p:nvPr/>
        </p:nvSpPr>
        <p:spPr bwMode="auto">
          <a:xfrm>
            <a:off x="3895725" y="5260975"/>
            <a:ext cx="1150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Lucida Console" panose="020B0609040504020204" pitchFamily="49" charset="0"/>
                <a:ea typeface="ＭＳ Ｐゴシック" panose="020B0600070205080204" pitchFamily="34" charset="-128"/>
                <a:cs typeface="+mn-cs"/>
              </a:rPr>
              <a:t>timeout</a:t>
            </a:r>
          </a:p>
        </p:txBody>
      </p:sp>
      <p:sp>
        <p:nvSpPr>
          <p:cNvPr id="110607" name="Freeform 29">
            <a:extLst>
              <a:ext uri="{FF2B5EF4-FFF2-40B4-BE49-F238E27FC236}">
                <a16:creationId xmlns:a16="http://schemas.microsoft.com/office/drawing/2014/main" id="{04EFE041-16B5-8DC8-F780-D1CB5B3279E4}"/>
              </a:ext>
            </a:extLst>
          </p:cNvPr>
          <p:cNvSpPr>
            <a:spLocks/>
          </p:cNvSpPr>
          <p:nvPr/>
        </p:nvSpPr>
        <p:spPr bwMode="auto">
          <a:xfrm>
            <a:off x="3835400" y="5592763"/>
            <a:ext cx="1752600" cy="401637"/>
          </a:xfrm>
          <a:custGeom>
            <a:avLst/>
            <a:gdLst>
              <a:gd name="T0" fmla="*/ 0 w 1104"/>
              <a:gd name="T1" fmla="*/ 2147483646 h 253"/>
              <a:gd name="T2" fmla="*/ 2147483646 w 1104"/>
              <a:gd name="T3" fmla="*/ 2147483646 h 253"/>
              <a:gd name="T4" fmla="*/ 2147483646 w 1104"/>
              <a:gd name="T5" fmla="*/ 2147483646 h 253"/>
              <a:gd name="T6" fmla="*/ 0 60000 65536"/>
              <a:gd name="T7" fmla="*/ 0 60000 65536"/>
              <a:gd name="T8" fmla="*/ 0 60000 65536"/>
            </a:gdLst>
            <a:ahLst/>
            <a:cxnLst>
              <a:cxn ang="T6">
                <a:pos x="T0" y="T1"/>
              </a:cxn>
              <a:cxn ang="T7">
                <a:pos x="T2" y="T3"/>
              </a:cxn>
              <a:cxn ang="T8">
                <a:pos x="T4" y="T5"/>
              </a:cxn>
            </a:cxnLst>
            <a:rect l="0" t="0" r="r" b="b"/>
            <a:pathLst>
              <a:path w="1104" h="253">
                <a:moveTo>
                  <a:pt x="0" y="253"/>
                </a:moveTo>
                <a:cubicBezTo>
                  <a:pt x="160" y="131"/>
                  <a:pt x="320" y="10"/>
                  <a:pt x="504" y="5"/>
                </a:cubicBezTo>
                <a:cubicBezTo>
                  <a:pt x="688" y="0"/>
                  <a:pt x="896" y="110"/>
                  <a:pt x="1104" y="221"/>
                </a:cubicBezTo>
              </a:path>
            </a:pathLst>
          </a:custGeom>
          <a:noFill/>
          <a:ln w="9525" cap="flat" cmpd="sng">
            <a:solidFill>
              <a:schemeClr val="tx1"/>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E46F3EBC-574E-B01D-01B0-3CDC780FF043}"/>
              </a:ext>
            </a:extLst>
          </p:cNvPr>
          <p:cNvSpPr>
            <a:spLocks noGrp="1"/>
          </p:cNvSpPr>
          <p:nvPr>
            <p:ph type="title"/>
          </p:nvPr>
        </p:nvSpPr>
        <p:spPr/>
        <p:txBody>
          <a:bodyPr/>
          <a:lstStyle/>
          <a:p>
            <a:r>
              <a:rPr lang="en-US" altLang="en-US">
                <a:ea typeface="ＭＳ Ｐゴシック" panose="020B0600070205080204" pitchFamily="34" charset="-128"/>
              </a:rPr>
              <a:t>TCP congestion control</a:t>
            </a:r>
          </a:p>
        </p:txBody>
      </p:sp>
      <p:pic>
        <p:nvPicPr>
          <p:cNvPr id="80898" name="Picture 1">
            <a:extLst>
              <a:ext uri="{FF2B5EF4-FFF2-40B4-BE49-F238E27FC236}">
                <a16:creationId xmlns:a16="http://schemas.microsoft.com/office/drawing/2014/main" id="{5C3AAFC7-9DF0-D371-E574-93F66A783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63" y="1243013"/>
            <a:ext cx="7483475"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Box 1">
            <a:extLst>
              <a:ext uri="{FF2B5EF4-FFF2-40B4-BE49-F238E27FC236}">
                <a16:creationId xmlns:a16="http://schemas.microsoft.com/office/drawing/2014/main" id="{A71C9137-99E0-4C09-6E01-58A415ADA802}"/>
              </a:ext>
            </a:extLst>
          </p:cNvPr>
          <p:cNvSpPr txBox="1">
            <a:spLocks noChangeArrowheads="1"/>
          </p:cNvSpPr>
          <p:nvPr/>
        </p:nvSpPr>
        <p:spPr bwMode="auto">
          <a:xfrm>
            <a:off x="4343400" y="877888"/>
            <a:ext cx="480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SSTHRES = Slow-start threshold</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4A8140C7-2F49-2677-643D-8EDF44E4942E}"/>
              </a:ext>
            </a:extLst>
          </p:cNvPr>
          <p:cNvSpPr>
            <a:spLocks noGrp="1"/>
          </p:cNvSpPr>
          <p:nvPr>
            <p:ph type="title"/>
          </p:nvPr>
        </p:nvSpPr>
        <p:spPr>
          <a:xfrm>
            <a:off x="0" y="76200"/>
            <a:ext cx="9144000" cy="1143000"/>
          </a:xfrm>
        </p:spPr>
        <p:txBody>
          <a:bodyPr/>
          <a:lstStyle/>
          <a:p>
            <a:r>
              <a:rPr lang="en-US" altLang="en-US">
                <a:ea typeface="ＭＳ Ｐゴシック" panose="020B0600070205080204" pitchFamily="34" charset="-128"/>
              </a:rPr>
              <a:t>TCP congestion control: CWND graph</a:t>
            </a:r>
          </a:p>
        </p:txBody>
      </p:sp>
      <p:pic>
        <p:nvPicPr>
          <p:cNvPr id="111618" name="Picture 2">
            <a:extLst>
              <a:ext uri="{FF2B5EF4-FFF2-40B4-BE49-F238E27FC236}">
                <a16:creationId xmlns:a16="http://schemas.microsoft.com/office/drawing/2014/main" id="{94E59968-AF79-5DD7-767B-518783E9C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990725"/>
            <a:ext cx="755650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1">
            <a:extLst>
              <a:ext uri="{FF2B5EF4-FFF2-40B4-BE49-F238E27FC236}">
                <a16:creationId xmlns:a16="http://schemas.microsoft.com/office/drawing/2014/main" id="{BCC1F924-D764-C7CD-62AB-63985DE2A6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5988" y="1009650"/>
            <a:ext cx="4167187"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C22ED94A-72BA-7075-1B0D-AAC8CFE28A33}"/>
              </a:ext>
            </a:extLst>
          </p:cNvPr>
          <p:cNvSpPr>
            <a:spLocks noGrp="1"/>
          </p:cNvSpPr>
          <p:nvPr>
            <p:ph type="title"/>
          </p:nvPr>
        </p:nvSpPr>
        <p:spPr>
          <a:xfrm>
            <a:off x="317500" y="228600"/>
            <a:ext cx="8483600" cy="814388"/>
          </a:xfrm>
        </p:spPr>
        <p:txBody>
          <a:bodyPr/>
          <a:lstStyle/>
          <a:p>
            <a:r>
              <a:rPr lang="en-US" altLang="en-US" sz="3600">
                <a:ea typeface="ＭＳ Ｐゴシック" panose="020B0600070205080204" pitchFamily="34" charset="-128"/>
              </a:rPr>
              <a:t>Problem with Reno</a:t>
            </a:r>
            <a:endParaRPr lang="en-US" altLang="en-US" sz="1600">
              <a:ea typeface="ＭＳ Ｐゴシック" panose="020B0600070205080204" pitchFamily="34" charset="-128"/>
            </a:endParaRPr>
          </a:p>
        </p:txBody>
      </p:sp>
      <p:sp>
        <p:nvSpPr>
          <p:cNvPr id="113666" name="Rectangle 3">
            <a:extLst>
              <a:ext uri="{FF2B5EF4-FFF2-40B4-BE49-F238E27FC236}">
                <a16:creationId xmlns:a16="http://schemas.microsoft.com/office/drawing/2014/main" id="{FB5F22C1-507F-4D2F-2C47-37AAF6423159}"/>
              </a:ext>
            </a:extLst>
          </p:cNvPr>
          <p:cNvSpPr>
            <a:spLocks noGrp="1"/>
          </p:cNvSpPr>
          <p:nvPr>
            <p:ph type="body" idx="1"/>
          </p:nvPr>
        </p:nvSpPr>
        <p:spPr>
          <a:xfrm>
            <a:off x="444500" y="1435100"/>
            <a:ext cx="8307388" cy="5168900"/>
          </a:xfrm>
        </p:spPr>
        <p:txBody>
          <a:bodyPr/>
          <a:lstStyle/>
          <a:p>
            <a:pPr>
              <a:lnSpc>
                <a:spcPct val="90000"/>
              </a:lnSpc>
            </a:pPr>
            <a:r>
              <a:rPr lang="en-US" altLang="en-US" sz="2800">
                <a:ea typeface="ＭＳ Ｐゴシック" panose="020B0600070205080204" pitchFamily="34" charset="-128"/>
              </a:rPr>
              <a:t>Reno retransmit at most 1 lost packet per RTT</a:t>
            </a:r>
          </a:p>
          <a:p>
            <a:pPr lvl="1">
              <a:lnSpc>
                <a:spcPct val="90000"/>
              </a:lnSpc>
            </a:pPr>
            <a:r>
              <a:rPr lang="en-US" altLang="en-US" sz="2400">
                <a:ea typeface="ＭＳ Ｐゴシック" panose="020B0600070205080204" pitchFamily="34" charset="-128"/>
              </a:rPr>
              <a:t>Pipe can be emptied during “Fast Retransmit/Fast Recovery” with multiple losses</a:t>
            </a:r>
          </a:p>
          <a:p>
            <a:pPr>
              <a:lnSpc>
                <a:spcPct val="90000"/>
              </a:lnSpc>
            </a:pPr>
            <a:r>
              <a:rPr lang="en-US" altLang="en-US" sz="2800">
                <a:ea typeface="ＭＳ Ｐゴシック" panose="020B0600070205080204" pitchFamily="34" charset="-128"/>
              </a:rPr>
              <a:t>Solution: TCP with Selective Acknowledgements (SACK) provides better estimate of packets in pipe</a:t>
            </a:r>
          </a:p>
          <a:p>
            <a:pPr lvl="1">
              <a:lnSpc>
                <a:spcPct val="90000"/>
              </a:lnSpc>
            </a:pPr>
            <a:r>
              <a:rPr lang="en-US" altLang="en-US" sz="2400">
                <a:ea typeface="ＭＳ Ｐゴシック" panose="020B0600070205080204" pitchFamily="34" charset="-128"/>
              </a:rPr>
              <a:t>SACK TCP option describes received packets</a:t>
            </a:r>
          </a:p>
          <a:p>
            <a:pPr lvl="1">
              <a:lnSpc>
                <a:spcPct val="90000"/>
              </a:lnSpc>
            </a:pPr>
            <a:r>
              <a:rPr lang="en-US" altLang="en-US" sz="2400">
                <a:ea typeface="ＭＳ Ｐゴシック" panose="020B0600070205080204" pitchFamily="34" charset="-128"/>
              </a:rPr>
              <a:t>On 3 dupACKs: retransmits, halves window, enters FR</a:t>
            </a:r>
          </a:p>
          <a:p>
            <a:pPr lvl="1">
              <a:lnSpc>
                <a:spcPct val="90000"/>
              </a:lnSpc>
            </a:pPr>
            <a:r>
              <a:rPr lang="en-US" altLang="en-US" sz="2400">
                <a:ea typeface="ＭＳ Ｐゴシック" panose="020B0600070205080204" pitchFamily="34" charset="-128"/>
              </a:rPr>
              <a:t>Updates </a:t>
            </a:r>
            <a:r>
              <a:rPr lang="en-US" altLang="en-US" sz="2400">
                <a:solidFill>
                  <a:srgbClr val="00CC00"/>
                </a:solidFill>
                <a:ea typeface="ＭＳ Ｐゴシック" panose="020B0600070205080204" pitchFamily="34" charset="-128"/>
              </a:rPr>
              <a:t>pipe</a:t>
            </a:r>
            <a:r>
              <a:rPr lang="en-US" altLang="en-US" sz="2400">
                <a:ea typeface="ＭＳ Ｐゴシック" panose="020B0600070205080204" pitchFamily="34" charset="-128"/>
              </a:rPr>
              <a:t> = packets in pipe</a:t>
            </a:r>
          </a:p>
          <a:p>
            <a:pPr lvl="2">
              <a:lnSpc>
                <a:spcPct val="90000"/>
              </a:lnSpc>
            </a:pPr>
            <a:r>
              <a:rPr lang="en-US" altLang="en-US" sz="2000">
                <a:ea typeface="ＭＳ Ｐゴシック" panose="020B0600070205080204" pitchFamily="34" charset="-128"/>
              </a:rPr>
              <a:t>Increment when lost or new packets sent</a:t>
            </a:r>
          </a:p>
          <a:p>
            <a:pPr lvl="2">
              <a:lnSpc>
                <a:spcPct val="90000"/>
              </a:lnSpc>
            </a:pPr>
            <a:r>
              <a:rPr lang="en-US" altLang="en-US" sz="2000">
                <a:ea typeface="ＭＳ Ｐゴシック" panose="020B0600070205080204" pitchFamily="34" charset="-128"/>
              </a:rPr>
              <a:t>Decrement when dupACK received</a:t>
            </a:r>
          </a:p>
          <a:p>
            <a:pPr lvl="1">
              <a:lnSpc>
                <a:spcPct val="90000"/>
              </a:lnSpc>
            </a:pPr>
            <a:r>
              <a:rPr lang="en-US" altLang="en-US" sz="2400">
                <a:ea typeface="ＭＳ Ｐゴシック" panose="020B0600070205080204" pitchFamily="34" charset="-128"/>
              </a:rPr>
              <a:t>Transmits a (lost or new) packet when </a:t>
            </a:r>
            <a:r>
              <a:rPr lang="en-US" altLang="en-US" sz="2400">
                <a:solidFill>
                  <a:srgbClr val="00CC00"/>
                </a:solidFill>
                <a:ea typeface="ＭＳ Ｐゴシック" panose="020B0600070205080204" pitchFamily="34" charset="-128"/>
              </a:rPr>
              <a:t>pipe &lt; cwnd</a:t>
            </a:r>
          </a:p>
          <a:p>
            <a:pPr lvl="1">
              <a:lnSpc>
                <a:spcPct val="90000"/>
              </a:lnSpc>
            </a:pPr>
            <a:r>
              <a:rPr lang="en-US" altLang="en-US" sz="2400">
                <a:ea typeface="ＭＳ Ｐゴシック" panose="020B0600070205080204" pitchFamily="34" charset="-128"/>
              </a:rPr>
              <a:t>Exit FR when all packets outstanding when FR was entered are acknowledged</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CCC81886-4249-BF3D-5E21-5E9F775C87D9}"/>
              </a:ext>
            </a:extLst>
          </p:cNvPr>
          <p:cNvSpPr>
            <a:spLocks noGrp="1"/>
          </p:cNvSpPr>
          <p:nvPr>
            <p:ph type="title"/>
          </p:nvPr>
        </p:nvSpPr>
        <p:spPr/>
        <p:txBody>
          <a:bodyPr/>
          <a:lstStyle/>
          <a:p>
            <a:r>
              <a:rPr lang="en-US" altLang="en-US">
                <a:ea typeface="ＭＳ Ｐゴシック" panose="020B0600070205080204" pitchFamily="34" charset="-128"/>
              </a:rPr>
              <a:t>TCP Vegas </a:t>
            </a:r>
            <a:r>
              <a:rPr lang="en-US" altLang="en-US" sz="1800">
                <a:ea typeface="ＭＳ Ｐゴシック" panose="020B0600070205080204" pitchFamily="34" charset="-128"/>
              </a:rPr>
              <a:t>(Brakmo &amp; Peterson 1994)</a:t>
            </a:r>
          </a:p>
        </p:txBody>
      </p:sp>
      <p:sp>
        <p:nvSpPr>
          <p:cNvPr id="115714" name="Rectangle 3">
            <a:extLst>
              <a:ext uri="{FF2B5EF4-FFF2-40B4-BE49-F238E27FC236}">
                <a16:creationId xmlns:a16="http://schemas.microsoft.com/office/drawing/2014/main" id="{7CFE2E51-DFA0-1D95-662F-8F395D427B6A}"/>
              </a:ext>
            </a:extLst>
          </p:cNvPr>
          <p:cNvSpPr>
            <a:spLocks noGrp="1"/>
          </p:cNvSpPr>
          <p:nvPr>
            <p:ph type="body" idx="1"/>
          </p:nvPr>
        </p:nvSpPr>
        <p:spPr>
          <a:xfrm>
            <a:off x="457200" y="5014913"/>
            <a:ext cx="8686800" cy="1041400"/>
          </a:xfrm>
        </p:spPr>
        <p:txBody>
          <a:bodyPr/>
          <a:lstStyle/>
          <a:p>
            <a:r>
              <a:rPr lang="en-US" altLang="en-US" sz="2800">
                <a:ea typeface="ＭＳ Ｐゴシック" panose="020B0600070205080204" pitchFamily="34" charset="-128"/>
              </a:rPr>
              <a:t>Considers packet delay, not loss, as a hint for congestion</a:t>
            </a:r>
          </a:p>
          <a:p>
            <a:r>
              <a:rPr lang="en-US" altLang="en-US" sz="2800">
                <a:ea typeface="ＭＳ Ｐゴシック" panose="020B0600070205080204" pitchFamily="34" charset="-128"/>
              </a:rPr>
              <a:t>Reno with a new congestion avoidance algorithm</a:t>
            </a:r>
          </a:p>
          <a:p>
            <a:r>
              <a:rPr lang="en-US" altLang="en-US" sz="2800">
                <a:ea typeface="ＭＳ Ｐゴシック" panose="020B0600070205080204" pitchFamily="34" charset="-128"/>
              </a:rPr>
              <a:t>Converges (provided buffer is large) !</a:t>
            </a:r>
          </a:p>
        </p:txBody>
      </p:sp>
      <p:sp>
        <p:nvSpPr>
          <p:cNvPr id="115715" name="Rectangle 5">
            <a:extLst>
              <a:ext uri="{FF2B5EF4-FFF2-40B4-BE49-F238E27FC236}">
                <a16:creationId xmlns:a16="http://schemas.microsoft.com/office/drawing/2014/main" id="{DFAE8FC1-3586-411C-F3AD-7DD583AD24BA}"/>
              </a:ext>
            </a:extLst>
          </p:cNvPr>
          <p:cNvSpPr>
            <a:spLocks noChangeArrowheads="1"/>
          </p:cNvSpPr>
          <p:nvPr/>
        </p:nvSpPr>
        <p:spPr bwMode="auto">
          <a:xfrm>
            <a:off x="914400" y="4394200"/>
            <a:ext cx="244475" cy="347663"/>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SS</a:t>
            </a:r>
          </a:p>
        </p:txBody>
      </p:sp>
      <p:sp>
        <p:nvSpPr>
          <p:cNvPr id="115716" name="Line 6">
            <a:extLst>
              <a:ext uri="{FF2B5EF4-FFF2-40B4-BE49-F238E27FC236}">
                <a16:creationId xmlns:a16="http://schemas.microsoft.com/office/drawing/2014/main" id="{517ADD9E-2511-0123-3F35-D428E3A8D392}"/>
              </a:ext>
            </a:extLst>
          </p:cNvPr>
          <p:cNvSpPr>
            <a:spLocks noChangeShapeType="1"/>
          </p:cNvSpPr>
          <p:nvPr/>
        </p:nvSpPr>
        <p:spPr bwMode="auto">
          <a:xfrm>
            <a:off x="914400" y="4316413"/>
            <a:ext cx="6970713" cy="7937"/>
          </a:xfrm>
          <a:prstGeom prst="line">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5717" name="Line 7">
            <a:extLst>
              <a:ext uri="{FF2B5EF4-FFF2-40B4-BE49-F238E27FC236}">
                <a16:creationId xmlns:a16="http://schemas.microsoft.com/office/drawing/2014/main" id="{D54A99DB-2F31-62C3-0893-BB8422B448F1}"/>
              </a:ext>
            </a:extLst>
          </p:cNvPr>
          <p:cNvSpPr>
            <a:spLocks noChangeShapeType="1"/>
          </p:cNvSpPr>
          <p:nvPr/>
        </p:nvSpPr>
        <p:spPr bwMode="auto">
          <a:xfrm flipV="1">
            <a:off x="914400" y="1792288"/>
            <a:ext cx="0" cy="2511425"/>
          </a:xfrm>
          <a:prstGeom prst="line">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5718" name="Freeform 9">
            <a:extLst>
              <a:ext uri="{FF2B5EF4-FFF2-40B4-BE49-F238E27FC236}">
                <a16:creationId xmlns:a16="http://schemas.microsoft.com/office/drawing/2014/main" id="{7C8BBAA1-D782-6842-7885-1436E1C5AB5E}"/>
              </a:ext>
            </a:extLst>
          </p:cNvPr>
          <p:cNvSpPr>
            <a:spLocks/>
          </p:cNvSpPr>
          <p:nvPr/>
        </p:nvSpPr>
        <p:spPr bwMode="auto">
          <a:xfrm>
            <a:off x="914400" y="3454400"/>
            <a:ext cx="261938" cy="862013"/>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25400" cap="flat" cmpd="sng">
            <a:solidFill>
              <a:srgbClr val="3366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5719" name="Text Box 17">
            <a:extLst>
              <a:ext uri="{FF2B5EF4-FFF2-40B4-BE49-F238E27FC236}">
                <a16:creationId xmlns:a16="http://schemas.microsoft.com/office/drawing/2014/main" id="{B5982E0C-18CC-99F4-C4D1-1C7CE49968CB}"/>
              </a:ext>
            </a:extLst>
          </p:cNvPr>
          <p:cNvSpPr txBox="1">
            <a:spLocks noChangeArrowheads="1"/>
          </p:cNvSpPr>
          <p:nvPr/>
        </p:nvSpPr>
        <p:spPr bwMode="auto">
          <a:xfrm>
            <a:off x="7962900" y="4119563"/>
            <a:ext cx="625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time</a:t>
            </a:r>
          </a:p>
        </p:txBody>
      </p:sp>
      <p:sp>
        <p:nvSpPr>
          <p:cNvPr id="115720" name="Text Box 18">
            <a:extLst>
              <a:ext uri="{FF2B5EF4-FFF2-40B4-BE49-F238E27FC236}">
                <a16:creationId xmlns:a16="http://schemas.microsoft.com/office/drawing/2014/main" id="{21858F72-33C4-0F0A-E832-F87598EF23EF}"/>
              </a:ext>
            </a:extLst>
          </p:cNvPr>
          <p:cNvSpPr txBox="1">
            <a:spLocks noChangeArrowheads="1"/>
          </p:cNvSpPr>
          <p:nvPr/>
        </p:nvSpPr>
        <p:spPr bwMode="auto">
          <a:xfrm>
            <a:off x="511175" y="1385888"/>
            <a:ext cx="954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window</a:t>
            </a:r>
          </a:p>
        </p:txBody>
      </p:sp>
      <p:sp>
        <p:nvSpPr>
          <p:cNvPr id="115721" name="Rectangle 19">
            <a:extLst>
              <a:ext uri="{FF2B5EF4-FFF2-40B4-BE49-F238E27FC236}">
                <a16:creationId xmlns:a16="http://schemas.microsoft.com/office/drawing/2014/main" id="{311115F8-3888-3566-B03E-2C6000FD40B7}"/>
              </a:ext>
            </a:extLst>
          </p:cNvPr>
          <p:cNvSpPr>
            <a:spLocks noChangeArrowheads="1"/>
          </p:cNvSpPr>
          <p:nvPr/>
        </p:nvSpPr>
        <p:spPr bwMode="auto">
          <a:xfrm>
            <a:off x="1158875" y="4394200"/>
            <a:ext cx="6016625"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115722" name="Text Box 20">
            <a:extLst>
              <a:ext uri="{FF2B5EF4-FFF2-40B4-BE49-F238E27FC236}">
                <a16:creationId xmlns:a16="http://schemas.microsoft.com/office/drawing/2014/main" id="{A3E5C666-D728-0DAA-FE00-8F05CE1BAD71}"/>
              </a:ext>
            </a:extLst>
          </p:cNvPr>
          <p:cNvSpPr txBox="1">
            <a:spLocks noChangeArrowheads="1"/>
          </p:cNvSpPr>
          <p:nvPr/>
        </p:nvSpPr>
        <p:spPr bwMode="auto">
          <a:xfrm>
            <a:off x="3816350" y="438943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CA</a:t>
            </a:r>
          </a:p>
        </p:txBody>
      </p:sp>
      <p:sp>
        <p:nvSpPr>
          <p:cNvPr id="115723" name="Freeform 28">
            <a:extLst>
              <a:ext uri="{FF2B5EF4-FFF2-40B4-BE49-F238E27FC236}">
                <a16:creationId xmlns:a16="http://schemas.microsoft.com/office/drawing/2014/main" id="{FBF51005-9881-FCAD-0A05-C5AF5191D635}"/>
              </a:ext>
            </a:extLst>
          </p:cNvPr>
          <p:cNvSpPr>
            <a:spLocks/>
          </p:cNvSpPr>
          <p:nvPr/>
        </p:nvSpPr>
        <p:spPr bwMode="auto">
          <a:xfrm>
            <a:off x="1168400" y="2743200"/>
            <a:ext cx="5880100" cy="711200"/>
          </a:xfrm>
          <a:custGeom>
            <a:avLst/>
            <a:gdLst>
              <a:gd name="T0" fmla="*/ 0 w 3704"/>
              <a:gd name="T1" fmla="*/ 2147483646 h 448"/>
              <a:gd name="T2" fmla="*/ 2147483646 w 3704"/>
              <a:gd name="T3" fmla="*/ 2147483646 h 448"/>
              <a:gd name="T4" fmla="*/ 2147483646 w 3704"/>
              <a:gd name="T5" fmla="*/ 2147483646 h 448"/>
              <a:gd name="T6" fmla="*/ 2147483646 w 3704"/>
              <a:gd name="T7" fmla="*/ 2147483646 h 448"/>
              <a:gd name="T8" fmla="*/ 2147483646 w 3704"/>
              <a:gd name="T9" fmla="*/ 2147483646 h 448"/>
              <a:gd name="T10" fmla="*/ 2147483646 w 3704"/>
              <a:gd name="T11" fmla="*/ 2147483646 h 448"/>
              <a:gd name="T12" fmla="*/ 2147483646 w 3704"/>
              <a:gd name="T13" fmla="*/ 2147483646 h 448"/>
              <a:gd name="T14" fmla="*/ 2147483646 w 3704"/>
              <a:gd name="T15" fmla="*/ 2147483646 h 448"/>
              <a:gd name="T16" fmla="*/ 2147483646 w 3704"/>
              <a:gd name="T17" fmla="*/ 2147483646 h 448"/>
              <a:gd name="T18" fmla="*/ 2147483646 w 3704"/>
              <a:gd name="T19" fmla="*/ 2147483646 h 448"/>
              <a:gd name="T20" fmla="*/ 2147483646 w 3704"/>
              <a:gd name="T21" fmla="*/ 2147483646 h 448"/>
              <a:gd name="T22" fmla="*/ 2147483646 w 3704"/>
              <a:gd name="T23" fmla="*/ 2147483646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04" h="448">
                <a:moveTo>
                  <a:pt x="0" y="448"/>
                </a:moveTo>
                <a:cubicBezTo>
                  <a:pt x="189" y="272"/>
                  <a:pt x="379" y="96"/>
                  <a:pt x="488" y="48"/>
                </a:cubicBezTo>
                <a:cubicBezTo>
                  <a:pt x="597" y="0"/>
                  <a:pt x="609" y="112"/>
                  <a:pt x="656" y="160"/>
                </a:cubicBezTo>
                <a:cubicBezTo>
                  <a:pt x="703" y="208"/>
                  <a:pt x="711" y="339"/>
                  <a:pt x="768" y="336"/>
                </a:cubicBezTo>
                <a:cubicBezTo>
                  <a:pt x="825" y="333"/>
                  <a:pt x="933" y="159"/>
                  <a:pt x="1000" y="144"/>
                </a:cubicBezTo>
                <a:cubicBezTo>
                  <a:pt x="1067" y="129"/>
                  <a:pt x="1119" y="241"/>
                  <a:pt x="1168" y="248"/>
                </a:cubicBezTo>
                <a:cubicBezTo>
                  <a:pt x="1217" y="255"/>
                  <a:pt x="1252" y="188"/>
                  <a:pt x="1296" y="184"/>
                </a:cubicBezTo>
                <a:cubicBezTo>
                  <a:pt x="1340" y="180"/>
                  <a:pt x="1385" y="223"/>
                  <a:pt x="1432" y="224"/>
                </a:cubicBezTo>
                <a:cubicBezTo>
                  <a:pt x="1479" y="225"/>
                  <a:pt x="1507" y="195"/>
                  <a:pt x="1576" y="192"/>
                </a:cubicBezTo>
                <a:cubicBezTo>
                  <a:pt x="1645" y="189"/>
                  <a:pt x="1760" y="209"/>
                  <a:pt x="1848" y="208"/>
                </a:cubicBezTo>
                <a:cubicBezTo>
                  <a:pt x="1936" y="207"/>
                  <a:pt x="1795" y="192"/>
                  <a:pt x="2104" y="184"/>
                </a:cubicBezTo>
                <a:cubicBezTo>
                  <a:pt x="2413" y="176"/>
                  <a:pt x="3437" y="164"/>
                  <a:pt x="3704" y="160"/>
                </a:cubicBezTo>
              </a:path>
            </a:pathLst>
          </a:custGeom>
          <a:noFill/>
          <a:ln w="25400" cap="flat" cmpd="sng">
            <a:solidFill>
              <a:srgbClr val="3366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7DE6C579-633A-00E9-BD36-8190E1FECF8F}"/>
              </a:ext>
            </a:extLst>
          </p:cNvPr>
          <p:cNvSpPr txBox="1">
            <a:spLocks noChangeArrowheads="1"/>
          </p:cNvSpPr>
          <p:nvPr/>
        </p:nvSpPr>
        <p:spPr bwMode="auto">
          <a:xfrm>
            <a:off x="1371600" y="6535738"/>
            <a:ext cx="4267200" cy="304800"/>
          </a:xfrm>
          <a:prstGeom prst="rect">
            <a:avLst/>
          </a:prstGeom>
          <a:noFill/>
          <a:ln>
            <a:noFill/>
          </a:ln>
        </p:spPr>
        <p:txBody>
          <a:bodyPr>
            <a:spAutoFit/>
          </a:bodyPr>
          <a:lstStyle>
            <a:lvl1pPr>
              <a:defRPr kumimoji="1" sz="2400">
                <a:solidFill>
                  <a:srgbClr val="33CC33"/>
                </a:solidFill>
                <a:latin typeface="Tahoma" panose="020B0604030504040204" pitchFamily="34" charset="0"/>
                <a:ea typeface="ＭＳ Ｐゴシック" panose="020B0600070205080204" pitchFamily="34" charset="-128"/>
              </a:defRPr>
            </a:lvl1pPr>
            <a:lvl2pPr marL="742950" indent="-285750">
              <a:defRPr kumimoji="1" sz="2400">
                <a:solidFill>
                  <a:srgbClr val="33CC33"/>
                </a:solidFill>
                <a:latin typeface="Tahoma" panose="020B0604030504040204" pitchFamily="34" charset="0"/>
                <a:ea typeface="ＭＳ Ｐゴシック" panose="020B0600070205080204" pitchFamily="34" charset="-128"/>
              </a:defRPr>
            </a:lvl2pPr>
            <a:lvl3pPr marL="1143000" indent="-228600">
              <a:defRPr kumimoji="1" sz="2400">
                <a:solidFill>
                  <a:srgbClr val="33CC33"/>
                </a:solidFill>
                <a:latin typeface="Tahoma" panose="020B0604030504040204" pitchFamily="34" charset="0"/>
                <a:ea typeface="ＭＳ Ｐゴシック" panose="020B0600070205080204" pitchFamily="34" charset="-128"/>
              </a:defRPr>
            </a:lvl3pPr>
            <a:lvl4pPr marL="1600200" indent="-228600">
              <a:defRPr kumimoji="1" sz="2400">
                <a:solidFill>
                  <a:srgbClr val="33CC33"/>
                </a:solidFill>
                <a:latin typeface="Tahoma" panose="020B0604030504040204" pitchFamily="34" charset="0"/>
                <a:ea typeface="ＭＳ Ｐゴシック" panose="020B0600070205080204" pitchFamily="34" charset="-128"/>
              </a:defRPr>
            </a:lvl4pPr>
            <a:lvl5pPr marL="2057400" indent="-228600">
              <a:defRPr kumimoji="1" sz="2400">
                <a:solidFill>
                  <a:srgbClr val="33CC33"/>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har char="•"/>
              <a:defRPr kumimoji="1" sz="2400">
                <a:solidFill>
                  <a:srgbClr val="33CC33"/>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har char="•"/>
              <a:defRPr kumimoji="1" sz="2400">
                <a:solidFill>
                  <a:srgbClr val="33CC33"/>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har char="•"/>
              <a:defRPr kumimoji="1" sz="2400">
                <a:solidFill>
                  <a:srgbClr val="33CC33"/>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har char="•"/>
              <a:defRPr kumimoji="1" sz="2400">
                <a:solidFill>
                  <a:srgbClr val="33CC33"/>
                </a:solidFill>
                <a:latin typeface="Tahom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en-US" altLang="en-US" sz="1400" b="1" i="0" u="none" strike="noStrike" kern="1200" cap="none" spc="0" normalizeH="0" baseline="0" noProof="0">
                <a:ln>
                  <a:noFill/>
                </a:ln>
                <a:solidFill>
                  <a:srgbClr val="FFFFFF"/>
                </a:solidFill>
                <a:effectLst/>
                <a:uLnTx/>
                <a:uFillTx/>
                <a:latin typeface="Tahoma" panose="020B0604030504040204" pitchFamily="34" charset="0"/>
                <a:ea typeface="ＭＳ Ｐゴシック" panose="020B0600070205080204" pitchFamily="34" charset="-128"/>
                <a:cs typeface="+mn-cs"/>
              </a:rPr>
              <a:t>Copyright, 1996 © Dale Carnegie &amp; Associates, In</a:t>
            </a:r>
            <a:endParaRPr kumimoji="1" lang="en-US" altLang="en-US" sz="2000" b="1" i="0" u="none" strike="noStrike" kern="1200" cap="none" spc="0" normalizeH="0" baseline="0" noProof="0">
              <a:ln>
                <a:noFill/>
              </a:ln>
              <a:solidFill>
                <a:prstClr val="black"/>
              </a:solidFill>
              <a:effectLst>
                <a:outerShdw blurRad="38100" dist="38100" dir="2700000" algn="tl">
                  <a:srgbClr val="C0C0C0"/>
                </a:outerShdw>
              </a:effectLst>
              <a:uLnTx/>
              <a:uFillTx/>
              <a:latin typeface="Tahoma" panose="020B0604030504040204" pitchFamily="34" charset="0"/>
              <a:ea typeface="ＭＳ Ｐゴシック" panose="020B0600070205080204" pitchFamily="34" charset="-128"/>
              <a:cs typeface="+mn-cs"/>
            </a:endParaRPr>
          </a:p>
        </p:txBody>
      </p:sp>
      <p:sp>
        <p:nvSpPr>
          <p:cNvPr id="116738" name="Rectangle 10">
            <a:extLst>
              <a:ext uri="{FF2B5EF4-FFF2-40B4-BE49-F238E27FC236}">
                <a16:creationId xmlns:a16="http://schemas.microsoft.com/office/drawing/2014/main" id="{D7AB876E-3F2B-F206-3FD1-CC35C0DEC8DC}"/>
              </a:ext>
            </a:extLst>
          </p:cNvPr>
          <p:cNvSpPr>
            <a:spLocks noGrp="1"/>
          </p:cNvSpPr>
          <p:nvPr>
            <p:ph type="ctrTitle"/>
          </p:nvPr>
        </p:nvSpPr>
        <p:spPr>
          <a:xfrm>
            <a:off x="711200" y="3032125"/>
            <a:ext cx="7721600" cy="1143000"/>
          </a:xfrm>
        </p:spPr>
        <p:txBody>
          <a:bodyPr/>
          <a:lstStyle/>
          <a:p>
            <a:r>
              <a:rPr lang="en-US" altLang="en-US" dirty="0">
                <a:ea typeface="ＭＳ Ｐゴシック" panose="020B0600070205080204" pitchFamily="34" charset="-128"/>
              </a:rPr>
              <a:t>Router-assisted Congestion Control</a:t>
            </a:r>
            <a:endParaRPr lang="en-US" altLang="en-US" sz="3200" dirty="0">
              <a:ea typeface="ＭＳ Ｐゴシック" panose="020B0600070205080204" pitchFamily="34"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4">
            <a:extLst>
              <a:ext uri="{FF2B5EF4-FFF2-40B4-BE49-F238E27FC236}">
                <a16:creationId xmlns:a16="http://schemas.microsoft.com/office/drawing/2014/main" id="{2522708E-2960-597F-836E-7F8EE4884CB3}"/>
              </a:ext>
            </a:extLst>
          </p:cNvPr>
          <p:cNvSpPr>
            <a:spLocks noGrp="1"/>
          </p:cNvSpPr>
          <p:nvPr>
            <p:ph type="title"/>
          </p:nvPr>
        </p:nvSpPr>
        <p:spPr>
          <a:xfrm>
            <a:off x="381000" y="185738"/>
            <a:ext cx="8382000" cy="814387"/>
          </a:xfrm>
        </p:spPr>
        <p:txBody>
          <a:bodyPr/>
          <a:lstStyle/>
          <a:p>
            <a:r>
              <a:rPr lang="en-US" altLang="en-US" sz="3200">
                <a:ea typeface="ＭＳ Ｐゴシック" panose="020B0600070205080204" pitchFamily="34" charset="-128"/>
              </a:rPr>
              <a:t>Congestion Control discussed so far</a:t>
            </a:r>
            <a:endParaRPr lang="en-US" altLang="en-US" sz="3200">
              <a:solidFill>
                <a:srgbClr val="0000FF"/>
              </a:solidFill>
              <a:ea typeface="ＭＳ Ｐゴシック" panose="020B0600070205080204" pitchFamily="34" charset="-128"/>
            </a:endParaRPr>
          </a:p>
        </p:txBody>
      </p:sp>
      <p:sp>
        <p:nvSpPr>
          <p:cNvPr id="118786" name="Slide Number Placeholder 3">
            <a:extLst>
              <a:ext uri="{FF2B5EF4-FFF2-40B4-BE49-F238E27FC236}">
                <a16:creationId xmlns:a16="http://schemas.microsoft.com/office/drawing/2014/main" id="{2BD89240-6A2F-DDFC-4216-9066F61A5D5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1A7F9D3A-B4AD-7547-AD3F-52E13AADA6CF}"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34</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6" name="Oval 5">
            <a:extLst>
              <a:ext uri="{FF2B5EF4-FFF2-40B4-BE49-F238E27FC236}">
                <a16:creationId xmlns:a16="http://schemas.microsoft.com/office/drawing/2014/main" id="{3DCA9752-D040-83BE-5136-206686E97E23}"/>
              </a:ext>
            </a:extLst>
          </p:cNvPr>
          <p:cNvSpPr>
            <a:spLocks noChangeArrowheads="1"/>
          </p:cNvSpPr>
          <p:nvPr/>
        </p:nvSpPr>
        <p:spPr bwMode="auto">
          <a:xfrm>
            <a:off x="1981200" y="5562600"/>
            <a:ext cx="914400" cy="838200"/>
          </a:xfrm>
          <a:prstGeom prst="ellipse">
            <a:avLst/>
          </a:prstGeom>
          <a:solidFill>
            <a:srgbClr val="0000FF"/>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7" name="Oval 6">
            <a:extLst>
              <a:ext uri="{FF2B5EF4-FFF2-40B4-BE49-F238E27FC236}">
                <a16:creationId xmlns:a16="http://schemas.microsoft.com/office/drawing/2014/main" id="{6FB900DA-9CD6-8593-2ED1-91A53F6E8F7C}"/>
              </a:ext>
            </a:extLst>
          </p:cNvPr>
          <p:cNvSpPr>
            <a:spLocks noChangeArrowheads="1"/>
          </p:cNvSpPr>
          <p:nvPr/>
        </p:nvSpPr>
        <p:spPr bwMode="auto">
          <a:xfrm>
            <a:off x="5486400" y="2743200"/>
            <a:ext cx="914400" cy="838200"/>
          </a:xfrm>
          <a:prstGeom prst="ellipse">
            <a:avLst/>
          </a:prstGeom>
          <a:solidFill>
            <a:srgbClr val="FF00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0" lang="en-US" sz="3600" b="1" i="0" u="none" strike="noStrike" kern="1200" cap="none" spc="0" normalizeH="0" baseline="0" noProof="0">
                <a:ln>
                  <a:noFill/>
                </a:ln>
                <a:solidFill>
                  <a:srgbClr val="FFFFFF"/>
                </a:solidFill>
                <a:effectLst/>
                <a:uLnTx/>
                <a:uFillTx/>
                <a:latin typeface="Calibri" charset="0"/>
                <a:ea typeface="ＭＳ Ｐゴシック" charset="0"/>
                <a:cs typeface="ＭＳ Ｐゴシック" charset="0"/>
              </a:rPr>
              <a:t>?</a:t>
            </a:r>
            <a:endParaRPr kumimoji="0" lang="en-US" sz="2000" b="1" i="0" u="none" strike="noStrike" kern="1200" cap="none" spc="0" normalizeH="0" baseline="0" noProof="0">
              <a:ln>
                <a:noFill/>
              </a:ln>
              <a:solidFill>
                <a:srgbClr val="FFFFFF"/>
              </a:solidFill>
              <a:effectLst/>
              <a:uLnTx/>
              <a:uFillTx/>
              <a:latin typeface="Calibri" charset="0"/>
              <a:ea typeface="ＭＳ Ｐゴシック" charset="0"/>
              <a:cs typeface="ＭＳ Ｐゴシック" charset="0"/>
            </a:endParaRPr>
          </a:p>
        </p:txBody>
      </p:sp>
      <p:sp>
        <p:nvSpPr>
          <p:cNvPr id="8" name="Oval 7">
            <a:extLst>
              <a:ext uri="{FF2B5EF4-FFF2-40B4-BE49-F238E27FC236}">
                <a16:creationId xmlns:a16="http://schemas.microsoft.com/office/drawing/2014/main" id="{9493A266-BEDD-2F4E-0D4C-E56518E71063}"/>
              </a:ext>
            </a:extLst>
          </p:cNvPr>
          <p:cNvSpPr>
            <a:spLocks noChangeArrowheads="1"/>
          </p:cNvSpPr>
          <p:nvPr/>
        </p:nvSpPr>
        <p:spPr bwMode="auto">
          <a:xfrm>
            <a:off x="1981200" y="2743200"/>
            <a:ext cx="914400" cy="838200"/>
          </a:xfrm>
          <a:prstGeom prst="ellipse">
            <a:avLst/>
          </a:prstGeom>
          <a:solidFill>
            <a:srgbClr val="FF00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0" lang="en-US" sz="36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a:t>
            </a:r>
          </a:p>
        </p:txBody>
      </p:sp>
      <p:sp>
        <p:nvSpPr>
          <p:cNvPr id="9" name="Oval 8">
            <a:extLst>
              <a:ext uri="{FF2B5EF4-FFF2-40B4-BE49-F238E27FC236}">
                <a16:creationId xmlns:a16="http://schemas.microsoft.com/office/drawing/2014/main" id="{4E719A5F-376C-4398-5C92-B89280464299}"/>
              </a:ext>
            </a:extLst>
          </p:cNvPr>
          <p:cNvSpPr>
            <a:spLocks noChangeArrowheads="1"/>
          </p:cNvSpPr>
          <p:nvPr/>
        </p:nvSpPr>
        <p:spPr bwMode="auto">
          <a:xfrm>
            <a:off x="3657600" y="5334000"/>
            <a:ext cx="914400" cy="838200"/>
          </a:xfrm>
          <a:prstGeom prst="ellipse">
            <a:avLst/>
          </a:prstGeom>
          <a:solidFill>
            <a:srgbClr val="0000FF"/>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0" name="Oval 9">
            <a:extLst>
              <a:ext uri="{FF2B5EF4-FFF2-40B4-BE49-F238E27FC236}">
                <a16:creationId xmlns:a16="http://schemas.microsoft.com/office/drawing/2014/main" id="{09B3ECA0-61E3-8CB6-923E-96ADE029B434}"/>
              </a:ext>
            </a:extLst>
          </p:cNvPr>
          <p:cNvSpPr>
            <a:spLocks noChangeArrowheads="1"/>
          </p:cNvSpPr>
          <p:nvPr/>
        </p:nvSpPr>
        <p:spPr bwMode="auto">
          <a:xfrm>
            <a:off x="5486400" y="5562600"/>
            <a:ext cx="914400" cy="838200"/>
          </a:xfrm>
          <a:prstGeom prst="ellipse">
            <a:avLst/>
          </a:prstGeom>
          <a:solidFill>
            <a:srgbClr val="0000FF"/>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13" name="Straight Connector 12">
            <a:extLst>
              <a:ext uri="{FF2B5EF4-FFF2-40B4-BE49-F238E27FC236}">
                <a16:creationId xmlns:a16="http://schemas.microsoft.com/office/drawing/2014/main" id="{CE8FCB71-CB07-E6C3-DF47-8EE94A3BA45D}"/>
              </a:ext>
            </a:extLst>
          </p:cNvPr>
          <p:cNvCxnSpPr>
            <a:cxnSpLocks noChangeShapeType="1"/>
            <a:stCxn id="6" idx="6"/>
            <a:endCxn id="9" idx="2"/>
          </p:cNvCxnSpPr>
          <p:nvPr/>
        </p:nvCxnSpPr>
        <p:spPr bwMode="auto">
          <a:xfrm flipV="1">
            <a:off x="2895600" y="5753100"/>
            <a:ext cx="762000" cy="228600"/>
          </a:xfrm>
          <a:prstGeom prst="line">
            <a:avLst/>
          </a:prstGeom>
          <a:noFill/>
          <a:ln w="50800">
            <a:solidFill>
              <a:srgbClr val="0000FF"/>
            </a:solidFill>
            <a:round/>
            <a:headEnd/>
            <a:tailEnd type="triangle" w="lg" len="lg"/>
          </a:ln>
          <a:effectLst>
            <a:outerShdw blurRad="40000" dist="20000" dir="5400000" rotWithShape="0">
              <a:srgbClr val="808080">
                <a:alpha val="37999"/>
              </a:srgbClr>
            </a:outerShdw>
          </a:effectLst>
        </p:spPr>
      </p:cxnSp>
      <p:cxnSp>
        <p:nvCxnSpPr>
          <p:cNvPr id="17" name="Straight Connector 16">
            <a:extLst>
              <a:ext uri="{FF2B5EF4-FFF2-40B4-BE49-F238E27FC236}">
                <a16:creationId xmlns:a16="http://schemas.microsoft.com/office/drawing/2014/main" id="{A189516A-A8A6-F387-63FD-4D9BADAFB0C9}"/>
              </a:ext>
            </a:extLst>
          </p:cNvPr>
          <p:cNvCxnSpPr>
            <a:cxnSpLocks noChangeShapeType="1"/>
            <a:stCxn id="9" idx="6"/>
            <a:endCxn id="10" idx="2"/>
          </p:cNvCxnSpPr>
          <p:nvPr/>
        </p:nvCxnSpPr>
        <p:spPr bwMode="auto">
          <a:xfrm>
            <a:off x="4572000" y="5753100"/>
            <a:ext cx="914400" cy="228600"/>
          </a:xfrm>
          <a:prstGeom prst="line">
            <a:avLst/>
          </a:prstGeom>
          <a:noFill/>
          <a:ln w="50800">
            <a:solidFill>
              <a:srgbClr val="0000FF"/>
            </a:solidFill>
            <a:round/>
            <a:headEnd/>
            <a:tailEnd type="triangle" w="lg" len="lg"/>
          </a:ln>
          <a:effectLst>
            <a:outerShdw blurRad="40000" dist="20000" dir="5400000" rotWithShape="0">
              <a:srgbClr val="808080">
                <a:alpha val="37999"/>
              </a:srgbClr>
            </a:outerShdw>
          </a:effectLst>
        </p:spPr>
      </p:cxnSp>
      <p:sp>
        <p:nvSpPr>
          <p:cNvPr id="22" name="Rectangle 21">
            <a:extLst>
              <a:ext uri="{FF2B5EF4-FFF2-40B4-BE49-F238E27FC236}">
                <a16:creationId xmlns:a16="http://schemas.microsoft.com/office/drawing/2014/main" id="{63F92F17-C8E4-E5E7-AF79-9C11C149CA54}"/>
              </a:ext>
            </a:extLst>
          </p:cNvPr>
          <p:cNvSpPr>
            <a:spLocks noChangeArrowheads="1"/>
          </p:cNvSpPr>
          <p:nvPr/>
        </p:nvSpPr>
        <p:spPr bwMode="auto">
          <a:xfrm>
            <a:off x="1600200" y="2286000"/>
            <a:ext cx="6019800" cy="1676400"/>
          </a:xfrm>
          <a:prstGeom prst="rect">
            <a:avLst/>
          </a:prstGeom>
          <a:noFill/>
          <a:ln w="9525">
            <a:solidFill>
              <a:srgbClr val="FF0000"/>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3" name="Rectangle 22">
            <a:extLst>
              <a:ext uri="{FF2B5EF4-FFF2-40B4-BE49-F238E27FC236}">
                <a16:creationId xmlns:a16="http://schemas.microsoft.com/office/drawing/2014/main" id="{480217CB-AFE8-EB47-908A-AC74B17A9590}"/>
              </a:ext>
            </a:extLst>
          </p:cNvPr>
          <p:cNvSpPr>
            <a:spLocks noChangeArrowheads="1"/>
          </p:cNvSpPr>
          <p:nvPr/>
        </p:nvSpPr>
        <p:spPr bwMode="auto">
          <a:xfrm>
            <a:off x="1600200" y="4953000"/>
            <a:ext cx="6019800" cy="1752600"/>
          </a:xfrm>
          <a:prstGeom prst="rect">
            <a:avLst/>
          </a:prstGeom>
          <a:noFill/>
          <a:ln w="9525">
            <a:solidFill>
              <a:srgbClr val="0000FF"/>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26" name="Straight Connector 25">
            <a:extLst>
              <a:ext uri="{FF2B5EF4-FFF2-40B4-BE49-F238E27FC236}">
                <a16:creationId xmlns:a16="http://schemas.microsoft.com/office/drawing/2014/main" id="{C91B04EF-CE9F-992F-D4A8-2504C1CEBD96}"/>
              </a:ext>
            </a:extLst>
          </p:cNvPr>
          <p:cNvCxnSpPr>
            <a:cxnSpLocks noChangeShapeType="1"/>
            <a:stCxn id="8" idx="6"/>
            <a:endCxn id="7" idx="2"/>
          </p:cNvCxnSpPr>
          <p:nvPr/>
        </p:nvCxnSpPr>
        <p:spPr bwMode="auto">
          <a:xfrm>
            <a:off x="2895600" y="3162300"/>
            <a:ext cx="2590800" cy="1588"/>
          </a:xfrm>
          <a:prstGeom prst="line">
            <a:avLst/>
          </a:prstGeom>
          <a:noFill/>
          <a:ln w="25400">
            <a:solidFill>
              <a:srgbClr val="FF0000"/>
            </a:solidFill>
            <a:round/>
            <a:headEnd/>
            <a:tailEnd/>
          </a:ln>
          <a:effectLst>
            <a:outerShdw blurRad="40000" dist="20000" dir="5400000" rotWithShape="0">
              <a:srgbClr val="808080">
                <a:alpha val="37999"/>
              </a:srgbClr>
            </a:outerShdw>
          </a:effectLst>
        </p:spPr>
      </p:cxnSp>
      <p:cxnSp>
        <p:nvCxnSpPr>
          <p:cNvPr id="28" name="Straight Connector 27">
            <a:extLst>
              <a:ext uri="{FF2B5EF4-FFF2-40B4-BE49-F238E27FC236}">
                <a16:creationId xmlns:a16="http://schemas.microsoft.com/office/drawing/2014/main" id="{6CE17E2B-91B1-6BAA-DBCD-FB7D9CBAD50C}"/>
              </a:ext>
            </a:extLst>
          </p:cNvPr>
          <p:cNvCxnSpPr>
            <a:cxnSpLocks noChangeShapeType="1"/>
            <a:stCxn id="8" idx="4"/>
            <a:endCxn id="6" idx="0"/>
          </p:cNvCxnSpPr>
          <p:nvPr/>
        </p:nvCxnSpPr>
        <p:spPr bwMode="auto">
          <a:xfrm rot="5400000">
            <a:off x="1447801" y="4572000"/>
            <a:ext cx="1981200" cy="3175"/>
          </a:xfrm>
          <a:prstGeom prst="line">
            <a:avLst/>
          </a:prstGeom>
          <a:noFill/>
          <a:ln w="38100">
            <a:solidFill>
              <a:schemeClr val="tx1"/>
            </a:solidFill>
            <a:prstDash val="dash"/>
            <a:round/>
            <a:headEnd/>
            <a:tailEnd/>
          </a:ln>
          <a:effectLst>
            <a:outerShdw blurRad="40000" dist="20000" dir="5400000" rotWithShape="0">
              <a:srgbClr val="808080">
                <a:alpha val="37999"/>
              </a:srgbClr>
            </a:outerShdw>
          </a:effectLst>
        </p:spPr>
      </p:cxnSp>
      <p:cxnSp>
        <p:nvCxnSpPr>
          <p:cNvPr id="29" name="Straight Connector 28">
            <a:extLst>
              <a:ext uri="{FF2B5EF4-FFF2-40B4-BE49-F238E27FC236}">
                <a16:creationId xmlns:a16="http://schemas.microsoft.com/office/drawing/2014/main" id="{5839AD06-DEE7-B9EA-22F5-4A85900D940C}"/>
              </a:ext>
            </a:extLst>
          </p:cNvPr>
          <p:cNvCxnSpPr>
            <a:cxnSpLocks noChangeShapeType="1"/>
          </p:cNvCxnSpPr>
          <p:nvPr/>
        </p:nvCxnSpPr>
        <p:spPr bwMode="auto">
          <a:xfrm rot="5400000">
            <a:off x="4953794" y="4571206"/>
            <a:ext cx="1981200" cy="1588"/>
          </a:xfrm>
          <a:prstGeom prst="line">
            <a:avLst/>
          </a:prstGeom>
          <a:noFill/>
          <a:ln w="38100">
            <a:solidFill>
              <a:schemeClr val="tx1"/>
            </a:solidFill>
            <a:prstDash val="dash"/>
            <a:round/>
            <a:headEnd/>
            <a:tailEnd/>
          </a:ln>
          <a:effectLst>
            <a:outerShdw blurRad="40000" dist="20000" dir="5400000" rotWithShape="0">
              <a:srgbClr val="808080">
                <a:alpha val="37999"/>
              </a:srgbClr>
            </a:outerShdw>
          </a:effectLst>
        </p:spPr>
      </p:cxnSp>
      <p:sp>
        <p:nvSpPr>
          <p:cNvPr id="118799" name="TextBox 30">
            <a:extLst>
              <a:ext uri="{FF2B5EF4-FFF2-40B4-BE49-F238E27FC236}">
                <a16:creationId xmlns:a16="http://schemas.microsoft.com/office/drawing/2014/main" id="{A47564FF-3A34-E6DA-8E31-7FF7E5CDE8B8}"/>
              </a:ext>
            </a:extLst>
          </p:cNvPr>
          <p:cNvSpPr txBox="1">
            <a:spLocks noChangeArrowheads="1"/>
          </p:cNvSpPr>
          <p:nvPr/>
        </p:nvSpPr>
        <p:spPr bwMode="auto">
          <a:xfrm>
            <a:off x="3817938" y="2514600"/>
            <a:ext cx="785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link</a:t>
            </a:r>
            <a:endParaRPr kumimoji="1"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18800" name="TextBox 31">
            <a:extLst>
              <a:ext uri="{FF2B5EF4-FFF2-40B4-BE49-F238E27FC236}">
                <a16:creationId xmlns:a16="http://schemas.microsoft.com/office/drawing/2014/main" id="{D31F3192-551F-9B93-9C98-F3B8B020D206}"/>
              </a:ext>
            </a:extLst>
          </p:cNvPr>
          <p:cNvSpPr txBox="1">
            <a:spLocks noChangeArrowheads="1"/>
          </p:cNvSpPr>
          <p:nvPr/>
        </p:nvSpPr>
        <p:spPr bwMode="auto">
          <a:xfrm>
            <a:off x="3581400" y="3133725"/>
            <a:ext cx="1243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session</a:t>
            </a:r>
          </a:p>
        </p:txBody>
      </p:sp>
      <p:sp>
        <p:nvSpPr>
          <p:cNvPr id="118801" name="TextBox 35">
            <a:extLst>
              <a:ext uri="{FF2B5EF4-FFF2-40B4-BE49-F238E27FC236}">
                <a16:creationId xmlns:a16="http://schemas.microsoft.com/office/drawing/2014/main" id="{8CFB18BB-6A98-E00E-0CA2-5A6F62A2C9BA}"/>
              </a:ext>
            </a:extLst>
          </p:cNvPr>
          <p:cNvSpPr txBox="1">
            <a:spLocks noChangeArrowheads="1"/>
          </p:cNvSpPr>
          <p:nvPr/>
        </p:nvSpPr>
        <p:spPr bwMode="auto">
          <a:xfrm>
            <a:off x="4419600" y="5029200"/>
            <a:ext cx="882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path</a:t>
            </a:r>
          </a:p>
        </p:txBody>
      </p:sp>
      <p:sp>
        <p:nvSpPr>
          <p:cNvPr id="118802" name="TextBox 36">
            <a:extLst>
              <a:ext uri="{FF2B5EF4-FFF2-40B4-BE49-F238E27FC236}">
                <a16:creationId xmlns:a16="http://schemas.microsoft.com/office/drawing/2014/main" id="{68DD9CAA-418D-CFCB-47A5-1E7C27B7DDA2}"/>
              </a:ext>
            </a:extLst>
          </p:cNvPr>
          <p:cNvSpPr txBox="1">
            <a:spLocks noChangeArrowheads="1"/>
          </p:cNvSpPr>
          <p:nvPr/>
        </p:nvSpPr>
        <p:spPr bwMode="auto">
          <a:xfrm>
            <a:off x="6324600" y="2438400"/>
            <a:ext cx="102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name</a:t>
            </a:r>
          </a:p>
        </p:txBody>
      </p:sp>
      <p:sp>
        <p:nvSpPr>
          <p:cNvPr id="118803" name="TextBox 37">
            <a:extLst>
              <a:ext uri="{FF2B5EF4-FFF2-40B4-BE49-F238E27FC236}">
                <a16:creationId xmlns:a16="http://schemas.microsoft.com/office/drawing/2014/main" id="{D17C88A1-FE38-F62C-A1A8-CA5E9D3851DE}"/>
              </a:ext>
            </a:extLst>
          </p:cNvPr>
          <p:cNvSpPr txBox="1">
            <a:spLocks noChangeArrowheads="1"/>
          </p:cNvSpPr>
          <p:nvPr/>
        </p:nvSpPr>
        <p:spPr bwMode="auto">
          <a:xfrm>
            <a:off x="6096000" y="5105400"/>
            <a:ext cx="1355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address</a:t>
            </a:r>
          </a:p>
        </p:txBody>
      </p:sp>
      <p:sp>
        <p:nvSpPr>
          <p:cNvPr id="118804" name="TextBox 30">
            <a:extLst>
              <a:ext uri="{FF2B5EF4-FFF2-40B4-BE49-F238E27FC236}">
                <a16:creationId xmlns:a16="http://schemas.microsoft.com/office/drawing/2014/main" id="{E2E246BD-E45A-0DB8-CC07-EF542E08FFDE}"/>
              </a:ext>
            </a:extLst>
          </p:cNvPr>
          <p:cNvSpPr txBox="1">
            <a:spLocks noChangeArrowheads="1"/>
          </p:cNvSpPr>
          <p:nvPr/>
        </p:nvSpPr>
        <p:spPr bwMode="auto">
          <a:xfrm>
            <a:off x="381000" y="784224"/>
            <a:ext cx="838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can the </a:t>
            </a:r>
            <a:r>
              <a:rPr kumimoji="1" lang="en-US" altLang="en-US" sz="3200" b="1"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end-points</a:t>
            </a:r>
            <a:r>
              <a:rPr kumimoji="1" lang="en-US" alt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do to collectively to make good use of shared underlying resources? </a:t>
            </a:r>
            <a:endParaRPr kumimoji="1" lang="en-US" altLang="en-US" sz="3200" b="1"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833" name="Slide Number Placeholder 3">
            <a:extLst>
              <a:ext uri="{FF2B5EF4-FFF2-40B4-BE49-F238E27FC236}">
                <a16:creationId xmlns:a16="http://schemas.microsoft.com/office/drawing/2014/main" id="{CE6A189B-7958-4B5E-0BC3-E4FFD85AE75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EB690FFF-D9F6-1A46-B6AA-8426B558CB0A}"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35</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6" name="Oval 5">
            <a:extLst>
              <a:ext uri="{FF2B5EF4-FFF2-40B4-BE49-F238E27FC236}">
                <a16:creationId xmlns:a16="http://schemas.microsoft.com/office/drawing/2014/main" id="{9875327A-24EC-895E-0207-6DC169F01DEB}"/>
              </a:ext>
            </a:extLst>
          </p:cNvPr>
          <p:cNvSpPr>
            <a:spLocks noChangeArrowheads="1"/>
          </p:cNvSpPr>
          <p:nvPr/>
        </p:nvSpPr>
        <p:spPr bwMode="auto">
          <a:xfrm>
            <a:off x="1981200" y="5562600"/>
            <a:ext cx="914400" cy="838200"/>
          </a:xfrm>
          <a:prstGeom prst="ellipse">
            <a:avLst/>
          </a:prstGeom>
          <a:solidFill>
            <a:srgbClr val="0000FF"/>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7" name="Oval 6">
            <a:extLst>
              <a:ext uri="{FF2B5EF4-FFF2-40B4-BE49-F238E27FC236}">
                <a16:creationId xmlns:a16="http://schemas.microsoft.com/office/drawing/2014/main" id="{EB222BD5-F9BF-0CEE-1320-B48DD6B247FF}"/>
              </a:ext>
            </a:extLst>
          </p:cNvPr>
          <p:cNvSpPr>
            <a:spLocks noChangeArrowheads="1"/>
          </p:cNvSpPr>
          <p:nvPr/>
        </p:nvSpPr>
        <p:spPr bwMode="auto">
          <a:xfrm>
            <a:off x="5486400" y="2743200"/>
            <a:ext cx="914400" cy="838200"/>
          </a:xfrm>
          <a:prstGeom prst="ellipse">
            <a:avLst/>
          </a:prstGeom>
          <a:solidFill>
            <a:srgbClr val="FF00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p:txBody>
      </p:sp>
      <p:sp>
        <p:nvSpPr>
          <p:cNvPr id="8" name="Oval 7">
            <a:extLst>
              <a:ext uri="{FF2B5EF4-FFF2-40B4-BE49-F238E27FC236}">
                <a16:creationId xmlns:a16="http://schemas.microsoft.com/office/drawing/2014/main" id="{9B7BD660-7E0E-D815-A48B-52EF5D5453AC}"/>
              </a:ext>
            </a:extLst>
          </p:cNvPr>
          <p:cNvSpPr>
            <a:spLocks noChangeArrowheads="1"/>
          </p:cNvSpPr>
          <p:nvPr/>
        </p:nvSpPr>
        <p:spPr bwMode="auto">
          <a:xfrm>
            <a:off x="1981200" y="2743200"/>
            <a:ext cx="914400" cy="838200"/>
          </a:xfrm>
          <a:prstGeom prst="ellipse">
            <a:avLst/>
          </a:prstGeom>
          <a:solidFill>
            <a:srgbClr val="FF00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36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p:txBody>
      </p:sp>
      <p:sp>
        <p:nvSpPr>
          <p:cNvPr id="9" name="Oval 8">
            <a:extLst>
              <a:ext uri="{FF2B5EF4-FFF2-40B4-BE49-F238E27FC236}">
                <a16:creationId xmlns:a16="http://schemas.microsoft.com/office/drawing/2014/main" id="{59D25F24-D419-5B27-C2F5-DF9ED1D03C1A}"/>
              </a:ext>
            </a:extLst>
          </p:cNvPr>
          <p:cNvSpPr>
            <a:spLocks noChangeArrowheads="1"/>
          </p:cNvSpPr>
          <p:nvPr/>
        </p:nvSpPr>
        <p:spPr bwMode="auto">
          <a:xfrm>
            <a:off x="3657600" y="5334000"/>
            <a:ext cx="914400" cy="838200"/>
          </a:xfrm>
          <a:prstGeom prst="ellipse">
            <a:avLst/>
          </a:prstGeom>
          <a:solidFill>
            <a:srgbClr val="0000FF"/>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0" name="Oval 9">
            <a:extLst>
              <a:ext uri="{FF2B5EF4-FFF2-40B4-BE49-F238E27FC236}">
                <a16:creationId xmlns:a16="http://schemas.microsoft.com/office/drawing/2014/main" id="{56378850-EE99-F6FB-E626-357C5CA57925}"/>
              </a:ext>
            </a:extLst>
          </p:cNvPr>
          <p:cNvSpPr>
            <a:spLocks noChangeArrowheads="1"/>
          </p:cNvSpPr>
          <p:nvPr/>
        </p:nvSpPr>
        <p:spPr bwMode="auto">
          <a:xfrm>
            <a:off x="5486400" y="5562600"/>
            <a:ext cx="914400" cy="838200"/>
          </a:xfrm>
          <a:prstGeom prst="ellipse">
            <a:avLst/>
          </a:prstGeom>
          <a:solidFill>
            <a:srgbClr val="0000FF"/>
          </a:solidFill>
          <a:ln w="9525">
            <a:solidFill>
              <a:srgbClr val="4A7EBB"/>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13" name="Straight Connector 12">
            <a:extLst>
              <a:ext uri="{FF2B5EF4-FFF2-40B4-BE49-F238E27FC236}">
                <a16:creationId xmlns:a16="http://schemas.microsoft.com/office/drawing/2014/main" id="{0B837333-66C2-9D5C-5EA0-2B498BC8B3E1}"/>
              </a:ext>
            </a:extLst>
          </p:cNvPr>
          <p:cNvCxnSpPr>
            <a:cxnSpLocks noChangeShapeType="1"/>
            <a:stCxn id="6" idx="6"/>
            <a:endCxn id="9" idx="2"/>
          </p:cNvCxnSpPr>
          <p:nvPr/>
        </p:nvCxnSpPr>
        <p:spPr bwMode="auto">
          <a:xfrm flipV="1">
            <a:off x="2895600" y="5753100"/>
            <a:ext cx="762000" cy="228600"/>
          </a:xfrm>
          <a:prstGeom prst="line">
            <a:avLst/>
          </a:prstGeom>
          <a:noFill/>
          <a:ln w="50800">
            <a:solidFill>
              <a:srgbClr val="0000FF"/>
            </a:solidFill>
            <a:round/>
            <a:headEnd/>
            <a:tailEnd type="triangle" w="lg" len="lg"/>
          </a:ln>
          <a:effectLst>
            <a:outerShdw blurRad="40000" dist="20000" dir="5400000" rotWithShape="0">
              <a:srgbClr val="808080">
                <a:alpha val="37999"/>
              </a:srgbClr>
            </a:outerShdw>
          </a:effectLst>
        </p:spPr>
      </p:cxnSp>
      <p:cxnSp>
        <p:nvCxnSpPr>
          <p:cNvPr id="17" name="Straight Connector 16">
            <a:extLst>
              <a:ext uri="{FF2B5EF4-FFF2-40B4-BE49-F238E27FC236}">
                <a16:creationId xmlns:a16="http://schemas.microsoft.com/office/drawing/2014/main" id="{0F2A969F-8C3A-32E2-FFA0-01AFD9F55B10}"/>
              </a:ext>
            </a:extLst>
          </p:cNvPr>
          <p:cNvCxnSpPr>
            <a:cxnSpLocks noChangeShapeType="1"/>
            <a:stCxn id="9" idx="6"/>
            <a:endCxn id="10" idx="2"/>
          </p:cNvCxnSpPr>
          <p:nvPr/>
        </p:nvCxnSpPr>
        <p:spPr bwMode="auto">
          <a:xfrm>
            <a:off x="4572000" y="5753100"/>
            <a:ext cx="914400" cy="228600"/>
          </a:xfrm>
          <a:prstGeom prst="line">
            <a:avLst/>
          </a:prstGeom>
          <a:noFill/>
          <a:ln w="50800">
            <a:solidFill>
              <a:srgbClr val="0000FF"/>
            </a:solidFill>
            <a:round/>
            <a:headEnd/>
            <a:tailEnd type="triangle" w="lg" len="lg"/>
          </a:ln>
          <a:effectLst>
            <a:outerShdw blurRad="40000" dist="20000" dir="5400000" rotWithShape="0">
              <a:srgbClr val="808080">
                <a:alpha val="37999"/>
              </a:srgbClr>
            </a:outerShdw>
          </a:effectLst>
        </p:spPr>
      </p:cxnSp>
      <p:sp>
        <p:nvSpPr>
          <p:cNvPr id="22" name="Rectangle 21">
            <a:extLst>
              <a:ext uri="{FF2B5EF4-FFF2-40B4-BE49-F238E27FC236}">
                <a16:creationId xmlns:a16="http://schemas.microsoft.com/office/drawing/2014/main" id="{9AEF92E1-C0EC-6295-E259-8F20C37065B7}"/>
              </a:ext>
            </a:extLst>
          </p:cNvPr>
          <p:cNvSpPr>
            <a:spLocks noChangeArrowheads="1"/>
          </p:cNvSpPr>
          <p:nvPr/>
        </p:nvSpPr>
        <p:spPr bwMode="auto">
          <a:xfrm>
            <a:off x="1600200" y="2286000"/>
            <a:ext cx="6019800" cy="1676400"/>
          </a:xfrm>
          <a:prstGeom prst="rect">
            <a:avLst/>
          </a:prstGeom>
          <a:noFill/>
          <a:ln w="9525">
            <a:solidFill>
              <a:srgbClr val="FF0000"/>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3" name="Rectangle 22">
            <a:extLst>
              <a:ext uri="{FF2B5EF4-FFF2-40B4-BE49-F238E27FC236}">
                <a16:creationId xmlns:a16="http://schemas.microsoft.com/office/drawing/2014/main" id="{821C35E7-9D2F-19EE-FEB0-47ACFA9E6270}"/>
              </a:ext>
            </a:extLst>
          </p:cNvPr>
          <p:cNvSpPr>
            <a:spLocks noChangeArrowheads="1"/>
          </p:cNvSpPr>
          <p:nvPr/>
        </p:nvSpPr>
        <p:spPr bwMode="auto">
          <a:xfrm>
            <a:off x="1600200" y="4953000"/>
            <a:ext cx="6019800" cy="1752600"/>
          </a:xfrm>
          <a:prstGeom prst="rect">
            <a:avLst/>
          </a:prstGeom>
          <a:noFill/>
          <a:ln w="9525">
            <a:solidFill>
              <a:srgbClr val="0000FF"/>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0" lang="en-US" sz="20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26" name="Straight Connector 25">
            <a:extLst>
              <a:ext uri="{FF2B5EF4-FFF2-40B4-BE49-F238E27FC236}">
                <a16:creationId xmlns:a16="http://schemas.microsoft.com/office/drawing/2014/main" id="{0CC74D2A-0762-1FA9-4D12-69B2F5201DE8}"/>
              </a:ext>
            </a:extLst>
          </p:cNvPr>
          <p:cNvCxnSpPr>
            <a:cxnSpLocks noChangeShapeType="1"/>
            <a:stCxn id="8" idx="6"/>
            <a:endCxn id="7" idx="2"/>
          </p:cNvCxnSpPr>
          <p:nvPr/>
        </p:nvCxnSpPr>
        <p:spPr bwMode="auto">
          <a:xfrm>
            <a:off x="2895600" y="3162300"/>
            <a:ext cx="2590800" cy="1588"/>
          </a:xfrm>
          <a:prstGeom prst="line">
            <a:avLst/>
          </a:prstGeom>
          <a:noFill/>
          <a:ln w="25400">
            <a:solidFill>
              <a:srgbClr val="FF0000"/>
            </a:solidFill>
            <a:round/>
            <a:headEnd/>
            <a:tailEnd/>
          </a:ln>
          <a:effectLst>
            <a:outerShdw blurRad="40000" dist="20000" dir="5400000" rotWithShape="0">
              <a:srgbClr val="808080">
                <a:alpha val="37999"/>
              </a:srgbClr>
            </a:outerShdw>
          </a:effectLst>
        </p:spPr>
      </p:cxnSp>
      <p:cxnSp>
        <p:nvCxnSpPr>
          <p:cNvPr id="28" name="Straight Connector 27">
            <a:extLst>
              <a:ext uri="{FF2B5EF4-FFF2-40B4-BE49-F238E27FC236}">
                <a16:creationId xmlns:a16="http://schemas.microsoft.com/office/drawing/2014/main" id="{EFAC28DE-3609-CED5-29CE-EC789904D35A}"/>
              </a:ext>
            </a:extLst>
          </p:cNvPr>
          <p:cNvCxnSpPr>
            <a:cxnSpLocks noChangeShapeType="1"/>
            <a:stCxn id="8" idx="4"/>
            <a:endCxn id="6" idx="0"/>
          </p:cNvCxnSpPr>
          <p:nvPr/>
        </p:nvCxnSpPr>
        <p:spPr bwMode="auto">
          <a:xfrm rot="5400000">
            <a:off x="1447801" y="4572000"/>
            <a:ext cx="1981200" cy="3175"/>
          </a:xfrm>
          <a:prstGeom prst="line">
            <a:avLst/>
          </a:prstGeom>
          <a:noFill/>
          <a:ln w="38100">
            <a:solidFill>
              <a:schemeClr val="tx1"/>
            </a:solidFill>
            <a:prstDash val="dash"/>
            <a:round/>
            <a:headEnd/>
            <a:tailEnd/>
          </a:ln>
          <a:effectLst>
            <a:outerShdw blurRad="40000" dist="20000" dir="5400000" rotWithShape="0">
              <a:srgbClr val="808080">
                <a:alpha val="37999"/>
              </a:srgbClr>
            </a:outerShdw>
          </a:effectLst>
        </p:spPr>
      </p:cxnSp>
      <p:cxnSp>
        <p:nvCxnSpPr>
          <p:cNvPr id="29" name="Straight Connector 28">
            <a:extLst>
              <a:ext uri="{FF2B5EF4-FFF2-40B4-BE49-F238E27FC236}">
                <a16:creationId xmlns:a16="http://schemas.microsoft.com/office/drawing/2014/main" id="{4125B914-6400-2053-E51A-9CBC7E555F86}"/>
              </a:ext>
            </a:extLst>
          </p:cNvPr>
          <p:cNvCxnSpPr>
            <a:cxnSpLocks noChangeShapeType="1"/>
          </p:cNvCxnSpPr>
          <p:nvPr/>
        </p:nvCxnSpPr>
        <p:spPr bwMode="auto">
          <a:xfrm rot="5400000">
            <a:off x="4953794" y="4571206"/>
            <a:ext cx="1981200" cy="1588"/>
          </a:xfrm>
          <a:prstGeom prst="line">
            <a:avLst/>
          </a:prstGeom>
          <a:noFill/>
          <a:ln w="38100">
            <a:solidFill>
              <a:schemeClr val="tx1"/>
            </a:solidFill>
            <a:prstDash val="dash"/>
            <a:round/>
            <a:headEnd/>
            <a:tailEnd/>
          </a:ln>
          <a:effectLst>
            <a:outerShdw blurRad="40000" dist="20000" dir="5400000" rotWithShape="0">
              <a:srgbClr val="808080">
                <a:alpha val="37999"/>
              </a:srgbClr>
            </a:outerShdw>
          </a:effectLst>
        </p:spPr>
      </p:cxnSp>
      <p:sp>
        <p:nvSpPr>
          <p:cNvPr id="120846" name="TextBox 30">
            <a:extLst>
              <a:ext uri="{FF2B5EF4-FFF2-40B4-BE49-F238E27FC236}">
                <a16:creationId xmlns:a16="http://schemas.microsoft.com/office/drawing/2014/main" id="{E8FA23EF-4718-2E7A-9C48-8452D7A5876C}"/>
              </a:ext>
            </a:extLst>
          </p:cNvPr>
          <p:cNvSpPr txBox="1">
            <a:spLocks noChangeArrowheads="1"/>
          </p:cNvSpPr>
          <p:nvPr/>
        </p:nvSpPr>
        <p:spPr bwMode="auto">
          <a:xfrm>
            <a:off x="3817938" y="2514600"/>
            <a:ext cx="785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link</a:t>
            </a:r>
            <a:endParaRPr kumimoji="1"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20847" name="TextBox 31">
            <a:extLst>
              <a:ext uri="{FF2B5EF4-FFF2-40B4-BE49-F238E27FC236}">
                <a16:creationId xmlns:a16="http://schemas.microsoft.com/office/drawing/2014/main" id="{DCA6FBE1-367E-7066-BB54-5C4B88E6E317}"/>
              </a:ext>
            </a:extLst>
          </p:cNvPr>
          <p:cNvSpPr txBox="1">
            <a:spLocks noChangeArrowheads="1"/>
          </p:cNvSpPr>
          <p:nvPr/>
        </p:nvSpPr>
        <p:spPr bwMode="auto">
          <a:xfrm>
            <a:off x="3581400" y="3133725"/>
            <a:ext cx="1243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session</a:t>
            </a:r>
          </a:p>
        </p:txBody>
      </p:sp>
      <p:sp>
        <p:nvSpPr>
          <p:cNvPr id="120848" name="TextBox 35">
            <a:extLst>
              <a:ext uri="{FF2B5EF4-FFF2-40B4-BE49-F238E27FC236}">
                <a16:creationId xmlns:a16="http://schemas.microsoft.com/office/drawing/2014/main" id="{62825CD6-9C42-6CEB-08B4-F614510EB5A1}"/>
              </a:ext>
            </a:extLst>
          </p:cNvPr>
          <p:cNvSpPr txBox="1">
            <a:spLocks noChangeArrowheads="1"/>
          </p:cNvSpPr>
          <p:nvPr/>
        </p:nvSpPr>
        <p:spPr bwMode="auto">
          <a:xfrm>
            <a:off x="4419600" y="5029200"/>
            <a:ext cx="882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path</a:t>
            </a:r>
          </a:p>
        </p:txBody>
      </p:sp>
      <p:sp>
        <p:nvSpPr>
          <p:cNvPr id="120849" name="TextBox 36">
            <a:extLst>
              <a:ext uri="{FF2B5EF4-FFF2-40B4-BE49-F238E27FC236}">
                <a16:creationId xmlns:a16="http://schemas.microsoft.com/office/drawing/2014/main" id="{F99F550E-7942-FB30-5637-F9371ED11A26}"/>
              </a:ext>
            </a:extLst>
          </p:cNvPr>
          <p:cNvSpPr txBox="1">
            <a:spLocks noChangeArrowheads="1"/>
          </p:cNvSpPr>
          <p:nvPr/>
        </p:nvSpPr>
        <p:spPr bwMode="auto">
          <a:xfrm>
            <a:off x="6324600" y="2438400"/>
            <a:ext cx="102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name</a:t>
            </a:r>
          </a:p>
        </p:txBody>
      </p:sp>
      <p:sp>
        <p:nvSpPr>
          <p:cNvPr id="120850" name="TextBox 37">
            <a:extLst>
              <a:ext uri="{FF2B5EF4-FFF2-40B4-BE49-F238E27FC236}">
                <a16:creationId xmlns:a16="http://schemas.microsoft.com/office/drawing/2014/main" id="{578817F6-AC29-5E7A-ED72-B853CC7B1CEA}"/>
              </a:ext>
            </a:extLst>
          </p:cNvPr>
          <p:cNvSpPr txBox="1">
            <a:spLocks noChangeArrowheads="1"/>
          </p:cNvSpPr>
          <p:nvPr/>
        </p:nvSpPr>
        <p:spPr bwMode="auto">
          <a:xfrm>
            <a:off x="6096000" y="5105400"/>
            <a:ext cx="1355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address</a:t>
            </a:r>
          </a:p>
        </p:txBody>
      </p:sp>
      <p:sp>
        <p:nvSpPr>
          <p:cNvPr id="120851" name="TextBox 30">
            <a:extLst>
              <a:ext uri="{FF2B5EF4-FFF2-40B4-BE49-F238E27FC236}">
                <a16:creationId xmlns:a16="http://schemas.microsoft.com/office/drawing/2014/main" id="{07EBE673-A889-9578-FB12-3B11638B1005}"/>
              </a:ext>
            </a:extLst>
          </p:cNvPr>
          <p:cNvSpPr txBox="1">
            <a:spLocks noChangeArrowheads="1"/>
          </p:cNvSpPr>
          <p:nvPr/>
        </p:nvSpPr>
        <p:spPr bwMode="auto">
          <a:xfrm>
            <a:off x="381000" y="1066800"/>
            <a:ext cx="838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3200" b="1"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can the individual </a:t>
            </a:r>
            <a:r>
              <a:rPr kumimoji="1" lang="en-US" altLang="en-US" sz="3200" b="1" i="1"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links </a:t>
            </a:r>
            <a:r>
              <a:rPr kumimoji="1" lang="en-US" altLang="en-US" sz="3200" b="1"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do to make </a:t>
            </a:r>
            <a:br>
              <a:rPr kumimoji="1" lang="en-US" altLang="en-US" sz="3200" b="1"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br>
            <a:r>
              <a:rPr kumimoji="1" lang="en-US" altLang="en-US" sz="3200" b="1"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good use of shared underlying resources? </a:t>
            </a:r>
            <a:endParaRPr kumimoji="1" lang="en-US" altLang="en-US" sz="3200" b="1" i="1"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p:txBody>
      </p:sp>
      <p:sp>
        <p:nvSpPr>
          <p:cNvPr id="120852" name="TextBox 23">
            <a:extLst>
              <a:ext uri="{FF2B5EF4-FFF2-40B4-BE49-F238E27FC236}">
                <a16:creationId xmlns:a16="http://schemas.microsoft.com/office/drawing/2014/main" id="{47260E19-2B6B-5407-358E-DA0FB2369EF4}"/>
              </a:ext>
            </a:extLst>
          </p:cNvPr>
          <p:cNvSpPr txBox="1">
            <a:spLocks noChangeArrowheads="1"/>
          </p:cNvSpPr>
          <p:nvPr/>
        </p:nvSpPr>
        <p:spPr bwMode="auto">
          <a:xfrm>
            <a:off x="2936875" y="5159375"/>
            <a:ext cx="492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4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a:t>
            </a:r>
          </a:p>
        </p:txBody>
      </p:sp>
      <p:sp>
        <p:nvSpPr>
          <p:cNvPr id="24" name="Title 4">
            <a:extLst>
              <a:ext uri="{FF2B5EF4-FFF2-40B4-BE49-F238E27FC236}">
                <a16:creationId xmlns:a16="http://schemas.microsoft.com/office/drawing/2014/main" id="{1D3F2D12-C88A-FE0F-7A48-06E650515B4E}"/>
              </a:ext>
            </a:extLst>
          </p:cNvPr>
          <p:cNvSpPr txBox="1">
            <a:spLocks/>
          </p:cNvSpPr>
          <p:nvPr/>
        </p:nvSpPr>
        <p:spPr bwMode="auto">
          <a:xfrm>
            <a:off x="228600" y="111125"/>
            <a:ext cx="8382000" cy="814388"/>
          </a:xfrm>
          <a:prstGeom prst="rect">
            <a:avLst/>
          </a:prstGeom>
          <a:noFill/>
          <a:ln>
            <a:noFill/>
          </a:ln>
        </p:spPr>
        <p:txBody>
          <a:bodyPr anchor="b"/>
          <a:lstStyle>
            <a:lvl1pPr algn="l" rtl="0" eaLnBrk="0" fontAlgn="base" hangingPunct="0">
              <a:spcBef>
                <a:spcPct val="0"/>
              </a:spcBef>
              <a:spcAft>
                <a:spcPct val="0"/>
              </a:spcAft>
              <a:defRPr kumimoji="1" sz="4000">
                <a:solidFill>
                  <a:schemeClr val="tx2"/>
                </a:solidFill>
                <a:latin typeface="+mj-lt"/>
                <a:ea typeface="+mj-ea"/>
                <a:cs typeface="ＭＳ Ｐゴシック" charset="0"/>
              </a:defRPr>
            </a:lvl1pPr>
            <a:lvl2pPr algn="l" rtl="0" eaLnBrk="0" fontAlgn="base" hangingPunct="0">
              <a:spcBef>
                <a:spcPct val="0"/>
              </a:spcBef>
              <a:spcAft>
                <a:spcPct val="0"/>
              </a:spcAft>
              <a:defRPr kumimoji="1" sz="4000">
                <a:solidFill>
                  <a:schemeClr val="tx2"/>
                </a:solidFill>
                <a:latin typeface="Arial Black" charset="0"/>
                <a:ea typeface="ＭＳ Ｐゴシック" charset="0"/>
                <a:cs typeface="ＭＳ Ｐゴシック" charset="0"/>
              </a:defRPr>
            </a:lvl2pPr>
            <a:lvl3pPr algn="l" rtl="0" eaLnBrk="0" fontAlgn="base" hangingPunct="0">
              <a:spcBef>
                <a:spcPct val="0"/>
              </a:spcBef>
              <a:spcAft>
                <a:spcPct val="0"/>
              </a:spcAft>
              <a:defRPr kumimoji="1" sz="4000">
                <a:solidFill>
                  <a:schemeClr val="tx2"/>
                </a:solidFill>
                <a:latin typeface="Arial Black" charset="0"/>
                <a:ea typeface="ＭＳ Ｐゴシック" charset="0"/>
                <a:cs typeface="ＭＳ Ｐゴシック" charset="0"/>
              </a:defRPr>
            </a:lvl3pPr>
            <a:lvl4pPr algn="l" rtl="0" eaLnBrk="0" fontAlgn="base" hangingPunct="0">
              <a:spcBef>
                <a:spcPct val="0"/>
              </a:spcBef>
              <a:spcAft>
                <a:spcPct val="0"/>
              </a:spcAft>
              <a:defRPr kumimoji="1" sz="4000">
                <a:solidFill>
                  <a:schemeClr val="tx2"/>
                </a:solidFill>
                <a:latin typeface="Arial Black" charset="0"/>
                <a:ea typeface="ＭＳ Ｐゴシック" charset="0"/>
                <a:cs typeface="ＭＳ Ｐゴシック" charset="0"/>
              </a:defRPr>
            </a:lvl4pPr>
            <a:lvl5pPr algn="l" rtl="0" eaLnBrk="0" fontAlgn="base" hangingPunct="0">
              <a:spcBef>
                <a:spcPct val="0"/>
              </a:spcBef>
              <a:spcAft>
                <a:spcPct val="0"/>
              </a:spcAft>
              <a:defRPr kumimoji="1" sz="4000">
                <a:solidFill>
                  <a:schemeClr val="tx2"/>
                </a:solidFill>
                <a:latin typeface="Arial Black" charset="0"/>
                <a:ea typeface="ＭＳ Ｐゴシック" charset="0"/>
                <a:cs typeface="ＭＳ Ｐゴシック" charset="0"/>
              </a:defRPr>
            </a:lvl5pPr>
            <a:lvl6pPr marL="457200" algn="l" rtl="0" eaLnBrk="0" fontAlgn="base" hangingPunct="0">
              <a:spcBef>
                <a:spcPct val="0"/>
              </a:spcBef>
              <a:spcAft>
                <a:spcPct val="0"/>
              </a:spcAft>
              <a:defRPr kumimoji="1" sz="4000">
                <a:solidFill>
                  <a:schemeClr val="tx2"/>
                </a:solidFill>
                <a:latin typeface="Arial Black" charset="0"/>
                <a:ea typeface="ＭＳ Ｐゴシック" charset="0"/>
              </a:defRPr>
            </a:lvl6pPr>
            <a:lvl7pPr marL="914400" algn="l" rtl="0" eaLnBrk="0" fontAlgn="base" hangingPunct="0">
              <a:spcBef>
                <a:spcPct val="0"/>
              </a:spcBef>
              <a:spcAft>
                <a:spcPct val="0"/>
              </a:spcAft>
              <a:defRPr kumimoji="1" sz="4000">
                <a:solidFill>
                  <a:schemeClr val="tx2"/>
                </a:solidFill>
                <a:latin typeface="Arial Black" charset="0"/>
                <a:ea typeface="ＭＳ Ｐゴシック" charset="0"/>
              </a:defRPr>
            </a:lvl7pPr>
            <a:lvl8pPr marL="1371600" algn="l" rtl="0" eaLnBrk="0" fontAlgn="base" hangingPunct="0">
              <a:spcBef>
                <a:spcPct val="0"/>
              </a:spcBef>
              <a:spcAft>
                <a:spcPct val="0"/>
              </a:spcAft>
              <a:defRPr kumimoji="1" sz="4000">
                <a:solidFill>
                  <a:schemeClr val="tx2"/>
                </a:solidFill>
                <a:latin typeface="Arial Black" charset="0"/>
                <a:ea typeface="ＭＳ Ｐゴシック" charset="0"/>
              </a:defRPr>
            </a:lvl8pPr>
            <a:lvl9pPr marL="1828800" algn="l" rtl="0" eaLnBrk="0" fontAlgn="base" hangingPunct="0">
              <a:spcBef>
                <a:spcPct val="0"/>
              </a:spcBef>
              <a:spcAft>
                <a:spcPct val="0"/>
              </a:spcAft>
              <a:defRPr kumimoji="1" sz="4000">
                <a:solidFill>
                  <a:schemeClr val="tx2"/>
                </a:solidFill>
                <a:latin typeface="Arial Black"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3200" b="1" i="0" u="none" strike="noStrike" kern="0" cap="none" spc="0" normalizeH="0" baseline="0" noProof="0" dirty="0">
                <a:ln>
                  <a:noFill/>
                </a:ln>
                <a:solidFill>
                  <a:srgbClr val="1F497D"/>
                </a:solidFill>
                <a:effectLst/>
                <a:uLnTx/>
                <a:uFillTx/>
                <a:latin typeface="Calibri"/>
                <a:ea typeface="+mj-ea"/>
              </a:rPr>
              <a:t>Router-assisted Congestion Control</a:t>
            </a:r>
            <a:endParaRPr kumimoji="1" lang="en-US" altLang="en-US" sz="3200" b="1" i="0" u="none" strike="noStrike" kern="0" cap="none" spc="0" normalizeH="0" baseline="0" noProof="0" dirty="0">
              <a:ln>
                <a:noFill/>
              </a:ln>
              <a:solidFill>
                <a:srgbClr val="0000FF"/>
              </a:solidFill>
              <a:effectLst/>
              <a:uLnTx/>
              <a:uFillTx/>
              <a:latin typeface="Calibri"/>
              <a:ea typeface="+mj-ea"/>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F4D691E3-D11C-0D1F-FE50-06028B911357}"/>
              </a:ext>
            </a:extLst>
          </p:cNvPr>
          <p:cNvSpPr>
            <a:spLocks noGrp="1"/>
          </p:cNvSpPr>
          <p:nvPr>
            <p:ph type="title"/>
          </p:nvPr>
        </p:nvSpPr>
        <p:spPr/>
        <p:txBody>
          <a:bodyPr/>
          <a:lstStyle/>
          <a:p>
            <a:pPr eaLnBrk="1" hangingPunct="1"/>
            <a:r>
              <a:rPr lang="en-US" altLang="en-US">
                <a:ea typeface="ＭＳ Ｐゴシック" panose="020B0600070205080204" pitchFamily="34" charset="-128"/>
              </a:rPr>
              <a:t>Router</a:t>
            </a:r>
          </a:p>
        </p:txBody>
      </p:sp>
      <p:sp>
        <p:nvSpPr>
          <p:cNvPr id="122882" name="Slide Number Placeholder 2">
            <a:extLst>
              <a:ext uri="{FF2B5EF4-FFF2-40B4-BE49-F238E27FC236}">
                <a16:creationId xmlns:a16="http://schemas.microsoft.com/office/drawing/2014/main" id="{CE4DD9EF-F96B-BFC0-9E85-D2ED54F2C65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4C74B53D-136E-AA44-A3D0-DE0F5E4C821D}" type="slidenum">
              <a:rPr kumimoji="1" lang="en-US" altLang="en-US" sz="1200" b="1" i="0" u="none" strike="noStrike" kern="1200" cap="none" spc="0" normalizeH="0" baseline="0" noProof="0" smtClean="0">
                <a:ln>
                  <a:noFill/>
                </a:ln>
                <a:solidFill>
                  <a:srgbClr val="898989"/>
                </a:solidFill>
                <a:effectLst/>
                <a:uLnTx/>
                <a:uFillTx/>
                <a:latin typeface="Helvetica" pitchFamily="2"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36</a:t>
            </a:fld>
            <a:endParaRPr kumimoji="1" lang="en-US" altLang="en-US" sz="1200" b="1" i="0" u="none" strike="noStrike" kern="1200" cap="none" spc="0" normalizeH="0" baseline="0" noProof="0">
              <a:ln>
                <a:noFill/>
              </a:ln>
              <a:solidFill>
                <a:srgbClr val="898989"/>
              </a:solidFill>
              <a:effectLst/>
              <a:uLnTx/>
              <a:uFillTx/>
              <a:latin typeface="Helvetica" pitchFamily="2" charset="0"/>
              <a:ea typeface="ＭＳ Ｐゴシック" panose="020B0600070205080204" pitchFamily="34" charset="-128"/>
              <a:cs typeface="+mn-cs"/>
            </a:endParaRPr>
          </a:p>
        </p:txBody>
      </p:sp>
      <p:sp>
        <p:nvSpPr>
          <p:cNvPr id="122883" name="Rectangle 3">
            <a:extLst>
              <a:ext uri="{FF2B5EF4-FFF2-40B4-BE49-F238E27FC236}">
                <a16:creationId xmlns:a16="http://schemas.microsoft.com/office/drawing/2014/main" id="{9C4BFA1B-33AB-937A-AB98-F24AC705711D}"/>
              </a:ext>
            </a:extLst>
          </p:cNvPr>
          <p:cNvSpPr>
            <a:spLocks noChangeArrowheads="1"/>
          </p:cNvSpPr>
          <p:nvPr/>
        </p:nvSpPr>
        <p:spPr bwMode="auto">
          <a:xfrm>
            <a:off x="3514725" y="3257550"/>
            <a:ext cx="2085975" cy="2914650"/>
          </a:xfrm>
          <a:prstGeom prst="rect">
            <a:avLst/>
          </a:prstGeom>
          <a:solidFill>
            <a:srgbClr val="80008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4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Switching</a:t>
            </a:r>
          </a:p>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4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Fabric</a:t>
            </a:r>
          </a:p>
        </p:txBody>
      </p:sp>
      <p:sp>
        <p:nvSpPr>
          <p:cNvPr id="122884" name="Rectangle 4">
            <a:extLst>
              <a:ext uri="{FF2B5EF4-FFF2-40B4-BE49-F238E27FC236}">
                <a16:creationId xmlns:a16="http://schemas.microsoft.com/office/drawing/2014/main" id="{A5AE83C1-D170-6BA0-44D2-B669E2F688DF}"/>
              </a:ext>
            </a:extLst>
          </p:cNvPr>
          <p:cNvSpPr>
            <a:spLocks noChangeArrowheads="1"/>
          </p:cNvSpPr>
          <p:nvPr/>
        </p:nvSpPr>
        <p:spPr bwMode="auto">
          <a:xfrm>
            <a:off x="3541713" y="1614488"/>
            <a:ext cx="2085975" cy="1300162"/>
          </a:xfrm>
          <a:prstGeom prst="rect">
            <a:avLst/>
          </a:prstGeom>
          <a:solidFill>
            <a:srgbClr val="0066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4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Processor</a:t>
            </a:r>
          </a:p>
        </p:txBody>
      </p:sp>
      <p:sp>
        <p:nvSpPr>
          <p:cNvPr id="122885" name="Rectangle 5">
            <a:extLst>
              <a:ext uri="{FF2B5EF4-FFF2-40B4-BE49-F238E27FC236}">
                <a16:creationId xmlns:a16="http://schemas.microsoft.com/office/drawing/2014/main" id="{D7906EEC-84E3-160F-285A-9B16EDF3C709}"/>
              </a:ext>
            </a:extLst>
          </p:cNvPr>
          <p:cNvSpPr>
            <a:spLocks noChangeArrowheads="1"/>
          </p:cNvSpPr>
          <p:nvPr/>
        </p:nvSpPr>
        <p:spPr bwMode="auto">
          <a:xfrm>
            <a:off x="4357688" y="2914650"/>
            <a:ext cx="328612" cy="342900"/>
          </a:xfrm>
          <a:prstGeom prst="rect">
            <a:avLst/>
          </a:prstGeom>
          <a:solidFill>
            <a:srgbClr val="80808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86" name="Rectangle 6">
            <a:extLst>
              <a:ext uri="{FF2B5EF4-FFF2-40B4-BE49-F238E27FC236}">
                <a16:creationId xmlns:a16="http://schemas.microsoft.com/office/drawing/2014/main" id="{36AA3DD9-DE69-8AE7-E6C4-E8C58D954D8D}"/>
              </a:ext>
            </a:extLst>
          </p:cNvPr>
          <p:cNvSpPr>
            <a:spLocks noChangeArrowheads="1"/>
          </p:cNvSpPr>
          <p:nvPr/>
        </p:nvSpPr>
        <p:spPr bwMode="auto">
          <a:xfrm>
            <a:off x="1628775" y="3471863"/>
            <a:ext cx="1528763" cy="542925"/>
          </a:xfrm>
          <a:prstGeom prst="rect">
            <a:avLst/>
          </a:prstGeom>
          <a:solidFill>
            <a:srgbClr val="99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87" name="Rectangle 7">
            <a:extLst>
              <a:ext uri="{FF2B5EF4-FFF2-40B4-BE49-F238E27FC236}">
                <a16:creationId xmlns:a16="http://schemas.microsoft.com/office/drawing/2014/main" id="{C7F2C030-BD9D-A2BC-F07B-DC3C1375F11D}"/>
              </a:ext>
            </a:extLst>
          </p:cNvPr>
          <p:cNvSpPr>
            <a:spLocks noChangeArrowheads="1"/>
          </p:cNvSpPr>
          <p:nvPr/>
        </p:nvSpPr>
        <p:spPr bwMode="auto">
          <a:xfrm>
            <a:off x="3157538" y="3614738"/>
            <a:ext cx="357187" cy="228600"/>
          </a:xfrm>
          <a:prstGeom prst="rect">
            <a:avLst/>
          </a:prstGeom>
          <a:solidFill>
            <a:srgbClr val="80808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88" name="Text Box 8">
            <a:extLst>
              <a:ext uri="{FF2B5EF4-FFF2-40B4-BE49-F238E27FC236}">
                <a16:creationId xmlns:a16="http://schemas.microsoft.com/office/drawing/2014/main" id="{7FA281C4-E414-9A3D-B4D5-543BA2764A56}"/>
              </a:ext>
            </a:extLst>
          </p:cNvPr>
          <p:cNvSpPr txBox="1">
            <a:spLocks noChangeArrowheads="1"/>
          </p:cNvSpPr>
          <p:nvPr/>
        </p:nvSpPr>
        <p:spPr bwMode="auto">
          <a:xfrm>
            <a:off x="1836738" y="3571875"/>
            <a:ext cx="1025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Line card</a:t>
            </a:r>
          </a:p>
        </p:txBody>
      </p:sp>
      <p:sp>
        <p:nvSpPr>
          <p:cNvPr id="122889" name="Line 9">
            <a:extLst>
              <a:ext uri="{FF2B5EF4-FFF2-40B4-BE49-F238E27FC236}">
                <a16:creationId xmlns:a16="http://schemas.microsoft.com/office/drawing/2014/main" id="{9089412D-DE28-BC2F-8FC4-B598CE8E9745}"/>
              </a:ext>
            </a:extLst>
          </p:cNvPr>
          <p:cNvSpPr>
            <a:spLocks noChangeShapeType="1"/>
          </p:cNvSpPr>
          <p:nvPr/>
        </p:nvSpPr>
        <p:spPr bwMode="auto">
          <a:xfrm flipH="1">
            <a:off x="342900" y="3743325"/>
            <a:ext cx="1285875" cy="0"/>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0" name="Rectangle 10">
            <a:extLst>
              <a:ext uri="{FF2B5EF4-FFF2-40B4-BE49-F238E27FC236}">
                <a16:creationId xmlns:a16="http://schemas.microsoft.com/office/drawing/2014/main" id="{7E33F7A0-22B1-F3A2-EDE9-96E026B935F1}"/>
              </a:ext>
            </a:extLst>
          </p:cNvPr>
          <p:cNvSpPr>
            <a:spLocks noChangeArrowheads="1"/>
          </p:cNvSpPr>
          <p:nvPr/>
        </p:nvSpPr>
        <p:spPr bwMode="auto">
          <a:xfrm>
            <a:off x="1624013" y="4452938"/>
            <a:ext cx="1528762" cy="542925"/>
          </a:xfrm>
          <a:prstGeom prst="rect">
            <a:avLst/>
          </a:prstGeom>
          <a:solidFill>
            <a:srgbClr val="99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1" name="Rectangle 11">
            <a:extLst>
              <a:ext uri="{FF2B5EF4-FFF2-40B4-BE49-F238E27FC236}">
                <a16:creationId xmlns:a16="http://schemas.microsoft.com/office/drawing/2014/main" id="{94FE16F7-CAC7-F204-73DA-20E730382532}"/>
              </a:ext>
            </a:extLst>
          </p:cNvPr>
          <p:cNvSpPr>
            <a:spLocks noChangeArrowheads="1"/>
          </p:cNvSpPr>
          <p:nvPr/>
        </p:nvSpPr>
        <p:spPr bwMode="auto">
          <a:xfrm>
            <a:off x="3152775" y="4610100"/>
            <a:ext cx="357188" cy="228600"/>
          </a:xfrm>
          <a:prstGeom prst="rect">
            <a:avLst/>
          </a:prstGeom>
          <a:solidFill>
            <a:srgbClr val="80808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2" name="Text Box 12">
            <a:extLst>
              <a:ext uri="{FF2B5EF4-FFF2-40B4-BE49-F238E27FC236}">
                <a16:creationId xmlns:a16="http://schemas.microsoft.com/office/drawing/2014/main" id="{CCC14032-87E8-B8C8-F1E9-2A057080D536}"/>
              </a:ext>
            </a:extLst>
          </p:cNvPr>
          <p:cNvSpPr txBox="1">
            <a:spLocks noChangeArrowheads="1"/>
          </p:cNvSpPr>
          <p:nvPr/>
        </p:nvSpPr>
        <p:spPr bwMode="auto">
          <a:xfrm>
            <a:off x="1846263" y="4552950"/>
            <a:ext cx="1025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Line card</a:t>
            </a:r>
          </a:p>
        </p:txBody>
      </p:sp>
      <p:sp>
        <p:nvSpPr>
          <p:cNvPr id="122893" name="Line 13">
            <a:extLst>
              <a:ext uri="{FF2B5EF4-FFF2-40B4-BE49-F238E27FC236}">
                <a16:creationId xmlns:a16="http://schemas.microsoft.com/office/drawing/2014/main" id="{7D77E797-DC35-BA69-B108-8ECE93610CE4}"/>
              </a:ext>
            </a:extLst>
          </p:cNvPr>
          <p:cNvSpPr>
            <a:spLocks noChangeShapeType="1"/>
          </p:cNvSpPr>
          <p:nvPr/>
        </p:nvSpPr>
        <p:spPr bwMode="auto">
          <a:xfrm flipH="1">
            <a:off x="352425" y="4724400"/>
            <a:ext cx="1285875" cy="0"/>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4" name="Rectangle 14">
            <a:extLst>
              <a:ext uri="{FF2B5EF4-FFF2-40B4-BE49-F238E27FC236}">
                <a16:creationId xmlns:a16="http://schemas.microsoft.com/office/drawing/2014/main" id="{3D9F4EBF-39CC-9CCD-4D19-5A2AA2BAD1A6}"/>
              </a:ext>
            </a:extLst>
          </p:cNvPr>
          <p:cNvSpPr>
            <a:spLocks noChangeArrowheads="1"/>
          </p:cNvSpPr>
          <p:nvPr/>
        </p:nvSpPr>
        <p:spPr bwMode="auto">
          <a:xfrm>
            <a:off x="1633538" y="5448300"/>
            <a:ext cx="1528762" cy="542925"/>
          </a:xfrm>
          <a:prstGeom prst="rect">
            <a:avLst/>
          </a:prstGeom>
          <a:solidFill>
            <a:srgbClr val="99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5" name="Rectangle 15">
            <a:extLst>
              <a:ext uri="{FF2B5EF4-FFF2-40B4-BE49-F238E27FC236}">
                <a16:creationId xmlns:a16="http://schemas.microsoft.com/office/drawing/2014/main" id="{3DC3BAC9-BB30-C807-04B1-7DCAE43B4A91}"/>
              </a:ext>
            </a:extLst>
          </p:cNvPr>
          <p:cNvSpPr>
            <a:spLocks noChangeArrowheads="1"/>
          </p:cNvSpPr>
          <p:nvPr/>
        </p:nvSpPr>
        <p:spPr bwMode="auto">
          <a:xfrm>
            <a:off x="3162300" y="5605463"/>
            <a:ext cx="357188" cy="228600"/>
          </a:xfrm>
          <a:prstGeom prst="rect">
            <a:avLst/>
          </a:prstGeom>
          <a:solidFill>
            <a:srgbClr val="80808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6" name="Text Box 16">
            <a:extLst>
              <a:ext uri="{FF2B5EF4-FFF2-40B4-BE49-F238E27FC236}">
                <a16:creationId xmlns:a16="http://schemas.microsoft.com/office/drawing/2014/main" id="{DF21D10A-63C4-6063-0D41-CD109ADDFB5F}"/>
              </a:ext>
            </a:extLst>
          </p:cNvPr>
          <p:cNvSpPr txBox="1">
            <a:spLocks noChangeArrowheads="1"/>
          </p:cNvSpPr>
          <p:nvPr/>
        </p:nvSpPr>
        <p:spPr bwMode="auto">
          <a:xfrm>
            <a:off x="1855788" y="5548313"/>
            <a:ext cx="1025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Line card</a:t>
            </a:r>
          </a:p>
        </p:txBody>
      </p:sp>
      <p:sp>
        <p:nvSpPr>
          <p:cNvPr id="122897" name="Line 17">
            <a:extLst>
              <a:ext uri="{FF2B5EF4-FFF2-40B4-BE49-F238E27FC236}">
                <a16:creationId xmlns:a16="http://schemas.microsoft.com/office/drawing/2014/main" id="{C5224F04-6A3F-8B91-E316-1776ACFA3389}"/>
              </a:ext>
            </a:extLst>
          </p:cNvPr>
          <p:cNvSpPr>
            <a:spLocks noChangeShapeType="1"/>
          </p:cNvSpPr>
          <p:nvPr/>
        </p:nvSpPr>
        <p:spPr bwMode="auto">
          <a:xfrm flipH="1">
            <a:off x="361950" y="5719763"/>
            <a:ext cx="1285875" cy="0"/>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8" name="Rectangle 18">
            <a:extLst>
              <a:ext uri="{FF2B5EF4-FFF2-40B4-BE49-F238E27FC236}">
                <a16:creationId xmlns:a16="http://schemas.microsoft.com/office/drawing/2014/main" id="{1C6935A6-7375-5454-239C-5EB93DC4F47C}"/>
              </a:ext>
            </a:extLst>
          </p:cNvPr>
          <p:cNvSpPr>
            <a:spLocks noChangeArrowheads="1"/>
          </p:cNvSpPr>
          <p:nvPr/>
        </p:nvSpPr>
        <p:spPr bwMode="auto">
          <a:xfrm flipH="1">
            <a:off x="5943600" y="3481388"/>
            <a:ext cx="1528763" cy="542925"/>
          </a:xfrm>
          <a:prstGeom prst="rect">
            <a:avLst/>
          </a:prstGeom>
          <a:solidFill>
            <a:srgbClr val="99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9" name="Rectangle 19">
            <a:extLst>
              <a:ext uri="{FF2B5EF4-FFF2-40B4-BE49-F238E27FC236}">
                <a16:creationId xmlns:a16="http://schemas.microsoft.com/office/drawing/2014/main" id="{872AB697-AB0B-33D7-4E52-2C9286341F88}"/>
              </a:ext>
            </a:extLst>
          </p:cNvPr>
          <p:cNvSpPr>
            <a:spLocks noChangeArrowheads="1"/>
          </p:cNvSpPr>
          <p:nvPr/>
        </p:nvSpPr>
        <p:spPr bwMode="auto">
          <a:xfrm flipH="1">
            <a:off x="5586413" y="3638550"/>
            <a:ext cx="357187" cy="228600"/>
          </a:xfrm>
          <a:prstGeom prst="rect">
            <a:avLst/>
          </a:prstGeom>
          <a:solidFill>
            <a:srgbClr val="80808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0" name="Text Box 20">
            <a:extLst>
              <a:ext uri="{FF2B5EF4-FFF2-40B4-BE49-F238E27FC236}">
                <a16:creationId xmlns:a16="http://schemas.microsoft.com/office/drawing/2014/main" id="{6A459DE3-B3D1-91F9-03B1-6E5BC39342C7}"/>
              </a:ext>
            </a:extLst>
          </p:cNvPr>
          <p:cNvSpPr txBox="1">
            <a:spLocks noChangeArrowheads="1"/>
          </p:cNvSpPr>
          <p:nvPr/>
        </p:nvSpPr>
        <p:spPr bwMode="auto">
          <a:xfrm flipH="1">
            <a:off x="6210300" y="3595688"/>
            <a:ext cx="1025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Line card</a:t>
            </a:r>
          </a:p>
        </p:txBody>
      </p:sp>
      <p:sp>
        <p:nvSpPr>
          <p:cNvPr id="122901" name="Line 21">
            <a:extLst>
              <a:ext uri="{FF2B5EF4-FFF2-40B4-BE49-F238E27FC236}">
                <a16:creationId xmlns:a16="http://schemas.microsoft.com/office/drawing/2014/main" id="{1A7BE074-663B-84D6-54F6-B1483812E049}"/>
              </a:ext>
            </a:extLst>
          </p:cNvPr>
          <p:cNvSpPr>
            <a:spLocks noChangeShapeType="1"/>
          </p:cNvSpPr>
          <p:nvPr/>
        </p:nvSpPr>
        <p:spPr bwMode="auto">
          <a:xfrm>
            <a:off x="7486650" y="3752850"/>
            <a:ext cx="1285875" cy="0"/>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2" name="Rectangle 22">
            <a:extLst>
              <a:ext uri="{FF2B5EF4-FFF2-40B4-BE49-F238E27FC236}">
                <a16:creationId xmlns:a16="http://schemas.microsoft.com/office/drawing/2014/main" id="{A8F8CA9A-43DB-5CD9-AE65-55E5B29F6EA8}"/>
              </a:ext>
            </a:extLst>
          </p:cNvPr>
          <p:cNvSpPr>
            <a:spLocks noChangeArrowheads="1"/>
          </p:cNvSpPr>
          <p:nvPr/>
        </p:nvSpPr>
        <p:spPr bwMode="auto">
          <a:xfrm flipH="1">
            <a:off x="5962650" y="4462463"/>
            <a:ext cx="1528763" cy="542925"/>
          </a:xfrm>
          <a:prstGeom prst="rect">
            <a:avLst/>
          </a:prstGeom>
          <a:solidFill>
            <a:srgbClr val="99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3" name="Rectangle 23">
            <a:extLst>
              <a:ext uri="{FF2B5EF4-FFF2-40B4-BE49-F238E27FC236}">
                <a16:creationId xmlns:a16="http://schemas.microsoft.com/office/drawing/2014/main" id="{D9B6B34A-1F33-B0A5-75CA-DFB2204AB277}"/>
              </a:ext>
            </a:extLst>
          </p:cNvPr>
          <p:cNvSpPr>
            <a:spLocks noChangeArrowheads="1"/>
          </p:cNvSpPr>
          <p:nvPr/>
        </p:nvSpPr>
        <p:spPr bwMode="auto">
          <a:xfrm flipH="1">
            <a:off x="5605463" y="4619625"/>
            <a:ext cx="357187" cy="228600"/>
          </a:xfrm>
          <a:prstGeom prst="rect">
            <a:avLst/>
          </a:prstGeom>
          <a:solidFill>
            <a:srgbClr val="80808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4" name="Text Box 24">
            <a:extLst>
              <a:ext uri="{FF2B5EF4-FFF2-40B4-BE49-F238E27FC236}">
                <a16:creationId xmlns:a16="http://schemas.microsoft.com/office/drawing/2014/main" id="{DBE2D7AA-0417-729B-34E4-C71E7EFD54F7}"/>
              </a:ext>
            </a:extLst>
          </p:cNvPr>
          <p:cNvSpPr txBox="1">
            <a:spLocks noChangeArrowheads="1"/>
          </p:cNvSpPr>
          <p:nvPr/>
        </p:nvSpPr>
        <p:spPr bwMode="auto">
          <a:xfrm flipH="1">
            <a:off x="6243638" y="4562475"/>
            <a:ext cx="1025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Line card</a:t>
            </a:r>
          </a:p>
        </p:txBody>
      </p:sp>
      <p:sp>
        <p:nvSpPr>
          <p:cNvPr id="122905" name="Line 25">
            <a:extLst>
              <a:ext uri="{FF2B5EF4-FFF2-40B4-BE49-F238E27FC236}">
                <a16:creationId xmlns:a16="http://schemas.microsoft.com/office/drawing/2014/main" id="{D789FC87-A3E6-0207-1371-8DB9B62CB983}"/>
              </a:ext>
            </a:extLst>
          </p:cNvPr>
          <p:cNvSpPr>
            <a:spLocks noChangeShapeType="1"/>
          </p:cNvSpPr>
          <p:nvPr/>
        </p:nvSpPr>
        <p:spPr bwMode="auto">
          <a:xfrm>
            <a:off x="7477125" y="4733925"/>
            <a:ext cx="1285875" cy="0"/>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6" name="Rectangle 26">
            <a:extLst>
              <a:ext uri="{FF2B5EF4-FFF2-40B4-BE49-F238E27FC236}">
                <a16:creationId xmlns:a16="http://schemas.microsoft.com/office/drawing/2014/main" id="{02BD1907-4903-B9F4-FF59-67EFA8E044B5}"/>
              </a:ext>
            </a:extLst>
          </p:cNvPr>
          <p:cNvSpPr>
            <a:spLocks noChangeArrowheads="1"/>
          </p:cNvSpPr>
          <p:nvPr/>
        </p:nvSpPr>
        <p:spPr bwMode="auto">
          <a:xfrm flipH="1">
            <a:off x="5953125" y="5457825"/>
            <a:ext cx="1528763" cy="542925"/>
          </a:xfrm>
          <a:prstGeom prst="rect">
            <a:avLst/>
          </a:prstGeom>
          <a:solidFill>
            <a:srgbClr val="99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7" name="Rectangle 27">
            <a:extLst>
              <a:ext uri="{FF2B5EF4-FFF2-40B4-BE49-F238E27FC236}">
                <a16:creationId xmlns:a16="http://schemas.microsoft.com/office/drawing/2014/main" id="{504047FC-24D9-47E1-C8F3-E16C4C935651}"/>
              </a:ext>
            </a:extLst>
          </p:cNvPr>
          <p:cNvSpPr>
            <a:spLocks noChangeArrowheads="1"/>
          </p:cNvSpPr>
          <p:nvPr/>
        </p:nvSpPr>
        <p:spPr bwMode="auto">
          <a:xfrm flipH="1">
            <a:off x="5595938" y="5614988"/>
            <a:ext cx="357187" cy="228600"/>
          </a:xfrm>
          <a:prstGeom prst="rect">
            <a:avLst/>
          </a:prstGeom>
          <a:solidFill>
            <a:srgbClr val="80808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8" name="Text Box 28">
            <a:extLst>
              <a:ext uri="{FF2B5EF4-FFF2-40B4-BE49-F238E27FC236}">
                <a16:creationId xmlns:a16="http://schemas.microsoft.com/office/drawing/2014/main" id="{AADCD820-4364-9A17-8C49-6C72BDD93B82}"/>
              </a:ext>
            </a:extLst>
          </p:cNvPr>
          <p:cNvSpPr txBox="1">
            <a:spLocks noChangeArrowheads="1"/>
          </p:cNvSpPr>
          <p:nvPr/>
        </p:nvSpPr>
        <p:spPr bwMode="auto">
          <a:xfrm flipH="1">
            <a:off x="6234113" y="5557838"/>
            <a:ext cx="1025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Line card</a:t>
            </a:r>
          </a:p>
        </p:txBody>
      </p:sp>
      <p:sp>
        <p:nvSpPr>
          <p:cNvPr id="122909" name="Line 29">
            <a:extLst>
              <a:ext uri="{FF2B5EF4-FFF2-40B4-BE49-F238E27FC236}">
                <a16:creationId xmlns:a16="http://schemas.microsoft.com/office/drawing/2014/main" id="{921B2B8C-61DA-79BD-A137-BB3012F1E66E}"/>
              </a:ext>
            </a:extLst>
          </p:cNvPr>
          <p:cNvSpPr>
            <a:spLocks noChangeShapeType="1"/>
          </p:cNvSpPr>
          <p:nvPr/>
        </p:nvSpPr>
        <p:spPr bwMode="auto">
          <a:xfrm>
            <a:off x="7467600" y="5729288"/>
            <a:ext cx="1285875" cy="0"/>
          </a:xfrm>
          <a:prstGeom prst="line">
            <a:avLst/>
          </a:prstGeom>
          <a:noFill/>
          <a:ln w="254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10" name="Rectangle 30">
            <a:extLst>
              <a:ext uri="{FF2B5EF4-FFF2-40B4-BE49-F238E27FC236}">
                <a16:creationId xmlns:a16="http://schemas.microsoft.com/office/drawing/2014/main" id="{42B3BE8C-7AD2-1F06-97F3-CC943A9C3939}"/>
              </a:ext>
            </a:extLst>
          </p:cNvPr>
          <p:cNvSpPr>
            <a:spLocks noChangeArrowheads="1"/>
          </p:cNvSpPr>
          <p:nvPr/>
        </p:nvSpPr>
        <p:spPr bwMode="auto">
          <a:xfrm>
            <a:off x="1114425" y="1385888"/>
            <a:ext cx="6900863" cy="5072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11" name="Freeform 31">
            <a:extLst>
              <a:ext uri="{FF2B5EF4-FFF2-40B4-BE49-F238E27FC236}">
                <a16:creationId xmlns:a16="http://schemas.microsoft.com/office/drawing/2014/main" id="{E5C13194-7734-0A59-841B-CE0ACDE98FEC}"/>
              </a:ext>
            </a:extLst>
          </p:cNvPr>
          <p:cNvSpPr>
            <a:spLocks/>
          </p:cNvSpPr>
          <p:nvPr/>
        </p:nvSpPr>
        <p:spPr bwMode="auto">
          <a:xfrm>
            <a:off x="1960563" y="2622550"/>
            <a:ext cx="806450" cy="730250"/>
          </a:xfrm>
          <a:custGeom>
            <a:avLst/>
            <a:gdLst>
              <a:gd name="T0" fmla="*/ 0 w 508"/>
              <a:gd name="T1" fmla="*/ 0 h 460"/>
              <a:gd name="T2" fmla="*/ 2147483646 w 508"/>
              <a:gd name="T3" fmla="*/ 2147483646 h 460"/>
              <a:gd name="T4" fmla="*/ 2147483646 w 508"/>
              <a:gd name="T5" fmla="*/ 2147483646 h 460"/>
              <a:gd name="T6" fmla="*/ 0 60000 65536"/>
              <a:gd name="T7" fmla="*/ 0 60000 65536"/>
              <a:gd name="T8" fmla="*/ 0 60000 65536"/>
              <a:gd name="T9" fmla="*/ 0 w 508"/>
              <a:gd name="T10" fmla="*/ 0 h 460"/>
              <a:gd name="T11" fmla="*/ 508 w 508"/>
              <a:gd name="T12" fmla="*/ 460 h 460"/>
            </a:gdLst>
            <a:ahLst/>
            <a:cxnLst>
              <a:cxn ang="T6">
                <a:pos x="T0" y="T1"/>
              </a:cxn>
              <a:cxn ang="T7">
                <a:pos x="T2" y="T3"/>
              </a:cxn>
              <a:cxn ang="T8">
                <a:pos x="T4" y="T5"/>
              </a:cxn>
            </a:cxnLst>
            <a:rect l="T9" t="T10" r="T11" b="T12"/>
            <a:pathLst>
              <a:path w="508" h="460">
                <a:moveTo>
                  <a:pt x="0" y="0"/>
                </a:moveTo>
                <a:cubicBezTo>
                  <a:pt x="139" y="34"/>
                  <a:pt x="278" y="68"/>
                  <a:pt x="363" y="145"/>
                </a:cubicBezTo>
                <a:cubicBezTo>
                  <a:pt x="448" y="222"/>
                  <a:pt x="478" y="341"/>
                  <a:pt x="508" y="460"/>
                </a:cubicBezTo>
              </a:path>
            </a:pathLst>
          </a:custGeom>
          <a:noFill/>
          <a:ln w="38100">
            <a:solidFill>
              <a:srgbClr val="0000FF"/>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12" name="Text Box 32">
            <a:extLst>
              <a:ext uri="{FF2B5EF4-FFF2-40B4-BE49-F238E27FC236}">
                <a16:creationId xmlns:a16="http://schemas.microsoft.com/office/drawing/2014/main" id="{8336EA83-D5AD-1F05-E154-4506E5BD498F}"/>
              </a:ext>
            </a:extLst>
          </p:cNvPr>
          <p:cNvSpPr txBox="1">
            <a:spLocks noChangeArrowheads="1"/>
          </p:cNvSpPr>
          <p:nvPr/>
        </p:nvSpPr>
        <p:spPr bwMode="auto">
          <a:xfrm>
            <a:off x="1308100" y="2200275"/>
            <a:ext cx="1439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0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data plane</a:t>
            </a:r>
          </a:p>
        </p:txBody>
      </p:sp>
      <p:sp>
        <p:nvSpPr>
          <p:cNvPr id="122913" name="Freeform 33">
            <a:extLst>
              <a:ext uri="{FF2B5EF4-FFF2-40B4-BE49-F238E27FC236}">
                <a16:creationId xmlns:a16="http://schemas.microsoft.com/office/drawing/2014/main" id="{2DA662C2-A3E0-C377-A355-B2A68AE4F1B5}"/>
              </a:ext>
            </a:extLst>
          </p:cNvPr>
          <p:cNvSpPr>
            <a:spLocks/>
          </p:cNvSpPr>
          <p:nvPr/>
        </p:nvSpPr>
        <p:spPr bwMode="auto">
          <a:xfrm>
            <a:off x="5686425" y="2162175"/>
            <a:ext cx="652463" cy="319088"/>
          </a:xfrm>
          <a:custGeom>
            <a:avLst/>
            <a:gdLst>
              <a:gd name="T0" fmla="*/ 2147483646 w 411"/>
              <a:gd name="T1" fmla="*/ 0 h 201"/>
              <a:gd name="T2" fmla="*/ 2147483646 w 411"/>
              <a:gd name="T3" fmla="*/ 2147483646 h 201"/>
              <a:gd name="T4" fmla="*/ 0 w 411"/>
              <a:gd name="T5" fmla="*/ 2147483646 h 201"/>
              <a:gd name="T6" fmla="*/ 0 60000 65536"/>
              <a:gd name="T7" fmla="*/ 0 60000 65536"/>
              <a:gd name="T8" fmla="*/ 0 60000 65536"/>
              <a:gd name="T9" fmla="*/ 0 w 411"/>
              <a:gd name="T10" fmla="*/ 0 h 201"/>
              <a:gd name="T11" fmla="*/ 411 w 411"/>
              <a:gd name="T12" fmla="*/ 201 h 201"/>
            </a:gdLst>
            <a:ahLst/>
            <a:cxnLst>
              <a:cxn ang="T6">
                <a:pos x="T0" y="T1"/>
              </a:cxn>
              <a:cxn ang="T7">
                <a:pos x="T2" y="T3"/>
              </a:cxn>
              <a:cxn ang="T8">
                <a:pos x="T4" y="T5"/>
              </a:cxn>
            </a:cxnLst>
            <a:rect l="T9" t="T10" r="T11" b="T12"/>
            <a:pathLst>
              <a:path w="411" h="201">
                <a:moveTo>
                  <a:pt x="411" y="0"/>
                </a:moveTo>
                <a:cubicBezTo>
                  <a:pt x="360" y="68"/>
                  <a:pt x="310" y="137"/>
                  <a:pt x="242" y="169"/>
                </a:cubicBezTo>
                <a:cubicBezTo>
                  <a:pt x="174" y="201"/>
                  <a:pt x="87" y="197"/>
                  <a:pt x="0" y="193"/>
                </a:cubicBezTo>
              </a:path>
            </a:pathLst>
          </a:custGeom>
          <a:noFill/>
          <a:ln w="38100">
            <a:solidFill>
              <a:srgbClr val="0000FF"/>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14" name="Text Box 34">
            <a:extLst>
              <a:ext uri="{FF2B5EF4-FFF2-40B4-BE49-F238E27FC236}">
                <a16:creationId xmlns:a16="http://schemas.microsoft.com/office/drawing/2014/main" id="{8C6A8F8D-CF3C-3019-8D75-14348B79D8C2}"/>
              </a:ext>
            </a:extLst>
          </p:cNvPr>
          <p:cNvSpPr txBox="1">
            <a:spLocks noChangeArrowheads="1"/>
          </p:cNvSpPr>
          <p:nvPr/>
        </p:nvSpPr>
        <p:spPr bwMode="auto">
          <a:xfrm>
            <a:off x="5786438" y="1725613"/>
            <a:ext cx="1778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0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control plane</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13BF1F4F-CA92-65E6-B289-BE4C10C6AA07}"/>
              </a:ext>
            </a:extLst>
          </p:cNvPr>
          <p:cNvSpPr>
            <a:spLocks noGrp="1"/>
          </p:cNvSpPr>
          <p:nvPr>
            <p:ph type="title"/>
          </p:nvPr>
        </p:nvSpPr>
        <p:spPr>
          <a:xfrm>
            <a:off x="0" y="76200"/>
            <a:ext cx="8991600" cy="1143000"/>
          </a:xfrm>
        </p:spPr>
        <p:txBody>
          <a:bodyPr/>
          <a:lstStyle/>
          <a:p>
            <a:r>
              <a:rPr lang="en-US" altLang="en-US">
                <a:ea typeface="ＭＳ Ｐゴシック" panose="020B0600070205080204" pitchFamily="34" charset="-128"/>
              </a:rPr>
              <a:t>Line Cards (Interface Cards, Adaptors)</a:t>
            </a:r>
          </a:p>
        </p:txBody>
      </p:sp>
      <p:sp>
        <p:nvSpPr>
          <p:cNvPr id="124930" name="Rectangle 3">
            <a:extLst>
              <a:ext uri="{FF2B5EF4-FFF2-40B4-BE49-F238E27FC236}">
                <a16:creationId xmlns:a16="http://schemas.microsoft.com/office/drawing/2014/main" id="{AFC069FB-0D97-E391-5978-07417DC090F5}"/>
              </a:ext>
            </a:extLst>
          </p:cNvPr>
          <p:cNvSpPr>
            <a:spLocks noGrp="1"/>
          </p:cNvSpPr>
          <p:nvPr>
            <p:ph sz="half" idx="1"/>
          </p:nvPr>
        </p:nvSpPr>
        <p:spPr>
          <a:xfrm>
            <a:off x="228600" y="1524000"/>
            <a:ext cx="5105400" cy="4525963"/>
          </a:xfrm>
        </p:spPr>
        <p:txBody>
          <a:bodyPr/>
          <a:lstStyle/>
          <a:p>
            <a:r>
              <a:rPr lang="en-US" altLang="en-US" sz="3600">
                <a:ea typeface="ＭＳ Ｐゴシック" panose="020B0600070205080204" pitchFamily="34" charset="-128"/>
              </a:rPr>
              <a:t>Packet handling</a:t>
            </a:r>
          </a:p>
          <a:p>
            <a:pPr lvl="1"/>
            <a:r>
              <a:rPr lang="en-US" altLang="en-US" sz="3200">
                <a:ea typeface="ＭＳ Ｐゴシック" panose="020B0600070205080204" pitchFamily="34" charset="-128"/>
              </a:rPr>
              <a:t>Packet forwarding</a:t>
            </a:r>
          </a:p>
          <a:p>
            <a:pPr lvl="1"/>
            <a:r>
              <a:rPr lang="en-US" altLang="en-US" sz="3200">
                <a:ea typeface="ＭＳ Ｐゴシック" panose="020B0600070205080204" pitchFamily="34" charset="-128"/>
              </a:rPr>
              <a:t>Buffer management</a:t>
            </a:r>
          </a:p>
          <a:p>
            <a:pPr lvl="1"/>
            <a:r>
              <a:rPr lang="en-US" altLang="en-US" sz="3200">
                <a:ea typeface="ＭＳ Ｐゴシック" panose="020B0600070205080204" pitchFamily="34" charset="-128"/>
              </a:rPr>
              <a:t>Link scheduling</a:t>
            </a:r>
          </a:p>
          <a:p>
            <a:pPr lvl="1"/>
            <a:r>
              <a:rPr lang="en-US" altLang="en-US" sz="3200">
                <a:ea typeface="ＭＳ Ｐゴシック" panose="020B0600070205080204" pitchFamily="34" charset="-128"/>
              </a:rPr>
              <a:t>Packet filtering</a:t>
            </a:r>
          </a:p>
          <a:p>
            <a:pPr lvl="1"/>
            <a:r>
              <a:rPr lang="en-US" altLang="en-US" sz="3200">
                <a:ea typeface="ＭＳ Ｐゴシック" panose="020B0600070205080204" pitchFamily="34" charset="-128"/>
              </a:rPr>
              <a:t>Rate limiting</a:t>
            </a:r>
          </a:p>
          <a:p>
            <a:pPr lvl="1"/>
            <a:r>
              <a:rPr lang="en-US" altLang="en-US" sz="3200">
                <a:ea typeface="ＭＳ Ｐゴシック" panose="020B0600070205080204" pitchFamily="34" charset="-128"/>
              </a:rPr>
              <a:t>Packet marking</a:t>
            </a:r>
          </a:p>
          <a:p>
            <a:pPr lvl="1"/>
            <a:r>
              <a:rPr lang="en-US" altLang="en-US" sz="3200">
                <a:ea typeface="ＭＳ Ｐゴシック" panose="020B0600070205080204" pitchFamily="34" charset="-128"/>
              </a:rPr>
              <a:t>Measurement</a:t>
            </a:r>
          </a:p>
        </p:txBody>
      </p:sp>
      <p:sp>
        <p:nvSpPr>
          <p:cNvPr id="124931" name="Slide Number Placeholder 3">
            <a:extLst>
              <a:ext uri="{FF2B5EF4-FFF2-40B4-BE49-F238E27FC236}">
                <a16:creationId xmlns:a16="http://schemas.microsoft.com/office/drawing/2014/main" id="{8AC5E069-9877-2C36-666D-E5FC0A27CA4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E00416FC-6865-594F-B9CC-BB2E9891814E}"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37</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24932" name="Rectangle 4">
            <a:extLst>
              <a:ext uri="{FF2B5EF4-FFF2-40B4-BE49-F238E27FC236}">
                <a16:creationId xmlns:a16="http://schemas.microsoft.com/office/drawing/2014/main" id="{BBB8AD51-877D-E9B9-D843-67A699B00A76}"/>
              </a:ext>
            </a:extLst>
          </p:cNvPr>
          <p:cNvSpPr>
            <a:spLocks noChangeArrowheads="1"/>
          </p:cNvSpPr>
          <p:nvPr/>
        </p:nvSpPr>
        <p:spPr bwMode="auto">
          <a:xfrm rot="-5400000">
            <a:off x="4748213" y="2652712"/>
            <a:ext cx="4660900" cy="24796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33" name="Rectangle 5">
            <a:extLst>
              <a:ext uri="{FF2B5EF4-FFF2-40B4-BE49-F238E27FC236}">
                <a16:creationId xmlns:a16="http://schemas.microsoft.com/office/drawing/2014/main" id="{3A1F0517-A9E3-9D45-5DCC-447BCE0A222A}"/>
              </a:ext>
            </a:extLst>
          </p:cNvPr>
          <p:cNvSpPr>
            <a:spLocks noChangeArrowheads="1"/>
          </p:cNvSpPr>
          <p:nvPr/>
        </p:nvSpPr>
        <p:spPr bwMode="auto">
          <a:xfrm>
            <a:off x="5837238" y="1563688"/>
            <a:ext cx="2478087" cy="844550"/>
          </a:xfrm>
          <a:prstGeom prst="rect">
            <a:avLst/>
          </a:prstGeom>
          <a:solidFill>
            <a:schemeClr val="accent1"/>
          </a:solidFill>
          <a:ln w="2857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to/from link</a:t>
            </a:r>
          </a:p>
        </p:txBody>
      </p:sp>
      <p:sp>
        <p:nvSpPr>
          <p:cNvPr id="124934" name="Rectangle 6">
            <a:extLst>
              <a:ext uri="{FF2B5EF4-FFF2-40B4-BE49-F238E27FC236}">
                <a16:creationId xmlns:a16="http://schemas.microsoft.com/office/drawing/2014/main" id="{9BC2B20A-BF5E-AE3F-05C3-6C7319CD1C27}"/>
              </a:ext>
            </a:extLst>
          </p:cNvPr>
          <p:cNvSpPr>
            <a:spLocks noChangeArrowheads="1"/>
          </p:cNvSpPr>
          <p:nvPr/>
        </p:nvSpPr>
        <p:spPr bwMode="auto">
          <a:xfrm>
            <a:off x="5840413" y="5372100"/>
            <a:ext cx="2497137" cy="844550"/>
          </a:xfrm>
          <a:prstGeom prst="rect">
            <a:avLst/>
          </a:prstGeom>
          <a:solidFill>
            <a:schemeClr val="accent1"/>
          </a:solidFill>
          <a:ln w="2857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to/from switch</a:t>
            </a:r>
          </a:p>
        </p:txBody>
      </p:sp>
      <p:sp>
        <p:nvSpPr>
          <p:cNvPr id="124935" name="Line 7">
            <a:extLst>
              <a:ext uri="{FF2B5EF4-FFF2-40B4-BE49-F238E27FC236}">
                <a16:creationId xmlns:a16="http://schemas.microsoft.com/office/drawing/2014/main" id="{27FE5407-2748-52EE-A7A9-CA822577D699}"/>
              </a:ext>
            </a:extLst>
          </p:cNvPr>
          <p:cNvSpPr>
            <a:spLocks noChangeShapeType="1"/>
          </p:cNvSpPr>
          <p:nvPr/>
        </p:nvSpPr>
        <p:spPr bwMode="auto">
          <a:xfrm>
            <a:off x="7091363" y="2397125"/>
            <a:ext cx="7937" cy="29813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36" name="Line 8">
            <a:extLst>
              <a:ext uri="{FF2B5EF4-FFF2-40B4-BE49-F238E27FC236}">
                <a16:creationId xmlns:a16="http://schemas.microsoft.com/office/drawing/2014/main" id="{5780D7B1-613A-3371-BC73-FB3DEDAA03B3}"/>
              </a:ext>
            </a:extLst>
          </p:cNvPr>
          <p:cNvSpPr>
            <a:spLocks noChangeShapeType="1"/>
          </p:cNvSpPr>
          <p:nvPr/>
        </p:nvSpPr>
        <p:spPr bwMode="auto">
          <a:xfrm flipV="1">
            <a:off x="7359650" y="3000375"/>
            <a:ext cx="7938" cy="145891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37" name="Line 9">
            <a:extLst>
              <a:ext uri="{FF2B5EF4-FFF2-40B4-BE49-F238E27FC236}">
                <a16:creationId xmlns:a16="http://schemas.microsoft.com/office/drawing/2014/main" id="{D9F5E70D-4B9B-2621-D18A-6A623400504F}"/>
              </a:ext>
            </a:extLst>
          </p:cNvPr>
          <p:cNvSpPr>
            <a:spLocks noChangeShapeType="1"/>
          </p:cNvSpPr>
          <p:nvPr/>
        </p:nvSpPr>
        <p:spPr bwMode="auto">
          <a:xfrm flipV="1">
            <a:off x="7854950" y="2978150"/>
            <a:ext cx="7938" cy="145891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38" name="Line 10">
            <a:extLst>
              <a:ext uri="{FF2B5EF4-FFF2-40B4-BE49-F238E27FC236}">
                <a16:creationId xmlns:a16="http://schemas.microsoft.com/office/drawing/2014/main" id="{2EFE6C96-8873-5D47-3E7F-92AA977E681D}"/>
              </a:ext>
            </a:extLst>
          </p:cNvPr>
          <p:cNvSpPr>
            <a:spLocks noChangeShapeType="1"/>
          </p:cNvSpPr>
          <p:nvPr/>
        </p:nvSpPr>
        <p:spPr bwMode="auto">
          <a:xfrm flipH="1">
            <a:off x="7366000" y="2989263"/>
            <a:ext cx="484188" cy="793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39" name="Line 11">
            <a:extLst>
              <a:ext uri="{FF2B5EF4-FFF2-40B4-BE49-F238E27FC236}">
                <a16:creationId xmlns:a16="http://schemas.microsoft.com/office/drawing/2014/main" id="{6D7BA790-6DD9-0FA0-BC86-22FC78176695}"/>
              </a:ext>
            </a:extLst>
          </p:cNvPr>
          <p:cNvSpPr>
            <a:spLocks noChangeShapeType="1"/>
          </p:cNvSpPr>
          <p:nvPr/>
        </p:nvSpPr>
        <p:spPr bwMode="auto">
          <a:xfrm flipV="1">
            <a:off x="7367588" y="3241675"/>
            <a:ext cx="474662" cy="95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0" name="Line 12">
            <a:extLst>
              <a:ext uri="{FF2B5EF4-FFF2-40B4-BE49-F238E27FC236}">
                <a16:creationId xmlns:a16="http://schemas.microsoft.com/office/drawing/2014/main" id="{6DFBA69C-21F8-31B4-13BF-669FBC47B8F2}"/>
              </a:ext>
            </a:extLst>
          </p:cNvPr>
          <p:cNvSpPr>
            <a:spLocks noChangeShapeType="1"/>
          </p:cNvSpPr>
          <p:nvPr/>
        </p:nvSpPr>
        <p:spPr bwMode="auto">
          <a:xfrm flipV="1">
            <a:off x="7367588" y="3527425"/>
            <a:ext cx="474662" cy="95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1" name="Line 13">
            <a:extLst>
              <a:ext uri="{FF2B5EF4-FFF2-40B4-BE49-F238E27FC236}">
                <a16:creationId xmlns:a16="http://schemas.microsoft.com/office/drawing/2014/main" id="{C0AB64E8-58A8-FCD5-4213-34B8D33F5273}"/>
              </a:ext>
            </a:extLst>
          </p:cNvPr>
          <p:cNvSpPr>
            <a:spLocks noChangeShapeType="1"/>
          </p:cNvSpPr>
          <p:nvPr/>
        </p:nvSpPr>
        <p:spPr bwMode="auto">
          <a:xfrm flipV="1">
            <a:off x="7375525" y="3881438"/>
            <a:ext cx="474663" cy="95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2" name="Line 14">
            <a:extLst>
              <a:ext uri="{FF2B5EF4-FFF2-40B4-BE49-F238E27FC236}">
                <a16:creationId xmlns:a16="http://schemas.microsoft.com/office/drawing/2014/main" id="{E08D4BDA-E0BB-10BE-A94E-0A40A4C2F417}"/>
              </a:ext>
            </a:extLst>
          </p:cNvPr>
          <p:cNvSpPr>
            <a:spLocks noChangeShapeType="1"/>
          </p:cNvSpPr>
          <p:nvPr/>
        </p:nvSpPr>
        <p:spPr bwMode="auto">
          <a:xfrm flipV="1">
            <a:off x="7610475" y="4068763"/>
            <a:ext cx="9525" cy="1071562"/>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3" name="Line 15">
            <a:extLst>
              <a:ext uri="{FF2B5EF4-FFF2-40B4-BE49-F238E27FC236}">
                <a16:creationId xmlns:a16="http://schemas.microsoft.com/office/drawing/2014/main" id="{7B19D221-DF62-700D-9502-E32E837AC5A5}"/>
              </a:ext>
            </a:extLst>
          </p:cNvPr>
          <p:cNvSpPr>
            <a:spLocks noChangeShapeType="1"/>
          </p:cNvSpPr>
          <p:nvPr/>
        </p:nvSpPr>
        <p:spPr bwMode="auto">
          <a:xfrm flipH="1" flipV="1">
            <a:off x="7613650" y="2540000"/>
            <a:ext cx="7938" cy="455613"/>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4" name="Line 16">
            <a:extLst>
              <a:ext uri="{FF2B5EF4-FFF2-40B4-BE49-F238E27FC236}">
                <a16:creationId xmlns:a16="http://schemas.microsoft.com/office/drawing/2014/main" id="{8B80BCFE-9FA3-5991-4358-37932AF3B664}"/>
              </a:ext>
            </a:extLst>
          </p:cNvPr>
          <p:cNvSpPr>
            <a:spLocks noChangeShapeType="1"/>
          </p:cNvSpPr>
          <p:nvPr/>
        </p:nvSpPr>
        <p:spPr bwMode="auto">
          <a:xfrm flipH="1">
            <a:off x="6451600" y="2949575"/>
            <a:ext cx="7938" cy="455613"/>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5" name="Rectangle 17">
            <a:extLst>
              <a:ext uri="{FF2B5EF4-FFF2-40B4-BE49-F238E27FC236}">
                <a16:creationId xmlns:a16="http://schemas.microsoft.com/office/drawing/2014/main" id="{D2933942-B282-9BFD-41C3-BA375A199E04}"/>
              </a:ext>
            </a:extLst>
          </p:cNvPr>
          <p:cNvSpPr>
            <a:spLocks noChangeArrowheads="1"/>
          </p:cNvSpPr>
          <p:nvPr/>
        </p:nvSpPr>
        <p:spPr bwMode="auto">
          <a:xfrm>
            <a:off x="5916613" y="3408363"/>
            <a:ext cx="1112837" cy="950912"/>
          </a:xfrm>
          <a:prstGeom prst="rect">
            <a:avLst/>
          </a:prstGeom>
          <a:solidFill>
            <a:srgbClr val="99CCFF"/>
          </a:solidFill>
          <a:ln w="2857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6" name="Text Box 18">
            <a:extLst>
              <a:ext uri="{FF2B5EF4-FFF2-40B4-BE49-F238E27FC236}">
                <a16:creationId xmlns:a16="http://schemas.microsoft.com/office/drawing/2014/main" id="{8438D65A-F9CD-D419-BC9D-7638E29981DF}"/>
              </a:ext>
            </a:extLst>
          </p:cNvPr>
          <p:cNvSpPr txBox="1">
            <a:spLocks noChangeArrowheads="1"/>
          </p:cNvSpPr>
          <p:nvPr/>
        </p:nvSpPr>
        <p:spPr bwMode="auto">
          <a:xfrm>
            <a:off x="5894388" y="3617913"/>
            <a:ext cx="1171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lookup</a:t>
            </a:r>
          </a:p>
        </p:txBody>
      </p:sp>
      <p:sp>
        <p:nvSpPr>
          <p:cNvPr id="124947" name="Line 19">
            <a:extLst>
              <a:ext uri="{FF2B5EF4-FFF2-40B4-BE49-F238E27FC236}">
                <a16:creationId xmlns:a16="http://schemas.microsoft.com/office/drawing/2014/main" id="{29254ACB-1269-52A8-7AA2-332823E284C1}"/>
              </a:ext>
            </a:extLst>
          </p:cNvPr>
          <p:cNvSpPr>
            <a:spLocks noChangeShapeType="1"/>
          </p:cNvSpPr>
          <p:nvPr/>
        </p:nvSpPr>
        <p:spPr bwMode="auto">
          <a:xfrm flipH="1">
            <a:off x="6446838" y="4378325"/>
            <a:ext cx="7937" cy="455613"/>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8" name="Line 20">
            <a:extLst>
              <a:ext uri="{FF2B5EF4-FFF2-40B4-BE49-F238E27FC236}">
                <a16:creationId xmlns:a16="http://schemas.microsoft.com/office/drawing/2014/main" id="{B6C5AF7B-72B3-9926-E1F4-17B2A6197DC7}"/>
              </a:ext>
            </a:extLst>
          </p:cNvPr>
          <p:cNvSpPr>
            <a:spLocks noChangeShapeType="1"/>
          </p:cNvSpPr>
          <p:nvPr/>
        </p:nvSpPr>
        <p:spPr bwMode="auto">
          <a:xfrm>
            <a:off x="7086600" y="6257925"/>
            <a:ext cx="0" cy="474663"/>
          </a:xfrm>
          <a:prstGeom prst="line">
            <a:avLst/>
          </a:prstGeom>
          <a:noFill/>
          <a:ln w="28575">
            <a:solidFill>
              <a:srgbClr val="000000"/>
            </a:solidFill>
            <a:round/>
            <a:headEnd type="triangle" w="lg" len="lg"/>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49" name="Line 21">
            <a:extLst>
              <a:ext uri="{FF2B5EF4-FFF2-40B4-BE49-F238E27FC236}">
                <a16:creationId xmlns:a16="http://schemas.microsoft.com/office/drawing/2014/main" id="{50CD639F-290D-5A43-3D57-CDD48C557CE8}"/>
              </a:ext>
            </a:extLst>
          </p:cNvPr>
          <p:cNvSpPr>
            <a:spLocks noChangeShapeType="1"/>
          </p:cNvSpPr>
          <p:nvPr/>
        </p:nvSpPr>
        <p:spPr bwMode="auto">
          <a:xfrm>
            <a:off x="7062788" y="1108075"/>
            <a:ext cx="0" cy="474663"/>
          </a:xfrm>
          <a:prstGeom prst="line">
            <a:avLst/>
          </a:prstGeom>
          <a:noFill/>
          <a:ln w="28575">
            <a:solidFill>
              <a:srgbClr val="000000"/>
            </a:solidFill>
            <a:round/>
            <a:headEnd type="triangle" w="lg" len="lg"/>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4950" name="Text Box 22">
            <a:extLst>
              <a:ext uri="{FF2B5EF4-FFF2-40B4-BE49-F238E27FC236}">
                <a16:creationId xmlns:a16="http://schemas.microsoft.com/office/drawing/2014/main" id="{33D5E52F-5F68-E5D8-E8A5-2B0F803973E3}"/>
              </a:ext>
            </a:extLst>
          </p:cNvPr>
          <p:cNvSpPr txBox="1">
            <a:spLocks noChangeArrowheads="1"/>
          </p:cNvSpPr>
          <p:nvPr/>
        </p:nvSpPr>
        <p:spPr bwMode="auto">
          <a:xfrm rot="-5400000">
            <a:off x="4808538" y="3614738"/>
            <a:ext cx="13255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Receive</a:t>
            </a:r>
          </a:p>
        </p:txBody>
      </p:sp>
      <p:sp>
        <p:nvSpPr>
          <p:cNvPr id="124951" name="Text Box 23">
            <a:extLst>
              <a:ext uri="{FF2B5EF4-FFF2-40B4-BE49-F238E27FC236}">
                <a16:creationId xmlns:a16="http://schemas.microsoft.com/office/drawing/2014/main" id="{6848E010-5385-1572-67B0-2335222B19A8}"/>
              </a:ext>
            </a:extLst>
          </p:cNvPr>
          <p:cNvSpPr txBox="1">
            <a:spLocks noChangeArrowheads="1"/>
          </p:cNvSpPr>
          <p:nvPr/>
        </p:nvSpPr>
        <p:spPr bwMode="auto">
          <a:xfrm rot="5400000">
            <a:off x="7903369" y="3582194"/>
            <a:ext cx="14668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Transmit</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D959BE6B-41C8-5BC5-A6BE-303704595F2C}"/>
              </a:ext>
            </a:extLst>
          </p:cNvPr>
          <p:cNvSpPr>
            <a:spLocks noGrp="1"/>
          </p:cNvSpPr>
          <p:nvPr>
            <p:ph type="title"/>
          </p:nvPr>
        </p:nvSpPr>
        <p:spPr>
          <a:xfrm>
            <a:off x="406400" y="228600"/>
            <a:ext cx="8737600" cy="814388"/>
          </a:xfrm>
        </p:spPr>
        <p:txBody>
          <a:bodyPr/>
          <a:lstStyle/>
          <a:p>
            <a:pPr eaLnBrk="1" hangingPunct="1"/>
            <a:r>
              <a:rPr lang="en-US" altLang="en-US" sz="3600">
                <a:ea typeface="ＭＳ Ｐゴシック" panose="020B0600070205080204" pitchFamily="34" charset="-128"/>
              </a:rPr>
              <a:t>Packet Switching and Forwarding</a:t>
            </a:r>
          </a:p>
        </p:txBody>
      </p:sp>
      <p:sp>
        <p:nvSpPr>
          <p:cNvPr id="126978" name="Slide Number Placeholder 2">
            <a:extLst>
              <a:ext uri="{FF2B5EF4-FFF2-40B4-BE49-F238E27FC236}">
                <a16:creationId xmlns:a16="http://schemas.microsoft.com/office/drawing/2014/main" id="{E1185F30-C21D-BB6F-86AD-10AD0C8FC1A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77B9C45F-36E4-2B44-B057-D51B95C7BFF8}" type="slidenum">
              <a:rPr kumimoji="1" lang="en-US" altLang="en-US" sz="1200" b="1" i="0" u="none" strike="noStrike" kern="1200" cap="none" spc="0" normalizeH="0" baseline="0" noProof="0" smtClean="0">
                <a:ln>
                  <a:noFill/>
                </a:ln>
                <a:solidFill>
                  <a:srgbClr val="898989"/>
                </a:solidFill>
                <a:effectLst/>
                <a:uLnTx/>
                <a:uFillTx/>
                <a:latin typeface="Helvetica" pitchFamily="2"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38</a:t>
            </a:fld>
            <a:endParaRPr kumimoji="1" lang="en-US" altLang="en-US" sz="1200" b="1" i="0" u="none" strike="noStrike" kern="1200" cap="none" spc="0" normalizeH="0" baseline="0" noProof="0">
              <a:ln>
                <a:noFill/>
              </a:ln>
              <a:solidFill>
                <a:srgbClr val="898989"/>
              </a:solidFill>
              <a:effectLst/>
              <a:uLnTx/>
              <a:uFillTx/>
              <a:latin typeface="Helvetica" pitchFamily="2" charset="0"/>
              <a:ea typeface="ＭＳ Ｐゴシック" panose="020B0600070205080204" pitchFamily="34" charset="-128"/>
              <a:cs typeface="+mn-cs"/>
            </a:endParaRPr>
          </a:p>
        </p:txBody>
      </p:sp>
      <p:sp>
        <p:nvSpPr>
          <p:cNvPr id="126979" name="Oval 3">
            <a:extLst>
              <a:ext uri="{FF2B5EF4-FFF2-40B4-BE49-F238E27FC236}">
                <a16:creationId xmlns:a16="http://schemas.microsoft.com/office/drawing/2014/main" id="{CDF92112-9331-5300-938C-A7A4BE685C6B}"/>
              </a:ext>
            </a:extLst>
          </p:cNvPr>
          <p:cNvSpPr>
            <a:spLocks noChangeArrowheads="1"/>
          </p:cNvSpPr>
          <p:nvPr/>
        </p:nvSpPr>
        <p:spPr bwMode="auto">
          <a:xfrm>
            <a:off x="914400" y="3048000"/>
            <a:ext cx="985838" cy="914400"/>
          </a:xfrm>
          <a:prstGeom prst="ellipse">
            <a:avLst/>
          </a:prstGeom>
          <a:solidFill>
            <a:schemeClr val="bg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2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R1</a:t>
            </a:r>
          </a:p>
        </p:txBody>
      </p:sp>
      <p:sp>
        <p:nvSpPr>
          <p:cNvPr id="126980" name="Line 4">
            <a:extLst>
              <a:ext uri="{FF2B5EF4-FFF2-40B4-BE49-F238E27FC236}">
                <a16:creationId xmlns:a16="http://schemas.microsoft.com/office/drawing/2014/main" id="{7598CB72-7BBB-85C1-3C94-092D7FB14C66}"/>
              </a:ext>
            </a:extLst>
          </p:cNvPr>
          <p:cNvSpPr>
            <a:spLocks noChangeShapeType="1"/>
          </p:cNvSpPr>
          <p:nvPr/>
        </p:nvSpPr>
        <p:spPr bwMode="auto">
          <a:xfrm>
            <a:off x="304800" y="3505200"/>
            <a:ext cx="6096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6981" name="Line 5">
            <a:extLst>
              <a:ext uri="{FF2B5EF4-FFF2-40B4-BE49-F238E27FC236}">
                <a16:creationId xmlns:a16="http://schemas.microsoft.com/office/drawing/2014/main" id="{51ABFC3C-F9DE-87D7-55F7-697C7DCD169F}"/>
              </a:ext>
            </a:extLst>
          </p:cNvPr>
          <p:cNvSpPr>
            <a:spLocks noChangeShapeType="1"/>
          </p:cNvSpPr>
          <p:nvPr/>
        </p:nvSpPr>
        <p:spPr bwMode="auto">
          <a:xfrm>
            <a:off x="1366838" y="3962400"/>
            <a:ext cx="0" cy="4572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6982" name="Line 6">
            <a:extLst>
              <a:ext uri="{FF2B5EF4-FFF2-40B4-BE49-F238E27FC236}">
                <a16:creationId xmlns:a16="http://schemas.microsoft.com/office/drawing/2014/main" id="{D406B0AF-3CCB-FAB6-4100-5C60958E5854}"/>
              </a:ext>
            </a:extLst>
          </p:cNvPr>
          <p:cNvSpPr>
            <a:spLocks noChangeShapeType="1"/>
          </p:cNvSpPr>
          <p:nvPr/>
        </p:nvSpPr>
        <p:spPr bwMode="auto">
          <a:xfrm>
            <a:off x="1905000" y="3505200"/>
            <a:ext cx="6096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6983" name="Line 7">
            <a:extLst>
              <a:ext uri="{FF2B5EF4-FFF2-40B4-BE49-F238E27FC236}">
                <a16:creationId xmlns:a16="http://schemas.microsoft.com/office/drawing/2014/main" id="{EA48ABB0-3339-61EF-A405-3EB5730E8BE5}"/>
              </a:ext>
            </a:extLst>
          </p:cNvPr>
          <p:cNvSpPr>
            <a:spLocks noChangeShapeType="1"/>
          </p:cNvSpPr>
          <p:nvPr/>
        </p:nvSpPr>
        <p:spPr bwMode="auto">
          <a:xfrm>
            <a:off x="1366838" y="2514600"/>
            <a:ext cx="0" cy="533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6984" name="AutoShape 8">
            <a:extLst>
              <a:ext uri="{FF2B5EF4-FFF2-40B4-BE49-F238E27FC236}">
                <a16:creationId xmlns:a16="http://schemas.microsoft.com/office/drawing/2014/main" id="{97577CE4-A894-A464-B556-6E5C509AB5DD}"/>
              </a:ext>
            </a:extLst>
          </p:cNvPr>
          <p:cNvSpPr>
            <a:spLocks noChangeArrowheads="1"/>
          </p:cNvSpPr>
          <p:nvPr/>
        </p:nvSpPr>
        <p:spPr bwMode="auto">
          <a:xfrm>
            <a:off x="4233863" y="1600200"/>
            <a:ext cx="3124200" cy="4114800"/>
          </a:xfrm>
          <a:prstGeom prst="roundRect">
            <a:avLst>
              <a:gd name="adj" fmla="val 16667"/>
            </a:avLst>
          </a:prstGeom>
          <a:solidFill>
            <a:schemeClr val="bg2"/>
          </a:solidFill>
          <a:ln w="9525">
            <a:solidFill>
              <a:schemeClr val="bg2"/>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6985" name="Text Box 9">
            <a:extLst>
              <a:ext uri="{FF2B5EF4-FFF2-40B4-BE49-F238E27FC236}">
                <a16:creationId xmlns:a16="http://schemas.microsoft.com/office/drawing/2014/main" id="{5FBC9B07-4F71-594B-3425-174CCEECD7C5}"/>
              </a:ext>
            </a:extLst>
          </p:cNvPr>
          <p:cNvSpPr txBox="1">
            <a:spLocks noChangeArrowheads="1"/>
          </p:cNvSpPr>
          <p:nvPr/>
        </p:nvSpPr>
        <p:spPr bwMode="auto">
          <a:xfrm>
            <a:off x="228600" y="3505200"/>
            <a:ext cx="652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1</a:t>
            </a:r>
          </a:p>
        </p:txBody>
      </p:sp>
      <p:sp>
        <p:nvSpPr>
          <p:cNvPr id="126986" name="Text Box 10">
            <a:extLst>
              <a:ext uri="{FF2B5EF4-FFF2-40B4-BE49-F238E27FC236}">
                <a16:creationId xmlns:a16="http://schemas.microsoft.com/office/drawing/2014/main" id="{90A606FB-747B-FDEE-D986-1F980CBBDE19}"/>
              </a:ext>
            </a:extLst>
          </p:cNvPr>
          <p:cNvSpPr txBox="1">
            <a:spLocks noChangeArrowheads="1"/>
          </p:cNvSpPr>
          <p:nvPr/>
        </p:nvSpPr>
        <p:spPr bwMode="auto">
          <a:xfrm>
            <a:off x="1366838" y="2590800"/>
            <a:ext cx="681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2</a:t>
            </a:r>
          </a:p>
        </p:txBody>
      </p:sp>
      <p:sp>
        <p:nvSpPr>
          <p:cNvPr id="126987" name="Text Box 11">
            <a:extLst>
              <a:ext uri="{FF2B5EF4-FFF2-40B4-BE49-F238E27FC236}">
                <a16:creationId xmlns:a16="http://schemas.microsoft.com/office/drawing/2014/main" id="{09C6FB8F-8BCF-7598-147C-0C87073E9329}"/>
              </a:ext>
            </a:extLst>
          </p:cNvPr>
          <p:cNvSpPr txBox="1">
            <a:spLocks noChangeArrowheads="1"/>
          </p:cNvSpPr>
          <p:nvPr/>
        </p:nvSpPr>
        <p:spPr bwMode="auto">
          <a:xfrm>
            <a:off x="1905000" y="3505200"/>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3</a:t>
            </a:r>
          </a:p>
        </p:txBody>
      </p:sp>
      <p:sp>
        <p:nvSpPr>
          <p:cNvPr id="126988" name="Text Box 12">
            <a:extLst>
              <a:ext uri="{FF2B5EF4-FFF2-40B4-BE49-F238E27FC236}">
                <a16:creationId xmlns:a16="http://schemas.microsoft.com/office/drawing/2014/main" id="{9D35B5A9-283A-7655-EBAF-F5D5A72EACD1}"/>
              </a:ext>
            </a:extLst>
          </p:cNvPr>
          <p:cNvSpPr txBox="1">
            <a:spLocks noChangeArrowheads="1"/>
          </p:cNvSpPr>
          <p:nvPr/>
        </p:nvSpPr>
        <p:spPr bwMode="auto">
          <a:xfrm>
            <a:off x="1366838" y="4038600"/>
            <a:ext cx="681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4</a:t>
            </a:r>
          </a:p>
        </p:txBody>
      </p:sp>
      <p:grpSp>
        <p:nvGrpSpPr>
          <p:cNvPr id="126989" name="Group 13">
            <a:extLst>
              <a:ext uri="{FF2B5EF4-FFF2-40B4-BE49-F238E27FC236}">
                <a16:creationId xmlns:a16="http://schemas.microsoft.com/office/drawing/2014/main" id="{2C2AB6C1-2437-A17E-EB52-3F8FA29C980F}"/>
              </a:ext>
            </a:extLst>
          </p:cNvPr>
          <p:cNvGrpSpPr>
            <a:grpSpLocks/>
          </p:cNvGrpSpPr>
          <p:nvPr/>
        </p:nvGrpSpPr>
        <p:grpSpPr bwMode="auto">
          <a:xfrm>
            <a:off x="2862263" y="2286000"/>
            <a:ext cx="1524000" cy="2667000"/>
            <a:chOff x="1824" y="1632"/>
            <a:chExt cx="1200" cy="1680"/>
          </a:xfrm>
        </p:grpSpPr>
        <p:sp>
          <p:nvSpPr>
            <p:cNvPr id="127054" name="Line 14">
              <a:extLst>
                <a:ext uri="{FF2B5EF4-FFF2-40B4-BE49-F238E27FC236}">
                  <a16:creationId xmlns:a16="http://schemas.microsoft.com/office/drawing/2014/main" id="{13C015D2-1737-8C49-ADF6-15FBAEFD2C66}"/>
                </a:ext>
              </a:extLst>
            </p:cNvPr>
            <p:cNvSpPr>
              <a:spLocks noChangeShapeType="1"/>
            </p:cNvSpPr>
            <p:nvPr/>
          </p:nvSpPr>
          <p:spPr bwMode="auto">
            <a:xfrm>
              <a:off x="1824" y="1632"/>
              <a:ext cx="1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55" name="Line 15">
              <a:extLst>
                <a:ext uri="{FF2B5EF4-FFF2-40B4-BE49-F238E27FC236}">
                  <a16:creationId xmlns:a16="http://schemas.microsoft.com/office/drawing/2014/main" id="{B22C36CF-578A-FD4E-D4A3-CF84A52B2149}"/>
                </a:ext>
              </a:extLst>
            </p:cNvPr>
            <p:cNvSpPr>
              <a:spLocks noChangeShapeType="1"/>
            </p:cNvSpPr>
            <p:nvPr/>
          </p:nvSpPr>
          <p:spPr bwMode="auto">
            <a:xfrm>
              <a:off x="1824" y="2208"/>
              <a:ext cx="1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56" name="Line 16">
              <a:extLst>
                <a:ext uri="{FF2B5EF4-FFF2-40B4-BE49-F238E27FC236}">
                  <a16:creationId xmlns:a16="http://schemas.microsoft.com/office/drawing/2014/main" id="{7F87D497-66B7-05D6-C6E5-28B08B5C2087}"/>
                </a:ext>
              </a:extLst>
            </p:cNvPr>
            <p:cNvSpPr>
              <a:spLocks noChangeShapeType="1"/>
            </p:cNvSpPr>
            <p:nvPr/>
          </p:nvSpPr>
          <p:spPr bwMode="auto">
            <a:xfrm>
              <a:off x="1824" y="2736"/>
              <a:ext cx="1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57" name="Line 17">
              <a:extLst>
                <a:ext uri="{FF2B5EF4-FFF2-40B4-BE49-F238E27FC236}">
                  <a16:creationId xmlns:a16="http://schemas.microsoft.com/office/drawing/2014/main" id="{3382D9D0-94B0-83AF-3D76-7882B4AB8332}"/>
                </a:ext>
              </a:extLst>
            </p:cNvPr>
            <p:cNvSpPr>
              <a:spLocks noChangeShapeType="1"/>
            </p:cNvSpPr>
            <p:nvPr/>
          </p:nvSpPr>
          <p:spPr bwMode="auto">
            <a:xfrm>
              <a:off x="1824" y="3312"/>
              <a:ext cx="1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26990" name="Group 18">
            <a:extLst>
              <a:ext uri="{FF2B5EF4-FFF2-40B4-BE49-F238E27FC236}">
                <a16:creationId xmlns:a16="http://schemas.microsoft.com/office/drawing/2014/main" id="{8CD3CAA4-5615-50FF-7A3D-333FFF100A24}"/>
              </a:ext>
            </a:extLst>
          </p:cNvPr>
          <p:cNvGrpSpPr>
            <a:grpSpLocks/>
          </p:cNvGrpSpPr>
          <p:nvPr/>
        </p:nvGrpSpPr>
        <p:grpSpPr bwMode="auto">
          <a:xfrm>
            <a:off x="6900863" y="2286000"/>
            <a:ext cx="1524000" cy="2667000"/>
            <a:chOff x="1824" y="1632"/>
            <a:chExt cx="1200" cy="1680"/>
          </a:xfrm>
        </p:grpSpPr>
        <p:sp>
          <p:nvSpPr>
            <p:cNvPr id="127050" name="Line 19">
              <a:extLst>
                <a:ext uri="{FF2B5EF4-FFF2-40B4-BE49-F238E27FC236}">
                  <a16:creationId xmlns:a16="http://schemas.microsoft.com/office/drawing/2014/main" id="{43C78698-D4D0-EB10-813B-AE5FC421E2A5}"/>
                </a:ext>
              </a:extLst>
            </p:cNvPr>
            <p:cNvSpPr>
              <a:spLocks noChangeShapeType="1"/>
            </p:cNvSpPr>
            <p:nvPr/>
          </p:nvSpPr>
          <p:spPr bwMode="auto">
            <a:xfrm>
              <a:off x="1824" y="1632"/>
              <a:ext cx="1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51" name="Line 20">
              <a:extLst>
                <a:ext uri="{FF2B5EF4-FFF2-40B4-BE49-F238E27FC236}">
                  <a16:creationId xmlns:a16="http://schemas.microsoft.com/office/drawing/2014/main" id="{A7E55ADD-FA7B-2F45-9FD8-77FD4CA5417B}"/>
                </a:ext>
              </a:extLst>
            </p:cNvPr>
            <p:cNvSpPr>
              <a:spLocks noChangeShapeType="1"/>
            </p:cNvSpPr>
            <p:nvPr/>
          </p:nvSpPr>
          <p:spPr bwMode="auto">
            <a:xfrm>
              <a:off x="1824" y="2208"/>
              <a:ext cx="1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52" name="Line 21">
              <a:extLst>
                <a:ext uri="{FF2B5EF4-FFF2-40B4-BE49-F238E27FC236}">
                  <a16:creationId xmlns:a16="http://schemas.microsoft.com/office/drawing/2014/main" id="{59B1F98E-F21D-F6AF-BC71-42BBB00254F7}"/>
                </a:ext>
              </a:extLst>
            </p:cNvPr>
            <p:cNvSpPr>
              <a:spLocks noChangeShapeType="1"/>
            </p:cNvSpPr>
            <p:nvPr/>
          </p:nvSpPr>
          <p:spPr bwMode="auto">
            <a:xfrm>
              <a:off x="1824" y="2736"/>
              <a:ext cx="1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53" name="Line 22">
              <a:extLst>
                <a:ext uri="{FF2B5EF4-FFF2-40B4-BE49-F238E27FC236}">
                  <a16:creationId xmlns:a16="http://schemas.microsoft.com/office/drawing/2014/main" id="{3946820D-FAC7-BB8C-4CB0-3325E25FD4A9}"/>
                </a:ext>
              </a:extLst>
            </p:cNvPr>
            <p:cNvSpPr>
              <a:spLocks noChangeShapeType="1"/>
            </p:cNvSpPr>
            <p:nvPr/>
          </p:nvSpPr>
          <p:spPr bwMode="auto">
            <a:xfrm>
              <a:off x="1824" y="3312"/>
              <a:ext cx="1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126991" name="Text Box 23">
            <a:extLst>
              <a:ext uri="{FF2B5EF4-FFF2-40B4-BE49-F238E27FC236}">
                <a16:creationId xmlns:a16="http://schemas.microsoft.com/office/drawing/2014/main" id="{21A3A135-A06E-A231-306F-1966E9D2C6D7}"/>
              </a:ext>
            </a:extLst>
          </p:cNvPr>
          <p:cNvSpPr txBox="1">
            <a:spLocks noChangeArrowheads="1"/>
          </p:cNvSpPr>
          <p:nvPr/>
        </p:nvSpPr>
        <p:spPr bwMode="auto">
          <a:xfrm>
            <a:off x="2938463" y="1981200"/>
            <a:ext cx="1347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1, ingress</a:t>
            </a:r>
          </a:p>
        </p:txBody>
      </p:sp>
      <p:sp>
        <p:nvSpPr>
          <p:cNvPr id="126992" name="Text Box 24">
            <a:extLst>
              <a:ext uri="{FF2B5EF4-FFF2-40B4-BE49-F238E27FC236}">
                <a16:creationId xmlns:a16="http://schemas.microsoft.com/office/drawing/2014/main" id="{9F9AB92B-B1DE-FAAA-4ECB-6BE274743AFB}"/>
              </a:ext>
            </a:extLst>
          </p:cNvPr>
          <p:cNvSpPr txBox="1">
            <a:spLocks noChangeArrowheads="1"/>
          </p:cNvSpPr>
          <p:nvPr/>
        </p:nvSpPr>
        <p:spPr bwMode="auto">
          <a:xfrm>
            <a:off x="7427913" y="1981200"/>
            <a:ext cx="1301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1, egress</a:t>
            </a:r>
          </a:p>
        </p:txBody>
      </p:sp>
      <p:sp>
        <p:nvSpPr>
          <p:cNvPr id="126993" name="Text Box 25">
            <a:extLst>
              <a:ext uri="{FF2B5EF4-FFF2-40B4-BE49-F238E27FC236}">
                <a16:creationId xmlns:a16="http://schemas.microsoft.com/office/drawing/2014/main" id="{7212E02D-A795-BE31-DEEE-B2830D3A430A}"/>
              </a:ext>
            </a:extLst>
          </p:cNvPr>
          <p:cNvSpPr txBox="1">
            <a:spLocks noChangeArrowheads="1"/>
          </p:cNvSpPr>
          <p:nvPr/>
        </p:nvSpPr>
        <p:spPr bwMode="auto">
          <a:xfrm>
            <a:off x="2938463" y="2895600"/>
            <a:ext cx="1376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2, ingress</a:t>
            </a:r>
          </a:p>
        </p:txBody>
      </p:sp>
      <p:sp>
        <p:nvSpPr>
          <p:cNvPr id="126994" name="Text Box 26">
            <a:extLst>
              <a:ext uri="{FF2B5EF4-FFF2-40B4-BE49-F238E27FC236}">
                <a16:creationId xmlns:a16="http://schemas.microsoft.com/office/drawing/2014/main" id="{C6F65713-431D-33BC-E20E-9C80B85D1217}"/>
              </a:ext>
            </a:extLst>
          </p:cNvPr>
          <p:cNvSpPr txBox="1">
            <a:spLocks noChangeArrowheads="1"/>
          </p:cNvSpPr>
          <p:nvPr/>
        </p:nvSpPr>
        <p:spPr bwMode="auto">
          <a:xfrm>
            <a:off x="7427913" y="2895600"/>
            <a:ext cx="1330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2, egress</a:t>
            </a:r>
          </a:p>
        </p:txBody>
      </p:sp>
      <p:sp>
        <p:nvSpPr>
          <p:cNvPr id="126995" name="Text Box 27">
            <a:extLst>
              <a:ext uri="{FF2B5EF4-FFF2-40B4-BE49-F238E27FC236}">
                <a16:creationId xmlns:a16="http://schemas.microsoft.com/office/drawing/2014/main" id="{00DAF04D-D630-6FD0-55BA-8305D56C253C}"/>
              </a:ext>
            </a:extLst>
          </p:cNvPr>
          <p:cNvSpPr txBox="1">
            <a:spLocks noChangeArrowheads="1"/>
          </p:cNvSpPr>
          <p:nvPr/>
        </p:nvSpPr>
        <p:spPr bwMode="auto">
          <a:xfrm>
            <a:off x="2938463" y="3733800"/>
            <a:ext cx="1376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3, ingress</a:t>
            </a:r>
          </a:p>
        </p:txBody>
      </p:sp>
      <p:sp>
        <p:nvSpPr>
          <p:cNvPr id="126996" name="Text Box 28">
            <a:extLst>
              <a:ext uri="{FF2B5EF4-FFF2-40B4-BE49-F238E27FC236}">
                <a16:creationId xmlns:a16="http://schemas.microsoft.com/office/drawing/2014/main" id="{BD07C4A7-3EB3-A323-0E50-79DC662FDEA6}"/>
              </a:ext>
            </a:extLst>
          </p:cNvPr>
          <p:cNvSpPr txBox="1">
            <a:spLocks noChangeArrowheads="1"/>
          </p:cNvSpPr>
          <p:nvPr/>
        </p:nvSpPr>
        <p:spPr bwMode="auto">
          <a:xfrm>
            <a:off x="7427913" y="3733800"/>
            <a:ext cx="1330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3, egress</a:t>
            </a:r>
          </a:p>
        </p:txBody>
      </p:sp>
      <p:sp>
        <p:nvSpPr>
          <p:cNvPr id="126997" name="Text Box 29">
            <a:extLst>
              <a:ext uri="{FF2B5EF4-FFF2-40B4-BE49-F238E27FC236}">
                <a16:creationId xmlns:a16="http://schemas.microsoft.com/office/drawing/2014/main" id="{CAD8D8D1-C417-8F59-22AC-159A8A73A7C5}"/>
              </a:ext>
            </a:extLst>
          </p:cNvPr>
          <p:cNvSpPr txBox="1">
            <a:spLocks noChangeArrowheads="1"/>
          </p:cNvSpPr>
          <p:nvPr/>
        </p:nvSpPr>
        <p:spPr bwMode="auto">
          <a:xfrm>
            <a:off x="2938463" y="4648200"/>
            <a:ext cx="1376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4, ingress</a:t>
            </a:r>
          </a:p>
        </p:txBody>
      </p:sp>
      <p:sp>
        <p:nvSpPr>
          <p:cNvPr id="126998" name="Text Box 30">
            <a:extLst>
              <a:ext uri="{FF2B5EF4-FFF2-40B4-BE49-F238E27FC236}">
                <a16:creationId xmlns:a16="http://schemas.microsoft.com/office/drawing/2014/main" id="{C0FCE350-B9FC-7758-6348-057E8A5953AB}"/>
              </a:ext>
            </a:extLst>
          </p:cNvPr>
          <p:cNvSpPr txBox="1">
            <a:spLocks noChangeArrowheads="1"/>
          </p:cNvSpPr>
          <p:nvPr/>
        </p:nvSpPr>
        <p:spPr bwMode="auto">
          <a:xfrm>
            <a:off x="7427913" y="4648200"/>
            <a:ext cx="1330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4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Link 4, egress</a:t>
            </a:r>
          </a:p>
        </p:txBody>
      </p:sp>
      <p:grpSp>
        <p:nvGrpSpPr>
          <p:cNvPr id="126999" name="Group 31">
            <a:extLst>
              <a:ext uri="{FF2B5EF4-FFF2-40B4-BE49-F238E27FC236}">
                <a16:creationId xmlns:a16="http://schemas.microsoft.com/office/drawing/2014/main" id="{4E51430E-0C89-9F46-556C-9153F4C8AA82}"/>
              </a:ext>
            </a:extLst>
          </p:cNvPr>
          <p:cNvGrpSpPr>
            <a:grpSpLocks/>
          </p:cNvGrpSpPr>
          <p:nvPr/>
        </p:nvGrpSpPr>
        <p:grpSpPr bwMode="auto">
          <a:xfrm>
            <a:off x="6215063" y="2057400"/>
            <a:ext cx="914400" cy="533400"/>
            <a:chOff x="3696" y="1056"/>
            <a:chExt cx="576" cy="336"/>
          </a:xfrm>
        </p:grpSpPr>
        <p:sp>
          <p:nvSpPr>
            <p:cNvPr id="127048" name="Freeform 32">
              <a:extLst>
                <a:ext uri="{FF2B5EF4-FFF2-40B4-BE49-F238E27FC236}">
                  <a16:creationId xmlns:a16="http://schemas.microsoft.com/office/drawing/2014/main" id="{001C8E25-1B35-A010-98E4-8B63F492EDA1}"/>
                </a:ext>
              </a:extLst>
            </p:cNvPr>
            <p:cNvSpPr>
              <a:spLocks/>
            </p:cNvSpPr>
            <p:nvPr/>
          </p:nvSpPr>
          <p:spPr bwMode="auto">
            <a:xfrm>
              <a:off x="3696" y="1056"/>
              <a:ext cx="576" cy="336"/>
            </a:xfrm>
            <a:custGeom>
              <a:avLst/>
              <a:gdLst>
                <a:gd name="T0" fmla="*/ 0 w 576"/>
                <a:gd name="T1" fmla="*/ 0 h 336"/>
                <a:gd name="T2" fmla="*/ 576 w 576"/>
                <a:gd name="T3" fmla="*/ 0 h 336"/>
                <a:gd name="T4" fmla="*/ 576 w 576"/>
                <a:gd name="T5" fmla="*/ 336 h 336"/>
                <a:gd name="T6" fmla="*/ 0 w 576"/>
                <a:gd name="T7" fmla="*/ 336 h 336"/>
                <a:gd name="T8" fmla="*/ 0 60000 65536"/>
                <a:gd name="T9" fmla="*/ 0 60000 65536"/>
                <a:gd name="T10" fmla="*/ 0 60000 65536"/>
                <a:gd name="T11" fmla="*/ 0 60000 65536"/>
                <a:gd name="T12" fmla="*/ 0 w 576"/>
                <a:gd name="T13" fmla="*/ 0 h 336"/>
                <a:gd name="T14" fmla="*/ 576 w 576"/>
                <a:gd name="T15" fmla="*/ 336 h 336"/>
              </a:gdLst>
              <a:ahLst/>
              <a:cxnLst>
                <a:cxn ang="T8">
                  <a:pos x="T0" y="T1"/>
                </a:cxn>
                <a:cxn ang="T9">
                  <a:pos x="T2" y="T3"/>
                </a:cxn>
                <a:cxn ang="T10">
                  <a:pos x="T4" y="T5"/>
                </a:cxn>
                <a:cxn ang="T11">
                  <a:pos x="T6" y="T7"/>
                </a:cxn>
              </a:cxnLst>
              <a:rect l="T12" t="T13" r="T14" b="T15"/>
              <a:pathLst>
                <a:path w="576" h="336">
                  <a:moveTo>
                    <a:pt x="0" y="0"/>
                  </a:moveTo>
                  <a:lnTo>
                    <a:pt x="576" y="0"/>
                  </a:lnTo>
                  <a:lnTo>
                    <a:pt x="576" y="336"/>
                  </a:lnTo>
                  <a:lnTo>
                    <a:pt x="0" y="336"/>
                  </a:lnTo>
                </a:path>
              </a:pathLst>
            </a:custGeom>
            <a:solidFill>
              <a:srgbClr val="CCFFFF"/>
            </a:solid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49" name="Line 33">
              <a:extLst>
                <a:ext uri="{FF2B5EF4-FFF2-40B4-BE49-F238E27FC236}">
                  <a16:creationId xmlns:a16="http://schemas.microsoft.com/office/drawing/2014/main" id="{5E6A65CD-B9A0-862D-84CD-1A019C917415}"/>
                </a:ext>
              </a:extLst>
            </p:cNvPr>
            <p:cNvSpPr>
              <a:spLocks noChangeShapeType="1"/>
            </p:cNvSpPr>
            <p:nvPr/>
          </p:nvSpPr>
          <p:spPr bwMode="auto">
            <a:xfrm>
              <a:off x="4080" y="1152"/>
              <a:ext cx="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27000" name="Group 34">
            <a:extLst>
              <a:ext uri="{FF2B5EF4-FFF2-40B4-BE49-F238E27FC236}">
                <a16:creationId xmlns:a16="http://schemas.microsoft.com/office/drawing/2014/main" id="{DEC40E6D-675C-B3A7-FC27-F7BDAB25F4F3}"/>
              </a:ext>
            </a:extLst>
          </p:cNvPr>
          <p:cNvGrpSpPr>
            <a:grpSpLocks/>
          </p:cNvGrpSpPr>
          <p:nvPr/>
        </p:nvGrpSpPr>
        <p:grpSpPr bwMode="auto">
          <a:xfrm>
            <a:off x="6215063" y="2895600"/>
            <a:ext cx="914400" cy="533400"/>
            <a:chOff x="3696" y="1056"/>
            <a:chExt cx="576" cy="336"/>
          </a:xfrm>
        </p:grpSpPr>
        <p:sp>
          <p:nvSpPr>
            <p:cNvPr id="127046" name="Freeform 35">
              <a:extLst>
                <a:ext uri="{FF2B5EF4-FFF2-40B4-BE49-F238E27FC236}">
                  <a16:creationId xmlns:a16="http://schemas.microsoft.com/office/drawing/2014/main" id="{0EB49526-9778-040E-5A00-43F97EB556FD}"/>
                </a:ext>
              </a:extLst>
            </p:cNvPr>
            <p:cNvSpPr>
              <a:spLocks/>
            </p:cNvSpPr>
            <p:nvPr/>
          </p:nvSpPr>
          <p:spPr bwMode="auto">
            <a:xfrm>
              <a:off x="3696" y="1056"/>
              <a:ext cx="576" cy="336"/>
            </a:xfrm>
            <a:custGeom>
              <a:avLst/>
              <a:gdLst>
                <a:gd name="T0" fmla="*/ 0 w 576"/>
                <a:gd name="T1" fmla="*/ 0 h 336"/>
                <a:gd name="T2" fmla="*/ 576 w 576"/>
                <a:gd name="T3" fmla="*/ 0 h 336"/>
                <a:gd name="T4" fmla="*/ 576 w 576"/>
                <a:gd name="T5" fmla="*/ 336 h 336"/>
                <a:gd name="T6" fmla="*/ 0 w 576"/>
                <a:gd name="T7" fmla="*/ 336 h 336"/>
                <a:gd name="T8" fmla="*/ 0 60000 65536"/>
                <a:gd name="T9" fmla="*/ 0 60000 65536"/>
                <a:gd name="T10" fmla="*/ 0 60000 65536"/>
                <a:gd name="T11" fmla="*/ 0 60000 65536"/>
                <a:gd name="T12" fmla="*/ 0 w 576"/>
                <a:gd name="T13" fmla="*/ 0 h 336"/>
                <a:gd name="T14" fmla="*/ 576 w 576"/>
                <a:gd name="T15" fmla="*/ 336 h 336"/>
              </a:gdLst>
              <a:ahLst/>
              <a:cxnLst>
                <a:cxn ang="T8">
                  <a:pos x="T0" y="T1"/>
                </a:cxn>
                <a:cxn ang="T9">
                  <a:pos x="T2" y="T3"/>
                </a:cxn>
                <a:cxn ang="T10">
                  <a:pos x="T4" y="T5"/>
                </a:cxn>
                <a:cxn ang="T11">
                  <a:pos x="T6" y="T7"/>
                </a:cxn>
              </a:cxnLst>
              <a:rect l="T12" t="T13" r="T14" b="T15"/>
              <a:pathLst>
                <a:path w="576" h="336">
                  <a:moveTo>
                    <a:pt x="0" y="0"/>
                  </a:moveTo>
                  <a:lnTo>
                    <a:pt x="576" y="0"/>
                  </a:lnTo>
                  <a:lnTo>
                    <a:pt x="576" y="336"/>
                  </a:lnTo>
                  <a:lnTo>
                    <a:pt x="0" y="336"/>
                  </a:lnTo>
                </a:path>
              </a:pathLst>
            </a:custGeom>
            <a:solidFill>
              <a:srgbClr val="CCFFFF"/>
            </a:solid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47" name="Line 36">
              <a:extLst>
                <a:ext uri="{FF2B5EF4-FFF2-40B4-BE49-F238E27FC236}">
                  <a16:creationId xmlns:a16="http://schemas.microsoft.com/office/drawing/2014/main" id="{350DD250-E492-999D-2974-9A7542D0320C}"/>
                </a:ext>
              </a:extLst>
            </p:cNvPr>
            <p:cNvSpPr>
              <a:spLocks noChangeShapeType="1"/>
            </p:cNvSpPr>
            <p:nvPr/>
          </p:nvSpPr>
          <p:spPr bwMode="auto">
            <a:xfrm>
              <a:off x="4080" y="1152"/>
              <a:ext cx="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27001" name="Group 37">
            <a:extLst>
              <a:ext uri="{FF2B5EF4-FFF2-40B4-BE49-F238E27FC236}">
                <a16:creationId xmlns:a16="http://schemas.microsoft.com/office/drawing/2014/main" id="{06EB7B26-CF54-E721-ACF2-5125C07AE088}"/>
              </a:ext>
            </a:extLst>
          </p:cNvPr>
          <p:cNvGrpSpPr>
            <a:grpSpLocks/>
          </p:cNvGrpSpPr>
          <p:nvPr/>
        </p:nvGrpSpPr>
        <p:grpSpPr bwMode="auto">
          <a:xfrm>
            <a:off x="6215063" y="3733800"/>
            <a:ext cx="914400" cy="533400"/>
            <a:chOff x="3696" y="1056"/>
            <a:chExt cx="576" cy="336"/>
          </a:xfrm>
        </p:grpSpPr>
        <p:sp>
          <p:nvSpPr>
            <p:cNvPr id="127044" name="Freeform 38">
              <a:extLst>
                <a:ext uri="{FF2B5EF4-FFF2-40B4-BE49-F238E27FC236}">
                  <a16:creationId xmlns:a16="http://schemas.microsoft.com/office/drawing/2014/main" id="{4748471F-7DA0-409D-D23C-EA6EE99951AF}"/>
                </a:ext>
              </a:extLst>
            </p:cNvPr>
            <p:cNvSpPr>
              <a:spLocks/>
            </p:cNvSpPr>
            <p:nvPr/>
          </p:nvSpPr>
          <p:spPr bwMode="auto">
            <a:xfrm>
              <a:off x="3696" y="1056"/>
              <a:ext cx="576" cy="336"/>
            </a:xfrm>
            <a:custGeom>
              <a:avLst/>
              <a:gdLst>
                <a:gd name="T0" fmla="*/ 0 w 576"/>
                <a:gd name="T1" fmla="*/ 0 h 336"/>
                <a:gd name="T2" fmla="*/ 576 w 576"/>
                <a:gd name="T3" fmla="*/ 0 h 336"/>
                <a:gd name="T4" fmla="*/ 576 w 576"/>
                <a:gd name="T5" fmla="*/ 336 h 336"/>
                <a:gd name="T6" fmla="*/ 0 w 576"/>
                <a:gd name="T7" fmla="*/ 336 h 336"/>
                <a:gd name="T8" fmla="*/ 0 60000 65536"/>
                <a:gd name="T9" fmla="*/ 0 60000 65536"/>
                <a:gd name="T10" fmla="*/ 0 60000 65536"/>
                <a:gd name="T11" fmla="*/ 0 60000 65536"/>
                <a:gd name="T12" fmla="*/ 0 w 576"/>
                <a:gd name="T13" fmla="*/ 0 h 336"/>
                <a:gd name="T14" fmla="*/ 576 w 576"/>
                <a:gd name="T15" fmla="*/ 336 h 336"/>
              </a:gdLst>
              <a:ahLst/>
              <a:cxnLst>
                <a:cxn ang="T8">
                  <a:pos x="T0" y="T1"/>
                </a:cxn>
                <a:cxn ang="T9">
                  <a:pos x="T2" y="T3"/>
                </a:cxn>
                <a:cxn ang="T10">
                  <a:pos x="T4" y="T5"/>
                </a:cxn>
                <a:cxn ang="T11">
                  <a:pos x="T6" y="T7"/>
                </a:cxn>
              </a:cxnLst>
              <a:rect l="T12" t="T13" r="T14" b="T15"/>
              <a:pathLst>
                <a:path w="576" h="336">
                  <a:moveTo>
                    <a:pt x="0" y="0"/>
                  </a:moveTo>
                  <a:lnTo>
                    <a:pt x="576" y="0"/>
                  </a:lnTo>
                  <a:lnTo>
                    <a:pt x="576" y="336"/>
                  </a:lnTo>
                  <a:lnTo>
                    <a:pt x="0" y="336"/>
                  </a:lnTo>
                </a:path>
              </a:pathLst>
            </a:custGeom>
            <a:solidFill>
              <a:srgbClr val="CCFFFF"/>
            </a:solid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45" name="Line 39">
              <a:extLst>
                <a:ext uri="{FF2B5EF4-FFF2-40B4-BE49-F238E27FC236}">
                  <a16:creationId xmlns:a16="http://schemas.microsoft.com/office/drawing/2014/main" id="{DA8DF1F2-3CC7-F5F7-647A-89D3A7E6BD24}"/>
                </a:ext>
              </a:extLst>
            </p:cNvPr>
            <p:cNvSpPr>
              <a:spLocks noChangeShapeType="1"/>
            </p:cNvSpPr>
            <p:nvPr/>
          </p:nvSpPr>
          <p:spPr bwMode="auto">
            <a:xfrm>
              <a:off x="4080" y="1152"/>
              <a:ext cx="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27002" name="Group 40">
            <a:extLst>
              <a:ext uri="{FF2B5EF4-FFF2-40B4-BE49-F238E27FC236}">
                <a16:creationId xmlns:a16="http://schemas.microsoft.com/office/drawing/2014/main" id="{4CCC3CCC-CE71-A985-E926-09528AF457A9}"/>
              </a:ext>
            </a:extLst>
          </p:cNvPr>
          <p:cNvGrpSpPr>
            <a:grpSpLocks/>
          </p:cNvGrpSpPr>
          <p:nvPr/>
        </p:nvGrpSpPr>
        <p:grpSpPr bwMode="auto">
          <a:xfrm>
            <a:off x="6215063" y="4648200"/>
            <a:ext cx="914400" cy="533400"/>
            <a:chOff x="3696" y="1056"/>
            <a:chExt cx="576" cy="336"/>
          </a:xfrm>
        </p:grpSpPr>
        <p:sp>
          <p:nvSpPr>
            <p:cNvPr id="127042" name="Freeform 41">
              <a:extLst>
                <a:ext uri="{FF2B5EF4-FFF2-40B4-BE49-F238E27FC236}">
                  <a16:creationId xmlns:a16="http://schemas.microsoft.com/office/drawing/2014/main" id="{7AB62F93-2E71-2A44-C275-E57579D445ED}"/>
                </a:ext>
              </a:extLst>
            </p:cNvPr>
            <p:cNvSpPr>
              <a:spLocks/>
            </p:cNvSpPr>
            <p:nvPr/>
          </p:nvSpPr>
          <p:spPr bwMode="auto">
            <a:xfrm>
              <a:off x="3696" y="1056"/>
              <a:ext cx="576" cy="336"/>
            </a:xfrm>
            <a:custGeom>
              <a:avLst/>
              <a:gdLst>
                <a:gd name="T0" fmla="*/ 0 w 576"/>
                <a:gd name="T1" fmla="*/ 0 h 336"/>
                <a:gd name="T2" fmla="*/ 576 w 576"/>
                <a:gd name="T3" fmla="*/ 0 h 336"/>
                <a:gd name="T4" fmla="*/ 576 w 576"/>
                <a:gd name="T5" fmla="*/ 336 h 336"/>
                <a:gd name="T6" fmla="*/ 0 w 576"/>
                <a:gd name="T7" fmla="*/ 336 h 336"/>
                <a:gd name="T8" fmla="*/ 0 60000 65536"/>
                <a:gd name="T9" fmla="*/ 0 60000 65536"/>
                <a:gd name="T10" fmla="*/ 0 60000 65536"/>
                <a:gd name="T11" fmla="*/ 0 60000 65536"/>
                <a:gd name="T12" fmla="*/ 0 w 576"/>
                <a:gd name="T13" fmla="*/ 0 h 336"/>
                <a:gd name="T14" fmla="*/ 576 w 576"/>
                <a:gd name="T15" fmla="*/ 336 h 336"/>
              </a:gdLst>
              <a:ahLst/>
              <a:cxnLst>
                <a:cxn ang="T8">
                  <a:pos x="T0" y="T1"/>
                </a:cxn>
                <a:cxn ang="T9">
                  <a:pos x="T2" y="T3"/>
                </a:cxn>
                <a:cxn ang="T10">
                  <a:pos x="T4" y="T5"/>
                </a:cxn>
                <a:cxn ang="T11">
                  <a:pos x="T6" y="T7"/>
                </a:cxn>
              </a:cxnLst>
              <a:rect l="T12" t="T13" r="T14" b="T15"/>
              <a:pathLst>
                <a:path w="576" h="336">
                  <a:moveTo>
                    <a:pt x="0" y="0"/>
                  </a:moveTo>
                  <a:lnTo>
                    <a:pt x="576" y="0"/>
                  </a:lnTo>
                  <a:lnTo>
                    <a:pt x="576" y="336"/>
                  </a:lnTo>
                  <a:lnTo>
                    <a:pt x="0" y="336"/>
                  </a:lnTo>
                </a:path>
              </a:pathLst>
            </a:custGeom>
            <a:solidFill>
              <a:srgbClr val="CCFFFF"/>
            </a:solid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43" name="Line 42">
              <a:extLst>
                <a:ext uri="{FF2B5EF4-FFF2-40B4-BE49-F238E27FC236}">
                  <a16:creationId xmlns:a16="http://schemas.microsoft.com/office/drawing/2014/main" id="{D4CA6A31-B96F-AB64-7243-E9676C98E872}"/>
                </a:ext>
              </a:extLst>
            </p:cNvPr>
            <p:cNvSpPr>
              <a:spLocks noChangeShapeType="1"/>
            </p:cNvSpPr>
            <p:nvPr/>
          </p:nvSpPr>
          <p:spPr bwMode="auto">
            <a:xfrm>
              <a:off x="4080" y="1152"/>
              <a:ext cx="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27003" name="Group 43">
            <a:extLst>
              <a:ext uri="{FF2B5EF4-FFF2-40B4-BE49-F238E27FC236}">
                <a16:creationId xmlns:a16="http://schemas.microsoft.com/office/drawing/2014/main" id="{F8C66399-E732-9C0F-4D64-8E183D9B5743}"/>
              </a:ext>
            </a:extLst>
          </p:cNvPr>
          <p:cNvGrpSpPr>
            <a:grpSpLocks/>
          </p:cNvGrpSpPr>
          <p:nvPr/>
        </p:nvGrpSpPr>
        <p:grpSpPr bwMode="auto">
          <a:xfrm>
            <a:off x="5148263" y="2286000"/>
            <a:ext cx="1066800" cy="2667000"/>
            <a:chOff x="2736" y="1584"/>
            <a:chExt cx="1008" cy="1680"/>
          </a:xfrm>
        </p:grpSpPr>
        <p:grpSp>
          <p:nvGrpSpPr>
            <p:cNvPr id="127022" name="Group 44">
              <a:extLst>
                <a:ext uri="{FF2B5EF4-FFF2-40B4-BE49-F238E27FC236}">
                  <a16:creationId xmlns:a16="http://schemas.microsoft.com/office/drawing/2014/main" id="{D818F65A-46A7-C050-B0DC-DB42D3D9A028}"/>
                </a:ext>
              </a:extLst>
            </p:cNvPr>
            <p:cNvGrpSpPr>
              <a:grpSpLocks/>
            </p:cNvGrpSpPr>
            <p:nvPr/>
          </p:nvGrpSpPr>
          <p:grpSpPr bwMode="auto">
            <a:xfrm>
              <a:off x="2736" y="1584"/>
              <a:ext cx="1008" cy="1680"/>
              <a:chOff x="2736" y="1584"/>
              <a:chExt cx="1008" cy="1680"/>
            </a:xfrm>
          </p:grpSpPr>
          <p:sp>
            <p:nvSpPr>
              <p:cNvPr id="127038" name="Line 45">
                <a:extLst>
                  <a:ext uri="{FF2B5EF4-FFF2-40B4-BE49-F238E27FC236}">
                    <a16:creationId xmlns:a16="http://schemas.microsoft.com/office/drawing/2014/main" id="{F2428A0C-D146-C150-1B53-8A04857DF91E}"/>
                  </a:ext>
                </a:extLst>
              </p:cNvPr>
              <p:cNvSpPr>
                <a:spLocks noChangeShapeType="1"/>
              </p:cNvSpPr>
              <p:nvPr/>
            </p:nvSpPr>
            <p:spPr bwMode="auto">
              <a:xfrm>
                <a:off x="2736" y="1584"/>
                <a:ext cx="1008"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39" name="Line 46">
                <a:extLst>
                  <a:ext uri="{FF2B5EF4-FFF2-40B4-BE49-F238E27FC236}">
                    <a16:creationId xmlns:a16="http://schemas.microsoft.com/office/drawing/2014/main" id="{B8C54D05-D410-AD80-A034-540FA5BE6648}"/>
                  </a:ext>
                </a:extLst>
              </p:cNvPr>
              <p:cNvSpPr>
                <a:spLocks noChangeShapeType="1"/>
              </p:cNvSpPr>
              <p:nvPr/>
            </p:nvSpPr>
            <p:spPr bwMode="auto">
              <a:xfrm flipV="1">
                <a:off x="2736" y="1584"/>
                <a:ext cx="1008" cy="576"/>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40" name="Line 47">
                <a:extLst>
                  <a:ext uri="{FF2B5EF4-FFF2-40B4-BE49-F238E27FC236}">
                    <a16:creationId xmlns:a16="http://schemas.microsoft.com/office/drawing/2014/main" id="{C12EF48B-FC82-1FA5-7346-467F20BF45ED}"/>
                  </a:ext>
                </a:extLst>
              </p:cNvPr>
              <p:cNvSpPr>
                <a:spLocks noChangeShapeType="1"/>
              </p:cNvSpPr>
              <p:nvPr/>
            </p:nvSpPr>
            <p:spPr bwMode="auto">
              <a:xfrm flipV="1">
                <a:off x="2736" y="1632"/>
                <a:ext cx="1008" cy="1056"/>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41" name="Line 48">
                <a:extLst>
                  <a:ext uri="{FF2B5EF4-FFF2-40B4-BE49-F238E27FC236}">
                    <a16:creationId xmlns:a16="http://schemas.microsoft.com/office/drawing/2014/main" id="{FC084C12-DFDC-2BF4-C4E2-E2BD3F19530D}"/>
                  </a:ext>
                </a:extLst>
              </p:cNvPr>
              <p:cNvSpPr>
                <a:spLocks noChangeShapeType="1"/>
              </p:cNvSpPr>
              <p:nvPr/>
            </p:nvSpPr>
            <p:spPr bwMode="auto">
              <a:xfrm flipV="1">
                <a:off x="2736" y="1680"/>
                <a:ext cx="1008" cy="1584"/>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27023" name="Group 49">
              <a:extLst>
                <a:ext uri="{FF2B5EF4-FFF2-40B4-BE49-F238E27FC236}">
                  <a16:creationId xmlns:a16="http://schemas.microsoft.com/office/drawing/2014/main" id="{B322D9A9-9CE3-13EC-FB77-F7B5857823E6}"/>
                </a:ext>
              </a:extLst>
            </p:cNvPr>
            <p:cNvGrpSpPr>
              <a:grpSpLocks/>
            </p:cNvGrpSpPr>
            <p:nvPr/>
          </p:nvGrpSpPr>
          <p:grpSpPr bwMode="auto">
            <a:xfrm flipV="1">
              <a:off x="2736" y="1584"/>
              <a:ext cx="1008" cy="1680"/>
              <a:chOff x="2736" y="1584"/>
              <a:chExt cx="1008" cy="1680"/>
            </a:xfrm>
          </p:grpSpPr>
          <p:sp>
            <p:nvSpPr>
              <p:cNvPr id="127034" name="Line 50">
                <a:extLst>
                  <a:ext uri="{FF2B5EF4-FFF2-40B4-BE49-F238E27FC236}">
                    <a16:creationId xmlns:a16="http://schemas.microsoft.com/office/drawing/2014/main" id="{5515871D-3BDD-AD67-4B19-C3ECF980307B}"/>
                  </a:ext>
                </a:extLst>
              </p:cNvPr>
              <p:cNvSpPr>
                <a:spLocks noChangeShapeType="1"/>
              </p:cNvSpPr>
              <p:nvPr/>
            </p:nvSpPr>
            <p:spPr bwMode="auto">
              <a:xfrm>
                <a:off x="2736" y="1584"/>
                <a:ext cx="1008"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35" name="Line 51">
                <a:extLst>
                  <a:ext uri="{FF2B5EF4-FFF2-40B4-BE49-F238E27FC236}">
                    <a16:creationId xmlns:a16="http://schemas.microsoft.com/office/drawing/2014/main" id="{726F1FCB-956E-E857-2768-6A3B29E19C16}"/>
                  </a:ext>
                </a:extLst>
              </p:cNvPr>
              <p:cNvSpPr>
                <a:spLocks noChangeShapeType="1"/>
              </p:cNvSpPr>
              <p:nvPr/>
            </p:nvSpPr>
            <p:spPr bwMode="auto">
              <a:xfrm flipV="1">
                <a:off x="2736" y="1584"/>
                <a:ext cx="1008" cy="576"/>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36" name="Line 52">
                <a:extLst>
                  <a:ext uri="{FF2B5EF4-FFF2-40B4-BE49-F238E27FC236}">
                    <a16:creationId xmlns:a16="http://schemas.microsoft.com/office/drawing/2014/main" id="{5409E524-FFD2-6CC3-D64B-8F460506D3E7}"/>
                  </a:ext>
                </a:extLst>
              </p:cNvPr>
              <p:cNvSpPr>
                <a:spLocks noChangeShapeType="1"/>
              </p:cNvSpPr>
              <p:nvPr/>
            </p:nvSpPr>
            <p:spPr bwMode="auto">
              <a:xfrm flipV="1">
                <a:off x="2736" y="1632"/>
                <a:ext cx="1008" cy="1056"/>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37" name="Line 53">
                <a:extLst>
                  <a:ext uri="{FF2B5EF4-FFF2-40B4-BE49-F238E27FC236}">
                    <a16:creationId xmlns:a16="http://schemas.microsoft.com/office/drawing/2014/main" id="{7F381D9D-BF3E-6FBA-2F16-E26EB9DE641B}"/>
                  </a:ext>
                </a:extLst>
              </p:cNvPr>
              <p:cNvSpPr>
                <a:spLocks noChangeShapeType="1"/>
              </p:cNvSpPr>
              <p:nvPr/>
            </p:nvSpPr>
            <p:spPr bwMode="auto">
              <a:xfrm flipV="1">
                <a:off x="2736" y="1680"/>
                <a:ext cx="1008" cy="1584"/>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27024" name="Group 54">
              <a:extLst>
                <a:ext uri="{FF2B5EF4-FFF2-40B4-BE49-F238E27FC236}">
                  <a16:creationId xmlns:a16="http://schemas.microsoft.com/office/drawing/2014/main" id="{B1F42160-106B-25B1-2138-22F92897F0B4}"/>
                </a:ext>
              </a:extLst>
            </p:cNvPr>
            <p:cNvGrpSpPr>
              <a:grpSpLocks/>
            </p:cNvGrpSpPr>
            <p:nvPr/>
          </p:nvGrpSpPr>
          <p:grpSpPr bwMode="auto">
            <a:xfrm>
              <a:off x="2736" y="1584"/>
              <a:ext cx="1008" cy="1680"/>
              <a:chOff x="2736" y="1584"/>
              <a:chExt cx="1008" cy="1680"/>
            </a:xfrm>
          </p:grpSpPr>
          <p:sp>
            <p:nvSpPr>
              <p:cNvPr id="127030" name="Line 55">
                <a:extLst>
                  <a:ext uri="{FF2B5EF4-FFF2-40B4-BE49-F238E27FC236}">
                    <a16:creationId xmlns:a16="http://schemas.microsoft.com/office/drawing/2014/main" id="{C2E36AA4-D152-01B7-7BFE-E679DFF8E4C9}"/>
                  </a:ext>
                </a:extLst>
              </p:cNvPr>
              <p:cNvSpPr>
                <a:spLocks noChangeShapeType="1"/>
              </p:cNvSpPr>
              <p:nvPr/>
            </p:nvSpPr>
            <p:spPr bwMode="auto">
              <a:xfrm>
                <a:off x="2736" y="1584"/>
                <a:ext cx="1008" cy="480"/>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31" name="Line 56">
                <a:extLst>
                  <a:ext uri="{FF2B5EF4-FFF2-40B4-BE49-F238E27FC236}">
                    <a16:creationId xmlns:a16="http://schemas.microsoft.com/office/drawing/2014/main" id="{70EF1486-4152-C12D-8EDE-7B6291EF8D0D}"/>
                  </a:ext>
                </a:extLst>
              </p:cNvPr>
              <p:cNvSpPr>
                <a:spLocks noChangeShapeType="1"/>
              </p:cNvSpPr>
              <p:nvPr/>
            </p:nvSpPr>
            <p:spPr bwMode="auto">
              <a:xfrm flipV="1">
                <a:off x="2736" y="2112"/>
                <a:ext cx="1008" cy="48"/>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32" name="Line 57">
                <a:extLst>
                  <a:ext uri="{FF2B5EF4-FFF2-40B4-BE49-F238E27FC236}">
                    <a16:creationId xmlns:a16="http://schemas.microsoft.com/office/drawing/2014/main" id="{7A2EE5A5-A045-EE52-1BD6-88E253FA69A0}"/>
                  </a:ext>
                </a:extLst>
              </p:cNvPr>
              <p:cNvSpPr>
                <a:spLocks noChangeShapeType="1"/>
              </p:cNvSpPr>
              <p:nvPr/>
            </p:nvSpPr>
            <p:spPr bwMode="auto">
              <a:xfrm flipV="1">
                <a:off x="2736" y="2160"/>
                <a:ext cx="1008" cy="528"/>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33" name="Line 58">
                <a:extLst>
                  <a:ext uri="{FF2B5EF4-FFF2-40B4-BE49-F238E27FC236}">
                    <a16:creationId xmlns:a16="http://schemas.microsoft.com/office/drawing/2014/main" id="{CBE8EF3A-B05E-8686-27DE-57F833FA1A65}"/>
                  </a:ext>
                </a:extLst>
              </p:cNvPr>
              <p:cNvSpPr>
                <a:spLocks noChangeShapeType="1"/>
              </p:cNvSpPr>
              <p:nvPr/>
            </p:nvSpPr>
            <p:spPr bwMode="auto">
              <a:xfrm flipV="1">
                <a:off x="2736" y="2256"/>
                <a:ext cx="1008" cy="1008"/>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27025" name="Group 59">
              <a:extLst>
                <a:ext uri="{FF2B5EF4-FFF2-40B4-BE49-F238E27FC236}">
                  <a16:creationId xmlns:a16="http://schemas.microsoft.com/office/drawing/2014/main" id="{259638EC-1A23-8C93-9D9E-25DA97226F3C}"/>
                </a:ext>
              </a:extLst>
            </p:cNvPr>
            <p:cNvGrpSpPr>
              <a:grpSpLocks/>
            </p:cNvGrpSpPr>
            <p:nvPr/>
          </p:nvGrpSpPr>
          <p:grpSpPr bwMode="auto">
            <a:xfrm flipV="1">
              <a:off x="2736" y="1584"/>
              <a:ext cx="1008" cy="1680"/>
              <a:chOff x="2736" y="1584"/>
              <a:chExt cx="1008" cy="1680"/>
            </a:xfrm>
          </p:grpSpPr>
          <p:sp>
            <p:nvSpPr>
              <p:cNvPr id="127026" name="Line 60">
                <a:extLst>
                  <a:ext uri="{FF2B5EF4-FFF2-40B4-BE49-F238E27FC236}">
                    <a16:creationId xmlns:a16="http://schemas.microsoft.com/office/drawing/2014/main" id="{B0880233-2240-1F04-18CE-A301009E7CCE}"/>
                  </a:ext>
                </a:extLst>
              </p:cNvPr>
              <p:cNvSpPr>
                <a:spLocks noChangeShapeType="1"/>
              </p:cNvSpPr>
              <p:nvPr/>
            </p:nvSpPr>
            <p:spPr bwMode="auto">
              <a:xfrm>
                <a:off x="2736" y="1584"/>
                <a:ext cx="1008" cy="480"/>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27" name="Line 61">
                <a:extLst>
                  <a:ext uri="{FF2B5EF4-FFF2-40B4-BE49-F238E27FC236}">
                    <a16:creationId xmlns:a16="http://schemas.microsoft.com/office/drawing/2014/main" id="{7F94B049-48A9-9EF9-DE4F-5C8E5C5C4A31}"/>
                  </a:ext>
                </a:extLst>
              </p:cNvPr>
              <p:cNvSpPr>
                <a:spLocks noChangeShapeType="1"/>
              </p:cNvSpPr>
              <p:nvPr/>
            </p:nvSpPr>
            <p:spPr bwMode="auto">
              <a:xfrm flipV="1">
                <a:off x="2736" y="2112"/>
                <a:ext cx="1008" cy="48"/>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28" name="Line 62">
                <a:extLst>
                  <a:ext uri="{FF2B5EF4-FFF2-40B4-BE49-F238E27FC236}">
                    <a16:creationId xmlns:a16="http://schemas.microsoft.com/office/drawing/2014/main" id="{72623EAD-8C3A-2816-9F2A-8F94714266EE}"/>
                  </a:ext>
                </a:extLst>
              </p:cNvPr>
              <p:cNvSpPr>
                <a:spLocks noChangeShapeType="1"/>
              </p:cNvSpPr>
              <p:nvPr/>
            </p:nvSpPr>
            <p:spPr bwMode="auto">
              <a:xfrm flipV="1">
                <a:off x="2736" y="2160"/>
                <a:ext cx="1008" cy="528"/>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29" name="Line 63">
                <a:extLst>
                  <a:ext uri="{FF2B5EF4-FFF2-40B4-BE49-F238E27FC236}">
                    <a16:creationId xmlns:a16="http://schemas.microsoft.com/office/drawing/2014/main" id="{FE21D485-6DBB-AD32-1D4E-0FCEC39561FA}"/>
                  </a:ext>
                </a:extLst>
              </p:cNvPr>
              <p:cNvSpPr>
                <a:spLocks noChangeShapeType="1"/>
              </p:cNvSpPr>
              <p:nvPr/>
            </p:nvSpPr>
            <p:spPr bwMode="auto">
              <a:xfrm flipV="1">
                <a:off x="2736" y="2256"/>
                <a:ext cx="1008" cy="1008"/>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sp>
        <p:nvSpPr>
          <p:cNvPr id="127004" name="Rectangle 64">
            <a:extLst>
              <a:ext uri="{FF2B5EF4-FFF2-40B4-BE49-F238E27FC236}">
                <a16:creationId xmlns:a16="http://schemas.microsoft.com/office/drawing/2014/main" id="{8D1EB928-19CE-4E28-A81F-E2814941CABE}"/>
              </a:ext>
            </a:extLst>
          </p:cNvPr>
          <p:cNvSpPr>
            <a:spLocks noChangeArrowheads="1"/>
          </p:cNvSpPr>
          <p:nvPr/>
        </p:nvSpPr>
        <p:spPr bwMode="auto">
          <a:xfrm>
            <a:off x="4386263" y="2057400"/>
            <a:ext cx="762000" cy="5334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Choose</a:t>
            </a:r>
          </a:p>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Egress</a:t>
            </a:r>
          </a:p>
        </p:txBody>
      </p:sp>
      <p:sp>
        <p:nvSpPr>
          <p:cNvPr id="127005" name="Rectangle 65">
            <a:extLst>
              <a:ext uri="{FF2B5EF4-FFF2-40B4-BE49-F238E27FC236}">
                <a16:creationId xmlns:a16="http://schemas.microsoft.com/office/drawing/2014/main" id="{AFA34B64-CFFC-9AF4-62FD-15E2B11CE52C}"/>
              </a:ext>
            </a:extLst>
          </p:cNvPr>
          <p:cNvSpPr>
            <a:spLocks noChangeArrowheads="1"/>
          </p:cNvSpPr>
          <p:nvPr/>
        </p:nvSpPr>
        <p:spPr bwMode="auto">
          <a:xfrm>
            <a:off x="4386263" y="2895600"/>
            <a:ext cx="762000" cy="5334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Choose</a:t>
            </a:r>
          </a:p>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Egress</a:t>
            </a:r>
          </a:p>
        </p:txBody>
      </p:sp>
      <p:sp>
        <p:nvSpPr>
          <p:cNvPr id="127006" name="Rectangle 66">
            <a:extLst>
              <a:ext uri="{FF2B5EF4-FFF2-40B4-BE49-F238E27FC236}">
                <a16:creationId xmlns:a16="http://schemas.microsoft.com/office/drawing/2014/main" id="{2530847E-4DF0-D005-8A54-2F13B073494F}"/>
              </a:ext>
            </a:extLst>
          </p:cNvPr>
          <p:cNvSpPr>
            <a:spLocks noChangeArrowheads="1"/>
          </p:cNvSpPr>
          <p:nvPr/>
        </p:nvSpPr>
        <p:spPr bwMode="auto">
          <a:xfrm>
            <a:off x="4386263" y="3733800"/>
            <a:ext cx="762000" cy="5334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Choose</a:t>
            </a:r>
          </a:p>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Egress</a:t>
            </a:r>
          </a:p>
        </p:txBody>
      </p:sp>
      <p:sp>
        <p:nvSpPr>
          <p:cNvPr id="127007" name="Rectangle 67">
            <a:extLst>
              <a:ext uri="{FF2B5EF4-FFF2-40B4-BE49-F238E27FC236}">
                <a16:creationId xmlns:a16="http://schemas.microsoft.com/office/drawing/2014/main" id="{9E1BBC5E-18E2-33A9-7455-29E538DA10A4}"/>
              </a:ext>
            </a:extLst>
          </p:cNvPr>
          <p:cNvSpPr>
            <a:spLocks noChangeArrowheads="1"/>
          </p:cNvSpPr>
          <p:nvPr/>
        </p:nvSpPr>
        <p:spPr bwMode="auto">
          <a:xfrm>
            <a:off x="4386263" y="4648200"/>
            <a:ext cx="762000" cy="5334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Choose</a:t>
            </a:r>
          </a:p>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Egress</a:t>
            </a:r>
          </a:p>
        </p:txBody>
      </p:sp>
      <p:grpSp>
        <p:nvGrpSpPr>
          <p:cNvPr id="13" name="Group 68">
            <a:extLst>
              <a:ext uri="{FF2B5EF4-FFF2-40B4-BE49-F238E27FC236}">
                <a16:creationId xmlns:a16="http://schemas.microsoft.com/office/drawing/2014/main" id="{36A1C4C2-BD9E-9E8A-CF5E-5FD442AFCD34}"/>
              </a:ext>
            </a:extLst>
          </p:cNvPr>
          <p:cNvGrpSpPr>
            <a:grpSpLocks/>
          </p:cNvGrpSpPr>
          <p:nvPr/>
        </p:nvGrpSpPr>
        <p:grpSpPr bwMode="auto">
          <a:xfrm>
            <a:off x="604838" y="3352800"/>
            <a:ext cx="1219200" cy="304800"/>
            <a:chOff x="672" y="1152"/>
            <a:chExt cx="768" cy="192"/>
          </a:xfrm>
        </p:grpSpPr>
        <p:sp>
          <p:nvSpPr>
            <p:cNvPr id="127016" name="Rectangle 69">
              <a:extLst>
                <a:ext uri="{FF2B5EF4-FFF2-40B4-BE49-F238E27FC236}">
                  <a16:creationId xmlns:a16="http://schemas.microsoft.com/office/drawing/2014/main" id="{237E2657-4813-2DD4-E8B3-FEFADF023FAB}"/>
                </a:ext>
              </a:extLst>
            </p:cNvPr>
            <p:cNvSpPr>
              <a:spLocks noChangeArrowheads="1"/>
            </p:cNvSpPr>
            <p:nvPr/>
          </p:nvSpPr>
          <p:spPr bwMode="auto">
            <a:xfrm>
              <a:off x="855" y="1152"/>
              <a:ext cx="345" cy="19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127017" name="Group 70">
              <a:extLst>
                <a:ext uri="{FF2B5EF4-FFF2-40B4-BE49-F238E27FC236}">
                  <a16:creationId xmlns:a16="http://schemas.microsoft.com/office/drawing/2014/main" id="{838A3606-C82D-9B5E-0033-422E760C6114}"/>
                </a:ext>
              </a:extLst>
            </p:cNvPr>
            <p:cNvGrpSpPr>
              <a:grpSpLocks/>
            </p:cNvGrpSpPr>
            <p:nvPr/>
          </p:nvGrpSpPr>
          <p:grpSpPr bwMode="auto">
            <a:xfrm>
              <a:off x="672" y="1200"/>
              <a:ext cx="122" cy="96"/>
              <a:chOff x="576" y="1200"/>
              <a:chExt cx="96" cy="48"/>
            </a:xfrm>
          </p:grpSpPr>
          <p:sp>
            <p:nvSpPr>
              <p:cNvPr id="127019" name="Line 71">
                <a:extLst>
                  <a:ext uri="{FF2B5EF4-FFF2-40B4-BE49-F238E27FC236}">
                    <a16:creationId xmlns:a16="http://schemas.microsoft.com/office/drawing/2014/main" id="{D8E9983A-AE6D-5746-1C8B-B486C699AA81}"/>
                  </a:ext>
                </a:extLst>
              </p:cNvPr>
              <p:cNvSpPr>
                <a:spLocks noChangeShapeType="1"/>
              </p:cNvSpPr>
              <p:nvPr/>
            </p:nvSpPr>
            <p:spPr bwMode="auto">
              <a:xfrm>
                <a:off x="672" y="1200"/>
                <a:ext cx="0"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20" name="Line 72">
                <a:extLst>
                  <a:ext uri="{FF2B5EF4-FFF2-40B4-BE49-F238E27FC236}">
                    <a16:creationId xmlns:a16="http://schemas.microsoft.com/office/drawing/2014/main" id="{CAE581C9-BA2F-38E9-C925-051F44D803A6}"/>
                  </a:ext>
                </a:extLst>
              </p:cNvPr>
              <p:cNvSpPr>
                <a:spLocks noChangeShapeType="1"/>
              </p:cNvSpPr>
              <p:nvPr/>
            </p:nvSpPr>
            <p:spPr bwMode="auto">
              <a:xfrm>
                <a:off x="624" y="1200"/>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21" name="Line 73">
                <a:extLst>
                  <a:ext uri="{FF2B5EF4-FFF2-40B4-BE49-F238E27FC236}">
                    <a16:creationId xmlns:a16="http://schemas.microsoft.com/office/drawing/2014/main" id="{0A240D34-0838-0542-0ECC-028573773410}"/>
                  </a:ext>
                </a:extLst>
              </p:cNvPr>
              <p:cNvSpPr>
                <a:spLocks noChangeShapeType="1"/>
              </p:cNvSpPr>
              <p:nvPr/>
            </p:nvSpPr>
            <p:spPr bwMode="auto">
              <a:xfrm>
                <a:off x="576" y="1200"/>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127018" name="Rectangle 74">
              <a:extLst>
                <a:ext uri="{FF2B5EF4-FFF2-40B4-BE49-F238E27FC236}">
                  <a16:creationId xmlns:a16="http://schemas.microsoft.com/office/drawing/2014/main" id="{919B6FC5-19D2-FDCC-1BC9-B3CD62343133}"/>
                </a:ext>
              </a:extLst>
            </p:cNvPr>
            <p:cNvSpPr>
              <a:spLocks noChangeArrowheads="1"/>
            </p:cNvSpPr>
            <p:nvPr/>
          </p:nvSpPr>
          <p:spPr bwMode="auto">
            <a:xfrm>
              <a:off x="1200" y="1152"/>
              <a:ext cx="240" cy="19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ja-JP"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a:t>
              </a:r>
              <a:r>
                <a:rPr kumimoji="1" lang="en-US" altLang="ja-JP"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4</a:t>
              </a:r>
              <a:r>
                <a:rPr kumimoji="1" lang="ja-JP"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a:t>
              </a:r>
              <a:endPar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endParaRPr>
            </a:p>
          </p:txBody>
        </p:sp>
      </p:grpSp>
      <p:grpSp>
        <p:nvGrpSpPr>
          <p:cNvPr id="15" name="Group 75">
            <a:extLst>
              <a:ext uri="{FF2B5EF4-FFF2-40B4-BE49-F238E27FC236}">
                <a16:creationId xmlns:a16="http://schemas.microsoft.com/office/drawing/2014/main" id="{272D1E07-1B78-13EC-71B0-E574169E2A08}"/>
              </a:ext>
            </a:extLst>
          </p:cNvPr>
          <p:cNvGrpSpPr>
            <a:grpSpLocks/>
          </p:cNvGrpSpPr>
          <p:nvPr/>
        </p:nvGrpSpPr>
        <p:grpSpPr bwMode="auto">
          <a:xfrm>
            <a:off x="1671638" y="2057400"/>
            <a:ext cx="1219200" cy="304800"/>
            <a:chOff x="672" y="1152"/>
            <a:chExt cx="768" cy="192"/>
          </a:xfrm>
        </p:grpSpPr>
        <p:sp>
          <p:nvSpPr>
            <p:cNvPr id="127010" name="Rectangle 76">
              <a:extLst>
                <a:ext uri="{FF2B5EF4-FFF2-40B4-BE49-F238E27FC236}">
                  <a16:creationId xmlns:a16="http://schemas.microsoft.com/office/drawing/2014/main" id="{ACCF2A85-AB13-A0BE-07BE-3B2623A181EA}"/>
                </a:ext>
              </a:extLst>
            </p:cNvPr>
            <p:cNvSpPr>
              <a:spLocks noChangeArrowheads="1"/>
            </p:cNvSpPr>
            <p:nvPr/>
          </p:nvSpPr>
          <p:spPr bwMode="auto">
            <a:xfrm>
              <a:off x="855" y="1152"/>
              <a:ext cx="345" cy="19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127011" name="Group 77">
              <a:extLst>
                <a:ext uri="{FF2B5EF4-FFF2-40B4-BE49-F238E27FC236}">
                  <a16:creationId xmlns:a16="http://schemas.microsoft.com/office/drawing/2014/main" id="{6EB8C746-BFF4-754E-0BA3-5531BB56AB5F}"/>
                </a:ext>
              </a:extLst>
            </p:cNvPr>
            <p:cNvGrpSpPr>
              <a:grpSpLocks/>
            </p:cNvGrpSpPr>
            <p:nvPr/>
          </p:nvGrpSpPr>
          <p:grpSpPr bwMode="auto">
            <a:xfrm>
              <a:off x="672" y="1200"/>
              <a:ext cx="122" cy="96"/>
              <a:chOff x="576" y="1200"/>
              <a:chExt cx="96" cy="48"/>
            </a:xfrm>
          </p:grpSpPr>
          <p:sp>
            <p:nvSpPr>
              <p:cNvPr id="127013" name="Line 78">
                <a:extLst>
                  <a:ext uri="{FF2B5EF4-FFF2-40B4-BE49-F238E27FC236}">
                    <a16:creationId xmlns:a16="http://schemas.microsoft.com/office/drawing/2014/main" id="{A6AE03CB-9636-856A-FCD0-DCF9E396634C}"/>
                  </a:ext>
                </a:extLst>
              </p:cNvPr>
              <p:cNvSpPr>
                <a:spLocks noChangeShapeType="1"/>
              </p:cNvSpPr>
              <p:nvPr/>
            </p:nvSpPr>
            <p:spPr bwMode="auto">
              <a:xfrm>
                <a:off x="672" y="1200"/>
                <a:ext cx="0"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14" name="Line 79">
                <a:extLst>
                  <a:ext uri="{FF2B5EF4-FFF2-40B4-BE49-F238E27FC236}">
                    <a16:creationId xmlns:a16="http://schemas.microsoft.com/office/drawing/2014/main" id="{2B56260F-2C26-F6FA-67CA-8824B4A29E62}"/>
                  </a:ext>
                </a:extLst>
              </p:cNvPr>
              <p:cNvSpPr>
                <a:spLocks noChangeShapeType="1"/>
              </p:cNvSpPr>
              <p:nvPr/>
            </p:nvSpPr>
            <p:spPr bwMode="auto">
              <a:xfrm>
                <a:off x="624" y="1200"/>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7015" name="Line 80">
                <a:extLst>
                  <a:ext uri="{FF2B5EF4-FFF2-40B4-BE49-F238E27FC236}">
                    <a16:creationId xmlns:a16="http://schemas.microsoft.com/office/drawing/2014/main" id="{E4CA787E-4892-C7DA-36A3-9DBA67794DBD}"/>
                  </a:ext>
                </a:extLst>
              </p:cNvPr>
              <p:cNvSpPr>
                <a:spLocks noChangeShapeType="1"/>
              </p:cNvSpPr>
              <p:nvPr/>
            </p:nvSpPr>
            <p:spPr bwMode="auto">
              <a:xfrm>
                <a:off x="576" y="1200"/>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127012" name="Rectangle 81">
              <a:extLst>
                <a:ext uri="{FF2B5EF4-FFF2-40B4-BE49-F238E27FC236}">
                  <a16:creationId xmlns:a16="http://schemas.microsoft.com/office/drawing/2014/main" id="{56DB7C05-DD23-6873-2563-B6CE9A8DC5B1}"/>
                </a:ext>
              </a:extLst>
            </p:cNvPr>
            <p:cNvSpPr>
              <a:spLocks noChangeArrowheads="1"/>
            </p:cNvSpPr>
            <p:nvPr/>
          </p:nvSpPr>
          <p:spPr bwMode="auto">
            <a:xfrm>
              <a:off x="1200" y="1152"/>
              <a:ext cx="240" cy="19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r>
                <a:rPr kumimoji="1" lang="ja-JP"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a:t>
              </a:r>
              <a:r>
                <a:rPr kumimoji="1" lang="en-US" altLang="ja-JP"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4</a:t>
              </a:r>
              <a:r>
                <a:rPr kumimoji="1" lang="ja-JP"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a:t>
              </a:r>
              <a:endParaRPr kumimoji="1" lang="en-US" altLang="en-US" sz="1600" b="1"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5400000">
                                      <p:cBhvr>
                                        <p:cTn id="12" dur="500" fill="hold"/>
                                        <p:tgtEl>
                                          <p:spTgt spid="13"/>
                                        </p:tgtEl>
                                        <p:attrNameLst>
                                          <p:attrName>r</p:attrName>
                                        </p:attrNameLst>
                                      </p:cBhvr>
                                    </p:animRot>
                                  </p:childTnLst>
                                </p:cTn>
                              </p:par>
                            </p:childTnLst>
                          </p:cTn>
                        </p:par>
                        <p:par>
                          <p:cTn id="13" fill="hold" nodeType="afterGroup">
                            <p:stCondLst>
                              <p:cond delay="500"/>
                            </p:stCondLst>
                            <p:childTnLst>
                              <p:par>
                                <p:cTn id="14" presetID="42" presetClass="path" presetSubtype="0" accel="50000" decel="50000" fill="hold" nodeType="afterEffect">
                                  <p:stCondLst>
                                    <p:cond delay="0"/>
                                  </p:stCondLst>
                                  <p:childTnLst>
                                    <p:animMotion origin="layout" path="M -3.33333E-6 -4.44444E-6 L -3.33333E-6 0.2 " pathEditMode="relative" rAng="0" ptsTypes="AA">
                                      <p:cBhvr>
                                        <p:cTn id="15" dur="1000" fill="hold"/>
                                        <p:tgtEl>
                                          <p:spTgt spid="13"/>
                                        </p:tgtEl>
                                        <p:attrNameLst>
                                          <p:attrName>ppt_x</p:attrName>
                                          <p:attrName>ppt_y</p:attrName>
                                        </p:attrNameLst>
                                      </p:cBhvr>
                                      <p:rCtr x="0" y="10000"/>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par>
                          <p:cTn id="20" fill="hold" nodeType="afterGroup">
                            <p:stCondLst>
                              <p:cond delay="0"/>
                            </p:stCondLst>
                            <p:childTnLst>
                              <p:par>
                                <p:cTn id="21" presetID="0" presetClass="path" presetSubtype="0" accel="50000" decel="50000" fill="hold" nodeType="afterEffect">
                                  <p:stCondLst>
                                    <p:cond delay="0"/>
                                  </p:stCondLst>
                                  <p:childTnLst>
                                    <p:animMotion origin="layout" path="M 0.01997 0.01112 L 0.31164 0.01112 " pathEditMode="relative" rAng="0" ptsTypes="AA">
                                      <p:cBhvr>
                                        <p:cTn id="22" dur="2000" fill="hold"/>
                                        <p:tgtEl>
                                          <p:spTgt spid="15"/>
                                        </p:tgtEl>
                                        <p:attrNameLst>
                                          <p:attrName>ppt_x</p:attrName>
                                          <p:attrName>ppt_y</p:attrName>
                                        </p:attrNameLst>
                                      </p:cBhvr>
                                      <p:rCtr x="14583" y="0"/>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mph" presetSubtype="0" fill="hold" nodeType="clickEffect">
                                  <p:stCondLst>
                                    <p:cond delay="0"/>
                                  </p:stCondLst>
                                  <p:childTnLst>
                                    <p:animRot by="4500000">
                                      <p:cBhvr>
                                        <p:cTn id="26" dur="500" fill="hold"/>
                                        <p:tgtEl>
                                          <p:spTgt spid="15"/>
                                        </p:tgtEl>
                                        <p:attrNameLst>
                                          <p:attrName>r</p:attrName>
                                        </p:attrNameLst>
                                      </p:cBhvr>
                                    </p:animRot>
                                  </p:childTnLst>
                                </p:cTn>
                              </p:par>
                            </p:childTnLst>
                          </p:cTn>
                        </p:par>
                        <p:par>
                          <p:cTn id="27" fill="hold" nodeType="afterGroup">
                            <p:stCondLst>
                              <p:cond delay="500"/>
                            </p:stCondLst>
                            <p:childTnLst>
                              <p:par>
                                <p:cTn id="28" presetID="0" presetClass="path" presetSubtype="0" accel="50000" decel="50000" fill="hold" nodeType="afterEffect">
                                  <p:stCondLst>
                                    <p:cond delay="0"/>
                                  </p:stCondLst>
                                  <p:childTnLst>
                                    <p:animMotion origin="layout" path="M 0.31163 0.01111 L 0.4283 0.4 " pathEditMode="relative" ptsTypes="AA">
                                      <p:cBhvr>
                                        <p:cTn id="29" dur="1000" fill="hold"/>
                                        <p:tgtEl>
                                          <p:spTgt spid="15"/>
                                        </p:tgtEl>
                                        <p:attrNameLst>
                                          <p:attrName>ppt_x</p:attrName>
                                          <p:attrName>ppt_y</p:attrName>
                                        </p:attrNameLst>
                                      </p:cBhvr>
                                    </p:animMotion>
                                  </p:childTnLst>
                                </p:cTn>
                              </p:par>
                            </p:childTnLst>
                          </p:cTn>
                        </p:par>
                        <p:par>
                          <p:cTn id="30" fill="hold" nodeType="afterGroup">
                            <p:stCondLst>
                              <p:cond delay="1500"/>
                            </p:stCondLst>
                            <p:childTnLst>
                              <p:par>
                                <p:cTn id="31" presetID="8" presetClass="emph" presetSubtype="0" fill="hold" nodeType="afterEffect">
                                  <p:stCondLst>
                                    <p:cond delay="0"/>
                                  </p:stCondLst>
                                  <p:childTnLst>
                                    <p:animRot by="-4500000">
                                      <p:cBhvr>
                                        <p:cTn id="32" dur="500" fill="hold"/>
                                        <p:tgtEl>
                                          <p:spTgt spid="15"/>
                                        </p:tgtEl>
                                        <p:attrNameLst>
                                          <p:attrName>r</p:attrName>
                                        </p:attrNameLst>
                                      </p:cBhvr>
                                    </p:animRot>
                                  </p:childTnLst>
                                </p:cTn>
                              </p:par>
                            </p:childTnLst>
                          </p:cTn>
                        </p:par>
                      </p:childTnLst>
                    </p:cTn>
                  </p:par>
                  <p:par>
                    <p:cTn id="33" fill="hold" nodeType="clickPar">
                      <p:stCondLst>
                        <p:cond delay="indefinite"/>
                      </p:stCondLst>
                      <p:childTnLst>
                        <p:par>
                          <p:cTn id="34" fill="hold" nodeType="withGroup">
                            <p:stCondLst>
                              <p:cond delay="0"/>
                            </p:stCondLst>
                            <p:childTnLst>
                              <p:par>
                                <p:cTn id="35" presetID="63" presetClass="path" presetSubtype="0" accel="50000" decel="50000" fill="hold" nodeType="clickEffect">
                                  <p:stCondLst>
                                    <p:cond delay="0"/>
                                  </p:stCondLst>
                                  <p:childTnLst>
                                    <p:animMotion origin="layout" path="M 0.4283 0.4 L 0.6783 0.4 " pathEditMode="relative" rAng="0" ptsTypes="AA">
                                      <p:cBhvr>
                                        <p:cTn id="36" dur="1000" fill="hold"/>
                                        <p:tgtEl>
                                          <p:spTgt spid="15"/>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6AC91149-982F-7C1F-21D7-26E54B498E08}"/>
              </a:ext>
            </a:extLst>
          </p:cNvPr>
          <p:cNvSpPr>
            <a:spLocks noGrp="1"/>
          </p:cNvSpPr>
          <p:nvPr>
            <p:ph type="title"/>
          </p:nvPr>
        </p:nvSpPr>
        <p:spPr/>
        <p:txBody>
          <a:bodyPr/>
          <a:lstStyle/>
          <a:p>
            <a:r>
              <a:rPr lang="en-US" altLang="en-US">
                <a:ea typeface="ＭＳ Ｐゴシック" panose="020B0600070205080204" pitchFamily="34" charset="-128"/>
              </a:rPr>
              <a:t>Queue Management Issues</a:t>
            </a:r>
          </a:p>
        </p:txBody>
      </p:sp>
      <p:sp>
        <p:nvSpPr>
          <p:cNvPr id="129026" name="Content Placeholder 3">
            <a:extLst>
              <a:ext uri="{FF2B5EF4-FFF2-40B4-BE49-F238E27FC236}">
                <a16:creationId xmlns:a16="http://schemas.microsoft.com/office/drawing/2014/main" id="{E945A256-58E0-809B-1E85-7951242EDF99}"/>
              </a:ext>
            </a:extLst>
          </p:cNvPr>
          <p:cNvSpPr>
            <a:spLocks noGrp="1"/>
          </p:cNvSpPr>
          <p:nvPr>
            <p:ph idx="1"/>
          </p:nvPr>
        </p:nvSpPr>
        <p:spPr/>
        <p:txBody>
          <a:bodyPr/>
          <a:lstStyle/>
          <a:p>
            <a:r>
              <a:rPr lang="en-US" altLang="en-US">
                <a:ea typeface="ＭＳ Ｐゴシック" panose="020B0600070205080204" pitchFamily="34" charset="-128"/>
              </a:rPr>
              <a:t>Scheduling discipline	</a:t>
            </a:r>
          </a:p>
          <a:p>
            <a:pPr lvl="1"/>
            <a:r>
              <a:rPr lang="en-US" altLang="en-US">
                <a:ea typeface="ＭＳ Ｐゴシック" panose="020B0600070205080204" pitchFamily="34" charset="-128"/>
              </a:rPr>
              <a:t>Which packet to send?</a:t>
            </a:r>
          </a:p>
          <a:p>
            <a:pPr lvl="1"/>
            <a:r>
              <a:rPr lang="en-US" altLang="en-US">
                <a:ea typeface="ＭＳ Ｐゴシック" panose="020B0600070205080204" pitchFamily="34" charset="-128"/>
              </a:rPr>
              <a:t>Some notion of fairness?  Priority?</a:t>
            </a:r>
          </a:p>
          <a:p>
            <a:r>
              <a:rPr lang="en-US" altLang="en-US">
                <a:ea typeface="ＭＳ Ｐゴシック" panose="020B0600070205080204" pitchFamily="34" charset="-128"/>
              </a:rPr>
              <a:t>Drop policy</a:t>
            </a:r>
          </a:p>
          <a:p>
            <a:pPr lvl="1"/>
            <a:r>
              <a:rPr lang="en-US" altLang="en-US">
                <a:ea typeface="ＭＳ Ｐゴシック" panose="020B0600070205080204" pitchFamily="34" charset="-128"/>
              </a:rPr>
              <a:t>When should you discard a packet?</a:t>
            </a:r>
          </a:p>
          <a:p>
            <a:pPr lvl="1"/>
            <a:r>
              <a:rPr lang="en-US" altLang="en-US">
                <a:ea typeface="ＭＳ Ｐゴシック" panose="020B0600070205080204" pitchFamily="34" charset="-128"/>
              </a:rPr>
              <a:t>Which packet to discard?</a:t>
            </a:r>
          </a:p>
          <a:p>
            <a:r>
              <a:rPr lang="en-US" altLang="en-US">
                <a:ea typeface="ＭＳ Ｐゴシック" panose="020B0600070205080204" pitchFamily="34" charset="-128"/>
              </a:rPr>
              <a:t>Goal: balance throughput and delay</a:t>
            </a:r>
          </a:p>
          <a:p>
            <a:pPr lvl="1"/>
            <a:r>
              <a:rPr lang="en-US" altLang="en-US">
                <a:ea typeface="ＭＳ Ｐゴシック" panose="020B0600070205080204" pitchFamily="34" charset="-128"/>
              </a:rPr>
              <a:t>Huge buffers minimize drops, but add to queuing delay (thus higher RTT, longer slow start, …)</a:t>
            </a:r>
          </a:p>
        </p:txBody>
      </p:sp>
      <p:sp>
        <p:nvSpPr>
          <p:cNvPr id="129027" name="Slide Number Placeholder 2">
            <a:extLst>
              <a:ext uri="{FF2B5EF4-FFF2-40B4-BE49-F238E27FC236}">
                <a16:creationId xmlns:a16="http://schemas.microsoft.com/office/drawing/2014/main" id="{2114FB05-E39F-3012-62CC-177856679E2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F9930584-34E6-3A40-ACD9-D503B0952AFA}"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39</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17CFAEDD-F82E-F1BE-91E4-86441AAFF612}"/>
              </a:ext>
            </a:extLst>
          </p:cNvPr>
          <p:cNvSpPr txBox="1">
            <a:spLocks noChangeArrowheads="1"/>
          </p:cNvSpPr>
          <p:nvPr/>
        </p:nvSpPr>
        <p:spPr bwMode="auto">
          <a:xfrm>
            <a:off x="1371600" y="6535738"/>
            <a:ext cx="4267200" cy="304800"/>
          </a:xfrm>
          <a:prstGeom prst="rect">
            <a:avLst/>
          </a:prstGeom>
          <a:noFill/>
          <a:ln>
            <a:noFill/>
          </a:ln>
        </p:spPr>
        <p:txBody>
          <a:bodyPr>
            <a:spAutoFit/>
          </a:bodyPr>
          <a:lstStyle>
            <a:lvl1pPr>
              <a:defRPr kumimoji="1" sz="2400">
                <a:solidFill>
                  <a:srgbClr val="33CC33"/>
                </a:solidFill>
                <a:latin typeface="Tahoma" panose="020B0604030504040204" pitchFamily="34" charset="0"/>
                <a:ea typeface="ＭＳ Ｐゴシック" panose="020B0600070205080204" pitchFamily="34" charset="-128"/>
              </a:defRPr>
            </a:lvl1pPr>
            <a:lvl2pPr marL="742950" indent="-285750">
              <a:defRPr kumimoji="1" sz="2400">
                <a:solidFill>
                  <a:srgbClr val="33CC33"/>
                </a:solidFill>
                <a:latin typeface="Tahoma" panose="020B0604030504040204" pitchFamily="34" charset="0"/>
                <a:ea typeface="ＭＳ Ｐゴシック" panose="020B0600070205080204" pitchFamily="34" charset="-128"/>
              </a:defRPr>
            </a:lvl2pPr>
            <a:lvl3pPr marL="1143000" indent="-228600">
              <a:defRPr kumimoji="1" sz="2400">
                <a:solidFill>
                  <a:srgbClr val="33CC33"/>
                </a:solidFill>
                <a:latin typeface="Tahoma" panose="020B0604030504040204" pitchFamily="34" charset="0"/>
                <a:ea typeface="ＭＳ Ｐゴシック" panose="020B0600070205080204" pitchFamily="34" charset="-128"/>
              </a:defRPr>
            </a:lvl3pPr>
            <a:lvl4pPr marL="1600200" indent="-228600">
              <a:defRPr kumimoji="1" sz="2400">
                <a:solidFill>
                  <a:srgbClr val="33CC33"/>
                </a:solidFill>
                <a:latin typeface="Tahoma" panose="020B0604030504040204" pitchFamily="34" charset="0"/>
                <a:ea typeface="ＭＳ Ｐゴシック" panose="020B0600070205080204" pitchFamily="34" charset="-128"/>
              </a:defRPr>
            </a:lvl4pPr>
            <a:lvl5pPr marL="2057400" indent="-228600">
              <a:defRPr kumimoji="1" sz="2400">
                <a:solidFill>
                  <a:srgbClr val="33CC33"/>
                </a:solidFill>
                <a:latin typeface="Tahoma" panose="020B0604030504040204" pitchFamily="34" charset="0"/>
                <a:ea typeface="ＭＳ Ｐゴシック" panose="020B0600070205080204" pitchFamily="34" charset="-128"/>
              </a:defRPr>
            </a:lvl5pPr>
            <a:lvl6pPr marL="2514600" indent="-228600" algn="ctr" eaLnBrk="0" fontAlgn="base" hangingPunct="0">
              <a:spcBef>
                <a:spcPct val="20000"/>
              </a:spcBef>
              <a:spcAft>
                <a:spcPct val="0"/>
              </a:spcAft>
              <a:buChar char="•"/>
              <a:defRPr kumimoji="1" sz="2400">
                <a:solidFill>
                  <a:srgbClr val="33CC33"/>
                </a:solidFill>
                <a:latin typeface="Tahoma" panose="020B0604030504040204" pitchFamily="34" charset="0"/>
                <a:ea typeface="ＭＳ Ｐゴシック" panose="020B0600070205080204" pitchFamily="34" charset="-128"/>
              </a:defRPr>
            </a:lvl6pPr>
            <a:lvl7pPr marL="2971800" indent="-228600" algn="ctr" eaLnBrk="0" fontAlgn="base" hangingPunct="0">
              <a:spcBef>
                <a:spcPct val="20000"/>
              </a:spcBef>
              <a:spcAft>
                <a:spcPct val="0"/>
              </a:spcAft>
              <a:buChar char="•"/>
              <a:defRPr kumimoji="1" sz="2400">
                <a:solidFill>
                  <a:srgbClr val="33CC33"/>
                </a:solidFill>
                <a:latin typeface="Tahoma" panose="020B0604030504040204" pitchFamily="34" charset="0"/>
                <a:ea typeface="ＭＳ Ｐゴシック" panose="020B0600070205080204" pitchFamily="34" charset="-128"/>
              </a:defRPr>
            </a:lvl7pPr>
            <a:lvl8pPr marL="3429000" indent="-228600" algn="ctr" eaLnBrk="0" fontAlgn="base" hangingPunct="0">
              <a:spcBef>
                <a:spcPct val="20000"/>
              </a:spcBef>
              <a:spcAft>
                <a:spcPct val="0"/>
              </a:spcAft>
              <a:buChar char="•"/>
              <a:defRPr kumimoji="1" sz="2400">
                <a:solidFill>
                  <a:srgbClr val="33CC33"/>
                </a:solidFill>
                <a:latin typeface="Tahoma" panose="020B0604030504040204" pitchFamily="34" charset="0"/>
                <a:ea typeface="ＭＳ Ｐゴシック" panose="020B0600070205080204" pitchFamily="34" charset="-128"/>
              </a:defRPr>
            </a:lvl8pPr>
            <a:lvl9pPr marL="3886200" indent="-228600" algn="ctr" eaLnBrk="0" fontAlgn="base" hangingPunct="0">
              <a:spcBef>
                <a:spcPct val="20000"/>
              </a:spcBef>
              <a:spcAft>
                <a:spcPct val="0"/>
              </a:spcAft>
              <a:buChar char="•"/>
              <a:defRPr kumimoji="1" sz="2400">
                <a:solidFill>
                  <a:srgbClr val="33CC33"/>
                </a:solidFill>
                <a:latin typeface="Tahom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en-US" altLang="en-US" sz="1400" b="1" i="0" u="none" strike="noStrike" kern="1200" cap="none" spc="0" normalizeH="0" baseline="0" noProof="0">
                <a:ln>
                  <a:noFill/>
                </a:ln>
                <a:solidFill>
                  <a:srgbClr val="FFFFFF"/>
                </a:solidFill>
                <a:effectLst/>
                <a:uLnTx/>
                <a:uFillTx/>
                <a:latin typeface="Tahoma" panose="020B0604030504040204" pitchFamily="34" charset="0"/>
                <a:ea typeface="ＭＳ Ｐゴシック" panose="020B0600070205080204" pitchFamily="34" charset="-128"/>
                <a:cs typeface="+mn-cs"/>
              </a:rPr>
              <a:t>Copyright, 1996 © Dale Carnegie &amp; Associates, In</a:t>
            </a:r>
            <a:endParaRPr kumimoji="1" lang="en-US" altLang="en-US" sz="2000" b="1" i="0" u="none" strike="noStrike" kern="1200" cap="none" spc="0" normalizeH="0" baseline="0" noProof="0">
              <a:ln>
                <a:noFill/>
              </a:ln>
              <a:solidFill>
                <a:prstClr val="black"/>
              </a:solidFill>
              <a:effectLst>
                <a:outerShdw blurRad="38100" dist="38100" dir="2700000" algn="tl">
                  <a:srgbClr val="C0C0C0"/>
                </a:outerShdw>
              </a:effectLst>
              <a:uLnTx/>
              <a:uFillTx/>
              <a:latin typeface="Tahoma" panose="020B0604030504040204" pitchFamily="34" charset="0"/>
              <a:ea typeface="ＭＳ Ｐゴシック" panose="020B0600070205080204" pitchFamily="34" charset="-128"/>
              <a:cs typeface="+mn-cs"/>
            </a:endParaRPr>
          </a:p>
        </p:txBody>
      </p:sp>
      <p:sp>
        <p:nvSpPr>
          <p:cNvPr id="82946" name="Rectangle 10">
            <a:extLst>
              <a:ext uri="{FF2B5EF4-FFF2-40B4-BE49-F238E27FC236}">
                <a16:creationId xmlns:a16="http://schemas.microsoft.com/office/drawing/2014/main" id="{361ACE23-E74E-B615-C994-E39F63A1F384}"/>
              </a:ext>
            </a:extLst>
          </p:cNvPr>
          <p:cNvSpPr>
            <a:spLocks noGrp="1"/>
          </p:cNvSpPr>
          <p:nvPr>
            <p:ph type="ctrTitle"/>
          </p:nvPr>
        </p:nvSpPr>
        <p:spPr>
          <a:xfrm>
            <a:off x="711200" y="3097213"/>
            <a:ext cx="7721600" cy="1143000"/>
          </a:xfrm>
        </p:spPr>
        <p:txBody>
          <a:bodyPr/>
          <a:lstStyle/>
          <a:p>
            <a:r>
              <a:rPr lang="en-US" altLang="en-US" dirty="0">
                <a:ea typeface="ＭＳ Ｐゴシック" panose="020B0600070205080204" pitchFamily="34" charset="-128"/>
              </a:rPr>
              <a:t>Development of Congestion Control over TCP versions</a:t>
            </a:r>
            <a:endParaRPr lang="en-US" altLang="en-US" sz="3200" dirty="0">
              <a:ea typeface="ＭＳ Ｐゴシック" panose="020B0600070205080204" pitchFamily="34"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4">
            <a:extLst>
              <a:ext uri="{FF2B5EF4-FFF2-40B4-BE49-F238E27FC236}">
                <a16:creationId xmlns:a16="http://schemas.microsoft.com/office/drawing/2014/main" id="{EF9B01A1-E52E-F020-DC59-39B9E45DE9AD}"/>
              </a:ext>
            </a:extLst>
          </p:cNvPr>
          <p:cNvSpPr>
            <a:spLocks noGrp="1"/>
          </p:cNvSpPr>
          <p:nvPr>
            <p:ph type="ctrTitle"/>
          </p:nvPr>
        </p:nvSpPr>
        <p:spPr>
          <a:xfrm>
            <a:off x="0" y="2568575"/>
            <a:ext cx="9144000" cy="1470025"/>
          </a:xfrm>
        </p:spPr>
        <p:txBody>
          <a:bodyPr/>
          <a:lstStyle/>
          <a:p>
            <a:r>
              <a:rPr lang="en-US" altLang="en-US" dirty="0">
                <a:ea typeface="ＭＳ Ｐゴシック" panose="020B0600070205080204" pitchFamily="34" charset="-128"/>
              </a:rPr>
              <a:t>Queue Management 1: Drop Policy</a:t>
            </a:r>
          </a:p>
        </p:txBody>
      </p:sp>
      <p:sp>
        <p:nvSpPr>
          <p:cNvPr id="144386" name="Rectangle 4">
            <a:extLst>
              <a:ext uri="{FF2B5EF4-FFF2-40B4-BE49-F238E27FC236}">
                <a16:creationId xmlns:a16="http://schemas.microsoft.com/office/drawing/2014/main" id="{76C2AA48-E53D-46A1-FC76-3EBD9FDF2F5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7254C891-8BBA-1541-9777-EBCFBE98217F}"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40</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3468937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604E2179-8D38-7113-85B2-42C711AF888B}"/>
              </a:ext>
            </a:extLst>
          </p:cNvPr>
          <p:cNvSpPr>
            <a:spLocks noGrp="1"/>
          </p:cNvSpPr>
          <p:nvPr>
            <p:ph type="title"/>
          </p:nvPr>
        </p:nvSpPr>
        <p:spPr>
          <a:xfrm>
            <a:off x="406400" y="414338"/>
            <a:ext cx="7772400" cy="814387"/>
          </a:xfrm>
        </p:spPr>
        <p:txBody>
          <a:bodyPr/>
          <a:lstStyle/>
          <a:p>
            <a:pPr eaLnBrk="1" hangingPunct="1"/>
            <a:r>
              <a:rPr lang="en-US" altLang="en-US">
                <a:ea typeface="ＭＳ Ｐゴシック" panose="020B0600070205080204" pitchFamily="34" charset="-128"/>
              </a:rPr>
              <a:t>FIFO Scheduling and Drop-Tail</a:t>
            </a:r>
          </a:p>
        </p:txBody>
      </p:sp>
      <p:sp>
        <p:nvSpPr>
          <p:cNvPr id="130050" name="Rectangle 3">
            <a:extLst>
              <a:ext uri="{FF2B5EF4-FFF2-40B4-BE49-F238E27FC236}">
                <a16:creationId xmlns:a16="http://schemas.microsoft.com/office/drawing/2014/main" id="{B6E35460-FEA6-D7FB-A73B-5A40DC4754B2}"/>
              </a:ext>
            </a:extLst>
          </p:cNvPr>
          <p:cNvSpPr>
            <a:spLocks noGrp="1"/>
          </p:cNvSpPr>
          <p:nvPr>
            <p:ph idx="1"/>
          </p:nvPr>
        </p:nvSpPr>
        <p:spPr>
          <a:xfrm>
            <a:off x="457200" y="1404938"/>
            <a:ext cx="8458200" cy="5243512"/>
          </a:xfrm>
        </p:spPr>
        <p:txBody>
          <a:bodyPr/>
          <a:lstStyle/>
          <a:p>
            <a:pPr eaLnBrk="1" hangingPunct="1"/>
            <a:r>
              <a:rPr lang="en-US" altLang="en-US" sz="3000">
                <a:ea typeface="ＭＳ Ｐゴシック" panose="020B0600070205080204" pitchFamily="34" charset="-128"/>
              </a:rPr>
              <a:t>Access to the bandwidth: first-in first-out queue</a:t>
            </a:r>
          </a:p>
          <a:p>
            <a:pPr lvl="1" eaLnBrk="1" hangingPunct="1"/>
            <a:r>
              <a:rPr lang="en-US" altLang="en-US">
                <a:ea typeface="ＭＳ Ｐゴシック" panose="020B0600070205080204" pitchFamily="34" charset="-128"/>
              </a:rPr>
              <a:t>Packets only differentiated when they arrive</a:t>
            </a:r>
          </a:p>
          <a:p>
            <a:pPr eaLnBrk="1" hangingPunct="1"/>
            <a:endParaRPr lang="en-US" altLang="en-US" sz="2000">
              <a:ea typeface="ＭＳ Ｐゴシック" panose="020B0600070205080204" pitchFamily="34" charset="-128"/>
            </a:endParaRPr>
          </a:p>
          <a:p>
            <a:pPr eaLnBrk="1" hangingPunct="1"/>
            <a:endParaRPr lang="en-US" altLang="en-US" sz="2000">
              <a:ea typeface="ＭＳ Ｐゴシック" panose="020B0600070205080204" pitchFamily="34" charset="-128"/>
            </a:endParaRPr>
          </a:p>
          <a:p>
            <a:pPr eaLnBrk="1" hangingPunct="1">
              <a:spcAft>
                <a:spcPts val="1800"/>
              </a:spcAft>
              <a:buFont typeface="Arial" panose="020B0604020202020204" pitchFamily="34" charset="0"/>
              <a:buNone/>
            </a:pPr>
            <a:endParaRPr lang="en-US" altLang="en-US">
              <a:ea typeface="ＭＳ Ｐゴシック" panose="020B0600070205080204" pitchFamily="34" charset="-128"/>
            </a:endParaRPr>
          </a:p>
          <a:p>
            <a:pPr eaLnBrk="1" hangingPunct="1"/>
            <a:r>
              <a:rPr lang="en-US" altLang="en-US" sz="3000">
                <a:ea typeface="ＭＳ Ｐゴシック" panose="020B0600070205080204" pitchFamily="34" charset="-128"/>
              </a:rPr>
              <a:t>Access to the buffer space: drop-tail queuing</a:t>
            </a:r>
          </a:p>
          <a:p>
            <a:pPr lvl="1" eaLnBrk="1" hangingPunct="1"/>
            <a:r>
              <a:rPr lang="en-US" altLang="en-US">
                <a:ea typeface="ＭＳ Ｐゴシック" panose="020B0600070205080204" pitchFamily="34" charset="-128"/>
              </a:rPr>
              <a:t>If the queue is full, drop the incoming packet</a:t>
            </a:r>
          </a:p>
        </p:txBody>
      </p:sp>
      <p:sp>
        <p:nvSpPr>
          <p:cNvPr id="130051" name="Slide Number Placeholder 3">
            <a:extLst>
              <a:ext uri="{FF2B5EF4-FFF2-40B4-BE49-F238E27FC236}">
                <a16:creationId xmlns:a16="http://schemas.microsoft.com/office/drawing/2014/main" id="{4CA6E9C4-6754-B741-BB0F-FC8888D527AB}"/>
              </a:ext>
            </a:extLst>
          </p:cNvPr>
          <p:cNvSpPr>
            <a:spLocks noGrp="1"/>
          </p:cNvSpPr>
          <p:nvPr>
            <p:ph type="sldNum" sz="quarter" idx="12"/>
          </p:nvPr>
        </p:nvSpPr>
        <p:spPr bwMode="auto">
          <a:xfrm>
            <a:off x="6731000" y="6415088"/>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4A3DF3F1-068B-584A-BE8A-A812CDDBFB08}"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41</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30052" name="Rectangle 4">
            <a:extLst>
              <a:ext uri="{FF2B5EF4-FFF2-40B4-BE49-F238E27FC236}">
                <a16:creationId xmlns:a16="http://schemas.microsoft.com/office/drawing/2014/main" id="{2D34D7D3-5EE2-B7EC-3336-DA4221957A50}"/>
              </a:ext>
            </a:extLst>
          </p:cNvPr>
          <p:cNvSpPr>
            <a:spLocks noChangeArrowheads="1"/>
          </p:cNvSpPr>
          <p:nvPr/>
        </p:nvSpPr>
        <p:spPr bwMode="auto">
          <a:xfrm>
            <a:off x="4383088" y="2846388"/>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3" name="Rectangle 5">
            <a:extLst>
              <a:ext uri="{FF2B5EF4-FFF2-40B4-BE49-F238E27FC236}">
                <a16:creationId xmlns:a16="http://schemas.microsoft.com/office/drawing/2014/main" id="{E0E55E4E-07C2-2383-D785-73C2295FF839}"/>
              </a:ext>
            </a:extLst>
          </p:cNvPr>
          <p:cNvSpPr>
            <a:spLocks noChangeArrowheads="1"/>
          </p:cNvSpPr>
          <p:nvPr/>
        </p:nvSpPr>
        <p:spPr bwMode="auto">
          <a:xfrm>
            <a:off x="4919663" y="2846388"/>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4" name="Rectangle 6">
            <a:extLst>
              <a:ext uri="{FF2B5EF4-FFF2-40B4-BE49-F238E27FC236}">
                <a16:creationId xmlns:a16="http://schemas.microsoft.com/office/drawing/2014/main" id="{116579F9-8146-C050-2B95-36A8D4FA5E0B}"/>
              </a:ext>
            </a:extLst>
          </p:cNvPr>
          <p:cNvSpPr>
            <a:spLocks noChangeArrowheads="1"/>
          </p:cNvSpPr>
          <p:nvPr/>
        </p:nvSpPr>
        <p:spPr bwMode="auto">
          <a:xfrm>
            <a:off x="5457825" y="2846388"/>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5" name="Rectangle 7">
            <a:extLst>
              <a:ext uri="{FF2B5EF4-FFF2-40B4-BE49-F238E27FC236}">
                <a16:creationId xmlns:a16="http://schemas.microsoft.com/office/drawing/2014/main" id="{A3CCAAFC-F024-3C91-63BE-C155F14BCD72}"/>
              </a:ext>
            </a:extLst>
          </p:cNvPr>
          <p:cNvSpPr>
            <a:spLocks noChangeArrowheads="1"/>
          </p:cNvSpPr>
          <p:nvPr/>
        </p:nvSpPr>
        <p:spPr bwMode="auto">
          <a:xfrm>
            <a:off x="5994400" y="2846388"/>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6" name="Rectangle 8">
            <a:extLst>
              <a:ext uri="{FF2B5EF4-FFF2-40B4-BE49-F238E27FC236}">
                <a16:creationId xmlns:a16="http://schemas.microsoft.com/office/drawing/2014/main" id="{A00D4E2F-34BE-CF92-3F4C-1AE9D99E582D}"/>
              </a:ext>
            </a:extLst>
          </p:cNvPr>
          <p:cNvSpPr>
            <a:spLocks noChangeArrowheads="1"/>
          </p:cNvSpPr>
          <p:nvPr/>
        </p:nvSpPr>
        <p:spPr bwMode="auto">
          <a:xfrm>
            <a:off x="3846513" y="2846388"/>
            <a:ext cx="536575" cy="6921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7" name="Rectangle 9">
            <a:extLst>
              <a:ext uri="{FF2B5EF4-FFF2-40B4-BE49-F238E27FC236}">
                <a16:creationId xmlns:a16="http://schemas.microsoft.com/office/drawing/2014/main" id="{034FFE00-8183-A0E0-7605-E3F33C6DCC28}"/>
              </a:ext>
            </a:extLst>
          </p:cNvPr>
          <p:cNvSpPr>
            <a:spLocks noChangeArrowheads="1"/>
          </p:cNvSpPr>
          <p:nvPr/>
        </p:nvSpPr>
        <p:spPr bwMode="auto">
          <a:xfrm>
            <a:off x="3306763" y="2846388"/>
            <a:ext cx="536575" cy="6921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8" name="Rectangle 10">
            <a:extLst>
              <a:ext uri="{FF2B5EF4-FFF2-40B4-BE49-F238E27FC236}">
                <a16:creationId xmlns:a16="http://schemas.microsoft.com/office/drawing/2014/main" id="{D0E6E9E8-6E65-7B71-BE06-50AFA9713044}"/>
              </a:ext>
            </a:extLst>
          </p:cNvPr>
          <p:cNvSpPr>
            <a:spLocks noChangeArrowheads="1"/>
          </p:cNvSpPr>
          <p:nvPr/>
        </p:nvSpPr>
        <p:spPr bwMode="auto">
          <a:xfrm>
            <a:off x="1806575" y="2844800"/>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9" name="Freeform 11">
            <a:extLst>
              <a:ext uri="{FF2B5EF4-FFF2-40B4-BE49-F238E27FC236}">
                <a16:creationId xmlns:a16="http://schemas.microsoft.com/office/drawing/2014/main" id="{D6117BD7-DABA-70E6-DD93-6E05C8DE9F23}"/>
              </a:ext>
            </a:extLst>
          </p:cNvPr>
          <p:cNvSpPr>
            <a:spLocks/>
          </p:cNvSpPr>
          <p:nvPr/>
        </p:nvSpPr>
        <p:spPr bwMode="auto">
          <a:xfrm>
            <a:off x="2230438" y="2840038"/>
            <a:ext cx="1919287" cy="352425"/>
          </a:xfrm>
          <a:custGeom>
            <a:avLst/>
            <a:gdLst>
              <a:gd name="T0" fmla="*/ 0 w 1209"/>
              <a:gd name="T1" fmla="*/ 2147483646 h 222"/>
              <a:gd name="T2" fmla="*/ 2147483646 w 1209"/>
              <a:gd name="T3" fmla="*/ 2147483646 h 222"/>
              <a:gd name="T4" fmla="*/ 2147483646 w 1209"/>
              <a:gd name="T5" fmla="*/ 2147483646 h 222"/>
              <a:gd name="T6" fmla="*/ 0 60000 65536"/>
              <a:gd name="T7" fmla="*/ 0 60000 65536"/>
              <a:gd name="T8" fmla="*/ 0 60000 65536"/>
              <a:gd name="T9" fmla="*/ 0 w 1209"/>
              <a:gd name="T10" fmla="*/ 0 h 222"/>
              <a:gd name="T11" fmla="*/ 1209 w 1209"/>
              <a:gd name="T12" fmla="*/ 222 h 222"/>
            </a:gdLst>
            <a:ahLst/>
            <a:cxnLst>
              <a:cxn ang="T6">
                <a:pos x="T0" y="T1"/>
              </a:cxn>
              <a:cxn ang="T7">
                <a:pos x="T2" y="T3"/>
              </a:cxn>
              <a:cxn ang="T8">
                <a:pos x="T4" y="T5"/>
              </a:cxn>
            </a:cxnLst>
            <a:rect l="T9" t="T10" r="T11" b="T12"/>
            <a:pathLst>
              <a:path w="1209" h="222">
                <a:moveTo>
                  <a:pt x="0" y="197"/>
                </a:moveTo>
                <a:cubicBezTo>
                  <a:pt x="81" y="98"/>
                  <a:pt x="162" y="0"/>
                  <a:pt x="363" y="4"/>
                </a:cubicBezTo>
                <a:cubicBezTo>
                  <a:pt x="564" y="8"/>
                  <a:pt x="886" y="115"/>
                  <a:pt x="1209" y="222"/>
                </a:cubicBezTo>
              </a:path>
            </a:pathLst>
          </a:custGeom>
          <a:noFill/>
          <a:ln w="38100">
            <a:solidFill>
              <a:srgbClr val="0000FF"/>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0" name="Line 12">
            <a:extLst>
              <a:ext uri="{FF2B5EF4-FFF2-40B4-BE49-F238E27FC236}">
                <a16:creationId xmlns:a16="http://schemas.microsoft.com/office/drawing/2014/main" id="{E3FD7F01-E38A-A3F5-7698-D3407C644A0E}"/>
              </a:ext>
            </a:extLst>
          </p:cNvPr>
          <p:cNvSpPr>
            <a:spLocks noChangeShapeType="1"/>
          </p:cNvSpPr>
          <p:nvPr/>
        </p:nvSpPr>
        <p:spPr bwMode="auto">
          <a:xfrm>
            <a:off x="6530975" y="3152775"/>
            <a:ext cx="960438" cy="0"/>
          </a:xfrm>
          <a:prstGeom prst="line">
            <a:avLst/>
          </a:prstGeom>
          <a:noFill/>
          <a:ln w="38100">
            <a:solidFill>
              <a:srgbClr val="0000FF"/>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1" name="Rectangle 13">
            <a:extLst>
              <a:ext uri="{FF2B5EF4-FFF2-40B4-BE49-F238E27FC236}">
                <a16:creationId xmlns:a16="http://schemas.microsoft.com/office/drawing/2014/main" id="{1169A051-67D2-3BAA-39B5-8C3AD272EF90}"/>
              </a:ext>
            </a:extLst>
          </p:cNvPr>
          <p:cNvSpPr>
            <a:spLocks noChangeArrowheads="1"/>
          </p:cNvSpPr>
          <p:nvPr/>
        </p:nvSpPr>
        <p:spPr bwMode="auto">
          <a:xfrm>
            <a:off x="4383088" y="5535613"/>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2" name="Rectangle 14">
            <a:extLst>
              <a:ext uri="{FF2B5EF4-FFF2-40B4-BE49-F238E27FC236}">
                <a16:creationId xmlns:a16="http://schemas.microsoft.com/office/drawing/2014/main" id="{094AAAC6-6AB7-F3A3-4795-0C5C43224432}"/>
              </a:ext>
            </a:extLst>
          </p:cNvPr>
          <p:cNvSpPr>
            <a:spLocks noChangeArrowheads="1"/>
          </p:cNvSpPr>
          <p:nvPr/>
        </p:nvSpPr>
        <p:spPr bwMode="auto">
          <a:xfrm>
            <a:off x="4919663" y="5535613"/>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3" name="Rectangle 15">
            <a:extLst>
              <a:ext uri="{FF2B5EF4-FFF2-40B4-BE49-F238E27FC236}">
                <a16:creationId xmlns:a16="http://schemas.microsoft.com/office/drawing/2014/main" id="{69E08CE2-E304-017E-C7F2-7DC7FF45A590}"/>
              </a:ext>
            </a:extLst>
          </p:cNvPr>
          <p:cNvSpPr>
            <a:spLocks noChangeArrowheads="1"/>
          </p:cNvSpPr>
          <p:nvPr/>
        </p:nvSpPr>
        <p:spPr bwMode="auto">
          <a:xfrm>
            <a:off x="5457825" y="5535613"/>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4" name="Rectangle 16">
            <a:extLst>
              <a:ext uri="{FF2B5EF4-FFF2-40B4-BE49-F238E27FC236}">
                <a16:creationId xmlns:a16="http://schemas.microsoft.com/office/drawing/2014/main" id="{BDA61670-DDBD-5DAF-3B0E-633E7CBFFA56}"/>
              </a:ext>
            </a:extLst>
          </p:cNvPr>
          <p:cNvSpPr>
            <a:spLocks noChangeArrowheads="1"/>
          </p:cNvSpPr>
          <p:nvPr/>
        </p:nvSpPr>
        <p:spPr bwMode="auto">
          <a:xfrm>
            <a:off x="5994400" y="5535613"/>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5" name="Rectangle 17">
            <a:extLst>
              <a:ext uri="{FF2B5EF4-FFF2-40B4-BE49-F238E27FC236}">
                <a16:creationId xmlns:a16="http://schemas.microsoft.com/office/drawing/2014/main" id="{75FA6012-0FD9-F6CC-FD00-9CBFDD8384FE}"/>
              </a:ext>
            </a:extLst>
          </p:cNvPr>
          <p:cNvSpPr>
            <a:spLocks noChangeArrowheads="1"/>
          </p:cNvSpPr>
          <p:nvPr/>
        </p:nvSpPr>
        <p:spPr bwMode="auto">
          <a:xfrm>
            <a:off x="3846513" y="5535613"/>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6" name="Rectangle 18">
            <a:extLst>
              <a:ext uri="{FF2B5EF4-FFF2-40B4-BE49-F238E27FC236}">
                <a16:creationId xmlns:a16="http://schemas.microsoft.com/office/drawing/2014/main" id="{A0BE8A58-C26D-9EC9-2E34-F8AC5BFA940B}"/>
              </a:ext>
            </a:extLst>
          </p:cNvPr>
          <p:cNvSpPr>
            <a:spLocks noChangeArrowheads="1"/>
          </p:cNvSpPr>
          <p:nvPr/>
        </p:nvSpPr>
        <p:spPr bwMode="auto">
          <a:xfrm>
            <a:off x="3306763" y="5535613"/>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7" name="Rectangle 19">
            <a:extLst>
              <a:ext uri="{FF2B5EF4-FFF2-40B4-BE49-F238E27FC236}">
                <a16:creationId xmlns:a16="http://schemas.microsoft.com/office/drawing/2014/main" id="{11AA2CAF-917D-930B-B3EA-D5CCF6DC481B}"/>
              </a:ext>
            </a:extLst>
          </p:cNvPr>
          <p:cNvSpPr>
            <a:spLocks noChangeArrowheads="1"/>
          </p:cNvSpPr>
          <p:nvPr/>
        </p:nvSpPr>
        <p:spPr bwMode="auto">
          <a:xfrm>
            <a:off x="1806575" y="5534025"/>
            <a:ext cx="536575" cy="69215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8" name="Line 21">
            <a:extLst>
              <a:ext uri="{FF2B5EF4-FFF2-40B4-BE49-F238E27FC236}">
                <a16:creationId xmlns:a16="http://schemas.microsoft.com/office/drawing/2014/main" id="{1081EF87-B263-D229-BE58-64C4EE84231F}"/>
              </a:ext>
            </a:extLst>
          </p:cNvPr>
          <p:cNvSpPr>
            <a:spLocks noChangeShapeType="1"/>
          </p:cNvSpPr>
          <p:nvPr/>
        </p:nvSpPr>
        <p:spPr bwMode="auto">
          <a:xfrm>
            <a:off x="6530975" y="5842000"/>
            <a:ext cx="960438" cy="0"/>
          </a:xfrm>
          <a:prstGeom prst="line">
            <a:avLst/>
          </a:prstGeom>
          <a:noFill/>
          <a:ln w="38100">
            <a:solidFill>
              <a:srgbClr val="0000FF"/>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9" name="TextBox 23">
            <a:extLst>
              <a:ext uri="{FF2B5EF4-FFF2-40B4-BE49-F238E27FC236}">
                <a16:creationId xmlns:a16="http://schemas.microsoft.com/office/drawing/2014/main" id="{8A6809FE-B24B-0FE9-68CF-AE19607B7831}"/>
              </a:ext>
            </a:extLst>
          </p:cNvPr>
          <p:cNvSpPr txBox="1">
            <a:spLocks noChangeArrowheads="1"/>
          </p:cNvSpPr>
          <p:nvPr/>
        </p:nvSpPr>
        <p:spPr bwMode="auto">
          <a:xfrm>
            <a:off x="1651000" y="5138738"/>
            <a:ext cx="787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8000" b="1" i="0" u="none" strike="noStrike" kern="1200" cap="none" spc="0" normalizeH="0" baseline="0" noProof="0">
                <a:ln>
                  <a:noFill/>
                </a:ln>
                <a:solidFill>
                  <a:srgbClr val="FF0000"/>
                </a:solidFill>
                <a:effectLst/>
                <a:uLnTx/>
                <a:uFillTx/>
                <a:latin typeface="Zapf Dingbats" charset="2"/>
                <a:ea typeface="ＭＳ Ｐゴシック" panose="020B0600070205080204" pitchFamily="34" charset="-128"/>
                <a:cs typeface="+mn-cs"/>
              </a:rPr>
              <a:t>✗</a:t>
            </a:r>
            <a:endParaRPr kumimoji="1" lang="en-US" altLang="en-US" sz="8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CB8A3316-342F-7F40-AF94-E25BBF275081}"/>
              </a:ext>
            </a:extLst>
          </p:cNvPr>
          <p:cNvSpPr>
            <a:spLocks noGrp="1"/>
          </p:cNvSpPr>
          <p:nvPr>
            <p:ph type="title"/>
          </p:nvPr>
        </p:nvSpPr>
        <p:spPr>
          <a:xfrm>
            <a:off x="152400" y="76200"/>
            <a:ext cx="8686800" cy="1143000"/>
          </a:xfrm>
        </p:spPr>
        <p:txBody>
          <a:bodyPr/>
          <a:lstStyle/>
          <a:p>
            <a:r>
              <a:rPr lang="en-US" altLang="en-US">
                <a:ea typeface="ＭＳ Ｐゴシック" panose="020B0600070205080204" pitchFamily="34" charset="-128"/>
              </a:rPr>
              <a:t>Bursty Loss From Drop-Tail Queuing</a:t>
            </a:r>
          </a:p>
        </p:txBody>
      </p:sp>
      <p:sp>
        <p:nvSpPr>
          <p:cNvPr id="132098" name="Rectangle 3">
            <a:extLst>
              <a:ext uri="{FF2B5EF4-FFF2-40B4-BE49-F238E27FC236}">
                <a16:creationId xmlns:a16="http://schemas.microsoft.com/office/drawing/2014/main" id="{BF8F83B8-5773-EC0A-60B4-4E9B1EA02C02}"/>
              </a:ext>
            </a:extLst>
          </p:cNvPr>
          <p:cNvSpPr>
            <a:spLocks noGrp="1"/>
          </p:cNvSpPr>
          <p:nvPr>
            <p:ph idx="1"/>
          </p:nvPr>
        </p:nvSpPr>
        <p:spPr>
          <a:xfrm>
            <a:off x="76200" y="1219200"/>
            <a:ext cx="9144000" cy="4906963"/>
          </a:xfrm>
        </p:spPr>
        <p:txBody>
          <a:bodyPr/>
          <a:lstStyle/>
          <a:p>
            <a:r>
              <a:rPr lang="en-US" altLang="en-US">
                <a:ea typeface="ＭＳ Ｐゴシック" panose="020B0600070205080204" pitchFamily="34" charset="-128"/>
              </a:rPr>
              <a:t>TCP depends on packet loss</a:t>
            </a:r>
          </a:p>
          <a:p>
            <a:pPr lvl="1"/>
            <a:r>
              <a:rPr lang="en-US" altLang="en-US">
                <a:ea typeface="ＭＳ Ｐゴシック" panose="020B0600070205080204" pitchFamily="34" charset="-128"/>
              </a:rPr>
              <a:t>Packet loss is indication of congestion</a:t>
            </a:r>
          </a:p>
          <a:p>
            <a:pPr lvl="1"/>
            <a:r>
              <a:rPr lang="en-US" altLang="en-US">
                <a:ea typeface="ＭＳ Ｐゴシック" panose="020B0600070205080204" pitchFamily="34" charset="-128"/>
              </a:rPr>
              <a:t>TCP additive increase drives network into loss</a:t>
            </a:r>
          </a:p>
          <a:p>
            <a:r>
              <a:rPr lang="en-US" altLang="en-US">
                <a:ea typeface="ＭＳ Ｐゴシック" panose="020B0600070205080204" pitchFamily="34" charset="-128"/>
              </a:rPr>
              <a:t>Drop-tail leads to </a:t>
            </a:r>
            <a:r>
              <a:rPr lang="en-US" altLang="en-US" i="1">
                <a:ea typeface="ＭＳ Ｐゴシック" panose="020B0600070205080204" pitchFamily="34" charset="-128"/>
              </a:rPr>
              <a:t>bursty </a:t>
            </a:r>
            <a:r>
              <a:rPr lang="en-US" altLang="en-US">
                <a:ea typeface="ＭＳ Ｐゴシック" panose="020B0600070205080204" pitchFamily="34" charset="-128"/>
              </a:rPr>
              <a:t>loss</a:t>
            </a:r>
          </a:p>
          <a:p>
            <a:pPr lvl="1"/>
            <a:r>
              <a:rPr lang="en-US" altLang="en-US">
                <a:ea typeface="ＭＳ Ｐゴシック" panose="020B0600070205080204" pitchFamily="34" charset="-128"/>
              </a:rPr>
              <a:t>Congested link: many packets encounter full queue</a:t>
            </a:r>
          </a:p>
          <a:p>
            <a:pPr lvl="1"/>
            <a:r>
              <a:rPr lang="en-US" altLang="en-US">
                <a:ea typeface="ＭＳ Ｐゴシック" panose="020B0600070205080204" pitchFamily="34" charset="-128"/>
              </a:rPr>
              <a:t>Synchronization: many connections lose packets at once</a:t>
            </a:r>
          </a:p>
        </p:txBody>
      </p:sp>
      <p:sp>
        <p:nvSpPr>
          <p:cNvPr id="132099" name="Slide Number Placeholder 3">
            <a:extLst>
              <a:ext uri="{FF2B5EF4-FFF2-40B4-BE49-F238E27FC236}">
                <a16:creationId xmlns:a16="http://schemas.microsoft.com/office/drawing/2014/main" id="{8BBA7677-9946-990A-8891-59C996A910E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23BEB992-DD21-0843-A93C-F79F5E313049}"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42</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132100" name="Group 20">
            <a:extLst>
              <a:ext uri="{FF2B5EF4-FFF2-40B4-BE49-F238E27FC236}">
                <a16:creationId xmlns:a16="http://schemas.microsoft.com/office/drawing/2014/main" id="{D0C8ED60-3DCD-CCC1-A6F8-AA1B0FA069D1}"/>
              </a:ext>
            </a:extLst>
          </p:cNvPr>
          <p:cNvGrpSpPr>
            <a:grpSpLocks/>
          </p:cNvGrpSpPr>
          <p:nvPr/>
        </p:nvGrpSpPr>
        <p:grpSpPr bwMode="auto">
          <a:xfrm>
            <a:off x="2481263" y="4648200"/>
            <a:ext cx="4148137" cy="1344613"/>
            <a:chOff x="1550" y="2813"/>
            <a:chExt cx="3096" cy="1355"/>
          </a:xfrm>
        </p:grpSpPr>
        <p:grpSp>
          <p:nvGrpSpPr>
            <p:cNvPr id="132101" name="Group 4">
              <a:extLst>
                <a:ext uri="{FF2B5EF4-FFF2-40B4-BE49-F238E27FC236}">
                  <a16:creationId xmlns:a16="http://schemas.microsoft.com/office/drawing/2014/main" id="{B8610ED3-42A4-D6C3-DED3-47D07BF751E0}"/>
                </a:ext>
              </a:extLst>
            </p:cNvPr>
            <p:cNvGrpSpPr>
              <a:grpSpLocks/>
            </p:cNvGrpSpPr>
            <p:nvPr/>
          </p:nvGrpSpPr>
          <p:grpSpPr bwMode="auto">
            <a:xfrm>
              <a:off x="2542" y="3128"/>
              <a:ext cx="1093" cy="752"/>
              <a:chOff x="10808" y="10250"/>
              <a:chExt cx="1018" cy="403"/>
            </a:xfrm>
          </p:grpSpPr>
          <p:sp>
            <p:nvSpPr>
              <p:cNvPr id="132106" name="Rectangle 5">
                <a:extLst>
                  <a:ext uri="{FF2B5EF4-FFF2-40B4-BE49-F238E27FC236}">
                    <a16:creationId xmlns:a16="http://schemas.microsoft.com/office/drawing/2014/main" id="{EAC63D79-F9BA-556A-16AD-3345A1D198BB}"/>
                  </a:ext>
                </a:extLst>
              </p:cNvPr>
              <p:cNvSpPr>
                <a:spLocks noChangeArrowheads="1"/>
              </p:cNvSpPr>
              <p:nvPr/>
            </p:nvSpPr>
            <p:spPr bwMode="auto">
              <a:xfrm>
                <a:off x="10832" y="10250"/>
                <a:ext cx="994" cy="403"/>
              </a:xfrm>
              <a:prstGeom prst="rect">
                <a:avLst/>
              </a:prstGeom>
              <a:gradFill rotWithShape="1">
                <a:gsLst>
                  <a:gs pos="0">
                    <a:srgbClr val="969696"/>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07" name="Freeform 6">
                <a:extLst>
                  <a:ext uri="{FF2B5EF4-FFF2-40B4-BE49-F238E27FC236}">
                    <a16:creationId xmlns:a16="http://schemas.microsoft.com/office/drawing/2014/main" id="{54762EBE-E3BC-C123-B042-CA024B643765}"/>
                  </a:ext>
                </a:extLst>
              </p:cNvPr>
              <p:cNvSpPr>
                <a:spLocks/>
              </p:cNvSpPr>
              <p:nvPr/>
            </p:nvSpPr>
            <p:spPr bwMode="auto">
              <a:xfrm>
                <a:off x="11198" y="10272"/>
                <a:ext cx="610" cy="374"/>
              </a:xfrm>
              <a:custGeom>
                <a:avLst/>
                <a:gdLst>
                  <a:gd name="T0" fmla="*/ 0 w 855"/>
                  <a:gd name="T1" fmla="*/ 0 h 390"/>
                  <a:gd name="T2" fmla="*/ 1 w 855"/>
                  <a:gd name="T3" fmla="*/ 0 h 390"/>
                  <a:gd name="T4" fmla="*/ 1 w 855"/>
                  <a:gd name="T5" fmla="*/ 142 h 390"/>
                  <a:gd name="T6" fmla="*/ 1 w 855"/>
                  <a:gd name="T7" fmla="*/ 142 h 390"/>
                  <a:gd name="T8" fmla="*/ 0 60000 65536"/>
                  <a:gd name="T9" fmla="*/ 0 60000 65536"/>
                  <a:gd name="T10" fmla="*/ 0 60000 65536"/>
                  <a:gd name="T11" fmla="*/ 0 60000 65536"/>
                  <a:gd name="T12" fmla="*/ 0 w 855"/>
                  <a:gd name="T13" fmla="*/ 0 h 390"/>
                  <a:gd name="T14" fmla="*/ 855 w 855"/>
                  <a:gd name="T15" fmla="*/ 390 h 390"/>
                </a:gdLst>
                <a:ahLst/>
                <a:cxnLst>
                  <a:cxn ang="T8">
                    <a:pos x="T0" y="T1"/>
                  </a:cxn>
                  <a:cxn ang="T9">
                    <a:pos x="T2" y="T3"/>
                  </a:cxn>
                  <a:cxn ang="T10">
                    <a:pos x="T4" y="T5"/>
                  </a:cxn>
                  <a:cxn ang="T11">
                    <a:pos x="T6" y="T7"/>
                  </a:cxn>
                </a:cxnLst>
                <a:rect l="T12" t="T13" r="T14" b="T15"/>
                <a:pathLst>
                  <a:path w="855" h="390">
                    <a:moveTo>
                      <a:pt x="0" y="0"/>
                    </a:moveTo>
                    <a:lnTo>
                      <a:pt x="855" y="0"/>
                    </a:lnTo>
                    <a:lnTo>
                      <a:pt x="855" y="390"/>
                    </a:lnTo>
                    <a:lnTo>
                      <a:pt x="45" y="39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08" name="Line 7">
                <a:extLst>
                  <a:ext uri="{FF2B5EF4-FFF2-40B4-BE49-F238E27FC236}">
                    <a16:creationId xmlns:a16="http://schemas.microsoft.com/office/drawing/2014/main" id="{73A175CC-C5AE-623D-2D84-11D7E01FF46D}"/>
                  </a:ext>
                </a:extLst>
              </p:cNvPr>
              <p:cNvSpPr>
                <a:spLocks noChangeShapeType="1"/>
              </p:cNvSpPr>
              <p:nvPr/>
            </p:nvSpPr>
            <p:spPr bwMode="auto">
              <a:xfrm>
                <a:off x="10808" y="10272"/>
                <a:ext cx="390" cy="1"/>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09" name="Line 8">
                <a:extLst>
                  <a:ext uri="{FF2B5EF4-FFF2-40B4-BE49-F238E27FC236}">
                    <a16:creationId xmlns:a16="http://schemas.microsoft.com/office/drawing/2014/main" id="{5E3DE2DC-1B62-04AF-0D00-C82DFEB12EE6}"/>
                  </a:ext>
                </a:extLst>
              </p:cNvPr>
              <p:cNvSpPr>
                <a:spLocks noChangeShapeType="1"/>
              </p:cNvSpPr>
              <p:nvPr/>
            </p:nvSpPr>
            <p:spPr bwMode="auto">
              <a:xfrm>
                <a:off x="10830" y="10646"/>
                <a:ext cx="387" cy="2"/>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10" name="Line 9">
                <a:extLst>
                  <a:ext uri="{FF2B5EF4-FFF2-40B4-BE49-F238E27FC236}">
                    <a16:creationId xmlns:a16="http://schemas.microsoft.com/office/drawing/2014/main" id="{E120A5EA-6CCB-DF1A-7B44-4D4AC07A9346}"/>
                  </a:ext>
                </a:extLst>
              </p:cNvPr>
              <p:cNvSpPr>
                <a:spLocks noChangeShapeType="1"/>
              </p:cNvSpPr>
              <p:nvPr/>
            </p:nvSpPr>
            <p:spPr bwMode="auto">
              <a:xfrm>
                <a:off x="11744" y="10329"/>
                <a:ext cx="1"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11" name="Line 10">
                <a:extLst>
                  <a:ext uri="{FF2B5EF4-FFF2-40B4-BE49-F238E27FC236}">
                    <a16:creationId xmlns:a16="http://schemas.microsoft.com/office/drawing/2014/main" id="{DD71E977-B900-8252-25E2-5C38612BDF50}"/>
                  </a:ext>
                </a:extLst>
              </p:cNvPr>
              <p:cNvSpPr>
                <a:spLocks noChangeShapeType="1"/>
              </p:cNvSpPr>
              <p:nvPr/>
            </p:nvSpPr>
            <p:spPr bwMode="auto">
              <a:xfrm>
                <a:off x="11679" y="10329"/>
                <a:ext cx="1"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12" name="Line 11">
                <a:extLst>
                  <a:ext uri="{FF2B5EF4-FFF2-40B4-BE49-F238E27FC236}">
                    <a16:creationId xmlns:a16="http://schemas.microsoft.com/office/drawing/2014/main" id="{D3D0991A-7F2D-659C-E50F-3C03DE7ED9FD}"/>
                  </a:ext>
                </a:extLst>
              </p:cNvPr>
              <p:cNvSpPr>
                <a:spLocks noChangeShapeType="1"/>
              </p:cNvSpPr>
              <p:nvPr/>
            </p:nvSpPr>
            <p:spPr bwMode="auto">
              <a:xfrm>
                <a:off x="11614" y="10329"/>
                <a:ext cx="1"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13" name="Line 12">
                <a:extLst>
                  <a:ext uri="{FF2B5EF4-FFF2-40B4-BE49-F238E27FC236}">
                    <a16:creationId xmlns:a16="http://schemas.microsoft.com/office/drawing/2014/main" id="{FE80EBBF-7809-2295-7D1C-F13A64F09FA1}"/>
                  </a:ext>
                </a:extLst>
              </p:cNvPr>
              <p:cNvSpPr>
                <a:spLocks noChangeShapeType="1"/>
              </p:cNvSpPr>
              <p:nvPr/>
            </p:nvSpPr>
            <p:spPr bwMode="auto">
              <a:xfrm>
                <a:off x="11549" y="10322"/>
                <a:ext cx="1"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14" name="Line 13">
                <a:extLst>
                  <a:ext uri="{FF2B5EF4-FFF2-40B4-BE49-F238E27FC236}">
                    <a16:creationId xmlns:a16="http://schemas.microsoft.com/office/drawing/2014/main" id="{8182B038-3AD7-73DD-78F0-ABA4E9337422}"/>
                  </a:ext>
                </a:extLst>
              </p:cNvPr>
              <p:cNvSpPr>
                <a:spLocks noChangeShapeType="1"/>
              </p:cNvSpPr>
              <p:nvPr/>
            </p:nvSpPr>
            <p:spPr bwMode="auto">
              <a:xfrm>
                <a:off x="11484" y="10322"/>
                <a:ext cx="2"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15" name="Line 14">
                <a:extLst>
                  <a:ext uri="{FF2B5EF4-FFF2-40B4-BE49-F238E27FC236}">
                    <a16:creationId xmlns:a16="http://schemas.microsoft.com/office/drawing/2014/main" id="{1832B26F-274D-B182-C504-E7C0857818F8}"/>
                  </a:ext>
                </a:extLst>
              </p:cNvPr>
              <p:cNvSpPr>
                <a:spLocks noChangeShapeType="1"/>
              </p:cNvSpPr>
              <p:nvPr/>
            </p:nvSpPr>
            <p:spPr bwMode="auto">
              <a:xfrm>
                <a:off x="11418" y="10322"/>
                <a:ext cx="3"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16" name="Line 15">
                <a:extLst>
                  <a:ext uri="{FF2B5EF4-FFF2-40B4-BE49-F238E27FC236}">
                    <a16:creationId xmlns:a16="http://schemas.microsoft.com/office/drawing/2014/main" id="{79B246B8-C41A-C253-A8A5-0F573C5F8AB2}"/>
                  </a:ext>
                </a:extLst>
              </p:cNvPr>
              <p:cNvSpPr>
                <a:spLocks noChangeShapeType="1"/>
              </p:cNvSpPr>
              <p:nvPr/>
            </p:nvSpPr>
            <p:spPr bwMode="auto">
              <a:xfrm>
                <a:off x="10909" y="10452"/>
                <a:ext cx="417" cy="0"/>
              </a:xfrm>
              <a:prstGeom prst="line">
                <a:avLst/>
              </a:prstGeom>
              <a:noFill/>
              <a:ln w="38100">
                <a:solidFill>
                  <a:srgbClr val="FFFFFF"/>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132102" name="Freeform 16">
              <a:extLst>
                <a:ext uri="{FF2B5EF4-FFF2-40B4-BE49-F238E27FC236}">
                  <a16:creationId xmlns:a16="http://schemas.microsoft.com/office/drawing/2014/main" id="{F242D8D8-4594-160A-F3A5-6E05BEA42EAC}"/>
                </a:ext>
              </a:extLst>
            </p:cNvPr>
            <p:cNvSpPr>
              <a:spLocks/>
            </p:cNvSpPr>
            <p:nvPr/>
          </p:nvSpPr>
          <p:spPr bwMode="auto">
            <a:xfrm>
              <a:off x="1574" y="2813"/>
              <a:ext cx="992" cy="532"/>
            </a:xfrm>
            <a:custGeom>
              <a:avLst/>
              <a:gdLst>
                <a:gd name="T0" fmla="*/ 0 w 992"/>
                <a:gd name="T1" fmla="*/ 0 h 532"/>
                <a:gd name="T2" fmla="*/ 411 w 992"/>
                <a:gd name="T3" fmla="*/ 435 h 532"/>
                <a:gd name="T4" fmla="*/ 992 w 992"/>
                <a:gd name="T5" fmla="*/ 532 h 532"/>
                <a:gd name="T6" fmla="*/ 0 60000 65536"/>
                <a:gd name="T7" fmla="*/ 0 60000 65536"/>
                <a:gd name="T8" fmla="*/ 0 60000 65536"/>
                <a:gd name="T9" fmla="*/ 0 w 992"/>
                <a:gd name="T10" fmla="*/ 0 h 532"/>
                <a:gd name="T11" fmla="*/ 992 w 992"/>
                <a:gd name="T12" fmla="*/ 532 h 532"/>
              </a:gdLst>
              <a:ahLst/>
              <a:cxnLst>
                <a:cxn ang="T6">
                  <a:pos x="T0" y="T1"/>
                </a:cxn>
                <a:cxn ang="T7">
                  <a:pos x="T2" y="T3"/>
                </a:cxn>
                <a:cxn ang="T8">
                  <a:pos x="T4" y="T5"/>
                </a:cxn>
              </a:cxnLst>
              <a:rect l="T9" t="T10" r="T11" b="T12"/>
              <a:pathLst>
                <a:path w="992" h="532">
                  <a:moveTo>
                    <a:pt x="0" y="0"/>
                  </a:moveTo>
                  <a:cubicBezTo>
                    <a:pt x="123" y="173"/>
                    <a:pt x="246" y="346"/>
                    <a:pt x="411" y="435"/>
                  </a:cubicBezTo>
                  <a:cubicBezTo>
                    <a:pt x="576" y="524"/>
                    <a:pt x="784" y="528"/>
                    <a:pt x="992" y="532"/>
                  </a:cubicBezTo>
                </a:path>
              </a:pathLst>
            </a:custGeom>
            <a:noFill/>
            <a:ln w="38100">
              <a:solidFill>
                <a:srgbClr val="0000FF"/>
              </a:solidFill>
              <a:round/>
              <a:headEnd/>
              <a:tailEnd type="arrow"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03" name="Freeform 17">
              <a:extLst>
                <a:ext uri="{FF2B5EF4-FFF2-40B4-BE49-F238E27FC236}">
                  <a16:creationId xmlns:a16="http://schemas.microsoft.com/office/drawing/2014/main" id="{D1B0C24A-1EDF-CFE3-1CDA-4BE867436282}"/>
                </a:ext>
              </a:extLst>
            </p:cNvPr>
            <p:cNvSpPr>
              <a:spLocks/>
            </p:cNvSpPr>
            <p:nvPr/>
          </p:nvSpPr>
          <p:spPr bwMode="auto">
            <a:xfrm flipV="1">
              <a:off x="1574" y="3636"/>
              <a:ext cx="992" cy="532"/>
            </a:xfrm>
            <a:custGeom>
              <a:avLst/>
              <a:gdLst>
                <a:gd name="T0" fmla="*/ 0 w 992"/>
                <a:gd name="T1" fmla="*/ 0 h 532"/>
                <a:gd name="T2" fmla="*/ 411 w 992"/>
                <a:gd name="T3" fmla="*/ 435 h 532"/>
                <a:gd name="T4" fmla="*/ 992 w 992"/>
                <a:gd name="T5" fmla="*/ 532 h 532"/>
                <a:gd name="T6" fmla="*/ 0 60000 65536"/>
                <a:gd name="T7" fmla="*/ 0 60000 65536"/>
                <a:gd name="T8" fmla="*/ 0 60000 65536"/>
                <a:gd name="T9" fmla="*/ 0 w 992"/>
                <a:gd name="T10" fmla="*/ 0 h 532"/>
                <a:gd name="T11" fmla="*/ 992 w 992"/>
                <a:gd name="T12" fmla="*/ 532 h 532"/>
              </a:gdLst>
              <a:ahLst/>
              <a:cxnLst>
                <a:cxn ang="T6">
                  <a:pos x="T0" y="T1"/>
                </a:cxn>
                <a:cxn ang="T7">
                  <a:pos x="T2" y="T3"/>
                </a:cxn>
                <a:cxn ang="T8">
                  <a:pos x="T4" y="T5"/>
                </a:cxn>
              </a:cxnLst>
              <a:rect l="T9" t="T10" r="T11" b="T12"/>
              <a:pathLst>
                <a:path w="992" h="532">
                  <a:moveTo>
                    <a:pt x="0" y="0"/>
                  </a:moveTo>
                  <a:cubicBezTo>
                    <a:pt x="123" y="173"/>
                    <a:pt x="246" y="346"/>
                    <a:pt x="411" y="435"/>
                  </a:cubicBezTo>
                  <a:cubicBezTo>
                    <a:pt x="576" y="524"/>
                    <a:pt x="784" y="528"/>
                    <a:pt x="992" y="532"/>
                  </a:cubicBezTo>
                </a:path>
              </a:pathLst>
            </a:custGeom>
            <a:noFill/>
            <a:ln w="38100">
              <a:solidFill>
                <a:srgbClr val="0000FF"/>
              </a:solidFill>
              <a:round/>
              <a:headEnd/>
              <a:tailEnd type="arrow"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04" name="Line 18">
              <a:extLst>
                <a:ext uri="{FF2B5EF4-FFF2-40B4-BE49-F238E27FC236}">
                  <a16:creationId xmlns:a16="http://schemas.microsoft.com/office/drawing/2014/main" id="{3AE47274-42FF-279D-D185-F26EA1095D5B}"/>
                </a:ext>
              </a:extLst>
            </p:cNvPr>
            <p:cNvSpPr>
              <a:spLocks noChangeShapeType="1"/>
            </p:cNvSpPr>
            <p:nvPr/>
          </p:nvSpPr>
          <p:spPr bwMode="auto">
            <a:xfrm>
              <a:off x="1550" y="3491"/>
              <a:ext cx="1016" cy="0"/>
            </a:xfrm>
            <a:prstGeom prst="line">
              <a:avLst/>
            </a:prstGeom>
            <a:noFill/>
            <a:ln w="38100">
              <a:solidFill>
                <a:srgbClr val="0000FF"/>
              </a:solidFill>
              <a:round/>
              <a:headEnd/>
              <a:tailEnd type="arrow"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2105" name="Line 19">
              <a:extLst>
                <a:ext uri="{FF2B5EF4-FFF2-40B4-BE49-F238E27FC236}">
                  <a16:creationId xmlns:a16="http://schemas.microsoft.com/office/drawing/2014/main" id="{4DA40096-9CFF-07F6-C199-FA0047B903A9}"/>
                </a:ext>
              </a:extLst>
            </p:cNvPr>
            <p:cNvSpPr>
              <a:spLocks noChangeShapeType="1"/>
            </p:cNvSpPr>
            <p:nvPr/>
          </p:nvSpPr>
          <p:spPr bwMode="auto">
            <a:xfrm>
              <a:off x="3630" y="3491"/>
              <a:ext cx="1016" cy="0"/>
            </a:xfrm>
            <a:prstGeom prst="line">
              <a:avLst/>
            </a:prstGeom>
            <a:noFill/>
            <a:ln w="63500">
              <a:solidFill>
                <a:srgbClr val="FF3300"/>
              </a:solidFill>
              <a:round/>
              <a:headEnd/>
              <a:tailEnd type="arrow"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ADFD6263-23D1-9ED3-08B2-34F168D18D3C}"/>
              </a:ext>
            </a:extLst>
          </p:cNvPr>
          <p:cNvSpPr>
            <a:spLocks noGrp="1"/>
          </p:cNvSpPr>
          <p:nvPr>
            <p:ph type="title"/>
          </p:nvPr>
        </p:nvSpPr>
        <p:spPr>
          <a:xfrm>
            <a:off x="406400" y="401638"/>
            <a:ext cx="7772400" cy="814387"/>
          </a:xfrm>
        </p:spPr>
        <p:txBody>
          <a:bodyPr/>
          <a:lstStyle/>
          <a:p>
            <a:r>
              <a:rPr lang="en-US" altLang="en-US">
                <a:ea typeface="ＭＳ Ｐゴシック" panose="020B0600070205080204" pitchFamily="34" charset="-128"/>
              </a:rPr>
              <a:t>Slow Feedback from Drop Tail</a:t>
            </a:r>
          </a:p>
        </p:txBody>
      </p:sp>
      <p:sp>
        <p:nvSpPr>
          <p:cNvPr id="134146" name="Rectangle 3">
            <a:extLst>
              <a:ext uri="{FF2B5EF4-FFF2-40B4-BE49-F238E27FC236}">
                <a16:creationId xmlns:a16="http://schemas.microsoft.com/office/drawing/2014/main" id="{7D434E43-EC04-BEE8-9A1E-6818B8DA10EE}"/>
              </a:ext>
            </a:extLst>
          </p:cNvPr>
          <p:cNvSpPr>
            <a:spLocks noGrp="1"/>
          </p:cNvSpPr>
          <p:nvPr>
            <p:ph idx="1"/>
          </p:nvPr>
        </p:nvSpPr>
        <p:spPr>
          <a:xfrm>
            <a:off x="228600" y="1392238"/>
            <a:ext cx="8915400" cy="4906962"/>
          </a:xfrm>
        </p:spPr>
        <p:txBody>
          <a:bodyPr/>
          <a:lstStyle/>
          <a:p>
            <a:r>
              <a:rPr lang="en-US" altLang="en-US">
                <a:ea typeface="ＭＳ Ｐゴシック" panose="020B0600070205080204" pitchFamily="34" charset="-128"/>
              </a:rPr>
              <a:t>Feedback comes when buffer is completely full</a:t>
            </a:r>
          </a:p>
          <a:p>
            <a:pPr lvl="1"/>
            <a:r>
              <a:rPr lang="en-US" altLang="en-US">
                <a:ea typeface="ＭＳ Ｐゴシック" panose="020B0600070205080204" pitchFamily="34" charset="-128"/>
              </a:rPr>
              <a:t>… even though the buffer has been filling for a while</a:t>
            </a:r>
          </a:p>
          <a:p>
            <a:r>
              <a:rPr lang="en-US" altLang="en-US">
                <a:ea typeface="ＭＳ Ｐゴシック" panose="020B0600070205080204" pitchFamily="34" charset="-128"/>
              </a:rPr>
              <a:t>Plus, the filling buffer is increasing RTT</a:t>
            </a:r>
          </a:p>
          <a:p>
            <a:pPr lvl="1"/>
            <a:r>
              <a:rPr lang="en-US" altLang="en-US">
                <a:ea typeface="ＭＳ Ｐゴシック" panose="020B0600070205080204" pitchFamily="34" charset="-128"/>
              </a:rPr>
              <a:t>… making detection even slower</a:t>
            </a:r>
          </a:p>
          <a:p>
            <a:r>
              <a:rPr lang="en-US" altLang="en-US">
                <a:ea typeface="ＭＳ Ｐゴシック" panose="020B0600070205080204" pitchFamily="34" charset="-128"/>
              </a:rPr>
              <a:t>Better to give early feedback</a:t>
            </a:r>
          </a:p>
          <a:p>
            <a:pPr lvl="1"/>
            <a:r>
              <a:rPr lang="en-US" altLang="en-US">
                <a:ea typeface="ＭＳ Ｐゴシック" panose="020B0600070205080204" pitchFamily="34" charset="-128"/>
              </a:rPr>
              <a:t>Get 1-2 connections to slow down before it</a:t>
            </a:r>
            <a:r>
              <a:rPr lang="ja-JP" altLang="en-US">
                <a:ea typeface="ＭＳ Ｐゴシック" panose="020B0600070205080204" pitchFamily="34" charset="-128"/>
              </a:rPr>
              <a:t>’</a:t>
            </a:r>
            <a:r>
              <a:rPr lang="en-US" altLang="ja-JP">
                <a:ea typeface="ＭＳ Ｐゴシック" panose="020B0600070205080204" pitchFamily="34" charset="-128"/>
              </a:rPr>
              <a:t>s too late!</a:t>
            </a:r>
            <a:endParaRPr lang="en-US" altLang="en-US">
              <a:ea typeface="ＭＳ Ｐゴシック" panose="020B0600070205080204" pitchFamily="34" charset="-128"/>
            </a:endParaRPr>
          </a:p>
        </p:txBody>
      </p:sp>
      <p:sp>
        <p:nvSpPr>
          <p:cNvPr id="134147" name="Slide Number Placeholder 3">
            <a:extLst>
              <a:ext uri="{FF2B5EF4-FFF2-40B4-BE49-F238E27FC236}">
                <a16:creationId xmlns:a16="http://schemas.microsoft.com/office/drawing/2014/main" id="{32CB9583-5EE3-FB8E-C44B-1D359717232C}"/>
              </a:ext>
            </a:extLst>
          </p:cNvPr>
          <p:cNvSpPr>
            <a:spLocks noGrp="1"/>
          </p:cNvSpPr>
          <p:nvPr>
            <p:ph type="sldNum" sz="quarter" idx="12"/>
          </p:nvPr>
        </p:nvSpPr>
        <p:spPr bwMode="auto">
          <a:xfrm>
            <a:off x="6731000" y="6402388"/>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45186491-F0B6-7E4E-BCE4-71D09D253B0E}"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43</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134148" name="Group 4">
            <a:extLst>
              <a:ext uri="{FF2B5EF4-FFF2-40B4-BE49-F238E27FC236}">
                <a16:creationId xmlns:a16="http://schemas.microsoft.com/office/drawing/2014/main" id="{42606643-9B19-C74F-B6DD-F6F2C61DB607}"/>
              </a:ext>
            </a:extLst>
          </p:cNvPr>
          <p:cNvGrpSpPr>
            <a:grpSpLocks/>
          </p:cNvGrpSpPr>
          <p:nvPr/>
        </p:nvGrpSpPr>
        <p:grpSpPr bwMode="auto">
          <a:xfrm>
            <a:off x="2497138" y="5626100"/>
            <a:ext cx="4149725" cy="1344613"/>
            <a:chOff x="1550" y="2813"/>
            <a:chExt cx="3096" cy="1355"/>
          </a:xfrm>
        </p:grpSpPr>
        <p:grpSp>
          <p:nvGrpSpPr>
            <p:cNvPr id="134149" name="Group 5">
              <a:extLst>
                <a:ext uri="{FF2B5EF4-FFF2-40B4-BE49-F238E27FC236}">
                  <a16:creationId xmlns:a16="http://schemas.microsoft.com/office/drawing/2014/main" id="{E3CA5F22-C9CC-28EC-D2AE-14F994B23ADC}"/>
                </a:ext>
              </a:extLst>
            </p:cNvPr>
            <p:cNvGrpSpPr>
              <a:grpSpLocks/>
            </p:cNvGrpSpPr>
            <p:nvPr/>
          </p:nvGrpSpPr>
          <p:grpSpPr bwMode="auto">
            <a:xfrm>
              <a:off x="2542" y="3128"/>
              <a:ext cx="1093" cy="752"/>
              <a:chOff x="10808" y="10250"/>
              <a:chExt cx="1018" cy="403"/>
            </a:xfrm>
          </p:grpSpPr>
          <p:sp>
            <p:nvSpPr>
              <p:cNvPr id="134154" name="Rectangle 6">
                <a:extLst>
                  <a:ext uri="{FF2B5EF4-FFF2-40B4-BE49-F238E27FC236}">
                    <a16:creationId xmlns:a16="http://schemas.microsoft.com/office/drawing/2014/main" id="{D9F0C098-22DD-6740-17E6-F9D44515AF8E}"/>
                  </a:ext>
                </a:extLst>
              </p:cNvPr>
              <p:cNvSpPr>
                <a:spLocks noChangeArrowheads="1"/>
              </p:cNvSpPr>
              <p:nvPr/>
            </p:nvSpPr>
            <p:spPr bwMode="auto">
              <a:xfrm>
                <a:off x="10832" y="10250"/>
                <a:ext cx="994" cy="403"/>
              </a:xfrm>
              <a:prstGeom prst="rect">
                <a:avLst/>
              </a:prstGeom>
              <a:gradFill rotWithShape="1">
                <a:gsLst>
                  <a:gs pos="0">
                    <a:srgbClr val="969696"/>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5" name="Freeform 7">
                <a:extLst>
                  <a:ext uri="{FF2B5EF4-FFF2-40B4-BE49-F238E27FC236}">
                    <a16:creationId xmlns:a16="http://schemas.microsoft.com/office/drawing/2014/main" id="{D9452311-67DF-011E-1DEE-3C35E0229EED}"/>
                  </a:ext>
                </a:extLst>
              </p:cNvPr>
              <p:cNvSpPr>
                <a:spLocks/>
              </p:cNvSpPr>
              <p:nvPr/>
            </p:nvSpPr>
            <p:spPr bwMode="auto">
              <a:xfrm>
                <a:off x="11198" y="10272"/>
                <a:ext cx="610" cy="374"/>
              </a:xfrm>
              <a:custGeom>
                <a:avLst/>
                <a:gdLst>
                  <a:gd name="T0" fmla="*/ 0 w 855"/>
                  <a:gd name="T1" fmla="*/ 0 h 390"/>
                  <a:gd name="T2" fmla="*/ 1 w 855"/>
                  <a:gd name="T3" fmla="*/ 0 h 390"/>
                  <a:gd name="T4" fmla="*/ 1 w 855"/>
                  <a:gd name="T5" fmla="*/ 142 h 390"/>
                  <a:gd name="T6" fmla="*/ 1 w 855"/>
                  <a:gd name="T7" fmla="*/ 142 h 390"/>
                  <a:gd name="T8" fmla="*/ 0 60000 65536"/>
                  <a:gd name="T9" fmla="*/ 0 60000 65536"/>
                  <a:gd name="T10" fmla="*/ 0 60000 65536"/>
                  <a:gd name="T11" fmla="*/ 0 60000 65536"/>
                  <a:gd name="T12" fmla="*/ 0 w 855"/>
                  <a:gd name="T13" fmla="*/ 0 h 390"/>
                  <a:gd name="T14" fmla="*/ 855 w 855"/>
                  <a:gd name="T15" fmla="*/ 390 h 390"/>
                </a:gdLst>
                <a:ahLst/>
                <a:cxnLst>
                  <a:cxn ang="T8">
                    <a:pos x="T0" y="T1"/>
                  </a:cxn>
                  <a:cxn ang="T9">
                    <a:pos x="T2" y="T3"/>
                  </a:cxn>
                  <a:cxn ang="T10">
                    <a:pos x="T4" y="T5"/>
                  </a:cxn>
                  <a:cxn ang="T11">
                    <a:pos x="T6" y="T7"/>
                  </a:cxn>
                </a:cxnLst>
                <a:rect l="T12" t="T13" r="T14" b="T15"/>
                <a:pathLst>
                  <a:path w="855" h="390">
                    <a:moveTo>
                      <a:pt x="0" y="0"/>
                    </a:moveTo>
                    <a:lnTo>
                      <a:pt x="855" y="0"/>
                    </a:lnTo>
                    <a:lnTo>
                      <a:pt x="855" y="390"/>
                    </a:lnTo>
                    <a:lnTo>
                      <a:pt x="45" y="39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6" name="Line 8">
                <a:extLst>
                  <a:ext uri="{FF2B5EF4-FFF2-40B4-BE49-F238E27FC236}">
                    <a16:creationId xmlns:a16="http://schemas.microsoft.com/office/drawing/2014/main" id="{C29ECA60-5E4C-26A3-7603-42CFAF9D3F30}"/>
                  </a:ext>
                </a:extLst>
              </p:cNvPr>
              <p:cNvSpPr>
                <a:spLocks noChangeShapeType="1"/>
              </p:cNvSpPr>
              <p:nvPr/>
            </p:nvSpPr>
            <p:spPr bwMode="auto">
              <a:xfrm>
                <a:off x="10808" y="10272"/>
                <a:ext cx="390" cy="1"/>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7" name="Line 9">
                <a:extLst>
                  <a:ext uri="{FF2B5EF4-FFF2-40B4-BE49-F238E27FC236}">
                    <a16:creationId xmlns:a16="http://schemas.microsoft.com/office/drawing/2014/main" id="{70C74BC1-1B92-B73D-BF92-A55D9D578F73}"/>
                  </a:ext>
                </a:extLst>
              </p:cNvPr>
              <p:cNvSpPr>
                <a:spLocks noChangeShapeType="1"/>
              </p:cNvSpPr>
              <p:nvPr/>
            </p:nvSpPr>
            <p:spPr bwMode="auto">
              <a:xfrm>
                <a:off x="10830" y="10646"/>
                <a:ext cx="387" cy="2"/>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8" name="Line 10">
                <a:extLst>
                  <a:ext uri="{FF2B5EF4-FFF2-40B4-BE49-F238E27FC236}">
                    <a16:creationId xmlns:a16="http://schemas.microsoft.com/office/drawing/2014/main" id="{AB4E11C3-9427-22D1-8DED-C94F79C4203E}"/>
                  </a:ext>
                </a:extLst>
              </p:cNvPr>
              <p:cNvSpPr>
                <a:spLocks noChangeShapeType="1"/>
              </p:cNvSpPr>
              <p:nvPr/>
            </p:nvSpPr>
            <p:spPr bwMode="auto">
              <a:xfrm>
                <a:off x="11744" y="10329"/>
                <a:ext cx="1"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9" name="Line 11">
                <a:extLst>
                  <a:ext uri="{FF2B5EF4-FFF2-40B4-BE49-F238E27FC236}">
                    <a16:creationId xmlns:a16="http://schemas.microsoft.com/office/drawing/2014/main" id="{C2828129-5BD0-4AB0-3D37-C1CD0875E7E4}"/>
                  </a:ext>
                </a:extLst>
              </p:cNvPr>
              <p:cNvSpPr>
                <a:spLocks noChangeShapeType="1"/>
              </p:cNvSpPr>
              <p:nvPr/>
            </p:nvSpPr>
            <p:spPr bwMode="auto">
              <a:xfrm>
                <a:off x="11679" y="10329"/>
                <a:ext cx="1"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60" name="Line 12">
                <a:extLst>
                  <a:ext uri="{FF2B5EF4-FFF2-40B4-BE49-F238E27FC236}">
                    <a16:creationId xmlns:a16="http://schemas.microsoft.com/office/drawing/2014/main" id="{EA447E41-19A7-22B7-B0C3-59E654B3FBA9}"/>
                  </a:ext>
                </a:extLst>
              </p:cNvPr>
              <p:cNvSpPr>
                <a:spLocks noChangeShapeType="1"/>
              </p:cNvSpPr>
              <p:nvPr/>
            </p:nvSpPr>
            <p:spPr bwMode="auto">
              <a:xfrm>
                <a:off x="11614" y="10329"/>
                <a:ext cx="1"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61" name="Line 13">
                <a:extLst>
                  <a:ext uri="{FF2B5EF4-FFF2-40B4-BE49-F238E27FC236}">
                    <a16:creationId xmlns:a16="http://schemas.microsoft.com/office/drawing/2014/main" id="{5F123760-9015-7470-9129-87C35F0B5FA1}"/>
                  </a:ext>
                </a:extLst>
              </p:cNvPr>
              <p:cNvSpPr>
                <a:spLocks noChangeShapeType="1"/>
              </p:cNvSpPr>
              <p:nvPr/>
            </p:nvSpPr>
            <p:spPr bwMode="auto">
              <a:xfrm>
                <a:off x="11549" y="10322"/>
                <a:ext cx="1"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62" name="Line 14">
                <a:extLst>
                  <a:ext uri="{FF2B5EF4-FFF2-40B4-BE49-F238E27FC236}">
                    <a16:creationId xmlns:a16="http://schemas.microsoft.com/office/drawing/2014/main" id="{0FB0BA15-B57D-8B49-4A36-FD073910CE43}"/>
                  </a:ext>
                </a:extLst>
              </p:cNvPr>
              <p:cNvSpPr>
                <a:spLocks noChangeShapeType="1"/>
              </p:cNvSpPr>
              <p:nvPr/>
            </p:nvSpPr>
            <p:spPr bwMode="auto">
              <a:xfrm>
                <a:off x="11484" y="10322"/>
                <a:ext cx="2"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63" name="Line 15">
                <a:extLst>
                  <a:ext uri="{FF2B5EF4-FFF2-40B4-BE49-F238E27FC236}">
                    <a16:creationId xmlns:a16="http://schemas.microsoft.com/office/drawing/2014/main" id="{80E337AB-113D-747F-4134-86FD97626D44}"/>
                  </a:ext>
                </a:extLst>
              </p:cNvPr>
              <p:cNvSpPr>
                <a:spLocks noChangeShapeType="1"/>
              </p:cNvSpPr>
              <p:nvPr/>
            </p:nvSpPr>
            <p:spPr bwMode="auto">
              <a:xfrm>
                <a:off x="11418" y="10322"/>
                <a:ext cx="3" cy="2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64" name="Line 16">
                <a:extLst>
                  <a:ext uri="{FF2B5EF4-FFF2-40B4-BE49-F238E27FC236}">
                    <a16:creationId xmlns:a16="http://schemas.microsoft.com/office/drawing/2014/main" id="{4F6EF3C0-F55E-1B3B-D232-E1E19CEC5BEF}"/>
                  </a:ext>
                </a:extLst>
              </p:cNvPr>
              <p:cNvSpPr>
                <a:spLocks noChangeShapeType="1"/>
              </p:cNvSpPr>
              <p:nvPr/>
            </p:nvSpPr>
            <p:spPr bwMode="auto">
              <a:xfrm>
                <a:off x="10909" y="10452"/>
                <a:ext cx="417" cy="0"/>
              </a:xfrm>
              <a:prstGeom prst="line">
                <a:avLst/>
              </a:prstGeom>
              <a:noFill/>
              <a:ln w="38100">
                <a:solidFill>
                  <a:srgbClr val="FFFFFF"/>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134150" name="Freeform 17">
              <a:extLst>
                <a:ext uri="{FF2B5EF4-FFF2-40B4-BE49-F238E27FC236}">
                  <a16:creationId xmlns:a16="http://schemas.microsoft.com/office/drawing/2014/main" id="{3E71C2F6-6A0C-1077-4569-07026F64B94E}"/>
                </a:ext>
              </a:extLst>
            </p:cNvPr>
            <p:cNvSpPr>
              <a:spLocks/>
            </p:cNvSpPr>
            <p:nvPr/>
          </p:nvSpPr>
          <p:spPr bwMode="auto">
            <a:xfrm>
              <a:off x="1574" y="2813"/>
              <a:ext cx="992" cy="532"/>
            </a:xfrm>
            <a:custGeom>
              <a:avLst/>
              <a:gdLst>
                <a:gd name="T0" fmla="*/ 0 w 992"/>
                <a:gd name="T1" fmla="*/ 0 h 532"/>
                <a:gd name="T2" fmla="*/ 411 w 992"/>
                <a:gd name="T3" fmla="*/ 435 h 532"/>
                <a:gd name="T4" fmla="*/ 992 w 992"/>
                <a:gd name="T5" fmla="*/ 532 h 532"/>
                <a:gd name="T6" fmla="*/ 0 60000 65536"/>
                <a:gd name="T7" fmla="*/ 0 60000 65536"/>
                <a:gd name="T8" fmla="*/ 0 60000 65536"/>
                <a:gd name="T9" fmla="*/ 0 w 992"/>
                <a:gd name="T10" fmla="*/ 0 h 532"/>
                <a:gd name="T11" fmla="*/ 992 w 992"/>
                <a:gd name="T12" fmla="*/ 532 h 532"/>
              </a:gdLst>
              <a:ahLst/>
              <a:cxnLst>
                <a:cxn ang="T6">
                  <a:pos x="T0" y="T1"/>
                </a:cxn>
                <a:cxn ang="T7">
                  <a:pos x="T2" y="T3"/>
                </a:cxn>
                <a:cxn ang="T8">
                  <a:pos x="T4" y="T5"/>
                </a:cxn>
              </a:cxnLst>
              <a:rect l="T9" t="T10" r="T11" b="T12"/>
              <a:pathLst>
                <a:path w="992" h="532">
                  <a:moveTo>
                    <a:pt x="0" y="0"/>
                  </a:moveTo>
                  <a:cubicBezTo>
                    <a:pt x="123" y="173"/>
                    <a:pt x="246" y="346"/>
                    <a:pt x="411" y="435"/>
                  </a:cubicBezTo>
                  <a:cubicBezTo>
                    <a:pt x="576" y="524"/>
                    <a:pt x="784" y="528"/>
                    <a:pt x="992" y="532"/>
                  </a:cubicBezTo>
                </a:path>
              </a:pathLst>
            </a:custGeom>
            <a:noFill/>
            <a:ln w="38100">
              <a:solidFill>
                <a:srgbClr val="0000FF"/>
              </a:solidFill>
              <a:round/>
              <a:headEnd/>
              <a:tailEnd type="arrow"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1" name="Freeform 18">
              <a:extLst>
                <a:ext uri="{FF2B5EF4-FFF2-40B4-BE49-F238E27FC236}">
                  <a16:creationId xmlns:a16="http://schemas.microsoft.com/office/drawing/2014/main" id="{3AC0C04D-C363-90A9-E46C-BF9AC94E7F37}"/>
                </a:ext>
              </a:extLst>
            </p:cNvPr>
            <p:cNvSpPr>
              <a:spLocks/>
            </p:cNvSpPr>
            <p:nvPr/>
          </p:nvSpPr>
          <p:spPr bwMode="auto">
            <a:xfrm flipV="1">
              <a:off x="1574" y="3636"/>
              <a:ext cx="992" cy="532"/>
            </a:xfrm>
            <a:custGeom>
              <a:avLst/>
              <a:gdLst>
                <a:gd name="T0" fmla="*/ 0 w 992"/>
                <a:gd name="T1" fmla="*/ 0 h 532"/>
                <a:gd name="T2" fmla="*/ 411 w 992"/>
                <a:gd name="T3" fmla="*/ 435 h 532"/>
                <a:gd name="T4" fmla="*/ 992 w 992"/>
                <a:gd name="T5" fmla="*/ 532 h 532"/>
                <a:gd name="T6" fmla="*/ 0 60000 65536"/>
                <a:gd name="T7" fmla="*/ 0 60000 65536"/>
                <a:gd name="T8" fmla="*/ 0 60000 65536"/>
                <a:gd name="T9" fmla="*/ 0 w 992"/>
                <a:gd name="T10" fmla="*/ 0 h 532"/>
                <a:gd name="T11" fmla="*/ 992 w 992"/>
                <a:gd name="T12" fmla="*/ 532 h 532"/>
              </a:gdLst>
              <a:ahLst/>
              <a:cxnLst>
                <a:cxn ang="T6">
                  <a:pos x="T0" y="T1"/>
                </a:cxn>
                <a:cxn ang="T7">
                  <a:pos x="T2" y="T3"/>
                </a:cxn>
                <a:cxn ang="T8">
                  <a:pos x="T4" y="T5"/>
                </a:cxn>
              </a:cxnLst>
              <a:rect l="T9" t="T10" r="T11" b="T12"/>
              <a:pathLst>
                <a:path w="992" h="532">
                  <a:moveTo>
                    <a:pt x="0" y="0"/>
                  </a:moveTo>
                  <a:cubicBezTo>
                    <a:pt x="123" y="173"/>
                    <a:pt x="246" y="346"/>
                    <a:pt x="411" y="435"/>
                  </a:cubicBezTo>
                  <a:cubicBezTo>
                    <a:pt x="576" y="524"/>
                    <a:pt x="784" y="528"/>
                    <a:pt x="992" y="532"/>
                  </a:cubicBezTo>
                </a:path>
              </a:pathLst>
            </a:custGeom>
            <a:noFill/>
            <a:ln w="38100">
              <a:solidFill>
                <a:srgbClr val="0000FF"/>
              </a:solidFill>
              <a:round/>
              <a:headEnd/>
              <a:tailEnd type="arrow"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2" name="Line 19">
              <a:extLst>
                <a:ext uri="{FF2B5EF4-FFF2-40B4-BE49-F238E27FC236}">
                  <a16:creationId xmlns:a16="http://schemas.microsoft.com/office/drawing/2014/main" id="{93DDDE43-7E22-C086-A511-F6D7C900F60E}"/>
                </a:ext>
              </a:extLst>
            </p:cNvPr>
            <p:cNvSpPr>
              <a:spLocks noChangeShapeType="1"/>
            </p:cNvSpPr>
            <p:nvPr/>
          </p:nvSpPr>
          <p:spPr bwMode="auto">
            <a:xfrm>
              <a:off x="1550" y="3491"/>
              <a:ext cx="1016" cy="0"/>
            </a:xfrm>
            <a:prstGeom prst="line">
              <a:avLst/>
            </a:prstGeom>
            <a:noFill/>
            <a:ln w="38100">
              <a:solidFill>
                <a:srgbClr val="0000FF"/>
              </a:solidFill>
              <a:round/>
              <a:headEnd/>
              <a:tailEnd type="arrow"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3" name="Line 20">
              <a:extLst>
                <a:ext uri="{FF2B5EF4-FFF2-40B4-BE49-F238E27FC236}">
                  <a16:creationId xmlns:a16="http://schemas.microsoft.com/office/drawing/2014/main" id="{8A9F3407-8FFC-37A4-F72B-1FFD214395CD}"/>
                </a:ext>
              </a:extLst>
            </p:cNvPr>
            <p:cNvSpPr>
              <a:spLocks noChangeShapeType="1"/>
            </p:cNvSpPr>
            <p:nvPr/>
          </p:nvSpPr>
          <p:spPr bwMode="auto">
            <a:xfrm>
              <a:off x="3630" y="3491"/>
              <a:ext cx="1016" cy="0"/>
            </a:xfrm>
            <a:prstGeom prst="line">
              <a:avLst/>
            </a:prstGeom>
            <a:noFill/>
            <a:ln w="63500">
              <a:solidFill>
                <a:srgbClr val="FF3300"/>
              </a:solidFill>
              <a:round/>
              <a:headEnd/>
              <a:tailEnd type="arrow"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C5988035-C303-AA6D-13E7-C6F0C447AD79}"/>
              </a:ext>
            </a:extLst>
          </p:cNvPr>
          <p:cNvSpPr>
            <a:spLocks noGrp="1"/>
          </p:cNvSpPr>
          <p:nvPr>
            <p:ph type="title"/>
          </p:nvPr>
        </p:nvSpPr>
        <p:spPr>
          <a:xfrm>
            <a:off x="406400" y="401638"/>
            <a:ext cx="7772400" cy="814387"/>
          </a:xfrm>
        </p:spPr>
        <p:txBody>
          <a:bodyPr/>
          <a:lstStyle/>
          <a:p>
            <a:r>
              <a:rPr lang="en-US" altLang="en-US">
                <a:ea typeface="ＭＳ Ｐゴシック" panose="020B0600070205080204" pitchFamily="34" charset="-128"/>
              </a:rPr>
              <a:t>Random Early Detection (RED)</a:t>
            </a:r>
          </a:p>
        </p:txBody>
      </p:sp>
      <p:sp>
        <p:nvSpPr>
          <p:cNvPr id="136194" name="Rectangle 3">
            <a:extLst>
              <a:ext uri="{FF2B5EF4-FFF2-40B4-BE49-F238E27FC236}">
                <a16:creationId xmlns:a16="http://schemas.microsoft.com/office/drawing/2014/main" id="{93BF84F1-F585-E579-C230-7CD139F0FE16}"/>
              </a:ext>
            </a:extLst>
          </p:cNvPr>
          <p:cNvSpPr>
            <a:spLocks noGrp="1"/>
          </p:cNvSpPr>
          <p:nvPr>
            <p:ph idx="1"/>
          </p:nvPr>
        </p:nvSpPr>
        <p:spPr>
          <a:xfrm>
            <a:off x="457200" y="1531938"/>
            <a:ext cx="8307388" cy="5156200"/>
          </a:xfrm>
        </p:spPr>
        <p:txBody>
          <a:bodyPr/>
          <a:lstStyle/>
          <a:p>
            <a:r>
              <a:rPr lang="en-US" altLang="en-US">
                <a:ea typeface="ＭＳ Ｐゴシック" panose="020B0600070205080204" pitchFamily="34" charset="-128"/>
              </a:rPr>
              <a:t>Router notices that queue is getting full</a:t>
            </a:r>
          </a:p>
          <a:p>
            <a:pPr lvl="1"/>
            <a:r>
              <a:rPr lang="en-US" altLang="en-US">
                <a:ea typeface="ＭＳ Ｐゴシック" panose="020B0600070205080204" pitchFamily="34" charset="-128"/>
              </a:rPr>
              <a:t>… and randomly drops packets to signal congestion</a:t>
            </a:r>
          </a:p>
          <a:p>
            <a:r>
              <a:rPr lang="en-US" altLang="en-US">
                <a:ea typeface="ＭＳ Ｐゴシック" panose="020B0600070205080204" pitchFamily="34" charset="-128"/>
              </a:rPr>
              <a:t>Packet drop probability</a:t>
            </a:r>
          </a:p>
          <a:p>
            <a:pPr lvl="1"/>
            <a:r>
              <a:rPr lang="en-US" altLang="en-US">
                <a:ea typeface="ＭＳ Ｐゴシック" panose="020B0600070205080204" pitchFamily="34" charset="-128"/>
              </a:rPr>
              <a:t>Drop probability increases as queue length increases</a:t>
            </a:r>
          </a:p>
          <a:p>
            <a:pPr lvl="1"/>
            <a:r>
              <a:rPr lang="en-US" altLang="en-US">
                <a:ea typeface="ＭＳ Ｐゴシック" panose="020B0600070205080204" pitchFamily="34" charset="-128"/>
              </a:rPr>
              <a:t>Else, set drop probability </a:t>
            </a:r>
            <a:r>
              <a:rPr lang="en-US" altLang="en-US" i="1">
                <a:ea typeface="ＭＳ Ｐゴシック" panose="020B0600070205080204" pitchFamily="34" charset="-128"/>
              </a:rPr>
              <a:t>f</a:t>
            </a:r>
            <a:r>
              <a:rPr lang="en-US" altLang="en-US">
                <a:ea typeface="ＭＳ Ｐゴシック" panose="020B0600070205080204" pitchFamily="34" charset="-128"/>
              </a:rPr>
              <a:t>(avg queue length)</a:t>
            </a:r>
          </a:p>
          <a:p>
            <a:endParaRPr lang="en-US" altLang="en-US">
              <a:ea typeface="ＭＳ Ｐゴシック" panose="020B0600070205080204" pitchFamily="34" charset="-128"/>
            </a:endParaRPr>
          </a:p>
        </p:txBody>
      </p:sp>
      <p:sp>
        <p:nvSpPr>
          <p:cNvPr id="136195" name="Slide Number Placeholder 3">
            <a:extLst>
              <a:ext uri="{FF2B5EF4-FFF2-40B4-BE49-F238E27FC236}">
                <a16:creationId xmlns:a16="http://schemas.microsoft.com/office/drawing/2014/main" id="{50E80EA9-A497-A13E-2A2E-5149CBCA4117}"/>
              </a:ext>
            </a:extLst>
          </p:cNvPr>
          <p:cNvSpPr>
            <a:spLocks noGrp="1"/>
          </p:cNvSpPr>
          <p:nvPr>
            <p:ph type="sldNum" sz="quarter" idx="12"/>
          </p:nvPr>
        </p:nvSpPr>
        <p:spPr bwMode="auto">
          <a:xfrm>
            <a:off x="6731000" y="6402388"/>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920667C6-EF02-634D-A9A7-9EFB444295F9}"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44</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36196" name="Freeform 4">
            <a:extLst>
              <a:ext uri="{FF2B5EF4-FFF2-40B4-BE49-F238E27FC236}">
                <a16:creationId xmlns:a16="http://schemas.microsoft.com/office/drawing/2014/main" id="{FACA2AED-AB32-41C4-1541-5654FDF7B8BD}"/>
              </a:ext>
            </a:extLst>
          </p:cNvPr>
          <p:cNvSpPr>
            <a:spLocks/>
          </p:cNvSpPr>
          <p:nvPr/>
        </p:nvSpPr>
        <p:spPr bwMode="auto">
          <a:xfrm>
            <a:off x="3822700" y="5329238"/>
            <a:ext cx="2514600" cy="960437"/>
          </a:xfrm>
          <a:custGeom>
            <a:avLst/>
            <a:gdLst>
              <a:gd name="T0" fmla="*/ 0 w 1584"/>
              <a:gd name="T1" fmla="*/ 2147483646 h 624"/>
              <a:gd name="T2" fmla="*/ 2147483646 w 1584"/>
              <a:gd name="T3" fmla="*/ 2147483646 h 624"/>
              <a:gd name="T4" fmla="*/ 2147483646 w 1584"/>
              <a:gd name="T5" fmla="*/ 2147483646 h 624"/>
              <a:gd name="T6" fmla="*/ 2147483646 w 1584"/>
              <a:gd name="T7" fmla="*/ 0 h 624"/>
              <a:gd name="T8" fmla="*/ 2147483646 w 1584"/>
              <a:gd name="T9" fmla="*/ 0 h 624"/>
              <a:gd name="T10" fmla="*/ 0 60000 65536"/>
              <a:gd name="T11" fmla="*/ 0 60000 65536"/>
              <a:gd name="T12" fmla="*/ 0 60000 65536"/>
              <a:gd name="T13" fmla="*/ 0 60000 65536"/>
              <a:gd name="T14" fmla="*/ 0 60000 65536"/>
              <a:gd name="T15" fmla="*/ 0 w 1584"/>
              <a:gd name="T16" fmla="*/ 0 h 624"/>
              <a:gd name="T17" fmla="*/ 1584 w 1584"/>
              <a:gd name="T18" fmla="*/ 624 h 624"/>
            </a:gdLst>
            <a:ahLst/>
            <a:cxnLst>
              <a:cxn ang="T10">
                <a:pos x="T0" y="T1"/>
              </a:cxn>
              <a:cxn ang="T11">
                <a:pos x="T2" y="T3"/>
              </a:cxn>
              <a:cxn ang="T12">
                <a:pos x="T4" y="T5"/>
              </a:cxn>
              <a:cxn ang="T13">
                <a:pos x="T6" y="T7"/>
              </a:cxn>
              <a:cxn ang="T14">
                <a:pos x="T8" y="T9"/>
              </a:cxn>
            </a:cxnLst>
            <a:rect l="T15" t="T16" r="T17" b="T18"/>
            <a:pathLst>
              <a:path w="1584" h="624">
                <a:moveTo>
                  <a:pt x="0" y="624"/>
                </a:moveTo>
                <a:lnTo>
                  <a:pt x="432" y="624"/>
                </a:lnTo>
                <a:lnTo>
                  <a:pt x="1104" y="288"/>
                </a:lnTo>
                <a:lnTo>
                  <a:pt x="1104" y="0"/>
                </a:lnTo>
                <a:lnTo>
                  <a:pt x="1584" y="0"/>
                </a:lnTo>
              </a:path>
            </a:pathLst>
          </a:cu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6197" name="Freeform 5">
            <a:extLst>
              <a:ext uri="{FF2B5EF4-FFF2-40B4-BE49-F238E27FC236}">
                <a16:creationId xmlns:a16="http://schemas.microsoft.com/office/drawing/2014/main" id="{6A2BF6B5-BDC3-B847-C0A1-CA56C3C94376}"/>
              </a:ext>
            </a:extLst>
          </p:cNvPr>
          <p:cNvSpPr>
            <a:spLocks/>
          </p:cNvSpPr>
          <p:nvPr/>
        </p:nvSpPr>
        <p:spPr bwMode="auto">
          <a:xfrm>
            <a:off x="3822700" y="5100638"/>
            <a:ext cx="2590800" cy="1219200"/>
          </a:xfrm>
          <a:custGeom>
            <a:avLst/>
            <a:gdLst>
              <a:gd name="T0" fmla="*/ 0 w 1632"/>
              <a:gd name="T1" fmla="*/ 0 h 720"/>
              <a:gd name="T2" fmla="*/ 0 w 1632"/>
              <a:gd name="T3" fmla="*/ 2147483646 h 720"/>
              <a:gd name="T4" fmla="*/ 2147483646 w 1632"/>
              <a:gd name="T5" fmla="*/ 2147483646 h 720"/>
              <a:gd name="T6" fmla="*/ 0 60000 65536"/>
              <a:gd name="T7" fmla="*/ 0 60000 65536"/>
              <a:gd name="T8" fmla="*/ 0 60000 65536"/>
              <a:gd name="T9" fmla="*/ 0 w 1632"/>
              <a:gd name="T10" fmla="*/ 0 h 720"/>
              <a:gd name="T11" fmla="*/ 1632 w 1632"/>
              <a:gd name="T12" fmla="*/ 720 h 720"/>
            </a:gdLst>
            <a:ahLst/>
            <a:cxnLst>
              <a:cxn ang="T6">
                <a:pos x="T0" y="T1"/>
              </a:cxn>
              <a:cxn ang="T7">
                <a:pos x="T2" y="T3"/>
              </a:cxn>
              <a:cxn ang="T8">
                <a:pos x="T4" y="T5"/>
              </a:cxn>
            </a:cxnLst>
            <a:rect l="T9" t="T10" r="T11" b="T12"/>
            <a:pathLst>
              <a:path w="1632" h="720">
                <a:moveTo>
                  <a:pt x="0" y="0"/>
                </a:moveTo>
                <a:lnTo>
                  <a:pt x="0" y="720"/>
                </a:lnTo>
                <a:lnTo>
                  <a:pt x="1632" y="720"/>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6198" name="Line 6">
            <a:extLst>
              <a:ext uri="{FF2B5EF4-FFF2-40B4-BE49-F238E27FC236}">
                <a16:creationId xmlns:a16="http://schemas.microsoft.com/office/drawing/2014/main" id="{4FAF18A9-026A-354F-9F33-DDF1C7929492}"/>
              </a:ext>
            </a:extLst>
          </p:cNvPr>
          <p:cNvSpPr>
            <a:spLocks noChangeShapeType="1"/>
          </p:cNvSpPr>
          <p:nvPr/>
        </p:nvSpPr>
        <p:spPr bwMode="auto">
          <a:xfrm>
            <a:off x="3670300" y="5786438"/>
            <a:ext cx="1905000" cy="0"/>
          </a:xfrm>
          <a:prstGeom prst="line">
            <a:avLst/>
          </a:prstGeom>
          <a:noFill/>
          <a:ln w="254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6199" name="Line 7">
            <a:extLst>
              <a:ext uri="{FF2B5EF4-FFF2-40B4-BE49-F238E27FC236}">
                <a16:creationId xmlns:a16="http://schemas.microsoft.com/office/drawing/2014/main" id="{7FE05824-CFB8-7AB3-D3BF-F790E02FBB2D}"/>
              </a:ext>
            </a:extLst>
          </p:cNvPr>
          <p:cNvSpPr>
            <a:spLocks noChangeShapeType="1"/>
          </p:cNvSpPr>
          <p:nvPr/>
        </p:nvSpPr>
        <p:spPr bwMode="auto">
          <a:xfrm>
            <a:off x="3670300" y="5329238"/>
            <a:ext cx="1905000" cy="0"/>
          </a:xfrm>
          <a:prstGeom prst="line">
            <a:avLst/>
          </a:prstGeom>
          <a:noFill/>
          <a:ln w="254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6200" name="Text Box 14">
            <a:extLst>
              <a:ext uri="{FF2B5EF4-FFF2-40B4-BE49-F238E27FC236}">
                <a16:creationId xmlns:a16="http://schemas.microsoft.com/office/drawing/2014/main" id="{3571758F-85C1-6DBE-F3A3-7FB92013B266}"/>
              </a:ext>
            </a:extLst>
          </p:cNvPr>
          <p:cNvSpPr txBox="1">
            <a:spLocks noChangeArrowheads="1"/>
          </p:cNvSpPr>
          <p:nvPr/>
        </p:nvSpPr>
        <p:spPr bwMode="auto">
          <a:xfrm>
            <a:off x="3790950" y="6483350"/>
            <a:ext cx="2686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Average Queue Length</a:t>
            </a:r>
          </a:p>
        </p:txBody>
      </p:sp>
      <p:sp>
        <p:nvSpPr>
          <p:cNvPr id="136201" name="Text Box 15">
            <a:extLst>
              <a:ext uri="{FF2B5EF4-FFF2-40B4-BE49-F238E27FC236}">
                <a16:creationId xmlns:a16="http://schemas.microsoft.com/office/drawing/2014/main" id="{26E1F03B-CE42-2CB2-BF24-9D5D512161EC}"/>
              </a:ext>
            </a:extLst>
          </p:cNvPr>
          <p:cNvSpPr txBox="1">
            <a:spLocks noChangeArrowheads="1"/>
          </p:cNvSpPr>
          <p:nvPr/>
        </p:nvSpPr>
        <p:spPr bwMode="auto">
          <a:xfrm rot="-5400000">
            <a:off x="2264569" y="5460207"/>
            <a:ext cx="1403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Drop</a:t>
            </a:r>
          </a:p>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Probability</a:t>
            </a:r>
          </a:p>
        </p:txBody>
      </p:sp>
      <p:sp>
        <p:nvSpPr>
          <p:cNvPr id="136202" name="Text Box 15">
            <a:extLst>
              <a:ext uri="{FF2B5EF4-FFF2-40B4-BE49-F238E27FC236}">
                <a16:creationId xmlns:a16="http://schemas.microsoft.com/office/drawing/2014/main" id="{FFC5ABBC-6891-9ED2-5B8C-92F1C02D7C41}"/>
              </a:ext>
            </a:extLst>
          </p:cNvPr>
          <p:cNvSpPr txBox="1">
            <a:spLocks noChangeArrowheads="1"/>
          </p:cNvSpPr>
          <p:nvPr/>
        </p:nvSpPr>
        <p:spPr bwMode="auto">
          <a:xfrm rot="-5400000">
            <a:off x="2836863" y="5629275"/>
            <a:ext cx="1274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0             1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1" name="Rectangle 4">
            <a:extLst>
              <a:ext uri="{FF2B5EF4-FFF2-40B4-BE49-F238E27FC236}">
                <a16:creationId xmlns:a16="http://schemas.microsoft.com/office/drawing/2014/main" id="{FDB95E8D-F386-8E06-DCE5-2A812F7F68C1}"/>
              </a:ext>
            </a:extLst>
          </p:cNvPr>
          <p:cNvSpPr>
            <a:spLocks noGrp="1"/>
          </p:cNvSpPr>
          <p:nvPr>
            <p:ph type="title"/>
          </p:nvPr>
        </p:nvSpPr>
        <p:spPr/>
        <p:txBody>
          <a:bodyPr/>
          <a:lstStyle/>
          <a:p>
            <a:r>
              <a:rPr lang="en-US" altLang="en-US">
                <a:ea typeface="ＭＳ Ｐゴシック" panose="020B0600070205080204" pitchFamily="34" charset="-128"/>
              </a:rPr>
              <a:t>Properties of RED</a:t>
            </a:r>
          </a:p>
        </p:txBody>
      </p:sp>
      <p:sp>
        <p:nvSpPr>
          <p:cNvPr id="138242" name="Rectangle 5">
            <a:extLst>
              <a:ext uri="{FF2B5EF4-FFF2-40B4-BE49-F238E27FC236}">
                <a16:creationId xmlns:a16="http://schemas.microsoft.com/office/drawing/2014/main" id="{4BA88AB6-2460-D2EA-743F-9A37D2265F27}"/>
              </a:ext>
            </a:extLst>
          </p:cNvPr>
          <p:cNvSpPr>
            <a:spLocks noGrp="1"/>
          </p:cNvSpPr>
          <p:nvPr>
            <p:ph idx="1"/>
          </p:nvPr>
        </p:nvSpPr>
        <p:spPr>
          <a:xfrm>
            <a:off x="457200" y="1200150"/>
            <a:ext cx="8307388" cy="5156200"/>
          </a:xfrm>
        </p:spPr>
        <p:txBody>
          <a:bodyPr/>
          <a:lstStyle/>
          <a:p>
            <a:r>
              <a:rPr lang="en-US" altLang="en-US">
                <a:ea typeface="ＭＳ Ｐゴシック" panose="020B0600070205080204" pitchFamily="34" charset="-128"/>
              </a:rPr>
              <a:t>Drops packets before queue is full</a:t>
            </a:r>
          </a:p>
          <a:p>
            <a:pPr lvl="1"/>
            <a:r>
              <a:rPr lang="en-US" altLang="en-US">
                <a:ea typeface="ＭＳ Ｐゴシック" panose="020B0600070205080204" pitchFamily="34" charset="-128"/>
              </a:rPr>
              <a:t>In the hope of reducing the rates of some flows</a:t>
            </a:r>
          </a:p>
          <a:p>
            <a:r>
              <a:rPr lang="en-US" altLang="en-US">
                <a:ea typeface="ＭＳ Ｐゴシック" panose="020B0600070205080204" pitchFamily="34" charset="-128"/>
              </a:rPr>
              <a:t>Drops packet in proportion to each flow</a:t>
            </a:r>
            <a:r>
              <a:rPr lang="ja-JP" altLang="en-US">
                <a:ea typeface="ＭＳ Ｐゴシック" panose="020B0600070205080204" pitchFamily="34" charset="-128"/>
              </a:rPr>
              <a:t>’</a:t>
            </a:r>
            <a:r>
              <a:rPr lang="en-US" altLang="ja-JP">
                <a:ea typeface="ＭＳ Ｐゴシック" panose="020B0600070205080204" pitchFamily="34" charset="-128"/>
              </a:rPr>
              <a:t>s rate</a:t>
            </a:r>
          </a:p>
          <a:p>
            <a:pPr lvl="1"/>
            <a:r>
              <a:rPr lang="en-US" altLang="en-US">
                <a:ea typeface="ＭＳ Ｐゴシック" panose="020B0600070205080204" pitchFamily="34" charset="-128"/>
              </a:rPr>
              <a:t>High-rate flows selected more often</a:t>
            </a:r>
          </a:p>
          <a:p>
            <a:r>
              <a:rPr lang="en-US" altLang="en-US">
                <a:ea typeface="ＭＳ Ｐゴシック" panose="020B0600070205080204" pitchFamily="34" charset="-128"/>
              </a:rPr>
              <a:t>Drops are spaced out in time</a:t>
            </a:r>
          </a:p>
          <a:p>
            <a:pPr lvl="1"/>
            <a:r>
              <a:rPr lang="en-US" altLang="en-US">
                <a:ea typeface="ＭＳ Ｐゴシック" panose="020B0600070205080204" pitchFamily="34" charset="-128"/>
              </a:rPr>
              <a:t>Helps desynchronize the TCP senders</a:t>
            </a:r>
          </a:p>
          <a:p>
            <a:r>
              <a:rPr lang="en-US" altLang="en-US">
                <a:ea typeface="ＭＳ Ｐゴシック" panose="020B0600070205080204" pitchFamily="34" charset="-128"/>
              </a:rPr>
              <a:t>Tolerant of burstiness in the traffic</a:t>
            </a:r>
          </a:p>
          <a:p>
            <a:pPr lvl="1"/>
            <a:r>
              <a:rPr lang="en-US" altLang="en-US">
                <a:ea typeface="ＭＳ Ｐゴシック" panose="020B0600070205080204" pitchFamily="34" charset="-128"/>
              </a:rPr>
              <a:t>By basing the decisions on average queue length</a:t>
            </a:r>
          </a:p>
        </p:txBody>
      </p:sp>
      <p:sp>
        <p:nvSpPr>
          <p:cNvPr id="138243" name="Slide Number Placeholder 3">
            <a:extLst>
              <a:ext uri="{FF2B5EF4-FFF2-40B4-BE49-F238E27FC236}">
                <a16:creationId xmlns:a16="http://schemas.microsoft.com/office/drawing/2014/main" id="{C796C808-0CA8-4506-6927-34F15325C94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FA35EC84-72B3-FD48-A9F4-18E2F0063E33}"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45</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89" name="Rectangle 2">
            <a:extLst>
              <a:ext uri="{FF2B5EF4-FFF2-40B4-BE49-F238E27FC236}">
                <a16:creationId xmlns:a16="http://schemas.microsoft.com/office/drawing/2014/main" id="{591B6D73-FDEE-29CD-0A15-4C1D29009E27}"/>
              </a:ext>
            </a:extLst>
          </p:cNvPr>
          <p:cNvSpPr>
            <a:spLocks noGrp="1"/>
          </p:cNvSpPr>
          <p:nvPr>
            <p:ph type="title"/>
          </p:nvPr>
        </p:nvSpPr>
        <p:spPr/>
        <p:txBody>
          <a:bodyPr/>
          <a:lstStyle/>
          <a:p>
            <a:r>
              <a:rPr lang="en-US" altLang="en-US">
                <a:ea typeface="ＭＳ Ｐゴシック" panose="020B0600070205080204" pitchFamily="34" charset="-128"/>
              </a:rPr>
              <a:t>Problems With RED</a:t>
            </a:r>
          </a:p>
        </p:txBody>
      </p:sp>
      <p:sp>
        <p:nvSpPr>
          <p:cNvPr id="140290" name="Rectangle 3">
            <a:extLst>
              <a:ext uri="{FF2B5EF4-FFF2-40B4-BE49-F238E27FC236}">
                <a16:creationId xmlns:a16="http://schemas.microsoft.com/office/drawing/2014/main" id="{AE0ADB1C-D2E5-51C4-D74F-10841D6A81E8}"/>
              </a:ext>
            </a:extLst>
          </p:cNvPr>
          <p:cNvSpPr>
            <a:spLocks noGrp="1"/>
          </p:cNvSpPr>
          <p:nvPr>
            <p:ph idx="1"/>
          </p:nvPr>
        </p:nvSpPr>
        <p:spPr/>
        <p:txBody>
          <a:bodyPr/>
          <a:lstStyle/>
          <a:p>
            <a:r>
              <a:rPr lang="en-US" altLang="en-US">
                <a:ea typeface="ＭＳ Ｐゴシック" panose="020B0600070205080204" pitchFamily="34" charset="-128"/>
              </a:rPr>
              <a:t>Hard to get tunable parameters just right</a:t>
            </a:r>
          </a:p>
          <a:p>
            <a:pPr lvl="1"/>
            <a:r>
              <a:rPr lang="en-US" altLang="en-US">
                <a:ea typeface="ＭＳ Ｐゴシック" panose="020B0600070205080204" pitchFamily="34" charset="-128"/>
              </a:rPr>
              <a:t>How early to start dropping packets?</a:t>
            </a:r>
          </a:p>
          <a:p>
            <a:pPr lvl="1"/>
            <a:r>
              <a:rPr lang="en-US" altLang="en-US">
                <a:ea typeface="ＭＳ Ｐゴシック" panose="020B0600070205080204" pitchFamily="34" charset="-128"/>
              </a:rPr>
              <a:t>What slope for increase in drop probability?</a:t>
            </a:r>
          </a:p>
          <a:p>
            <a:pPr lvl="1"/>
            <a:r>
              <a:rPr lang="en-US" altLang="en-US">
                <a:ea typeface="ＭＳ Ｐゴシック" panose="020B0600070205080204" pitchFamily="34" charset="-128"/>
              </a:rPr>
              <a:t>What time scale for averaging queue length?</a:t>
            </a:r>
          </a:p>
          <a:p>
            <a:r>
              <a:rPr lang="en-US" altLang="en-US">
                <a:ea typeface="ＭＳ Ｐゴシック" panose="020B0600070205080204" pitchFamily="34" charset="-128"/>
              </a:rPr>
              <a:t>RED has mixed adoption in practice</a:t>
            </a:r>
          </a:p>
          <a:p>
            <a:pPr lvl="1"/>
            <a:r>
              <a:rPr lang="en-US" altLang="en-US">
                <a:ea typeface="ＭＳ Ｐゴシック" panose="020B0600070205080204" pitchFamily="34" charset="-128"/>
              </a:rPr>
              <a:t>If parameters aren</a:t>
            </a:r>
            <a:r>
              <a:rPr lang="ja-JP" altLang="en-US">
                <a:ea typeface="ＭＳ Ｐゴシック" panose="020B0600070205080204" pitchFamily="34" charset="-128"/>
              </a:rPr>
              <a:t>’</a:t>
            </a:r>
            <a:r>
              <a:rPr lang="en-US" altLang="ja-JP">
                <a:ea typeface="ＭＳ Ｐゴシック" panose="020B0600070205080204" pitchFamily="34" charset="-128"/>
              </a:rPr>
              <a:t>t set right, RED doesn</a:t>
            </a:r>
            <a:r>
              <a:rPr lang="ja-JP" altLang="en-US">
                <a:ea typeface="ＭＳ Ｐゴシック" panose="020B0600070205080204" pitchFamily="34" charset="-128"/>
              </a:rPr>
              <a:t>’</a:t>
            </a:r>
            <a:r>
              <a:rPr lang="en-US" altLang="ja-JP">
                <a:ea typeface="ＭＳ Ｐゴシック" panose="020B0600070205080204" pitchFamily="34" charset="-128"/>
              </a:rPr>
              <a:t>t help</a:t>
            </a:r>
          </a:p>
          <a:p>
            <a:r>
              <a:rPr lang="en-US" altLang="en-US">
                <a:ea typeface="ＭＳ Ｐゴシック" panose="020B0600070205080204" pitchFamily="34" charset="-128"/>
              </a:rPr>
              <a:t>Many other variations in research community</a:t>
            </a:r>
          </a:p>
          <a:p>
            <a:pPr lvl="1"/>
            <a:r>
              <a:rPr lang="en-US" altLang="en-US">
                <a:ea typeface="ＭＳ Ｐゴシック" panose="020B0600070205080204" pitchFamily="34" charset="-128"/>
              </a:rPr>
              <a:t>Names like </a:t>
            </a:r>
            <a:r>
              <a:rPr lang="ja-JP" altLang="en-US">
                <a:ea typeface="ＭＳ Ｐゴシック" panose="020B0600070205080204" pitchFamily="34" charset="-128"/>
              </a:rPr>
              <a:t>“</a:t>
            </a:r>
            <a:r>
              <a:rPr lang="en-US" altLang="ja-JP">
                <a:ea typeface="ＭＳ Ｐゴシック" panose="020B0600070205080204" pitchFamily="34" charset="-128"/>
              </a:rPr>
              <a:t>Blue</a:t>
            </a:r>
            <a:r>
              <a:rPr lang="ja-JP" altLang="en-US">
                <a:ea typeface="ＭＳ Ｐゴシック" panose="020B0600070205080204" pitchFamily="34" charset="-128"/>
              </a:rPr>
              <a:t>”</a:t>
            </a:r>
            <a:r>
              <a:rPr lang="en-US" altLang="ja-JP">
                <a:ea typeface="ＭＳ Ｐゴシック" panose="020B0600070205080204" pitchFamily="34" charset="-128"/>
              </a:rPr>
              <a:t> (self-tuning), </a:t>
            </a:r>
            <a:r>
              <a:rPr lang="ja-JP" altLang="en-US">
                <a:ea typeface="ＭＳ Ｐゴシック" panose="020B0600070205080204" pitchFamily="34" charset="-128"/>
              </a:rPr>
              <a:t>“</a:t>
            </a:r>
            <a:r>
              <a:rPr lang="en-US" altLang="ja-JP">
                <a:ea typeface="ＭＳ Ｐゴシック" panose="020B0600070205080204" pitchFamily="34" charset="-128"/>
              </a:rPr>
              <a:t>FRED</a:t>
            </a:r>
            <a:r>
              <a:rPr lang="ja-JP" altLang="en-US">
                <a:ea typeface="ＭＳ Ｐゴシック" panose="020B0600070205080204" pitchFamily="34" charset="-128"/>
              </a:rPr>
              <a:t>”</a:t>
            </a:r>
            <a:r>
              <a:rPr lang="en-US" altLang="ja-JP">
                <a:ea typeface="ＭＳ Ｐゴシック" panose="020B0600070205080204" pitchFamily="34" charset="-128"/>
              </a:rPr>
              <a:t>… </a:t>
            </a:r>
            <a:endParaRPr lang="en-US" altLang="en-US">
              <a:ea typeface="ＭＳ Ｐゴシック" panose="020B0600070205080204" pitchFamily="34" charset="-128"/>
            </a:endParaRPr>
          </a:p>
        </p:txBody>
      </p:sp>
      <p:sp>
        <p:nvSpPr>
          <p:cNvPr id="140291" name="Slide Number Placeholder 3">
            <a:extLst>
              <a:ext uri="{FF2B5EF4-FFF2-40B4-BE49-F238E27FC236}">
                <a16:creationId xmlns:a16="http://schemas.microsoft.com/office/drawing/2014/main" id="{7170AD13-A1E6-4336-EB04-FE6C7B6B6BA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2879CBF2-2D51-A548-A370-E317551370B6}"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46</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98C381C0-BC1E-6329-EB3C-35A624B61927}"/>
              </a:ext>
            </a:extLst>
          </p:cNvPr>
          <p:cNvSpPr>
            <a:spLocks noGrp="1"/>
          </p:cNvSpPr>
          <p:nvPr>
            <p:ph type="title"/>
          </p:nvPr>
        </p:nvSpPr>
        <p:spPr>
          <a:xfrm>
            <a:off x="228600" y="76200"/>
            <a:ext cx="8686800" cy="1143000"/>
          </a:xfrm>
        </p:spPr>
        <p:txBody>
          <a:bodyPr/>
          <a:lstStyle/>
          <a:p>
            <a:r>
              <a:rPr lang="en-US" altLang="en-US">
                <a:ea typeface="ＭＳ Ｐゴシック" panose="020B0600070205080204" pitchFamily="34" charset="-128"/>
              </a:rPr>
              <a:t>Feedback: From Loss to Notification</a:t>
            </a:r>
          </a:p>
        </p:txBody>
      </p:sp>
      <p:sp>
        <p:nvSpPr>
          <p:cNvPr id="142338" name="Rectangle 3">
            <a:extLst>
              <a:ext uri="{FF2B5EF4-FFF2-40B4-BE49-F238E27FC236}">
                <a16:creationId xmlns:a16="http://schemas.microsoft.com/office/drawing/2014/main" id="{8D4767F5-F4BC-3A7C-D71C-03DEA1546BDB}"/>
              </a:ext>
            </a:extLst>
          </p:cNvPr>
          <p:cNvSpPr>
            <a:spLocks noGrp="1"/>
          </p:cNvSpPr>
          <p:nvPr>
            <p:ph idx="1"/>
          </p:nvPr>
        </p:nvSpPr>
        <p:spPr/>
        <p:txBody>
          <a:bodyPr/>
          <a:lstStyle/>
          <a:p>
            <a:r>
              <a:rPr lang="en-US" altLang="en-US" dirty="0">
                <a:ea typeface="ＭＳ Ｐゴシック" panose="020B0600070205080204" pitchFamily="34" charset="-128"/>
              </a:rPr>
              <a:t>Early dropping of packets</a:t>
            </a:r>
          </a:p>
          <a:p>
            <a:pPr lvl="1"/>
            <a:r>
              <a:rPr lang="en-US" altLang="en-US" dirty="0">
                <a:ea typeface="ＭＳ Ｐゴシック" panose="020B0600070205080204" pitchFamily="34" charset="-128"/>
              </a:rPr>
              <a:t>Good: gives early feedback</a:t>
            </a:r>
          </a:p>
          <a:p>
            <a:pPr lvl="1"/>
            <a:r>
              <a:rPr lang="en-US" altLang="en-US" dirty="0">
                <a:ea typeface="ＭＳ Ｐゴシック" panose="020B0600070205080204" pitchFamily="34" charset="-128"/>
              </a:rPr>
              <a:t>Bad: has to drop the packet to give the feedback</a:t>
            </a:r>
          </a:p>
          <a:p>
            <a:r>
              <a:rPr lang="en-US" altLang="en-US" dirty="0">
                <a:solidFill>
                  <a:srgbClr val="C00000"/>
                </a:solidFill>
                <a:ea typeface="ＭＳ Ｐゴシック" panose="020B0600070205080204" pitchFamily="34" charset="-128"/>
              </a:rPr>
              <a:t>Explicit Congestion Notification (ECN)</a:t>
            </a:r>
          </a:p>
          <a:p>
            <a:pPr lvl="1"/>
            <a:r>
              <a:rPr lang="en-US" altLang="en-US" dirty="0">
                <a:ea typeface="ＭＳ Ｐゴシック" panose="020B0600070205080204" pitchFamily="34" charset="-128"/>
              </a:rPr>
              <a:t>Router marks the packet with an ECN bit, instead of dropping it.</a:t>
            </a:r>
          </a:p>
          <a:p>
            <a:pPr lvl="1"/>
            <a:r>
              <a:rPr lang="en-US" altLang="en-US" dirty="0">
                <a:ea typeface="ＭＳ Ｐゴシック" panose="020B0600070205080204" pitchFamily="34" charset="-128"/>
              </a:rPr>
              <a:t>Receiver send this ECN info to the sender.</a:t>
            </a:r>
          </a:p>
          <a:p>
            <a:pPr lvl="1"/>
            <a:r>
              <a:rPr lang="en-US" altLang="en-US" dirty="0">
                <a:ea typeface="ＭＳ Ｐゴシック" panose="020B0600070205080204" pitchFamily="34" charset="-128"/>
              </a:rPr>
              <a:t>Sending host interprets as a sign of congestion</a:t>
            </a:r>
          </a:p>
          <a:p>
            <a:pPr lvl="1"/>
            <a:r>
              <a:rPr lang="en-US" altLang="en-US" dirty="0">
                <a:ea typeface="ＭＳ Ｐゴシック" panose="020B0600070205080204" pitchFamily="34" charset="-128"/>
              </a:rPr>
              <a:t>Requires participation of hosts and the routers</a:t>
            </a:r>
          </a:p>
          <a:p>
            <a:pPr lvl="1"/>
            <a:endParaRPr lang="en-US" altLang="en-US" dirty="0">
              <a:ea typeface="ＭＳ Ｐゴシック" panose="020B0600070205080204" pitchFamily="34" charset="-128"/>
            </a:endParaRPr>
          </a:p>
        </p:txBody>
      </p:sp>
      <p:sp>
        <p:nvSpPr>
          <p:cNvPr id="142339" name="Slide Number Placeholder 3">
            <a:extLst>
              <a:ext uri="{FF2B5EF4-FFF2-40B4-BE49-F238E27FC236}">
                <a16:creationId xmlns:a16="http://schemas.microsoft.com/office/drawing/2014/main" id="{32FA1556-6D7E-877A-456A-E94588D126A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16FAD073-137C-854A-82F0-FC4963E9D659}"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47</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4">
            <a:extLst>
              <a:ext uri="{FF2B5EF4-FFF2-40B4-BE49-F238E27FC236}">
                <a16:creationId xmlns:a16="http://schemas.microsoft.com/office/drawing/2014/main" id="{EF9B01A1-E52E-F020-DC59-39B9E45DE9AD}"/>
              </a:ext>
            </a:extLst>
          </p:cNvPr>
          <p:cNvSpPr>
            <a:spLocks noGrp="1"/>
          </p:cNvSpPr>
          <p:nvPr>
            <p:ph type="ctrTitle"/>
          </p:nvPr>
        </p:nvSpPr>
        <p:spPr>
          <a:xfrm>
            <a:off x="0" y="2568575"/>
            <a:ext cx="9144000" cy="1470025"/>
          </a:xfrm>
        </p:spPr>
        <p:txBody>
          <a:bodyPr/>
          <a:lstStyle/>
          <a:p>
            <a:r>
              <a:rPr lang="en-US" altLang="en-US" dirty="0">
                <a:ea typeface="ＭＳ Ｐゴシック" panose="020B0600070205080204" pitchFamily="34" charset="-128"/>
              </a:rPr>
              <a:t>Queue Management 2: Link Scheduling</a:t>
            </a:r>
          </a:p>
        </p:txBody>
      </p:sp>
      <p:sp>
        <p:nvSpPr>
          <p:cNvPr id="144386" name="Rectangle 4">
            <a:extLst>
              <a:ext uri="{FF2B5EF4-FFF2-40B4-BE49-F238E27FC236}">
                <a16:creationId xmlns:a16="http://schemas.microsoft.com/office/drawing/2014/main" id="{76C2AA48-E53D-46A1-FC76-3EBD9FDF2F5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7254C891-8BBA-1541-9777-EBCFBE98217F}"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50000"/>
                </a:spcBef>
                <a:spcAft>
                  <a:spcPct val="0"/>
                </a:spcAft>
                <a:buClrTx/>
                <a:buSzTx/>
                <a:buFontTx/>
                <a:buNone/>
                <a:tabLst/>
                <a:defRPr/>
              </a:pPr>
              <a:t>48</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Number Placeholder 3">
            <a:extLst>
              <a:ext uri="{FF2B5EF4-FFF2-40B4-BE49-F238E27FC236}">
                <a16:creationId xmlns:a16="http://schemas.microsoft.com/office/drawing/2014/main" id="{7B22AA46-F253-7032-E5E0-7BB09D60842C}"/>
              </a:ext>
            </a:extLst>
          </p:cNvPr>
          <p:cNvSpPr>
            <a:spLocks noGrp="1"/>
          </p:cNvSpPr>
          <p:nvPr>
            <p:ph type="sldNum" sz="quarter" idx="12"/>
          </p:nvPr>
        </p:nvSpPr>
        <p:spPr bwMode="auto">
          <a:xfrm>
            <a:off x="457200" y="65293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fld id="{B5B0EA0A-2786-CB46-B5CF-478FCC00CB69}"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49</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46434" name="Rectangle 2">
            <a:extLst>
              <a:ext uri="{FF2B5EF4-FFF2-40B4-BE49-F238E27FC236}">
                <a16:creationId xmlns:a16="http://schemas.microsoft.com/office/drawing/2014/main" id="{39901B43-C099-1E69-30A5-BE2CAC4CD4B7}"/>
              </a:ext>
            </a:extLst>
          </p:cNvPr>
          <p:cNvSpPr>
            <a:spLocks noGrp="1"/>
          </p:cNvSpPr>
          <p:nvPr>
            <p:ph type="title"/>
          </p:nvPr>
        </p:nvSpPr>
        <p:spPr>
          <a:xfrm>
            <a:off x="406400" y="401638"/>
            <a:ext cx="7772400" cy="814387"/>
          </a:xfrm>
        </p:spPr>
        <p:txBody>
          <a:bodyPr/>
          <a:lstStyle/>
          <a:p>
            <a:r>
              <a:rPr lang="en-US" altLang="en-US">
                <a:ea typeface="ＭＳ Ｐゴシック" panose="020B0600070205080204" pitchFamily="34" charset="-128"/>
              </a:rPr>
              <a:t>First-In First-Out Scheduling</a:t>
            </a:r>
          </a:p>
        </p:txBody>
      </p:sp>
      <p:sp>
        <p:nvSpPr>
          <p:cNvPr id="146435" name="Rectangle 3">
            <a:extLst>
              <a:ext uri="{FF2B5EF4-FFF2-40B4-BE49-F238E27FC236}">
                <a16:creationId xmlns:a16="http://schemas.microsoft.com/office/drawing/2014/main" id="{EC8F1179-5105-9AD5-8400-610952E2F191}"/>
              </a:ext>
            </a:extLst>
          </p:cNvPr>
          <p:cNvSpPr>
            <a:spLocks noGrp="1"/>
          </p:cNvSpPr>
          <p:nvPr>
            <p:ph type="body" idx="1"/>
          </p:nvPr>
        </p:nvSpPr>
        <p:spPr>
          <a:xfrm>
            <a:off x="457200" y="1531938"/>
            <a:ext cx="8307388" cy="5156200"/>
          </a:xfrm>
        </p:spPr>
        <p:txBody>
          <a:bodyPr/>
          <a:lstStyle/>
          <a:p>
            <a:r>
              <a:rPr lang="en-US" altLang="en-US">
                <a:ea typeface="ＭＳ Ｐゴシック" panose="020B0600070205080204" pitchFamily="34" charset="-128"/>
              </a:rPr>
              <a:t>First-in first-out scheduling</a:t>
            </a:r>
          </a:p>
          <a:p>
            <a:pPr lvl="1"/>
            <a:r>
              <a:rPr lang="en-US" altLang="en-US">
                <a:ea typeface="ＭＳ Ｐゴシック" panose="020B0600070205080204" pitchFamily="34" charset="-128"/>
              </a:rPr>
              <a:t>Simple, but restrictive</a:t>
            </a:r>
          </a:p>
          <a:p>
            <a:r>
              <a:rPr lang="en-US" altLang="en-US">
                <a:ea typeface="ＭＳ Ｐゴシック" panose="020B0600070205080204" pitchFamily="34" charset="-128"/>
              </a:rPr>
              <a:t>Example: two kinds of traffic</a:t>
            </a:r>
          </a:p>
          <a:p>
            <a:pPr lvl="1"/>
            <a:r>
              <a:rPr lang="en-US" altLang="en-US">
                <a:ea typeface="ＭＳ Ｐゴシック" panose="020B0600070205080204" pitchFamily="34" charset="-128"/>
              </a:rPr>
              <a:t>Voice over IP needs low delay</a:t>
            </a:r>
          </a:p>
          <a:p>
            <a:pPr lvl="1"/>
            <a:r>
              <a:rPr lang="en-US" altLang="en-US">
                <a:ea typeface="ＭＳ Ｐゴシック" panose="020B0600070205080204" pitchFamily="34" charset="-128"/>
              </a:rPr>
              <a:t>E-mail is not that sensitive about delay</a:t>
            </a:r>
          </a:p>
          <a:p>
            <a:r>
              <a:rPr lang="en-US" altLang="en-US">
                <a:ea typeface="ＭＳ Ｐゴシック" panose="020B0600070205080204" pitchFamily="34" charset="-128"/>
              </a:rPr>
              <a:t>Voice traffic waits behind e-mail</a:t>
            </a:r>
          </a:p>
        </p:txBody>
      </p:sp>
      <p:sp>
        <p:nvSpPr>
          <p:cNvPr id="146436" name="Rectangle 5">
            <a:extLst>
              <a:ext uri="{FF2B5EF4-FFF2-40B4-BE49-F238E27FC236}">
                <a16:creationId xmlns:a16="http://schemas.microsoft.com/office/drawing/2014/main" id="{668AADC7-3B4E-DAB7-F4F2-280FFE6E58DE}"/>
              </a:ext>
            </a:extLst>
          </p:cNvPr>
          <p:cNvSpPr>
            <a:spLocks noChangeArrowheads="1"/>
          </p:cNvSpPr>
          <p:nvPr/>
        </p:nvSpPr>
        <p:spPr bwMode="auto">
          <a:xfrm>
            <a:off x="457200" y="7267575"/>
            <a:ext cx="495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5" tIns="46033" rIns="92065" bIns="46033"/>
          <a:lstStyle>
            <a:lvl1pPr marL="223838" indent="-223838">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223838" marR="0" lvl="0" indent="-223838" algn="l" defTabSz="914400" rtl="0" eaLnBrk="0" fontAlgn="base" latinLnBrk="0" hangingPunct="0">
              <a:lnSpc>
                <a:spcPct val="100000"/>
              </a:lnSpc>
              <a:spcBef>
                <a:spcPct val="50000"/>
              </a:spcBef>
              <a:spcAft>
                <a:spcPct val="0"/>
              </a:spcAft>
              <a:buClrTx/>
              <a:buSzTx/>
              <a:buFontTx/>
              <a:buChar char="•"/>
              <a:tabLst/>
              <a:defRPr/>
            </a:pPr>
            <a:endParaRPr kumimoji="1" lang="en-US" altLang="en-US"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6437" name="Line 9">
            <a:extLst>
              <a:ext uri="{FF2B5EF4-FFF2-40B4-BE49-F238E27FC236}">
                <a16:creationId xmlns:a16="http://schemas.microsoft.com/office/drawing/2014/main" id="{4577715A-5CCC-ECE7-F227-EFE5D3B31264}"/>
              </a:ext>
            </a:extLst>
          </p:cNvPr>
          <p:cNvSpPr>
            <a:spLocks noChangeShapeType="1"/>
          </p:cNvSpPr>
          <p:nvPr/>
        </p:nvSpPr>
        <p:spPr bwMode="auto">
          <a:xfrm>
            <a:off x="3360738" y="5456238"/>
            <a:ext cx="457200"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38" name="Line 10">
            <a:extLst>
              <a:ext uri="{FF2B5EF4-FFF2-40B4-BE49-F238E27FC236}">
                <a16:creationId xmlns:a16="http://schemas.microsoft.com/office/drawing/2014/main" id="{BA30886B-C5A2-B359-ED25-2E842140718A}"/>
              </a:ext>
            </a:extLst>
          </p:cNvPr>
          <p:cNvSpPr>
            <a:spLocks noChangeShapeType="1"/>
          </p:cNvSpPr>
          <p:nvPr/>
        </p:nvSpPr>
        <p:spPr bwMode="auto">
          <a:xfrm>
            <a:off x="7156450" y="5434013"/>
            <a:ext cx="457200"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39" name="Rectangle 11">
            <a:extLst>
              <a:ext uri="{FF2B5EF4-FFF2-40B4-BE49-F238E27FC236}">
                <a16:creationId xmlns:a16="http://schemas.microsoft.com/office/drawing/2014/main" id="{61C01D57-A939-FEA1-2D42-D6F48616FB8C}"/>
              </a:ext>
            </a:extLst>
          </p:cNvPr>
          <p:cNvSpPr>
            <a:spLocks noChangeArrowheads="1"/>
          </p:cNvSpPr>
          <p:nvPr/>
        </p:nvSpPr>
        <p:spPr bwMode="auto">
          <a:xfrm>
            <a:off x="7040563" y="5208588"/>
            <a:ext cx="76200" cy="457200"/>
          </a:xfrm>
          <a:prstGeom prst="rect">
            <a:avLst/>
          </a:prstGeom>
          <a:solidFill>
            <a:schemeClr val="tx1"/>
          </a:solidFill>
          <a:ln w="9525">
            <a:solidFill>
              <a:schemeClr val="bg2"/>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0" name="Rectangle 13">
            <a:extLst>
              <a:ext uri="{FF2B5EF4-FFF2-40B4-BE49-F238E27FC236}">
                <a16:creationId xmlns:a16="http://schemas.microsoft.com/office/drawing/2014/main" id="{CB7B0D38-B7F9-92D1-BA8D-360307A4D8E7}"/>
              </a:ext>
            </a:extLst>
          </p:cNvPr>
          <p:cNvSpPr>
            <a:spLocks noChangeArrowheads="1"/>
          </p:cNvSpPr>
          <p:nvPr/>
        </p:nvSpPr>
        <p:spPr bwMode="auto">
          <a:xfrm>
            <a:off x="4310063" y="5208588"/>
            <a:ext cx="228600" cy="457200"/>
          </a:xfrm>
          <a:prstGeom prst="rect">
            <a:avLst/>
          </a:prstGeom>
          <a:solidFill>
            <a:schemeClr val="folHlink"/>
          </a:solidFill>
          <a:ln w="9525">
            <a:solidFill>
              <a:schemeClr val="folHlink"/>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1" name="Rectangle 14">
            <a:extLst>
              <a:ext uri="{FF2B5EF4-FFF2-40B4-BE49-F238E27FC236}">
                <a16:creationId xmlns:a16="http://schemas.microsoft.com/office/drawing/2014/main" id="{278EAE83-ED27-DA52-13F0-783CEF8D1926}"/>
              </a:ext>
            </a:extLst>
          </p:cNvPr>
          <p:cNvSpPr>
            <a:spLocks noChangeArrowheads="1"/>
          </p:cNvSpPr>
          <p:nvPr/>
        </p:nvSpPr>
        <p:spPr bwMode="auto">
          <a:xfrm>
            <a:off x="4525963" y="5208588"/>
            <a:ext cx="228600" cy="457200"/>
          </a:xfrm>
          <a:prstGeom prst="rect">
            <a:avLst/>
          </a:prstGeom>
          <a:solidFill>
            <a:schemeClr va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2" name="Rectangle 15">
            <a:extLst>
              <a:ext uri="{FF2B5EF4-FFF2-40B4-BE49-F238E27FC236}">
                <a16:creationId xmlns:a16="http://schemas.microsoft.com/office/drawing/2014/main" id="{5D0C6BCA-FA89-8571-726E-CBFB9E87DA37}"/>
              </a:ext>
            </a:extLst>
          </p:cNvPr>
          <p:cNvSpPr>
            <a:spLocks noChangeArrowheads="1"/>
          </p:cNvSpPr>
          <p:nvPr/>
        </p:nvSpPr>
        <p:spPr bwMode="auto">
          <a:xfrm>
            <a:off x="5364163" y="5208588"/>
            <a:ext cx="76200" cy="457200"/>
          </a:xfrm>
          <a:prstGeom prst="rect">
            <a:avLst/>
          </a:prstGeom>
          <a:solidFill>
            <a:schemeClr val="tx1"/>
          </a:solidFill>
          <a:ln w="9525">
            <a:solidFill>
              <a:schemeClr val="bg2"/>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3" name="Rectangle 16">
            <a:extLst>
              <a:ext uri="{FF2B5EF4-FFF2-40B4-BE49-F238E27FC236}">
                <a16:creationId xmlns:a16="http://schemas.microsoft.com/office/drawing/2014/main" id="{54FE1F7D-0851-4E81-8E02-61B5D84B0FE2}"/>
              </a:ext>
            </a:extLst>
          </p:cNvPr>
          <p:cNvSpPr>
            <a:spLocks noChangeArrowheads="1"/>
          </p:cNvSpPr>
          <p:nvPr/>
        </p:nvSpPr>
        <p:spPr bwMode="auto">
          <a:xfrm>
            <a:off x="5668963" y="5208588"/>
            <a:ext cx="762000" cy="457200"/>
          </a:xfrm>
          <a:prstGeom prst="rect">
            <a:avLst/>
          </a:prstGeom>
          <a:solidFill>
            <a:schemeClr val="fo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4" name="Rectangle 17">
            <a:extLst>
              <a:ext uri="{FF2B5EF4-FFF2-40B4-BE49-F238E27FC236}">
                <a16:creationId xmlns:a16="http://schemas.microsoft.com/office/drawing/2014/main" id="{54A2BEB9-86C1-597D-6BA0-4258FF58388C}"/>
              </a:ext>
            </a:extLst>
          </p:cNvPr>
          <p:cNvSpPr>
            <a:spLocks noChangeArrowheads="1"/>
          </p:cNvSpPr>
          <p:nvPr/>
        </p:nvSpPr>
        <p:spPr bwMode="auto">
          <a:xfrm>
            <a:off x="6443663" y="5208588"/>
            <a:ext cx="76200" cy="457200"/>
          </a:xfrm>
          <a:prstGeom prst="rect">
            <a:avLst/>
          </a:prstGeom>
          <a:solidFill>
            <a:schemeClr val="bg2"/>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5" name="Rectangle 18">
            <a:extLst>
              <a:ext uri="{FF2B5EF4-FFF2-40B4-BE49-F238E27FC236}">
                <a16:creationId xmlns:a16="http://schemas.microsoft.com/office/drawing/2014/main" id="{45270629-07E4-90C4-B553-A7FF234924D0}"/>
              </a:ext>
            </a:extLst>
          </p:cNvPr>
          <p:cNvSpPr>
            <a:spLocks noChangeArrowheads="1"/>
          </p:cNvSpPr>
          <p:nvPr/>
        </p:nvSpPr>
        <p:spPr bwMode="auto">
          <a:xfrm>
            <a:off x="6659563" y="5208588"/>
            <a:ext cx="228600" cy="457200"/>
          </a:xfrm>
          <a:prstGeom prst="rect">
            <a:avLst/>
          </a:prstGeom>
          <a:solidFill>
            <a:schemeClr va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6" name="Rectangle 19">
            <a:extLst>
              <a:ext uri="{FF2B5EF4-FFF2-40B4-BE49-F238E27FC236}">
                <a16:creationId xmlns:a16="http://schemas.microsoft.com/office/drawing/2014/main" id="{5BB03794-AB35-26B5-6052-742B55D2A3D7}"/>
              </a:ext>
            </a:extLst>
          </p:cNvPr>
          <p:cNvSpPr>
            <a:spLocks noChangeArrowheads="1"/>
          </p:cNvSpPr>
          <p:nvPr/>
        </p:nvSpPr>
        <p:spPr bwMode="auto">
          <a:xfrm>
            <a:off x="4906963" y="5208588"/>
            <a:ext cx="76200" cy="457200"/>
          </a:xfrm>
          <a:prstGeom prst="rect">
            <a:avLst/>
          </a:prstGeom>
          <a:solidFill>
            <a:schemeClr val="tx1"/>
          </a:solidFill>
          <a:ln w="9525">
            <a:solidFill>
              <a:schemeClr val="bg2"/>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7" name="Rectangle 20">
            <a:extLst>
              <a:ext uri="{FF2B5EF4-FFF2-40B4-BE49-F238E27FC236}">
                <a16:creationId xmlns:a16="http://schemas.microsoft.com/office/drawing/2014/main" id="{907C9523-E8FA-5554-5FC1-E57C94D9AA72}"/>
              </a:ext>
            </a:extLst>
          </p:cNvPr>
          <p:cNvSpPr>
            <a:spLocks noChangeArrowheads="1"/>
          </p:cNvSpPr>
          <p:nvPr/>
        </p:nvSpPr>
        <p:spPr bwMode="auto">
          <a:xfrm>
            <a:off x="4221163" y="5208588"/>
            <a:ext cx="76200" cy="457200"/>
          </a:xfrm>
          <a:prstGeom prst="rect">
            <a:avLst/>
          </a:prstGeom>
          <a:solidFill>
            <a:schemeClr val="tx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8" name="Rectangle 21">
            <a:extLst>
              <a:ext uri="{FF2B5EF4-FFF2-40B4-BE49-F238E27FC236}">
                <a16:creationId xmlns:a16="http://schemas.microsoft.com/office/drawing/2014/main" id="{5C695EE5-D52D-034F-9EC1-20DE603C812B}"/>
              </a:ext>
            </a:extLst>
          </p:cNvPr>
          <p:cNvSpPr>
            <a:spLocks noChangeArrowheads="1"/>
          </p:cNvSpPr>
          <p:nvPr/>
        </p:nvSpPr>
        <p:spPr bwMode="auto">
          <a:xfrm>
            <a:off x="4068763" y="5227638"/>
            <a:ext cx="139700" cy="457200"/>
          </a:xfrm>
          <a:prstGeom prst="rect">
            <a:avLst/>
          </a:prstGeom>
          <a:solidFill>
            <a:schemeClr va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49" name="Rectangle 22">
            <a:extLst>
              <a:ext uri="{FF2B5EF4-FFF2-40B4-BE49-F238E27FC236}">
                <a16:creationId xmlns:a16="http://schemas.microsoft.com/office/drawing/2014/main" id="{AE43793F-5538-3427-A41C-3EDA4F3A57DD}"/>
              </a:ext>
            </a:extLst>
          </p:cNvPr>
          <p:cNvSpPr>
            <a:spLocks noChangeArrowheads="1"/>
          </p:cNvSpPr>
          <p:nvPr/>
        </p:nvSpPr>
        <p:spPr bwMode="auto">
          <a:xfrm>
            <a:off x="3852863" y="5227638"/>
            <a:ext cx="139700" cy="457200"/>
          </a:xfrm>
          <a:prstGeom prst="rect">
            <a:avLst/>
          </a:prstGeom>
          <a:solidFill>
            <a:schemeClr va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0" name="Rectangle 23">
            <a:extLst>
              <a:ext uri="{FF2B5EF4-FFF2-40B4-BE49-F238E27FC236}">
                <a16:creationId xmlns:a16="http://schemas.microsoft.com/office/drawing/2014/main" id="{0241039E-2F0E-D0B2-2A1A-CFD240933B90}"/>
              </a:ext>
            </a:extLst>
          </p:cNvPr>
          <p:cNvSpPr>
            <a:spLocks noChangeArrowheads="1"/>
          </p:cNvSpPr>
          <p:nvPr/>
        </p:nvSpPr>
        <p:spPr bwMode="auto">
          <a:xfrm>
            <a:off x="4754563" y="5227638"/>
            <a:ext cx="152400" cy="457200"/>
          </a:xfrm>
          <a:prstGeom prst="rect">
            <a:avLst/>
          </a:prstGeom>
          <a:solidFill>
            <a:schemeClr val="fo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1" name="Rectangle 24">
            <a:extLst>
              <a:ext uri="{FF2B5EF4-FFF2-40B4-BE49-F238E27FC236}">
                <a16:creationId xmlns:a16="http://schemas.microsoft.com/office/drawing/2014/main" id="{EB3E9E85-79E6-E2F7-38CC-904652502392}"/>
              </a:ext>
            </a:extLst>
          </p:cNvPr>
          <p:cNvSpPr>
            <a:spLocks noChangeArrowheads="1"/>
          </p:cNvSpPr>
          <p:nvPr/>
        </p:nvSpPr>
        <p:spPr bwMode="auto">
          <a:xfrm>
            <a:off x="6507163" y="5227638"/>
            <a:ext cx="139700" cy="457200"/>
          </a:xfrm>
          <a:prstGeom prst="rect">
            <a:avLst/>
          </a:prstGeom>
          <a:solidFill>
            <a:schemeClr val="fo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2" name="Rectangle 25">
            <a:extLst>
              <a:ext uri="{FF2B5EF4-FFF2-40B4-BE49-F238E27FC236}">
                <a16:creationId xmlns:a16="http://schemas.microsoft.com/office/drawing/2014/main" id="{AFDB067B-D132-0F51-B99E-DB7680395E4D}"/>
              </a:ext>
            </a:extLst>
          </p:cNvPr>
          <p:cNvSpPr>
            <a:spLocks noChangeArrowheads="1"/>
          </p:cNvSpPr>
          <p:nvPr/>
        </p:nvSpPr>
        <p:spPr bwMode="auto">
          <a:xfrm>
            <a:off x="4983163" y="5227638"/>
            <a:ext cx="139700" cy="457200"/>
          </a:xfrm>
          <a:prstGeom prst="rect">
            <a:avLst/>
          </a:prstGeom>
          <a:solidFill>
            <a:schemeClr val="fo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3" name="Rectangle 26">
            <a:extLst>
              <a:ext uri="{FF2B5EF4-FFF2-40B4-BE49-F238E27FC236}">
                <a16:creationId xmlns:a16="http://schemas.microsoft.com/office/drawing/2014/main" id="{F3B7F450-F0E1-0BC2-DD56-18EC0845F736}"/>
              </a:ext>
            </a:extLst>
          </p:cNvPr>
          <p:cNvSpPr>
            <a:spLocks noChangeArrowheads="1"/>
          </p:cNvSpPr>
          <p:nvPr/>
        </p:nvSpPr>
        <p:spPr bwMode="auto">
          <a:xfrm>
            <a:off x="5135563" y="5227638"/>
            <a:ext cx="228600" cy="457200"/>
          </a:xfrm>
          <a:prstGeom prst="rect">
            <a:avLst/>
          </a:prstGeom>
          <a:solidFill>
            <a:schemeClr va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4" name="Rectangle 27">
            <a:extLst>
              <a:ext uri="{FF2B5EF4-FFF2-40B4-BE49-F238E27FC236}">
                <a16:creationId xmlns:a16="http://schemas.microsoft.com/office/drawing/2014/main" id="{CE011209-EBCE-6F80-D70F-ACF84C772754}"/>
              </a:ext>
            </a:extLst>
          </p:cNvPr>
          <p:cNvSpPr>
            <a:spLocks noChangeArrowheads="1"/>
          </p:cNvSpPr>
          <p:nvPr/>
        </p:nvSpPr>
        <p:spPr bwMode="auto">
          <a:xfrm>
            <a:off x="6888163" y="5227638"/>
            <a:ext cx="139700" cy="457200"/>
          </a:xfrm>
          <a:prstGeom prst="rect">
            <a:avLst/>
          </a:prstGeom>
          <a:solidFill>
            <a:schemeClr val="fo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5" name="Rectangle 28">
            <a:extLst>
              <a:ext uri="{FF2B5EF4-FFF2-40B4-BE49-F238E27FC236}">
                <a16:creationId xmlns:a16="http://schemas.microsoft.com/office/drawing/2014/main" id="{ACA516F8-567C-BA8D-E66E-AC5E9FCF505B}"/>
              </a:ext>
            </a:extLst>
          </p:cNvPr>
          <p:cNvSpPr>
            <a:spLocks noChangeArrowheads="1"/>
          </p:cNvSpPr>
          <p:nvPr/>
        </p:nvSpPr>
        <p:spPr bwMode="auto">
          <a:xfrm>
            <a:off x="5440363" y="5227638"/>
            <a:ext cx="228600" cy="457200"/>
          </a:xfrm>
          <a:prstGeom prst="rect">
            <a:avLst/>
          </a:prstGeom>
          <a:solidFill>
            <a:schemeClr val="hlink"/>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6" name="Rectangle 38">
            <a:extLst>
              <a:ext uri="{FF2B5EF4-FFF2-40B4-BE49-F238E27FC236}">
                <a16:creationId xmlns:a16="http://schemas.microsoft.com/office/drawing/2014/main" id="{32FD38BF-DD8E-9B3E-EF14-10E6B7E69D5A}"/>
              </a:ext>
            </a:extLst>
          </p:cNvPr>
          <p:cNvSpPr>
            <a:spLocks noChangeArrowheads="1"/>
          </p:cNvSpPr>
          <p:nvPr/>
        </p:nvSpPr>
        <p:spPr bwMode="auto">
          <a:xfrm>
            <a:off x="3992563" y="5208588"/>
            <a:ext cx="76200" cy="457200"/>
          </a:xfrm>
          <a:prstGeom prst="rect">
            <a:avLst/>
          </a:prstGeom>
          <a:solidFill>
            <a:schemeClr val="tx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7" name="Line 39">
            <a:extLst>
              <a:ext uri="{FF2B5EF4-FFF2-40B4-BE49-F238E27FC236}">
                <a16:creationId xmlns:a16="http://schemas.microsoft.com/office/drawing/2014/main" id="{A0B18C5A-81F8-5A35-ECA3-B4F79619A23D}"/>
              </a:ext>
            </a:extLst>
          </p:cNvPr>
          <p:cNvSpPr>
            <a:spLocks noChangeShapeType="1"/>
          </p:cNvSpPr>
          <p:nvPr/>
        </p:nvSpPr>
        <p:spPr bwMode="auto">
          <a:xfrm>
            <a:off x="3471863" y="5684838"/>
            <a:ext cx="38100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58" name="Line 40">
            <a:extLst>
              <a:ext uri="{FF2B5EF4-FFF2-40B4-BE49-F238E27FC236}">
                <a16:creationId xmlns:a16="http://schemas.microsoft.com/office/drawing/2014/main" id="{8F84035B-292B-0673-6C66-A7BEDF211BAC}"/>
              </a:ext>
            </a:extLst>
          </p:cNvPr>
          <p:cNvSpPr>
            <a:spLocks noChangeShapeType="1"/>
          </p:cNvSpPr>
          <p:nvPr/>
        </p:nvSpPr>
        <p:spPr bwMode="auto">
          <a:xfrm>
            <a:off x="3471863" y="5208588"/>
            <a:ext cx="38100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pic>
        <p:nvPicPr>
          <p:cNvPr id="146459" name="Picture 43" descr="Click To Preview">
            <a:extLst>
              <a:ext uri="{FF2B5EF4-FFF2-40B4-BE49-F238E27FC236}">
                <a16:creationId xmlns:a16="http://schemas.microsoft.com/office/drawing/2014/main" id="{1F5B0549-9E6A-AF5E-5C4A-A280748A9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788" y="4745038"/>
            <a:ext cx="7318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60" name="Line 44">
            <a:extLst>
              <a:ext uri="{FF2B5EF4-FFF2-40B4-BE49-F238E27FC236}">
                <a16:creationId xmlns:a16="http://schemas.microsoft.com/office/drawing/2014/main" id="{F5DB81D9-80F9-5233-8109-69DC12691E37}"/>
              </a:ext>
            </a:extLst>
          </p:cNvPr>
          <p:cNvSpPr>
            <a:spLocks noChangeShapeType="1"/>
          </p:cNvSpPr>
          <p:nvPr/>
        </p:nvSpPr>
        <p:spPr bwMode="auto">
          <a:xfrm>
            <a:off x="2317750" y="5208588"/>
            <a:ext cx="1036638" cy="230187"/>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6461" name="Line 46">
            <a:extLst>
              <a:ext uri="{FF2B5EF4-FFF2-40B4-BE49-F238E27FC236}">
                <a16:creationId xmlns:a16="http://schemas.microsoft.com/office/drawing/2014/main" id="{B2FDC438-88C6-1239-69F9-90CF3AAB6E5B}"/>
              </a:ext>
            </a:extLst>
          </p:cNvPr>
          <p:cNvSpPr>
            <a:spLocks noChangeShapeType="1"/>
          </p:cNvSpPr>
          <p:nvPr/>
        </p:nvSpPr>
        <p:spPr bwMode="auto">
          <a:xfrm flipV="1">
            <a:off x="2355850" y="5438775"/>
            <a:ext cx="998538" cy="384175"/>
          </a:xfrm>
          <a:prstGeom prst="line">
            <a:avLst/>
          </a:prstGeom>
          <a:noFill/>
          <a:ln w="9525">
            <a:solidFill>
              <a:schemeClr val="folHlink"/>
            </a:solidFill>
            <a:round/>
            <a:headEnd type="oval" w="med" len="med"/>
            <a:tailEnd type="oval"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pic>
        <p:nvPicPr>
          <p:cNvPr id="146462" name="Picture 47" descr="MCj03963060000[1]">
            <a:extLst>
              <a:ext uri="{FF2B5EF4-FFF2-40B4-BE49-F238E27FC236}">
                <a16:creationId xmlns:a16="http://schemas.microsoft.com/office/drawing/2014/main" id="{0CCBEBD3-AE49-09CC-2E16-80ECC84D5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554663"/>
            <a:ext cx="67945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ADFBAEB3-5C5B-34E2-C1B2-7B676209851F}"/>
              </a:ext>
            </a:extLst>
          </p:cNvPr>
          <p:cNvSpPr>
            <a:spLocks noGrp="1"/>
          </p:cNvSpPr>
          <p:nvPr>
            <p:ph type="title"/>
          </p:nvPr>
        </p:nvSpPr>
        <p:spPr/>
        <p:txBody>
          <a:bodyPr/>
          <a:lstStyle/>
          <a:p>
            <a:r>
              <a:rPr lang="en-US" altLang="en-US">
                <a:ea typeface="ＭＳ Ｐゴシック" panose="020B0600070205080204" pitchFamily="34" charset="-128"/>
              </a:rPr>
              <a:t>TCP versions</a:t>
            </a:r>
          </a:p>
        </p:txBody>
      </p:sp>
      <p:sp>
        <p:nvSpPr>
          <p:cNvPr id="84994" name="Rectangle 3">
            <a:extLst>
              <a:ext uri="{FF2B5EF4-FFF2-40B4-BE49-F238E27FC236}">
                <a16:creationId xmlns:a16="http://schemas.microsoft.com/office/drawing/2014/main" id="{2F715AC1-F6AE-40CC-E44D-EC03B96CF7FD}"/>
              </a:ext>
            </a:extLst>
          </p:cNvPr>
          <p:cNvSpPr>
            <a:spLocks noGrp="1"/>
          </p:cNvSpPr>
          <p:nvPr>
            <p:ph type="body" idx="1"/>
          </p:nvPr>
        </p:nvSpPr>
        <p:spPr>
          <a:xfrm>
            <a:off x="457200" y="1465263"/>
            <a:ext cx="8178800" cy="5178425"/>
          </a:xfrm>
        </p:spPr>
        <p:txBody>
          <a:bodyPr/>
          <a:lstStyle/>
          <a:p>
            <a:r>
              <a:rPr lang="en-US" altLang="en-US">
                <a:solidFill>
                  <a:srgbClr val="CC3300"/>
                </a:solidFill>
                <a:ea typeface="ＭＳ Ｐゴシック" panose="020B0600070205080204" pitchFamily="34" charset="-128"/>
              </a:rPr>
              <a:t>TCP is not perfectly homogenous (200+)</a:t>
            </a:r>
          </a:p>
        </p:txBody>
      </p:sp>
      <p:sp>
        <p:nvSpPr>
          <p:cNvPr id="84995" name="Text Box 5">
            <a:extLst>
              <a:ext uri="{FF2B5EF4-FFF2-40B4-BE49-F238E27FC236}">
                <a16:creationId xmlns:a16="http://schemas.microsoft.com/office/drawing/2014/main" id="{19676CF8-F0E8-D7DE-FA19-69C5DB7C8F6F}"/>
              </a:ext>
            </a:extLst>
          </p:cNvPr>
          <p:cNvSpPr txBox="1">
            <a:spLocks noChangeArrowheads="1"/>
          </p:cNvSpPr>
          <p:nvPr/>
        </p:nvSpPr>
        <p:spPr bwMode="auto">
          <a:xfrm>
            <a:off x="457200" y="1998663"/>
            <a:ext cx="7508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4.2 BSD first widely available release of TCP/IP (1983)</a:t>
            </a:r>
          </a:p>
        </p:txBody>
      </p:sp>
      <p:sp>
        <p:nvSpPr>
          <p:cNvPr id="84996" name="Text Box 6">
            <a:extLst>
              <a:ext uri="{FF2B5EF4-FFF2-40B4-BE49-F238E27FC236}">
                <a16:creationId xmlns:a16="http://schemas.microsoft.com/office/drawing/2014/main" id="{CEFE9ED2-B2AB-6EA8-FD8A-4B30D30B1E7F}"/>
              </a:ext>
            </a:extLst>
          </p:cNvPr>
          <p:cNvSpPr txBox="1">
            <a:spLocks noChangeArrowheads="1"/>
          </p:cNvSpPr>
          <p:nvPr/>
        </p:nvSpPr>
        <p:spPr bwMode="auto">
          <a:xfrm>
            <a:off x="808038" y="2741613"/>
            <a:ext cx="2257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4.3 BSD (1986)</a:t>
            </a:r>
          </a:p>
        </p:txBody>
      </p:sp>
      <p:sp>
        <p:nvSpPr>
          <p:cNvPr id="84997" name="Text Box 7">
            <a:extLst>
              <a:ext uri="{FF2B5EF4-FFF2-40B4-BE49-F238E27FC236}">
                <a16:creationId xmlns:a16="http://schemas.microsoft.com/office/drawing/2014/main" id="{C08BC0AD-BC4A-3958-C562-E186637EAC12}"/>
              </a:ext>
            </a:extLst>
          </p:cNvPr>
          <p:cNvSpPr txBox="1">
            <a:spLocks noChangeArrowheads="1"/>
          </p:cNvSpPr>
          <p:nvPr/>
        </p:nvSpPr>
        <p:spPr bwMode="auto">
          <a:xfrm>
            <a:off x="1182688" y="3494088"/>
            <a:ext cx="3287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4.3 BSD Tahoe (1988)</a:t>
            </a:r>
          </a:p>
        </p:txBody>
      </p:sp>
      <p:sp>
        <p:nvSpPr>
          <p:cNvPr id="84998" name="Text Box 8">
            <a:extLst>
              <a:ext uri="{FF2B5EF4-FFF2-40B4-BE49-F238E27FC236}">
                <a16:creationId xmlns:a16="http://schemas.microsoft.com/office/drawing/2014/main" id="{24BB2292-366E-DFA7-8CF5-32D3CDA46DB7}"/>
              </a:ext>
            </a:extLst>
          </p:cNvPr>
          <p:cNvSpPr txBox="1">
            <a:spLocks noChangeArrowheads="1"/>
          </p:cNvSpPr>
          <p:nvPr/>
        </p:nvSpPr>
        <p:spPr bwMode="auto">
          <a:xfrm>
            <a:off x="1557338" y="4224338"/>
            <a:ext cx="3138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4.3 BSD Reno (1990)</a:t>
            </a:r>
          </a:p>
        </p:txBody>
      </p:sp>
      <p:sp>
        <p:nvSpPr>
          <p:cNvPr id="84999" name="Text Box 10">
            <a:extLst>
              <a:ext uri="{FF2B5EF4-FFF2-40B4-BE49-F238E27FC236}">
                <a16:creationId xmlns:a16="http://schemas.microsoft.com/office/drawing/2014/main" id="{F58E4912-9FAD-25D3-0044-5992B5AC4C94}"/>
              </a:ext>
            </a:extLst>
          </p:cNvPr>
          <p:cNvSpPr txBox="1">
            <a:spLocks noChangeArrowheads="1"/>
          </p:cNvSpPr>
          <p:nvPr/>
        </p:nvSpPr>
        <p:spPr bwMode="auto">
          <a:xfrm>
            <a:off x="5300663" y="5435600"/>
            <a:ext cx="2511425" cy="469900"/>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Vegas (1994)</a:t>
            </a:r>
            <a:endPar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85000" name="Text Box 11">
            <a:extLst>
              <a:ext uri="{FF2B5EF4-FFF2-40B4-BE49-F238E27FC236}">
                <a16:creationId xmlns:a16="http://schemas.microsoft.com/office/drawing/2014/main" id="{096A33C7-FDC5-C113-5F09-32ED99AA16D8}"/>
              </a:ext>
            </a:extLst>
          </p:cNvPr>
          <p:cNvSpPr txBox="1">
            <a:spLocks noChangeArrowheads="1"/>
          </p:cNvSpPr>
          <p:nvPr/>
        </p:nvSpPr>
        <p:spPr bwMode="auto">
          <a:xfrm>
            <a:off x="5224463" y="2528888"/>
            <a:ext cx="2460625" cy="469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Windows 95</a:t>
            </a:r>
          </a:p>
        </p:txBody>
      </p:sp>
      <p:sp>
        <p:nvSpPr>
          <p:cNvPr id="85001" name="Text Box 12">
            <a:extLst>
              <a:ext uri="{FF2B5EF4-FFF2-40B4-BE49-F238E27FC236}">
                <a16:creationId xmlns:a16="http://schemas.microsoft.com/office/drawing/2014/main" id="{334417B8-F22E-57DE-AFED-DD942F01455C}"/>
              </a:ext>
            </a:extLst>
          </p:cNvPr>
          <p:cNvSpPr txBox="1">
            <a:spLocks noChangeArrowheads="1"/>
          </p:cNvSpPr>
          <p:nvPr/>
        </p:nvSpPr>
        <p:spPr bwMode="auto">
          <a:xfrm>
            <a:off x="4572000" y="3889375"/>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SunOS 4.1.3,4.1.4</a:t>
            </a:r>
          </a:p>
        </p:txBody>
      </p:sp>
      <p:sp>
        <p:nvSpPr>
          <p:cNvPr id="85002" name="Line 13">
            <a:extLst>
              <a:ext uri="{FF2B5EF4-FFF2-40B4-BE49-F238E27FC236}">
                <a16:creationId xmlns:a16="http://schemas.microsoft.com/office/drawing/2014/main" id="{F622F770-1DA3-8305-7327-6AE31042D390}"/>
              </a:ext>
            </a:extLst>
          </p:cNvPr>
          <p:cNvSpPr>
            <a:spLocks noChangeShapeType="1"/>
          </p:cNvSpPr>
          <p:nvPr/>
        </p:nvSpPr>
        <p:spPr bwMode="auto">
          <a:xfrm>
            <a:off x="1557338" y="2455863"/>
            <a:ext cx="252412" cy="322262"/>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03" name="Line 14">
            <a:extLst>
              <a:ext uri="{FF2B5EF4-FFF2-40B4-BE49-F238E27FC236}">
                <a16:creationId xmlns:a16="http://schemas.microsoft.com/office/drawing/2014/main" id="{7E1783A6-644D-705E-B5B1-F8CC40BD2CF1}"/>
              </a:ext>
            </a:extLst>
          </p:cNvPr>
          <p:cNvSpPr>
            <a:spLocks noChangeShapeType="1"/>
          </p:cNvSpPr>
          <p:nvPr/>
        </p:nvSpPr>
        <p:spPr bwMode="auto">
          <a:xfrm>
            <a:off x="1909763" y="3198813"/>
            <a:ext cx="252412" cy="322262"/>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04" name="Line 15">
            <a:extLst>
              <a:ext uri="{FF2B5EF4-FFF2-40B4-BE49-F238E27FC236}">
                <a16:creationId xmlns:a16="http://schemas.microsoft.com/office/drawing/2014/main" id="{9DD79B9E-8FD6-815B-6C53-E904040E2A79}"/>
              </a:ext>
            </a:extLst>
          </p:cNvPr>
          <p:cNvSpPr>
            <a:spLocks noChangeShapeType="1"/>
          </p:cNvSpPr>
          <p:nvPr/>
        </p:nvSpPr>
        <p:spPr bwMode="auto">
          <a:xfrm>
            <a:off x="2185988" y="3932238"/>
            <a:ext cx="252412" cy="322262"/>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05" name="Line 16">
            <a:extLst>
              <a:ext uri="{FF2B5EF4-FFF2-40B4-BE49-F238E27FC236}">
                <a16:creationId xmlns:a16="http://schemas.microsoft.com/office/drawing/2014/main" id="{2115BD2F-6938-E156-F30F-CC75FB520B42}"/>
              </a:ext>
            </a:extLst>
          </p:cNvPr>
          <p:cNvSpPr>
            <a:spLocks noChangeShapeType="1"/>
          </p:cNvSpPr>
          <p:nvPr/>
        </p:nvSpPr>
        <p:spPr bwMode="auto">
          <a:xfrm>
            <a:off x="3424238" y="4646613"/>
            <a:ext cx="474662" cy="681037"/>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06" name="Line 17">
            <a:extLst>
              <a:ext uri="{FF2B5EF4-FFF2-40B4-BE49-F238E27FC236}">
                <a16:creationId xmlns:a16="http://schemas.microsoft.com/office/drawing/2014/main" id="{CB557512-CD21-5DD5-BBC9-CD42A12E5E32}"/>
              </a:ext>
            </a:extLst>
          </p:cNvPr>
          <p:cNvSpPr>
            <a:spLocks noChangeShapeType="1"/>
          </p:cNvSpPr>
          <p:nvPr/>
        </p:nvSpPr>
        <p:spPr bwMode="auto">
          <a:xfrm flipH="1">
            <a:off x="1462088" y="4665663"/>
            <a:ext cx="438150" cy="530225"/>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07" name="Line 18">
            <a:extLst>
              <a:ext uri="{FF2B5EF4-FFF2-40B4-BE49-F238E27FC236}">
                <a16:creationId xmlns:a16="http://schemas.microsoft.com/office/drawing/2014/main" id="{CC66FB28-3F06-9E2C-4651-7815D244CFA5}"/>
              </a:ext>
            </a:extLst>
          </p:cNvPr>
          <p:cNvSpPr>
            <a:spLocks noChangeShapeType="1"/>
          </p:cNvSpPr>
          <p:nvPr/>
        </p:nvSpPr>
        <p:spPr bwMode="auto">
          <a:xfrm flipH="1">
            <a:off x="2590800" y="4656138"/>
            <a:ext cx="90488" cy="376237"/>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08" name="Text Box 19">
            <a:extLst>
              <a:ext uri="{FF2B5EF4-FFF2-40B4-BE49-F238E27FC236}">
                <a16:creationId xmlns:a16="http://schemas.microsoft.com/office/drawing/2014/main" id="{F66D523A-639F-1139-739F-DC99F7806BA9}"/>
              </a:ext>
            </a:extLst>
          </p:cNvPr>
          <p:cNvSpPr txBox="1">
            <a:spLocks noChangeArrowheads="1"/>
          </p:cNvSpPr>
          <p:nvPr/>
        </p:nvSpPr>
        <p:spPr bwMode="auto">
          <a:xfrm>
            <a:off x="2892425" y="5270500"/>
            <a:ext cx="2257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4.4 BSD (1993)</a:t>
            </a:r>
          </a:p>
        </p:txBody>
      </p:sp>
      <p:sp>
        <p:nvSpPr>
          <p:cNvPr id="85009" name="Text Box 20">
            <a:extLst>
              <a:ext uri="{FF2B5EF4-FFF2-40B4-BE49-F238E27FC236}">
                <a16:creationId xmlns:a16="http://schemas.microsoft.com/office/drawing/2014/main" id="{05CE44C6-E096-80C2-88EB-9E41105F866E}"/>
              </a:ext>
            </a:extLst>
          </p:cNvPr>
          <p:cNvSpPr txBox="1">
            <a:spLocks noChangeArrowheads="1"/>
          </p:cNvSpPr>
          <p:nvPr/>
        </p:nvSpPr>
        <p:spPr bwMode="auto">
          <a:xfrm>
            <a:off x="822325" y="5157788"/>
            <a:ext cx="105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HP/UX</a:t>
            </a:r>
          </a:p>
        </p:txBody>
      </p:sp>
      <p:sp>
        <p:nvSpPr>
          <p:cNvPr id="85010" name="Text Box 21">
            <a:extLst>
              <a:ext uri="{FF2B5EF4-FFF2-40B4-BE49-F238E27FC236}">
                <a16:creationId xmlns:a16="http://schemas.microsoft.com/office/drawing/2014/main" id="{5DD48E6B-DC6F-7190-17BB-004322CDFA57}"/>
              </a:ext>
            </a:extLst>
          </p:cNvPr>
          <p:cNvSpPr txBox="1">
            <a:spLocks noChangeArrowheads="1"/>
          </p:cNvSpPr>
          <p:nvPr/>
        </p:nvSpPr>
        <p:spPr bwMode="auto">
          <a:xfrm>
            <a:off x="5232400" y="4406900"/>
            <a:ext cx="2116138" cy="469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Solaris 2.3,2.4</a:t>
            </a:r>
          </a:p>
        </p:txBody>
      </p:sp>
      <p:sp>
        <p:nvSpPr>
          <p:cNvPr id="85011" name="Line 22">
            <a:extLst>
              <a:ext uri="{FF2B5EF4-FFF2-40B4-BE49-F238E27FC236}">
                <a16:creationId xmlns:a16="http://schemas.microsoft.com/office/drawing/2014/main" id="{3D0E3064-CBFA-25A4-5653-A82FAE998CD3}"/>
              </a:ext>
            </a:extLst>
          </p:cNvPr>
          <p:cNvSpPr>
            <a:spLocks noChangeShapeType="1"/>
          </p:cNvSpPr>
          <p:nvPr/>
        </p:nvSpPr>
        <p:spPr bwMode="auto">
          <a:xfrm>
            <a:off x="3352800" y="3965575"/>
            <a:ext cx="1219200" cy="152400"/>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12" name="Text Box 23">
            <a:extLst>
              <a:ext uri="{FF2B5EF4-FFF2-40B4-BE49-F238E27FC236}">
                <a16:creationId xmlns:a16="http://schemas.microsoft.com/office/drawing/2014/main" id="{D3018CB1-A290-71EA-1222-F63F2D4C4D47}"/>
              </a:ext>
            </a:extLst>
          </p:cNvPr>
          <p:cNvSpPr txBox="1">
            <a:spLocks noChangeArrowheads="1"/>
          </p:cNvSpPr>
          <p:nvPr/>
        </p:nvSpPr>
        <p:spPr bwMode="auto">
          <a:xfrm>
            <a:off x="1752600" y="4879975"/>
            <a:ext cx="1670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Digital OSF</a:t>
            </a:r>
          </a:p>
        </p:txBody>
      </p:sp>
      <p:sp>
        <p:nvSpPr>
          <p:cNvPr id="85013" name="Text Box 24">
            <a:extLst>
              <a:ext uri="{FF2B5EF4-FFF2-40B4-BE49-F238E27FC236}">
                <a16:creationId xmlns:a16="http://schemas.microsoft.com/office/drawing/2014/main" id="{8DAD4404-4194-1475-E66C-86E68F12DE6B}"/>
              </a:ext>
            </a:extLst>
          </p:cNvPr>
          <p:cNvSpPr txBox="1">
            <a:spLocks noChangeArrowheads="1"/>
          </p:cNvSpPr>
          <p:nvPr/>
        </p:nvSpPr>
        <p:spPr bwMode="auto">
          <a:xfrm>
            <a:off x="5216525" y="3013075"/>
            <a:ext cx="2460625" cy="469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Windows NT</a:t>
            </a:r>
          </a:p>
        </p:txBody>
      </p:sp>
      <p:sp>
        <p:nvSpPr>
          <p:cNvPr id="85014" name="Text Box 25">
            <a:extLst>
              <a:ext uri="{FF2B5EF4-FFF2-40B4-BE49-F238E27FC236}">
                <a16:creationId xmlns:a16="http://schemas.microsoft.com/office/drawing/2014/main" id="{319384E0-6A4F-8A19-9D42-7E3278DFEA88}"/>
              </a:ext>
            </a:extLst>
          </p:cNvPr>
          <p:cNvSpPr txBox="1">
            <a:spLocks noChangeArrowheads="1"/>
          </p:cNvSpPr>
          <p:nvPr/>
        </p:nvSpPr>
        <p:spPr bwMode="auto">
          <a:xfrm>
            <a:off x="7713663" y="4722813"/>
            <a:ext cx="1430337" cy="469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Linux 1.0</a:t>
            </a:r>
          </a:p>
        </p:txBody>
      </p:sp>
      <p:sp>
        <p:nvSpPr>
          <p:cNvPr id="85015" name="Line 26">
            <a:extLst>
              <a:ext uri="{FF2B5EF4-FFF2-40B4-BE49-F238E27FC236}">
                <a16:creationId xmlns:a16="http://schemas.microsoft.com/office/drawing/2014/main" id="{9DECEEAE-4C82-3157-0AA3-E694B2CC823B}"/>
              </a:ext>
            </a:extLst>
          </p:cNvPr>
          <p:cNvSpPr>
            <a:spLocks noChangeShapeType="1"/>
          </p:cNvSpPr>
          <p:nvPr/>
        </p:nvSpPr>
        <p:spPr bwMode="auto">
          <a:xfrm flipH="1">
            <a:off x="1258888" y="4608513"/>
            <a:ext cx="344487" cy="200025"/>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16" name="Text Box 27">
            <a:extLst>
              <a:ext uri="{FF2B5EF4-FFF2-40B4-BE49-F238E27FC236}">
                <a16:creationId xmlns:a16="http://schemas.microsoft.com/office/drawing/2014/main" id="{A6B747F9-9FBD-883C-671F-DB546D1E6E6E}"/>
              </a:ext>
            </a:extLst>
          </p:cNvPr>
          <p:cNvSpPr txBox="1">
            <a:spLocks noChangeArrowheads="1"/>
          </p:cNvSpPr>
          <p:nvPr/>
        </p:nvSpPr>
        <p:spPr bwMode="auto">
          <a:xfrm>
            <a:off x="585788" y="4691063"/>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IRIX</a:t>
            </a:r>
          </a:p>
        </p:txBody>
      </p:sp>
      <p:sp>
        <p:nvSpPr>
          <p:cNvPr id="85017" name="Line 28">
            <a:extLst>
              <a:ext uri="{FF2B5EF4-FFF2-40B4-BE49-F238E27FC236}">
                <a16:creationId xmlns:a16="http://schemas.microsoft.com/office/drawing/2014/main" id="{3BA10FDE-5820-B1DB-16AC-FF5563984839}"/>
              </a:ext>
            </a:extLst>
          </p:cNvPr>
          <p:cNvSpPr>
            <a:spLocks noChangeShapeType="1"/>
          </p:cNvSpPr>
          <p:nvPr/>
        </p:nvSpPr>
        <p:spPr bwMode="auto">
          <a:xfrm>
            <a:off x="3949700" y="5676900"/>
            <a:ext cx="252413" cy="322263"/>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5018" name="Text Box 29">
            <a:extLst>
              <a:ext uri="{FF2B5EF4-FFF2-40B4-BE49-F238E27FC236}">
                <a16:creationId xmlns:a16="http://schemas.microsoft.com/office/drawing/2014/main" id="{CD75BD79-29D0-76CB-E655-ACA6CF9063A9}"/>
              </a:ext>
            </a:extLst>
          </p:cNvPr>
          <p:cNvSpPr txBox="1">
            <a:spLocks noChangeArrowheads="1"/>
          </p:cNvSpPr>
          <p:nvPr/>
        </p:nvSpPr>
        <p:spPr bwMode="auto">
          <a:xfrm>
            <a:off x="4527550" y="6238875"/>
            <a:ext cx="930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 </a:t>
            </a:r>
          </a:p>
        </p:txBody>
      </p:sp>
      <p:sp>
        <p:nvSpPr>
          <p:cNvPr id="85019" name="Text Box 32">
            <a:extLst>
              <a:ext uri="{FF2B5EF4-FFF2-40B4-BE49-F238E27FC236}">
                <a16:creationId xmlns:a16="http://schemas.microsoft.com/office/drawing/2014/main" id="{D3F27023-182D-5C98-F98D-8A64435A44E6}"/>
              </a:ext>
            </a:extLst>
          </p:cNvPr>
          <p:cNvSpPr txBox="1">
            <a:spLocks noChangeArrowheads="1"/>
          </p:cNvSpPr>
          <p:nvPr/>
        </p:nvSpPr>
        <p:spPr bwMode="auto">
          <a:xfrm>
            <a:off x="3738563" y="5881688"/>
            <a:ext cx="264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NewReno (1999)</a:t>
            </a:r>
          </a:p>
        </p:txBody>
      </p:sp>
      <p:sp>
        <p:nvSpPr>
          <p:cNvPr id="85020" name="Line 33">
            <a:extLst>
              <a:ext uri="{FF2B5EF4-FFF2-40B4-BE49-F238E27FC236}">
                <a16:creationId xmlns:a16="http://schemas.microsoft.com/office/drawing/2014/main" id="{7A137D87-108A-222E-E12C-544882CFF021}"/>
              </a:ext>
            </a:extLst>
          </p:cNvPr>
          <p:cNvSpPr>
            <a:spLocks noChangeShapeType="1"/>
          </p:cNvSpPr>
          <p:nvPr/>
        </p:nvSpPr>
        <p:spPr bwMode="auto">
          <a:xfrm>
            <a:off x="4370388" y="6270625"/>
            <a:ext cx="252412" cy="322263"/>
          </a:xfrm>
          <a:prstGeom prst="line">
            <a:avLst/>
          </a:prstGeom>
          <a:noFill/>
          <a:ln w="50800">
            <a:solidFill>
              <a:schemeClr val="tx1"/>
            </a:solidFill>
            <a:miter lim="800000"/>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Number Placeholder 3">
            <a:extLst>
              <a:ext uri="{FF2B5EF4-FFF2-40B4-BE49-F238E27FC236}">
                <a16:creationId xmlns:a16="http://schemas.microsoft.com/office/drawing/2014/main" id="{4172F759-D81E-C07E-E575-1D2D048CBD88}"/>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fld id="{30EA056C-5C01-B44B-B567-87A840AAD078}"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50</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48482" name="Rectangle 2">
            <a:extLst>
              <a:ext uri="{FF2B5EF4-FFF2-40B4-BE49-F238E27FC236}">
                <a16:creationId xmlns:a16="http://schemas.microsoft.com/office/drawing/2014/main" id="{E5F47D92-962C-04B1-77BB-0E2F829A0E7A}"/>
              </a:ext>
            </a:extLst>
          </p:cNvPr>
          <p:cNvSpPr>
            <a:spLocks noGrp="1"/>
          </p:cNvSpPr>
          <p:nvPr>
            <p:ph type="title"/>
          </p:nvPr>
        </p:nvSpPr>
        <p:spPr/>
        <p:txBody>
          <a:bodyPr/>
          <a:lstStyle/>
          <a:p>
            <a:r>
              <a:rPr lang="en-US" altLang="en-US">
                <a:ea typeface="ＭＳ Ｐゴシック" panose="020B0600070205080204" pitchFamily="34" charset="-128"/>
              </a:rPr>
              <a:t>Strict Priority</a:t>
            </a:r>
          </a:p>
        </p:txBody>
      </p:sp>
      <p:sp>
        <p:nvSpPr>
          <p:cNvPr id="148483" name="Rectangle 3">
            <a:extLst>
              <a:ext uri="{FF2B5EF4-FFF2-40B4-BE49-F238E27FC236}">
                <a16:creationId xmlns:a16="http://schemas.microsoft.com/office/drawing/2014/main" id="{CCF3167E-DF0B-1272-1029-CA5085F7A79F}"/>
              </a:ext>
            </a:extLst>
          </p:cNvPr>
          <p:cNvSpPr>
            <a:spLocks noGrp="1"/>
          </p:cNvSpPr>
          <p:nvPr>
            <p:ph type="body" idx="1"/>
          </p:nvPr>
        </p:nvSpPr>
        <p:spPr>
          <a:xfrm>
            <a:off x="457200" y="1219200"/>
            <a:ext cx="8458200" cy="4052888"/>
          </a:xfrm>
        </p:spPr>
        <p:txBody>
          <a:bodyPr/>
          <a:lstStyle/>
          <a:p>
            <a:r>
              <a:rPr lang="en-US" altLang="en-US">
                <a:ea typeface="ＭＳ Ｐゴシック" panose="020B0600070205080204" pitchFamily="34" charset="-128"/>
              </a:rPr>
              <a:t>Multiple levels of priority</a:t>
            </a:r>
          </a:p>
          <a:p>
            <a:pPr lvl="1"/>
            <a:r>
              <a:rPr lang="en-US" altLang="en-US">
                <a:ea typeface="ＭＳ Ｐゴシック" panose="020B0600070205080204" pitchFamily="34" charset="-128"/>
              </a:rPr>
              <a:t>Always transmit high-priority traffic, when present</a:t>
            </a:r>
          </a:p>
          <a:p>
            <a:r>
              <a:rPr lang="en-US" altLang="en-US">
                <a:ea typeface="ＭＳ Ｐゴシック" panose="020B0600070205080204" pitchFamily="34" charset="-128"/>
              </a:rPr>
              <a:t>Isolation for the high-priority traffic</a:t>
            </a:r>
          </a:p>
          <a:p>
            <a:pPr lvl="1"/>
            <a:r>
              <a:rPr lang="en-US" altLang="en-US">
                <a:ea typeface="ＭＳ Ｐゴシック" panose="020B0600070205080204" pitchFamily="34" charset="-128"/>
              </a:rPr>
              <a:t>Almost like it has a dedicated link</a:t>
            </a:r>
          </a:p>
          <a:p>
            <a:pPr lvl="1"/>
            <a:r>
              <a:rPr lang="en-US" altLang="en-US">
                <a:ea typeface="ＭＳ Ｐゴシック" panose="020B0600070205080204" pitchFamily="34" charset="-128"/>
              </a:rPr>
              <a:t>Except for (small) delay for packet transmission</a:t>
            </a:r>
          </a:p>
          <a:p>
            <a:r>
              <a:rPr lang="en-US" altLang="en-US">
                <a:ea typeface="ＭＳ Ｐゴシック" panose="020B0600070205080204" pitchFamily="34" charset="-128"/>
              </a:rPr>
              <a:t>But, lower priority traffic may starve </a:t>
            </a:r>
            <a:r>
              <a:rPr lang="en-US" altLang="en-US">
                <a:ea typeface="ＭＳ Ｐゴシック" panose="020B0600070205080204" pitchFamily="34" charset="-128"/>
                <a:sym typeface="Wingdings" pitchFamily="2" charset="2"/>
              </a:rPr>
              <a:t></a:t>
            </a:r>
            <a:endParaRPr lang="en-US" altLang="en-US">
              <a:ea typeface="ＭＳ Ｐゴシック" panose="020B0600070205080204" pitchFamily="34" charset="-128"/>
            </a:endParaRPr>
          </a:p>
        </p:txBody>
      </p:sp>
      <p:sp>
        <p:nvSpPr>
          <p:cNvPr id="148484" name="Line 5">
            <a:extLst>
              <a:ext uri="{FF2B5EF4-FFF2-40B4-BE49-F238E27FC236}">
                <a16:creationId xmlns:a16="http://schemas.microsoft.com/office/drawing/2014/main" id="{C312BAF5-564F-8935-6347-F3DB8FE9CFC0}"/>
              </a:ext>
            </a:extLst>
          </p:cNvPr>
          <p:cNvSpPr>
            <a:spLocks noChangeShapeType="1"/>
          </p:cNvSpPr>
          <p:nvPr/>
        </p:nvSpPr>
        <p:spPr bwMode="auto">
          <a:xfrm>
            <a:off x="2436813" y="5902325"/>
            <a:ext cx="253523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85" name="Line 6">
            <a:extLst>
              <a:ext uri="{FF2B5EF4-FFF2-40B4-BE49-F238E27FC236}">
                <a16:creationId xmlns:a16="http://schemas.microsoft.com/office/drawing/2014/main" id="{E4B4EB99-299D-E658-A6AB-E86FCF46351C}"/>
              </a:ext>
            </a:extLst>
          </p:cNvPr>
          <p:cNvSpPr>
            <a:spLocks noChangeShapeType="1"/>
          </p:cNvSpPr>
          <p:nvPr/>
        </p:nvSpPr>
        <p:spPr bwMode="auto">
          <a:xfrm>
            <a:off x="2398713" y="6286500"/>
            <a:ext cx="253523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86" name="Rectangle 7">
            <a:extLst>
              <a:ext uri="{FF2B5EF4-FFF2-40B4-BE49-F238E27FC236}">
                <a16:creationId xmlns:a16="http://schemas.microsoft.com/office/drawing/2014/main" id="{9874E6F9-9A9D-0379-26B0-385E69E4F6E3}"/>
              </a:ext>
            </a:extLst>
          </p:cNvPr>
          <p:cNvSpPr>
            <a:spLocks noChangeArrowheads="1"/>
          </p:cNvSpPr>
          <p:nvPr/>
        </p:nvSpPr>
        <p:spPr bwMode="auto">
          <a:xfrm>
            <a:off x="4664075" y="5902325"/>
            <a:ext cx="307975" cy="384175"/>
          </a:xfrm>
          <a:prstGeom prst="rect">
            <a:avLst/>
          </a:prstGeom>
          <a:solidFill>
            <a:srgbClr val="339966"/>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87" name="Rectangle 9">
            <a:extLst>
              <a:ext uri="{FF2B5EF4-FFF2-40B4-BE49-F238E27FC236}">
                <a16:creationId xmlns:a16="http://schemas.microsoft.com/office/drawing/2014/main" id="{82A99753-3F91-152A-6A64-F1E04368CDCF}"/>
              </a:ext>
            </a:extLst>
          </p:cNvPr>
          <p:cNvSpPr>
            <a:spLocks noChangeArrowheads="1"/>
          </p:cNvSpPr>
          <p:nvPr/>
        </p:nvSpPr>
        <p:spPr bwMode="auto">
          <a:xfrm>
            <a:off x="4357688" y="5902325"/>
            <a:ext cx="307975" cy="384175"/>
          </a:xfrm>
          <a:prstGeom prst="rect">
            <a:avLst/>
          </a:prstGeom>
          <a:solidFill>
            <a:srgbClr val="339966"/>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88" name="Rectangle 10">
            <a:extLst>
              <a:ext uri="{FF2B5EF4-FFF2-40B4-BE49-F238E27FC236}">
                <a16:creationId xmlns:a16="http://schemas.microsoft.com/office/drawing/2014/main" id="{672C623A-498B-FA06-6842-FD71EC656E0E}"/>
              </a:ext>
            </a:extLst>
          </p:cNvPr>
          <p:cNvSpPr>
            <a:spLocks noChangeArrowheads="1"/>
          </p:cNvSpPr>
          <p:nvPr/>
        </p:nvSpPr>
        <p:spPr bwMode="auto">
          <a:xfrm>
            <a:off x="4049713" y="5902325"/>
            <a:ext cx="307975" cy="384175"/>
          </a:xfrm>
          <a:prstGeom prst="rect">
            <a:avLst/>
          </a:prstGeom>
          <a:solidFill>
            <a:srgbClr val="339966"/>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89" name="Rectangle 11">
            <a:extLst>
              <a:ext uri="{FF2B5EF4-FFF2-40B4-BE49-F238E27FC236}">
                <a16:creationId xmlns:a16="http://schemas.microsoft.com/office/drawing/2014/main" id="{F4EC262A-00E3-BB57-4951-F86114C2418D}"/>
              </a:ext>
            </a:extLst>
          </p:cNvPr>
          <p:cNvSpPr>
            <a:spLocks noChangeArrowheads="1"/>
          </p:cNvSpPr>
          <p:nvPr/>
        </p:nvSpPr>
        <p:spPr bwMode="auto">
          <a:xfrm>
            <a:off x="3741738" y="5902325"/>
            <a:ext cx="307975" cy="384175"/>
          </a:xfrm>
          <a:prstGeom prst="rect">
            <a:avLst/>
          </a:prstGeom>
          <a:solidFill>
            <a:srgbClr val="339966"/>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0" name="Rectangle 12">
            <a:extLst>
              <a:ext uri="{FF2B5EF4-FFF2-40B4-BE49-F238E27FC236}">
                <a16:creationId xmlns:a16="http://schemas.microsoft.com/office/drawing/2014/main" id="{E6351D68-867C-7A93-E866-2C03616A7EAC}"/>
              </a:ext>
            </a:extLst>
          </p:cNvPr>
          <p:cNvSpPr>
            <a:spLocks noChangeArrowheads="1"/>
          </p:cNvSpPr>
          <p:nvPr/>
        </p:nvSpPr>
        <p:spPr bwMode="auto">
          <a:xfrm>
            <a:off x="3435350" y="5902325"/>
            <a:ext cx="307975" cy="384175"/>
          </a:xfrm>
          <a:prstGeom prst="rect">
            <a:avLst/>
          </a:prstGeom>
          <a:solidFill>
            <a:srgbClr val="339966"/>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1" name="Line 13">
            <a:extLst>
              <a:ext uri="{FF2B5EF4-FFF2-40B4-BE49-F238E27FC236}">
                <a16:creationId xmlns:a16="http://schemas.microsoft.com/office/drawing/2014/main" id="{3C0406F2-9F72-032F-0891-04C59E58F328}"/>
              </a:ext>
            </a:extLst>
          </p:cNvPr>
          <p:cNvSpPr>
            <a:spLocks noChangeShapeType="1"/>
          </p:cNvSpPr>
          <p:nvPr/>
        </p:nvSpPr>
        <p:spPr bwMode="auto">
          <a:xfrm>
            <a:off x="2436813" y="5172075"/>
            <a:ext cx="253523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2" name="Line 14">
            <a:extLst>
              <a:ext uri="{FF2B5EF4-FFF2-40B4-BE49-F238E27FC236}">
                <a16:creationId xmlns:a16="http://schemas.microsoft.com/office/drawing/2014/main" id="{0CF2EE17-50DF-8373-2133-57BF1DD696BC}"/>
              </a:ext>
            </a:extLst>
          </p:cNvPr>
          <p:cNvSpPr>
            <a:spLocks noChangeShapeType="1"/>
          </p:cNvSpPr>
          <p:nvPr/>
        </p:nvSpPr>
        <p:spPr bwMode="auto">
          <a:xfrm>
            <a:off x="2398713" y="5556250"/>
            <a:ext cx="253523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3" name="Rectangle 15">
            <a:extLst>
              <a:ext uri="{FF2B5EF4-FFF2-40B4-BE49-F238E27FC236}">
                <a16:creationId xmlns:a16="http://schemas.microsoft.com/office/drawing/2014/main" id="{1862627A-0E0F-4BEE-F5FB-C16E34CD29A0}"/>
              </a:ext>
            </a:extLst>
          </p:cNvPr>
          <p:cNvSpPr>
            <a:spLocks noChangeArrowheads="1"/>
          </p:cNvSpPr>
          <p:nvPr/>
        </p:nvSpPr>
        <p:spPr bwMode="auto">
          <a:xfrm>
            <a:off x="4664075" y="5172075"/>
            <a:ext cx="307975" cy="384175"/>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4" name="Rectangle 16">
            <a:extLst>
              <a:ext uri="{FF2B5EF4-FFF2-40B4-BE49-F238E27FC236}">
                <a16:creationId xmlns:a16="http://schemas.microsoft.com/office/drawing/2014/main" id="{278DCB04-A9D1-0F61-ED2F-44EB202B5866}"/>
              </a:ext>
            </a:extLst>
          </p:cNvPr>
          <p:cNvSpPr>
            <a:spLocks noChangeArrowheads="1"/>
          </p:cNvSpPr>
          <p:nvPr/>
        </p:nvSpPr>
        <p:spPr bwMode="auto">
          <a:xfrm>
            <a:off x="4357688" y="5172075"/>
            <a:ext cx="307975" cy="384175"/>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5" name="Rectangle 17">
            <a:extLst>
              <a:ext uri="{FF2B5EF4-FFF2-40B4-BE49-F238E27FC236}">
                <a16:creationId xmlns:a16="http://schemas.microsoft.com/office/drawing/2014/main" id="{B17C6535-0E44-048A-9245-3BDAA0ED57D0}"/>
              </a:ext>
            </a:extLst>
          </p:cNvPr>
          <p:cNvSpPr>
            <a:spLocks noChangeArrowheads="1"/>
          </p:cNvSpPr>
          <p:nvPr/>
        </p:nvSpPr>
        <p:spPr bwMode="auto">
          <a:xfrm>
            <a:off x="4049713" y="5172075"/>
            <a:ext cx="307975" cy="384175"/>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6" name="Oval 20">
            <a:extLst>
              <a:ext uri="{FF2B5EF4-FFF2-40B4-BE49-F238E27FC236}">
                <a16:creationId xmlns:a16="http://schemas.microsoft.com/office/drawing/2014/main" id="{6CF0977D-5ED7-2278-07C1-6C6570ABAB93}"/>
              </a:ext>
            </a:extLst>
          </p:cNvPr>
          <p:cNvSpPr>
            <a:spLocks noChangeArrowheads="1"/>
          </p:cNvSpPr>
          <p:nvPr/>
        </p:nvSpPr>
        <p:spPr bwMode="auto">
          <a:xfrm>
            <a:off x="5586413" y="5441950"/>
            <a:ext cx="614362" cy="53657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7" name="Line 21">
            <a:extLst>
              <a:ext uri="{FF2B5EF4-FFF2-40B4-BE49-F238E27FC236}">
                <a16:creationId xmlns:a16="http://schemas.microsoft.com/office/drawing/2014/main" id="{5E40A0E7-652C-07D5-E64A-F8A237C7ECC2}"/>
              </a:ext>
            </a:extLst>
          </p:cNvPr>
          <p:cNvSpPr>
            <a:spLocks noChangeShapeType="1"/>
          </p:cNvSpPr>
          <p:nvPr/>
        </p:nvSpPr>
        <p:spPr bwMode="auto">
          <a:xfrm>
            <a:off x="5010150" y="5326063"/>
            <a:ext cx="614363" cy="307975"/>
          </a:xfrm>
          <a:prstGeom prst="line">
            <a:avLst/>
          </a:prstGeom>
          <a:noFill/>
          <a:ln w="38100">
            <a:solidFill>
              <a:srgbClr val="FF3300"/>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8" name="Line 22">
            <a:extLst>
              <a:ext uri="{FF2B5EF4-FFF2-40B4-BE49-F238E27FC236}">
                <a16:creationId xmlns:a16="http://schemas.microsoft.com/office/drawing/2014/main" id="{0F1ABE2C-B653-84F6-3A9C-BB42A819A8FB}"/>
              </a:ext>
            </a:extLst>
          </p:cNvPr>
          <p:cNvSpPr>
            <a:spLocks noChangeShapeType="1"/>
          </p:cNvSpPr>
          <p:nvPr/>
        </p:nvSpPr>
        <p:spPr bwMode="auto">
          <a:xfrm flipV="1">
            <a:off x="5010150" y="5826125"/>
            <a:ext cx="576263" cy="268288"/>
          </a:xfrm>
          <a:prstGeom prst="line">
            <a:avLst/>
          </a:prstGeom>
          <a:noFill/>
          <a:ln w="38100">
            <a:solidFill>
              <a:srgbClr val="008000"/>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48499" name="Line 23">
            <a:extLst>
              <a:ext uri="{FF2B5EF4-FFF2-40B4-BE49-F238E27FC236}">
                <a16:creationId xmlns:a16="http://schemas.microsoft.com/office/drawing/2014/main" id="{A9887B72-3A58-73A7-C38A-08666D9249A1}"/>
              </a:ext>
            </a:extLst>
          </p:cNvPr>
          <p:cNvSpPr>
            <a:spLocks noChangeShapeType="1"/>
          </p:cNvSpPr>
          <p:nvPr/>
        </p:nvSpPr>
        <p:spPr bwMode="auto">
          <a:xfrm>
            <a:off x="6162675" y="5672138"/>
            <a:ext cx="1228725"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Number Placeholder 3">
            <a:extLst>
              <a:ext uri="{FF2B5EF4-FFF2-40B4-BE49-F238E27FC236}">
                <a16:creationId xmlns:a16="http://schemas.microsoft.com/office/drawing/2014/main" id="{BA9F9EA7-3F23-1E55-6550-FE672E7D6878}"/>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fld id="{95D85198-B072-F24C-A880-96D53A32EE54}"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51</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50530" name="Rectangle 2">
            <a:extLst>
              <a:ext uri="{FF2B5EF4-FFF2-40B4-BE49-F238E27FC236}">
                <a16:creationId xmlns:a16="http://schemas.microsoft.com/office/drawing/2014/main" id="{29B1BEBA-C373-A678-A35C-F4A2A17CAAA6}"/>
              </a:ext>
            </a:extLst>
          </p:cNvPr>
          <p:cNvSpPr>
            <a:spLocks noGrp="1"/>
          </p:cNvSpPr>
          <p:nvPr>
            <p:ph type="title"/>
          </p:nvPr>
        </p:nvSpPr>
        <p:spPr/>
        <p:txBody>
          <a:bodyPr/>
          <a:lstStyle/>
          <a:p>
            <a:r>
              <a:rPr lang="en-US" altLang="en-US">
                <a:ea typeface="ＭＳ Ｐゴシック" panose="020B0600070205080204" pitchFamily="34" charset="-128"/>
              </a:rPr>
              <a:t>Weighted Fair Scheduling</a:t>
            </a:r>
          </a:p>
        </p:txBody>
      </p:sp>
      <p:sp>
        <p:nvSpPr>
          <p:cNvPr id="150531" name="Rectangle 3">
            <a:extLst>
              <a:ext uri="{FF2B5EF4-FFF2-40B4-BE49-F238E27FC236}">
                <a16:creationId xmlns:a16="http://schemas.microsoft.com/office/drawing/2014/main" id="{4B5D7D67-B6BD-FF66-4610-A2ABF15EBB05}"/>
              </a:ext>
            </a:extLst>
          </p:cNvPr>
          <p:cNvSpPr>
            <a:spLocks noGrp="1"/>
          </p:cNvSpPr>
          <p:nvPr>
            <p:ph type="body" idx="1"/>
          </p:nvPr>
        </p:nvSpPr>
        <p:spPr/>
        <p:txBody>
          <a:bodyPr/>
          <a:lstStyle/>
          <a:p>
            <a:r>
              <a:rPr lang="en-US" altLang="en-US">
                <a:ea typeface="ＭＳ Ｐゴシック" panose="020B0600070205080204" pitchFamily="34" charset="-128"/>
              </a:rPr>
              <a:t>Weighted fair scheduling</a:t>
            </a:r>
          </a:p>
          <a:p>
            <a:pPr lvl="1"/>
            <a:r>
              <a:rPr lang="en-US" altLang="en-US">
                <a:ea typeface="ＭＳ Ｐゴシック" panose="020B0600070205080204" pitchFamily="34" charset="-128"/>
              </a:rPr>
              <a:t>Assign each queue a fraction of the link bandwidth</a:t>
            </a:r>
          </a:p>
          <a:p>
            <a:pPr lvl="1"/>
            <a:r>
              <a:rPr lang="en-US" altLang="en-US">
                <a:ea typeface="ＭＳ Ｐゴシック" panose="020B0600070205080204" pitchFamily="34" charset="-128"/>
              </a:rPr>
              <a:t>Rotate across queues on a small time scale</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US" altLang="en-US">
                <a:ea typeface="ＭＳ Ｐゴシック" panose="020B0600070205080204" pitchFamily="34" charset="-128"/>
              </a:rPr>
              <a:t>Work-conserving</a:t>
            </a:r>
          </a:p>
          <a:p>
            <a:pPr lvl="1"/>
            <a:r>
              <a:rPr lang="en-US" altLang="en-US">
                <a:ea typeface="ＭＳ Ｐゴシック" panose="020B0600070205080204" pitchFamily="34" charset="-128"/>
              </a:rPr>
              <a:t>Send extra traffic from one queue if others are idle</a:t>
            </a:r>
          </a:p>
        </p:txBody>
      </p:sp>
      <p:sp>
        <p:nvSpPr>
          <p:cNvPr id="150532" name="Rectangle 4">
            <a:extLst>
              <a:ext uri="{FF2B5EF4-FFF2-40B4-BE49-F238E27FC236}">
                <a16:creationId xmlns:a16="http://schemas.microsoft.com/office/drawing/2014/main" id="{7BEC7647-FA9D-1BFF-5870-24A0A1A1BC5D}"/>
              </a:ext>
            </a:extLst>
          </p:cNvPr>
          <p:cNvSpPr>
            <a:spLocks noChangeArrowheads="1"/>
          </p:cNvSpPr>
          <p:nvPr/>
        </p:nvSpPr>
        <p:spPr bwMode="auto">
          <a:xfrm>
            <a:off x="1422400" y="3706813"/>
            <a:ext cx="538163" cy="728662"/>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33" name="Rectangle 5">
            <a:extLst>
              <a:ext uri="{FF2B5EF4-FFF2-40B4-BE49-F238E27FC236}">
                <a16:creationId xmlns:a16="http://schemas.microsoft.com/office/drawing/2014/main" id="{FA69FAD3-8E24-A541-ACF5-C7B7C917BA5B}"/>
              </a:ext>
            </a:extLst>
          </p:cNvPr>
          <p:cNvSpPr>
            <a:spLocks noChangeArrowheads="1"/>
          </p:cNvSpPr>
          <p:nvPr/>
        </p:nvSpPr>
        <p:spPr bwMode="auto">
          <a:xfrm>
            <a:off x="1922463" y="3706813"/>
            <a:ext cx="538162" cy="728662"/>
          </a:xfrm>
          <a:prstGeom prst="rect">
            <a:avLst/>
          </a:prstGeom>
          <a:solidFill>
            <a:srgbClr val="0000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34" name="Rectangle 6">
            <a:extLst>
              <a:ext uri="{FF2B5EF4-FFF2-40B4-BE49-F238E27FC236}">
                <a16:creationId xmlns:a16="http://schemas.microsoft.com/office/drawing/2014/main" id="{8148373D-9DF0-9EDA-AFB8-567ACF8ADD48}"/>
              </a:ext>
            </a:extLst>
          </p:cNvPr>
          <p:cNvSpPr>
            <a:spLocks noChangeArrowheads="1"/>
          </p:cNvSpPr>
          <p:nvPr/>
        </p:nvSpPr>
        <p:spPr bwMode="auto">
          <a:xfrm>
            <a:off x="3035300" y="3706813"/>
            <a:ext cx="538163" cy="728662"/>
          </a:xfrm>
          <a:prstGeom prst="rect">
            <a:avLst/>
          </a:prstGeom>
          <a:solidFill>
            <a:srgbClr val="00FF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35" name="Rectangle 7">
            <a:extLst>
              <a:ext uri="{FF2B5EF4-FFF2-40B4-BE49-F238E27FC236}">
                <a16:creationId xmlns:a16="http://schemas.microsoft.com/office/drawing/2014/main" id="{01CBC918-6DFE-BC15-570D-6C02617A523B}"/>
              </a:ext>
            </a:extLst>
          </p:cNvPr>
          <p:cNvSpPr>
            <a:spLocks noChangeArrowheads="1"/>
          </p:cNvSpPr>
          <p:nvPr/>
        </p:nvSpPr>
        <p:spPr bwMode="auto">
          <a:xfrm>
            <a:off x="2497138" y="3706813"/>
            <a:ext cx="538162" cy="728662"/>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36" name="Rectangle 8">
            <a:extLst>
              <a:ext uri="{FF2B5EF4-FFF2-40B4-BE49-F238E27FC236}">
                <a16:creationId xmlns:a16="http://schemas.microsoft.com/office/drawing/2014/main" id="{C996B0C9-CF23-A6B1-A2B9-2230294DD182}"/>
              </a:ext>
            </a:extLst>
          </p:cNvPr>
          <p:cNvSpPr>
            <a:spLocks noChangeArrowheads="1"/>
          </p:cNvSpPr>
          <p:nvPr/>
        </p:nvSpPr>
        <p:spPr bwMode="auto">
          <a:xfrm>
            <a:off x="3611563" y="3706813"/>
            <a:ext cx="538162" cy="728662"/>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37" name="Rectangle 9">
            <a:extLst>
              <a:ext uri="{FF2B5EF4-FFF2-40B4-BE49-F238E27FC236}">
                <a16:creationId xmlns:a16="http://schemas.microsoft.com/office/drawing/2014/main" id="{74B8462E-675A-2C3E-87E4-20309D80045A}"/>
              </a:ext>
            </a:extLst>
          </p:cNvPr>
          <p:cNvSpPr>
            <a:spLocks noChangeArrowheads="1"/>
          </p:cNvSpPr>
          <p:nvPr/>
        </p:nvSpPr>
        <p:spPr bwMode="auto">
          <a:xfrm>
            <a:off x="4111625" y="3706813"/>
            <a:ext cx="538163" cy="728662"/>
          </a:xfrm>
          <a:prstGeom prst="rect">
            <a:avLst/>
          </a:prstGeom>
          <a:solidFill>
            <a:srgbClr val="0000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38" name="Rectangle 10">
            <a:extLst>
              <a:ext uri="{FF2B5EF4-FFF2-40B4-BE49-F238E27FC236}">
                <a16:creationId xmlns:a16="http://schemas.microsoft.com/office/drawing/2014/main" id="{7C0C0C64-7541-6282-3FE9-81FF28E12FB5}"/>
              </a:ext>
            </a:extLst>
          </p:cNvPr>
          <p:cNvSpPr>
            <a:spLocks noChangeArrowheads="1"/>
          </p:cNvSpPr>
          <p:nvPr/>
        </p:nvSpPr>
        <p:spPr bwMode="auto">
          <a:xfrm>
            <a:off x="5224463" y="3706813"/>
            <a:ext cx="538162" cy="728662"/>
          </a:xfrm>
          <a:prstGeom prst="rect">
            <a:avLst/>
          </a:prstGeom>
          <a:solidFill>
            <a:srgbClr val="00FF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39" name="Rectangle 11">
            <a:extLst>
              <a:ext uri="{FF2B5EF4-FFF2-40B4-BE49-F238E27FC236}">
                <a16:creationId xmlns:a16="http://schemas.microsoft.com/office/drawing/2014/main" id="{F490618A-4C0F-36E3-FBE4-3A46B1DA24E7}"/>
              </a:ext>
            </a:extLst>
          </p:cNvPr>
          <p:cNvSpPr>
            <a:spLocks noChangeArrowheads="1"/>
          </p:cNvSpPr>
          <p:nvPr/>
        </p:nvSpPr>
        <p:spPr bwMode="auto">
          <a:xfrm>
            <a:off x="4686300" y="3706813"/>
            <a:ext cx="538163" cy="728662"/>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40" name="Rectangle 16">
            <a:extLst>
              <a:ext uri="{FF2B5EF4-FFF2-40B4-BE49-F238E27FC236}">
                <a16:creationId xmlns:a16="http://schemas.microsoft.com/office/drawing/2014/main" id="{8DADFD7E-7EB4-5451-55A6-8094FA00A0ED}"/>
              </a:ext>
            </a:extLst>
          </p:cNvPr>
          <p:cNvSpPr>
            <a:spLocks noChangeArrowheads="1"/>
          </p:cNvSpPr>
          <p:nvPr/>
        </p:nvSpPr>
        <p:spPr bwMode="auto">
          <a:xfrm>
            <a:off x="5800725" y="3706813"/>
            <a:ext cx="538163" cy="728662"/>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41" name="Rectangle 17">
            <a:extLst>
              <a:ext uri="{FF2B5EF4-FFF2-40B4-BE49-F238E27FC236}">
                <a16:creationId xmlns:a16="http://schemas.microsoft.com/office/drawing/2014/main" id="{A5DDF436-F270-D760-9B65-56A9971A7D18}"/>
              </a:ext>
            </a:extLst>
          </p:cNvPr>
          <p:cNvSpPr>
            <a:spLocks noChangeArrowheads="1"/>
          </p:cNvSpPr>
          <p:nvPr/>
        </p:nvSpPr>
        <p:spPr bwMode="auto">
          <a:xfrm>
            <a:off x="6300788" y="3706813"/>
            <a:ext cx="538162" cy="728662"/>
          </a:xfrm>
          <a:prstGeom prst="rect">
            <a:avLst/>
          </a:prstGeom>
          <a:solidFill>
            <a:srgbClr val="0000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42" name="Rectangle 18">
            <a:extLst>
              <a:ext uri="{FF2B5EF4-FFF2-40B4-BE49-F238E27FC236}">
                <a16:creationId xmlns:a16="http://schemas.microsoft.com/office/drawing/2014/main" id="{EA656885-78C0-2F6E-A5B4-7A311441A7BF}"/>
              </a:ext>
            </a:extLst>
          </p:cNvPr>
          <p:cNvSpPr>
            <a:spLocks noChangeArrowheads="1"/>
          </p:cNvSpPr>
          <p:nvPr/>
        </p:nvSpPr>
        <p:spPr bwMode="auto">
          <a:xfrm>
            <a:off x="7413625" y="3706813"/>
            <a:ext cx="538163" cy="728662"/>
          </a:xfrm>
          <a:prstGeom prst="rect">
            <a:avLst/>
          </a:prstGeom>
          <a:solidFill>
            <a:srgbClr val="00FF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43" name="Rectangle 19">
            <a:extLst>
              <a:ext uri="{FF2B5EF4-FFF2-40B4-BE49-F238E27FC236}">
                <a16:creationId xmlns:a16="http://schemas.microsoft.com/office/drawing/2014/main" id="{A5B20562-3368-27E2-83AC-16A634803993}"/>
              </a:ext>
            </a:extLst>
          </p:cNvPr>
          <p:cNvSpPr>
            <a:spLocks noChangeArrowheads="1"/>
          </p:cNvSpPr>
          <p:nvPr/>
        </p:nvSpPr>
        <p:spPr bwMode="auto">
          <a:xfrm>
            <a:off x="6875463" y="3706813"/>
            <a:ext cx="538162" cy="728662"/>
          </a:xfrm>
          <a:prstGeom prst="rect">
            <a:avLst/>
          </a:prstGeom>
          <a:solidFill>
            <a:srgbClr val="FF3300"/>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1"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0544" name="Text Box 20">
            <a:extLst>
              <a:ext uri="{FF2B5EF4-FFF2-40B4-BE49-F238E27FC236}">
                <a16:creationId xmlns:a16="http://schemas.microsoft.com/office/drawing/2014/main" id="{09A62B20-05FE-7728-2E42-93E1E71DC6F1}"/>
              </a:ext>
            </a:extLst>
          </p:cNvPr>
          <p:cNvSpPr txBox="1">
            <a:spLocks noChangeArrowheads="1"/>
          </p:cNvSpPr>
          <p:nvPr/>
        </p:nvSpPr>
        <p:spPr bwMode="auto">
          <a:xfrm>
            <a:off x="2084388" y="4545013"/>
            <a:ext cx="52530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1" lang="en-US" altLang="en-US" sz="2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50% red</a:t>
            </a:r>
            <a:r>
              <a:rPr kumimoji="1" lang="en-US" altLang="en-US" sz="2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 </a:t>
            </a:r>
            <a:r>
              <a:rPr kumimoji="1" lang="en-US" altLang="en-US" sz="2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25% blue</a:t>
            </a:r>
            <a:r>
              <a:rPr kumimoji="1" lang="en-US" altLang="en-US" sz="2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 </a:t>
            </a:r>
            <a:r>
              <a:rPr kumimoji="1" lang="en-US" altLang="en-US" sz="2800" b="1" i="0" u="none" strike="noStrike" kern="1200" cap="none" spc="0" normalizeH="0" baseline="0" noProof="0">
                <a:ln>
                  <a:noFill/>
                </a:ln>
                <a:solidFill>
                  <a:srgbClr val="00FF00"/>
                </a:solidFill>
                <a:effectLst/>
                <a:uLnTx/>
                <a:uFillTx/>
                <a:latin typeface="Courier New" panose="02070309020205020404" pitchFamily="49" charset="0"/>
                <a:ea typeface="ＭＳ Ｐゴシック" panose="020B0600070205080204" pitchFamily="34" charset="-128"/>
                <a:cs typeface="+mn-cs"/>
              </a:rPr>
              <a:t>25% green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Slide Number Placeholder 3">
            <a:extLst>
              <a:ext uri="{FF2B5EF4-FFF2-40B4-BE49-F238E27FC236}">
                <a16:creationId xmlns:a16="http://schemas.microsoft.com/office/drawing/2014/main" id="{514129A1-EAA9-D541-4270-B40ACDCA3DFE}"/>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fld id="{81CFD9F6-BB7A-2C45-8CF0-873FF5A7C715}" type="slidenum">
              <a:rPr kumimoji="1"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52</a:t>
            </a:fld>
            <a:endParaRPr kumimoji="1"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52578" name="Rectangle 2">
            <a:extLst>
              <a:ext uri="{FF2B5EF4-FFF2-40B4-BE49-F238E27FC236}">
                <a16:creationId xmlns:a16="http://schemas.microsoft.com/office/drawing/2014/main" id="{7FF0EAE8-8CE8-9F99-F34A-8D6A14C861C1}"/>
              </a:ext>
            </a:extLst>
          </p:cNvPr>
          <p:cNvSpPr>
            <a:spLocks noGrp="1"/>
          </p:cNvSpPr>
          <p:nvPr>
            <p:ph type="title"/>
          </p:nvPr>
        </p:nvSpPr>
        <p:spPr/>
        <p:txBody>
          <a:bodyPr/>
          <a:lstStyle/>
          <a:p>
            <a:r>
              <a:rPr lang="en-US" altLang="en-US">
                <a:ea typeface="ＭＳ Ｐゴシック" panose="020B0600070205080204" pitchFamily="34" charset="-128"/>
              </a:rPr>
              <a:t>Implementation Trade-Offs</a:t>
            </a:r>
          </a:p>
        </p:txBody>
      </p:sp>
      <p:sp>
        <p:nvSpPr>
          <p:cNvPr id="152579" name="Rectangle 3">
            <a:extLst>
              <a:ext uri="{FF2B5EF4-FFF2-40B4-BE49-F238E27FC236}">
                <a16:creationId xmlns:a16="http://schemas.microsoft.com/office/drawing/2014/main" id="{CB5DCCC4-826A-E2E6-F3B4-D5144608D335}"/>
              </a:ext>
            </a:extLst>
          </p:cNvPr>
          <p:cNvSpPr>
            <a:spLocks noGrp="1"/>
          </p:cNvSpPr>
          <p:nvPr>
            <p:ph type="body" idx="1"/>
          </p:nvPr>
        </p:nvSpPr>
        <p:spPr/>
        <p:txBody>
          <a:bodyPr/>
          <a:lstStyle/>
          <a:p>
            <a:r>
              <a:rPr lang="en-US" altLang="en-US">
                <a:ea typeface="ＭＳ Ｐゴシック" panose="020B0600070205080204" pitchFamily="34" charset="-128"/>
              </a:rPr>
              <a:t>FIFO</a:t>
            </a:r>
          </a:p>
          <a:p>
            <a:pPr lvl="1"/>
            <a:r>
              <a:rPr lang="en-US" altLang="en-US">
                <a:ea typeface="ＭＳ Ｐゴシック" panose="020B0600070205080204" pitchFamily="34" charset="-128"/>
              </a:rPr>
              <a:t>One queue, trivial scheduler</a:t>
            </a:r>
          </a:p>
          <a:p>
            <a:r>
              <a:rPr lang="en-US" altLang="en-US">
                <a:ea typeface="ＭＳ Ｐゴシック" panose="020B0600070205080204" pitchFamily="34" charset="-128"/>
              </a:rPr>
              <a:t>Strict priority</a:t>
            </a:r>
          </a:p>
          <a:p>
            <a:pPr lvl="1"/>
            <a:r>
              <a:rPr lang="en-US" altLang="en-US">
                <a:ea typeface="ＭＳ Ｐゴシック" panose="020B0600070205080204" pitchFamily="34" charset="-128"/>
              </a:rPr>
              <a:t>One queue per priority level, simple scheduler</a:t>
            </a:r>
          </a:p>
          <a:p>
            <a:r>
              <a:rPr lang="en-US" altLang="en-US">
                <a:ea typeface="ＭＳ Ｐゴシック" panose="020B0600070205080204" pitchFamily="34" charset="-128"/>
              </a:rPr>
              <a:t>Weighted fair scheduling</a:t>
            </a:r>
          </a:p>
          <a:p>
            <a:pPr lvl="1"/>
            <a:r>
              <a:rPr lang="en-US" altLang="en-US">
                <a:ea typeface="ＭＳ Ｐゴシック" panose="020B0600070205080204" pitchFamily="34" charset="-128"/>
              </a:rPr>
              <a:t>One queue per class, and more complex scheduler</a:t>
            </a:r>
          </a:p>
          <a:p>
            <a:pPr lvl="1"/>
            <a:endParaRPr lang="en-US" altLang="en-US">
              <a:ea typeface="ＭＳ Ｐゴシック" panose="020B0600070205080204" pitchFamily="34" charset="-128"/>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3477F3-1454-EC79-BE8A-B655D94215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1E7658-8E9E-354F-8DE0-8AEAF9E6AF10}"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0472A6C-463A-F51F-A0CD-68D686A4107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97180" y="257461"/>
            <a:ext cx="8549640" cy="6600539"/>
          </a:xfrm>
          <a:prstGeom prst="rect">
            <a:avLst/>
          </a:prstGeom>
        </p:spPr>
      </p:pic>
      <p:sp>
        <p:nvSpPr>
          <p:cNvPr id="4" name="TextBox 3">
            <a:extLst>
              <a:ext uri="{FF2B5EF4-FFF2-40B4-BE49-F238E27FC236}">
                <a16:creationId xmlns:a16="http://schemas.microsoft.com/office/drawing/2014/main" id="{215B994A-9686-BEEF-D481-E9639C7C233D}"/>
              </a:ext>
            </a:extLst>
          </p:cNvPr>
          <p:cNvSpPr txBox="1"/>
          <p:nvPr/>
        </p:nvSpPr>
        <p:spPr>
          <a:xfrm>
            <a:off x="0" y="0"/>
            <a:ext cx="91440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TCP Congestion Control</a:t>
            </a:r>
          </a:p>
        </p:txBody>
      </p:sp>
    </p:spTree>
    <p:extLst>
      <p:ext uri="{BB962C8B-B14F-4D97-AF65-F5344CB8AC3E}">
        <p14:creationId xmlns:p14="http://schemas.microsoft.com/office/powerpoint/2010/main" val="3872924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3477F3-1454-EC79-BE8A-B655D94215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1E7658-8E9E-354F-8DE0-8AEAF9E6AF10}"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0472A6C-463A-F51F-A0CD-68D686A4107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97180" y="257461"/>
            <a:ext cx="8549640" cy="6600539"/>
          </a:xfrm>
          <a:prstGeom prst="rect">
            <a:avLst/>
          </a:prstGeom>
        </p:spPr>
      </p:pic>
      <p:sp>
        <p:nvSpPr>
          <p:cNvPr id="4" name="TextBox 3">
            <a:extLst>
              <a:ext uri="{FF2B5EF4-FFF2-40B4-BE49-F238E27FC236}">
                <a16:creationId xmlns:a16="http://schemas.microsoft.com/office/drawing/2014/main" id="{215B994A-9686-BEEF-D481-E9639C7C233D}"/>
              </a:ext>
            </a:extLst>
          </p:cNvPr>
          <p:cNvSpPr txBox="1"/>
          <p:nvPr/>
        </p:nvSpPr>
        <p:spPr>
          <a:xfrm>
            <a:off x="0" y="0"/>
            <a:ext cx="91440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TCP Congestion Control</a:t>
            </a:r>
          </a:p>
        </p:txBody>
      </p:sp>
      <p:sp>
        <p:nvSpPr>
          <p:cNvPr id="5" name="TextBox 4">
            <a:extLst>
              <a:ext uri="{FF2B5EF4-FFF2-40B4-BE49-F238E27FC236}">
                <a16:creationId xmlns:a16="http://schemas.microsoft.com/office/drawing/2014/main" id="{12FC180D-25AE-95DE-268F-29760370C072}"/>
              </a:ext>
            </a:extLst>
          </p:cNvPr>
          <p:cNvSpPr txBox="1"/>
          <p:nvPr/>
        </p:nvSpPr>
        <p:spPr>
          <a:xfrm>
            <a:off x="0" y="6400573"/>
            <a:ext cx="9144000" cy="523220"/>
          </a:xfrm>
          <a:prstGeom prst="rect">
            <a:avLst/>
          </a:prstGeom>
          <a:solidFill>
            <a:schemeClr val="accent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Should TCP increment CWND during Dup-ACKs?</a:t>
            </a:r>
          </a:p>
        </p:txBody>
      </p:sp>
    </p:spTree>
    <p:extLst>
      <p:ext uri="{BB962C8B-B14F-4D97-AF65-F5344CB8AC3E}">
        <p14:creationId xmlns:p14="http://schemas.microsoft.com/office/powerpoint/2010/main" val="308284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8395A66-718D-DB8E-79CC-D5AC65316BAF}"/>
              </a:ext>
            </a:extLst>
          </p:cNvPr>
          <p:cNvCxnSpPr>
            <a:cxnSpLocks/>
          </p:cNvCxnSpPr>
          <p:nvPr/>
        </p:nvCxnSpPr>
        <p:spPr>
          <a:xfrm>
            <a:off x="20764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02B0831-A4B7-FF91-ABA0-D9C870D8CFFD}"/>
              </a:ext>
            </a:extLst>
          </p:cNvPr>
          <p:cNvCxnSpPr>
            <a:cxnSpLocks/>
          </p:cNvCxnSpPr>
          <p:nvPr/>
        </p:nvCxnSpPr>
        <p:spPr>
          <a:xfrm>
            <a:off x="257492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555CC7F-BDBA-5D67-3B6F-BF6F1D950A9F}"/>
              </a:ext>
            </a:extLst>
          </p:cNvPr>
          <p:cNvCxnSpPr>
            <a:cxnSpLocks/>
          </p:cNvCxnSpPr>
          <p:nvPr/>
        </p:nvCxnSpPr>
        <p:spPr>
          <a:xfrm>
            <a:off x="307498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218C4AB-F68B-6045-372C-7869651E7C1F}"/>
              </a:ext>
            </a:extLst>
          </p:cNvPr>
          <p:cNvCxnSpPr>
            <a:cxnSpLocks/>
          </p:cNvCxnSpPr>
          <p:nvPr/>
        </p:nvCxnSpPr>
        <p:spPr>
          <a:xfrm>
            <a:off x="3573463"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1985E41-A8A3-E9A3-6C25-6B01CB93E5A8}"/>
              </a:ext>
            </a:extLst>
          </p:cNvPr>
          <p:cNvCxnSpPr>
            <a:cxnSpLocks/>
          </p:cNvCxnSpPr>
          <p:nvPr/>
        </p:nvCxnSpPr>
        <p:spPr>
          <a:xfrm>
            <a:off x="407352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273EEB8-56CC-466D-64F9-F86C008D7CEA}"/>
              </a:ext>
            </a:extLst>
          </p:cNvPr>
          <p:cNvCxnSpPr>
            <a:cxnSpLocks/>
          </p:cNvCxnSpPr>
          <p:nvPr/>
        </p:nvCxnSpPr>
        <p:spPr>
          <a:xfrm>
            <a:off x="457200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840BFA5-7AAD-698F-2423-7425B4738D76}"/>
              </a:ext>
            </a:extLst>
          </p:cNvPr>
          <p:cNvCxnSpPr>
            <a:cxnSpLocks/>
          </p:cNvCxnSpPr>
          <p:nvPr/>
        </p:nvCxnSpPr>
        <p:spPr>
          <a:xfrm>
            <a:off x="507047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800A7BB-58AF-77FE-4776-0B7CBB1970AB}"/>
              </a:ext>
            </a:extLst>
          </p:cNvPr>
          <p:cNvCxnSpPr>
            <a:cxnSpLocks/>
          </p:cNvCxnSpPr>
          <p:nvPr/>
        </p:nvCxnSpPr>
        <p:spPr>
          <a:xfrm>
            <a:off x="557053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8D8D88F8-F9C7-0A91-C633-8E67AE427BF2}"/>
              </a:ext>
            </a:extLst>
          </p:cNvPr>
          <p:cNvCxnSpPr>
            <a:cxnSpLocks/>
          </p:cNvCxnSpPr>
          <p:nvPr/>
        </p:nvCxnSpPr>
        <p:spPr>
          <a:xfrm>
            <a:off x="6069013"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136263D-B30F-7F55-1B32-BF82C100E1CA}"/>
              </a:ext>
            </a:extLst>
          </p:cNvPr>
          <p:cNvCxnSpPr>
            <a:cxnSpLocks/>
          </p:cNvCxnSpPr>
          <p:nvPr/>
        </p:nvCxnSpPr>
        <p:spPr>
          <a:xfrm>
            <a:off x="656907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90FF729-9191-C2EA-2A08-84D77477A651}"/>
              </a:ext>
            </a:extLst>
          </p:cNvPr>
          <p:cNvCxnSpPr>
            <a:cxnSpLocks/>
          </p:cNvCxnSpPr>
          <p:nvPr/>
        </p:nvCxnSpPr>
        <p:spPr>
          <a:xfrm>
            <a:off x="70675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B60E0DC-EFE4-D2E5-437C-03A51D6FEA92}"/>
              </a:ext>
            </a:extLst>
          </p:cNvPr>
          <p:cNvCxnSpPr>
            <a:cxnSpLocks/>
          </p:cNvCxnSpPr>
          <p:nvPr/>
        </p:nvCxnSpPr>
        <p:spPr>
          <a:xfrm>
            <a:off x="7567613"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712BA156-2AFF-28B3-FCB4-37E06C3E95E6}"/>
              </a:ext>
            </a:extLst>
          </p:cNvPr>
          <p:cNvCxnSpPr>
            <a:cxnSpLocks/>
          </p:cNvCxnSpPr>
          <p:nvPr/>
        </p:nvCxnSpPr>
        <p:spPr>
          <a:xfrm>
            <a:off x="806608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055A8BBA-E936-1A27-F66D-20CC30A316B0}"/>
              </a:ext>
            </a:extLst>
          </p:cNvPr>
          <p:cNvCxnSpPr>
            <a:cxnSpLocks/>
          </p:cNvCxnSpPr>
          <p:nvPr/>
        </p:nvCxnSpPr>
        <p:spPr>
          <a:xfrm>
            <a:off x="85661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C3587FEE-2836-C225-1281-CAFE109C543C}"/>
              </a:ext>
            </a:extLst>
          </p:cNvPr>
          <p:cNvCxnSpPr>
            <a:cxnSpLocks/>
            <a:stCxn id="67630" idx="3"/>
          </p:cNvCxnSpPr>
          <p:nvPr/>
        </p:nvCxnSpPr>
        <p:spPr>
          <a:xfrm>
            <a:off x="685800" y="3232150"/>
            <a:ext cx="8226425" cy="476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A6B01B59-ABD7-7829-AB8D-587848115EE7}"/>
              </a:ext>
            </a:extLst>
          </p:cNvPr>
          <p:cNvCxnSpPr>
            <a:cxnSpLocks/>
            <a:stCxn id="67631" idx="3"/>
          </p:cNvCxnSpPr>
          <p:nvPr/>
        </p:nvCxnSpPr>
        <p:spPr>
          <a:xfrm>
            <a:off x="701675" y="4765675"/>
            <a:ext cx="8210550" cy="793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67602" name="TextBox 7">
            <a:extLst>
              <a:ext uri="{FF2B5EF4-FFF2-40B4-BE49-F238E27FC236}">
                <a16:creationId xmlns:a16="http://schemas.microsoft.com/office/drawing/2014/main" id="{DDC6869D-13FF-2247-A751-F1FE7D158B48}"/>
              </a:ext>
            </a:extLst>
          </p:cNvPr>
          <p:cNvSpPr txBox="1">
            <a:spLocks noChangeArrowheads="1"/>
          </p:cNvSpPr>
          <p:nvPr/>
        </p:nvSpPr>
        <p:spPr bwMode="auto">
          <a:xfrm>
            <a:off x="1844675" y="2830513"/>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13</a:t>
            </a:r>
          </a:p>
        </p:txBody>
      </p:sp>
      <p:sp>
        <p:nvSpPr>
          <p:cNvPr id="67603" name="TextBox 8">
            <a:extLst>
              <a:ext uri="{FF2B5EF4-FFF2-40B4-BE49-F238E27FC236}">
                <a16:creationId xmlns:a16="http://schemas.microsoft.com/office/drawing/2014/main" id="{88962830-D1AD-9B47-475B-1DEC7BA27E18}"/>
              </a:ext>
            </a:extLst>
          </p:cNvPr>
          <p:cNvSpPr txBox="1">
            <a:spLocks noChangeArrowheads="1"/>
          </p:cNvSpPr>
          <p:nvPr/>
        </p:nvSpPr>
        <p:spPr bwMode="auto">
          <a:xfrm>
            <a:off x="2322513" y="2830513"/>
            <a:ext cx="493712"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14</a:t>
            </a:r>
          </a:p>
        </p:txBody>
      </p:sp>
      <p:sp>
        <p:nvSpPr>
          <p:cNvPr id="67604" name="TextBox 9">
            <a:extLst>
              <a:ext uri="{FF2B5EF4-FFF2-40B4-BE49-F238E27FC236}">
                <a16:creationId xmlns:a16="http://schemas.microsoft.com/office/drawing/2014/main" id="{12980212-16B1-7E13-659A-30D2D874A255}"/>
              </a:ext>
            </a:extLst>
          </p:cNvPr>
          <p:cNvSpPr txBox="1">
            <a:spLocks noChangeArrowheads="1"/>
          </p:cNvSpPr>
          <p:nvPr/>
        </p:nvSpPr>
        <p:spPr bwMode="auto">
          <a:xfrm>
            <a:off x="2811463" y="2830513"/>
            <a:ext cx="493712"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15</a:t>
            </a:r>
          </a:p>
        </p:txBody>
      </p:sp>
      <p:sp>
        <p:nvSpPr>
          <p:cNvPr id="67605" name="TextBox 10">
            <a:extLst>
              <a:ext uri="{FF2B5EF4-FFF2-40B4-BE49-F238E27FC236}">
                <a16:creationId xmlns:a16="http://schemas.microsoft.com/office/drawing/2014/main" id="{9127CAC5-127B-E27F-41B4-42E9E4042D0B}"/>
              </a:ext>
            </a:extLst>
          </p:cNvPr>
          <p:cNvSpPr txBox="1">
            <a:spLocks noChangeArrowheads="1"/>
          </p:cNvSpPr>
          <p:nvPr/>
        </p:nvSpPr>
        <p:spPr bwMode="auto">
          <a:xfrm>
            <a:off x="3311525" y="2830513"/>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16</a:t>
            </a:r>
          </a:p>
        </p:txBody>
      </p:sp>
      <p:sp>
        <p:nvSpPr>
          <p:cNvPr id="67606" name="TextBox 11">
            <a:extLst>
              <a:ext uri="{FF2B5EF4-FFF2-40B4-BE49-F238E27FC236}">
                <a16:creationId xmlns:a16="http://schemas.microsoft.com/office/drawing/2014/main" id="{3A952147-8BD4-9CF8-9F48-637E33E36F00}"/>
              </a:ext>
            </a:extLst>
          </p:cNvPr>
          <p:cNvSpPr txBox="1">
            <a:spLocks noChangeArrowheads="1"/>
          </p:cNvSpPr>
          <p:nvPr/>
        </p:nvSpPr>
        <p:spPr bwMode="auto">
          <a:xfrm>
            <a:off x="3810000" y="2830513"/>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17</a:t>
            </a:r>
          </a:p>
        </p:txBody>
      </p:sp>
      <p:sp>
        <p:nvSpPr>
          <p:cNvPr id="67607" name="TextBox 12">
            <a:extLst>
              <a:ext uri="{FF2B5EF4-FFF2-40B4-BE49-F238E27FC236}">
                <a16:creationId xmlns:a16="http://schemas.microsoft.com/office/drawing/2014/main" id="{52F803E5-1402-880D-34A9-8D7291AD9811}"/>
              </a:ext>
            </a:extLst>
          </p:cNvPr>
          <p:cNvSpPr txBox="1">
            <a:spLocks noChangeArrowheads="1"/>
          </p:cNvSpPr>
          <p:nvPr/>
        </p:nvSpPr>
        <p:spPr bwMode="auto">
          <a:xfrm>
            <a:off x="4310063" y="2830513"/>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18</a:t>
            </a:r>
          </a:p>
        </p:txBody>
      </p:sp>
      <p:cxnSp>
        <p:nvCxnSpPr>
          <p:cNvPr id="40" name="Straight Arrow Connector 39">
            <a:extLst>
              <a:ext uri="{FF2B5EF4-FFF2-40B4-BE49-F238E27FC236}">
                <a16:creationId xmlns:a16="http://schemas.microsoft.com/office/drawing/2014/main" id="{D58F5B4E-BFC5-F460-84FD-6CC969228A16}"/>
              </a:ext>
            </a:extLst>
          </p:cNvPr>
          <p:cNvCxnSpPr>
            <a:cxnSpLocks/>
            <a:stCxn id="67602" idx="2"/>
          </p:cNvCxnSpPr>
          <p:nvPr/>
        </p:nvCxnSpPr>
        <p:spPr>
          <a:xfrm>
            <a:off x="2090738" y="3230563"/>
            <a:ext cx="984250"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582F5B9C-2D72-AF3D-BBC7-465168F600A7}"/>
              </a:ext>
            </a:extLst>
          </p:cNvPr>
          <p:cNvCxnSpPr>
            <a:cxnSpLocks/>
            <a:endCxn id="67606" idx="2"/>
          </p:cNvCxnSpPr>
          <p:nvPr/>
        </p:nvCxnSpPr>
        <p:spPr>
          <a:xfrm flipV="1">
            <a:off x="3074988" y="3230563"/>
            <a:ext cx="982662"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A8E4DA0A-C842-C570-07D5-7B00DE8A861F}"/>
              </a:ext>
            </a:extLst>
          </p:cNvPr>
          <p:cNvCxnSpPr>
            <a:cxnSpLocks/>
          </p:cNvCxnSpPr>
          <p:nvPr/>
        </p:nvCxnSpPr>
        <p:spPr>
          <a:xfrm>
            <a:off x="2570163" y="3236913"/>
            <a:ext cx="434975" cy="6842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7611" name="TextBox 52">
            <a:extLst>
              <a:ext uri="{FF2B5EF4-FFF2-40B4-BE49-F238E27FC236}">
                <a16:creationId xmlns:a16="http://schemas.microsoft.com/office/drawing/2014/main" id="{3AEDCE71-8114-2576-5144-27562C17BF95}"/>
              </a:ext>
            </a:extLst>
          </p:cNvPr>
          <p:cNvSpPr txBox="1">
            <a:spLocks noChangeArrowheads="1"/>
          </p:cNvSpPr>
          <p:nvPr/>
        </p:nvSpPr>
        <p:spPr bwMode="auto">
          <a:xfrm>
            <a:off x="2916238" y="3797300"/>
            <a:ext cx="338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ourier New" panose="02070309020205020404" pitchFamily="49" charset="0"/>
                <a:ea typeface="ＭＳ Ｐゴシック" panose="020B0600070205080204" pitchFamily="34" charset="-128"/>
                <a:cs typeface="+mn-cs"/>
              </a:rPr>
              <a:t>X</a:t>
            </a:r>
          </a:p>
        </p:txBody>
      </p:sp>
      <p:sp>
        <p:nvSpPr>
          <p:cNvPr id="67612" name="TextBox 53">
            <a:extLst>
              <a:ext uri="{FF2B5EF4-FFF2-40B4-BE49-F238E27FC236}">
                <a16:creationId xmlns:a16="http://schemas.microsoft.com/office/drawing/2014/main" id="{3939B8A8-5B46-28B1-7871-8484973BCDF5}"/>
              </a:ext>
            </a:extLst>
          </p:cNvPr>
          <p:cNvSpPr txBox="1">
            <a:spLocks noChangeArrowheads="1"/>
          </p:cNvSpPr>
          <p:nvPr/>
        </p:nvSpPr>
        <p:spPr bwMode="auto">
          <a:xfrm>
            <a:off x="2827338" y="4779963"/>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cxnSp>
        <p:nvCxnSpPr>
          <p:cNvPr id="55" name="Straight Arrow Connector 54">
            <a:extLst>
              <a:ext uri="{FF2B5EF4-FFF2-40B4-BE49-F238E27FC236}">
                <a16:creationId xmlns:a16="http://schemas.microsoft.com/office/drawing/2014/main" id="{3DA566D0-6F63-BF03-91B3-7B79BE2D6408}"/>
              </a:ext>
            </a:extLst>
          </p:cNvPr>
          <p:cNvCxnSpPr>
            <a:cxnSpLocks/>
          </p:cNvCxnSpPr>
          <p:nvPr/>
        </p:nvCxnSpPr>
        <p:spPr>
          <a:xfrm>
            <a:off x="3070225" y="3244850"/>
            <a:ext cx="982663"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83DC3742-2D61-49A2-6D45-6BE449104619}"/>
              </a:ext>
            </a:extLst>
          </p:cNvPr>
          <p:cNvCxnSpPr>
            <a:cxnSpLocks/>
          </p:cNvCxnSpPr>
          <p:nvPr/>
        </p:nvCxnSpPr>
        <p:spPr>
          <a:xfrm>
            <a:off x="3573463" y="3244850"/>
            <a:ext cx="982662"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F8012C1D-0885-224D-5478-BA27046CEB26}"/>
              </a:ext>
            </a:extLst>
          </p:cNvPr>
          <p:cNvCxnSpPr>
            <a:cxnSpLocks/>
          </p:cNvCxnSpPr>
          <p:nvPr/>
        </p:nvCxnSpPr>
        <p:spPr>
          <a:xfrm>
            <a:off x="4076700" y="3244850"/>
            <a:ext cx="982663"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DABF936E-EE8B-3483-7F4A-FDFA3774F0F1}"/>
              </a:ext>
            </a:extLst>
          </p:cNvPr>
          <p:cNvCxnSpPr>
            <a:cxnSpLocks/>
          </p:cNvCxnSpPr>
          <p:nvPr/>
        </p:nvCxnSpPr>
        <p:spPr>
          <a:xfrm>
            <a:off x="4579938" y="3244850"/>
            <a:ext cx="982662"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53E0234A-1701-E187-E775-4E10A2992F6C}"/>
              </a:ext>
            </a:extLst>
          </p:cNvPr>
          <p:cNvCxnSpPr>
            <a:cxnSpLocks/>
          </p:cNvCxnSpPr>
          <p:nvPr/>
        </p:nvCxnSpPr>
        <p:spPr>
          <a:xfrm flipV="1">
            <a:off x="4092575" y="3222625"/>
            <a:ext cx="982663"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0FF454BF-84C2-5320-8BD4-79FCDF32934F}"/>
              </a:ext>
            </a:extLst>
          </p:cNvPr>
          <p:cNvCxnSpPr>
            <a:cxnSpLocks/>
          </p:cNvCxnSpPr>
          <p:nvPr/>
        </p:nvCxnSpPr>
        <p:spPr>
          <a:xfrm flipV="1">
            <a:off x="4583113" y="3230563"/>
            <a:ext cx="982662"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C1EF5360-F36F-1B38-B389-66E837C3B05E}"/>
              </a:ext>
            </a:extLst>
          </p:cNvPr>
          <p:cNvCxnSpPr>
            <a:cxnSpLocks/>
          </p:cNvCxnSpPr>
          <p:nvPr/>
        </p:nvCxnSpPr>
        <p:spPr>
          <a:xfrm flipV="1">
            <a:off x="5075238" y="3238500"/>
            <a:ext cx="982662" cy="1541463"/>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C95F9AA4-B274-3963-4752-29D299699246}"/>
              </a:ext>
            </a:extLst>
          </p:cNvPr>
          <p:cNvCxnSpPr>
            <a:cxnSpLocks/>
          </p:cNvCxnSpPr>
          <p:nvPr/>
        </p:nvCxnSpPr>
        <p:spPr>
          <a:xfrm flipV="1">
            <a:off x="5565775" y="3244850"/>
            <a:ext cx="982663"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sp>
        <p:nvSpPr>
          <p:cNvPr id="67621" name="TextBox 62">
            <a:extLst>
              <a:ext uri="{FF2B5EF4-FFF2-40B4-BE49-F238E27FC236}">
                <a16:creationId xmlns:a16="http://schemas.microsoft.com/office/drawing/2014/main" id="{AD9B1E2B-88B2-B986-22D2-9B935D411341}"/>
              </a:ext>
            </a:extLst>
          </p:cNvPr>
          <p:cNvSpPr txBox="1">
            <a:spLocks noChangeArrowheads="1"/>
          </p:cNvSpPr>
          <p:nvPr/>
        </p:nvSpPr>
        <p:spPr bwMode="auto">
          <a:xfrm>
            <a:off x="3805238" y="4768850"/>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67622" name="TextBox 92159">
            <a:extLst>
              <a:ext uri="{FF2B5EF4-FFF2-40B4-BE49-F238E27FC236}">
                <a16:creationId xmlns:a16="http://schemas.microsoft.com/office/drawing/2014/main" id="{8A66E9B2-1DBE-B125-7EBE-F44827D7E196}"/>
              </a:ext>
            </a:extLst>
          </p:cNvPr>
          <p:cNvSpPr txBox="1">
            <a:spLocks noChangeArrowheads="1"/>
          </p:cNvSpPr>
          <p:nvPr/>
        </p:nvSpPr>
        <p:spPr bwMode="auto">
          <a:xfrm>
            <a:off x="4295775" y="4772025"/>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67623" name="TextBox 92162">
            <a:extLst>
              <a:ext uri="{FF2B5EF4-FFF2-40B4-BE49-F238E27FC236}">
                <a16:creationId xmlns:a16="http://schemas.microsoft.com/office/drawing/2014/main" id="{9AF7C3D0-2F94-9399-AD8C-1A0C6BE29E18}"/>
              </a:ext>
            </a:extLst>
          </p:cNvPr>
          <p:cNvSpPr txBox="1">
            <a:spLocks noChangeArrowheads="1"/>
          </p:cNvSpPr>
          <p:nvPr/>
        </p:nvSpPr>
        <p:spPr bwMode="auto">
          <a:xfrm>
            <a:off x="4784725" y="4775200"/>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92164" name="TextBox 92163">
            <a:extLst>
              <a:ext uri="{FF2B5EF4-FFF2-40B4-BE49-F238E27FC236}">
                <a16:creationId xmlns:a16="http://schemas.microsoft.com/office/drawing/2014/main" id="{7519C6CD-9F04-7B4B-C6A4-13A6AEAC1AE8}"/>
              </a:ext>
            </a:extLst>
          </p:cNvPr>
          <p:cNvSpPr txBox="1"/>
          <p:nvPr/>
        </p:nvSpPr>
        <p:spPr>
          <a:xfrm>
            <a:off x="5861050" y="2817813"/>
            <a:ext cx="492125" cy="400050"/>
          </a:xfrm>
          <a:prstGeom prst="rect">
            <a:avLst/>
          </a:prstGeom>
          <a:noFill/>
          <a:ln>
            <a:solidFill>
              <a:schemeClr val="accent2">
                <a:lumMod val="75000"/>
              </a:schemeClr>
            </a:solid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504D">
                    <a:lumMod val="75000"/>
                  </a:srgbClr>
                </a:solidFill>
                <a:effectLst/>
                <a:uLnTx/>
                <a:uFillTx/>
                <a:latin typeface="Courier New" panose="02070309020205020404" pitchFamily="49" charset="0"/>
                <a:ea typeface="ＭＳ Ｐゴシック" panose="020B0600070205080204" pitchFamily="34" charset="-128"/>
                <a:cs typeface="+mn-cs"/>
              </a:rPr>
              <a:t>14</a:t>
            </a:r>
          </a:p>
        </p:txBody>
      </p:sp>
      <p:cxnSp>
        <p:nvCxnSpPr>
          <p:cNvPr id="92165" name="Straight Arrow Connector 92164">
            <a:extLst>
              <a:ext uri="{FF2B5EF4-FFF2-40B4-BE49-F238E27FC236}">
                <a16:creationId xmlns:a16="http://schemas.microsoft.com/office/drawing/2014/main" id="{668482C6-1BE3-11F4-F640-DF701B5785D7}"/>
              </a:ext>
            </a:extLst>
          </p:cNvPr>
          <p:cNvCxnSpPr>
            <a:cxnSpLocks/>
          </p:cNvCxnSpPr>
          <p:nvPr/>
        </p:nvCxnSpPr>
        <p:spPr>
          <a:xfrm>
            <a:off x="6067425" y="3236913"/>
            <a:ext cx="982663"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7626" name="TextBox 92165">
            <a:extLst>
              <a:ext uri="{FF2B5EF4-FFF2-40B4-BE49-F238E27FC236}">
                <a16:creationId xmlns:a16="http://schemas.microsoft.com/office/drawing/2014/main" id="{8FFFAC9B-8C73-CAEF-6158-A4876891AD68}"/>
              </a:ext>
            </a:extLst>
          </p:cNvPr>
          <p:cNvSpPr txBox="1">
            <a:spLocks noChangeArrowheads="1"/>
          </p:cNvSpPr>
          <p:nvPr/>
        </p:nvSpPr>
        <p:spPr bwMode="auto">
          <a:xfrm>
            <a:off x="6837363" y="4764088"/>
            <a:ext cx="493712"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19</a:t>
            </a:r>
          </a:p>
        </p:txBody>
      </p:sp>
      <p:cxnSp>
        <p:nvCxnSpPr>
          <p:cNvPr id="92167" name="Straight Arrow Connector 92166">
            <a:extLst>
              <a:ext uri="{FF2B5EF4-FFF2-40B4-BE49-F238E27FC236}">
                <a16:creationId xmlns:a16="http://schemas.microsoft.com/office/drawing/2014/main" id="{65EC8B72-BD74-B148-E27D-7A9F61B40C54}"/>
              </a:ext>
            </a:extLst>
          </p:cNvPr>
          <p:cNvCxnSpPr>
            <a:cxnSpLocks/>
          </p:cNvCxnSpPr>
          <p:nvPr/>
        </p:nvCxnSpPr>
        <p:spPr>
          <a:xfrm flipV="1">
            <a:off x="7083425" y="3230563"/>
            <a:ext cx="982663"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sp>
        <p:nvSpPr>
          <p:cNvPr id="67628" name="TextBox 92167">
            <a:extLst>
              <a:ext uri="{FF2B5EF4-FFF2-40B4-BE49-F238E27FC236}">
                <a16:creationId xmlns:a16="http://schemas.microsoft.com/office/drawing/2014/main" id="{DFF65220-D6C1-4A00-D784-8DEB12781DEB}"/>
              </a:ext>
            </a:extLst>
          </p:cNvPr>
          <p:cNvSpPr txBox="1">
            <a:spLocks noChangeArrowheads="1"/>
          </p:cNvSpPr>
          <p:nvPr/>
        </p:nvSpPr>
        <p:spPr bwMode="auto">
          <a:xfrm>
            <a:off x="-23813" y="2298700"/>
            <a:ext cx="11080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STHRES</a:t>
            </a:r>
          </a:p>
        </p:txBody>
      </p:sp>
      <p:sp>
        <p:nvSpPr>
          <p:cNvPr id="67629" name="TextBox 92168">
            <a:extLst>
              <a:ext uri="{FF2B5EF4-FFF2-40B4-BE49-F238E27FC236}">
                <a16:creationId xmlns:a16="http://schemas.microsoft.com/office/drawing/2014/main" id="{D368495E-0AD4-3ED7-B1B0-5EFFC482F699}"/>
              </a:ext>
            </a:extLst>
          </p:cNvPr>
          <p:cNvSpPr txBox="1">
            <a:spLocks noChangeArrowheads="1"/>
          </p:cNvSpPr>
          <p:nvPr/>
        </p:nvSpPr>
        <p:spPr bwMode="auto">
          <a:xfrm>
            <a:off x="-23813" y="1854200"/>
            <a:ext cx="8001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CWND</a:t>
            </a:r>
          </a:p>
        </p:txBody>
      </p:sp>
      <p:sp>
        <p:nvSpPr>
          <p:cNvPr id="67630" name="TextBox 92169">
            <a:extLst>
              <a:ext uri="{FF2B5EF4-FFF2-40B4-BE49-F238E27FC236}">
                <a16:creationId xmlns:a16="http://schemas.microsoft.com/office/drawing/2014/main" id="{743836EF-D0E7-C7AA-6D01-A5152E655B9B}"/>
              </a:ext>
            </a:extLst>
          </p:cNvPr>
          <p:cNvSpPr txBox="1">
            <a:spLocks noChangeArrowheads="1"/>
          </p:cNvSpPr>
          <p:nvPr/>
        </p:nvSpPr>
        <p:spPr bwMode="auto">
          <a:xfrm>
            <a:off x="193675" y="3032125"/>
            <a:ext cx="49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TX</a:t>
            </a:r>
          </a:p>
        </p:txBody>
      </p:sp>
      <p:sp>
        <p:nvSpPr>
          <p:cNvPr id="67631" name="TextBox 92170">
            <a:extLst>
              <a:ext uri="{FF2B5EF4-FFF2-40B4-BE49-F238E27FC236}">
                <a16:creationId xmlns:a16="http://schemas.microsoft.com/office/drawing/2014/main" id="{C3098295-B2CE-168D-1145-C99B6892B36E}"/>
              </a:ext>
            </a:extLst>
          </p:cNvPr>
          <p:cNvSpPr txBox="1">
            <a:spLocks noChangeArrowheads="1"/>
          </p:cNvSpPr>
          <p:nvPr/>
        </p:nvSpPr>
        <p:spPr bwMode="auto">
          <a:xfrm>
            <a:off x="209550" y="4565650"/>
            <a:ext cx="49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RX</a:t>
            </a:r>
          </a:p>
        </p:txBody>
      </p:sp>
      <p:sp>
        <p:nvSpPr>
          <p:cNvPr id="67632" name="TextBox 92171">
            <a:extLst>
              <a:ext uri="{FF2B5EF4-FFF2-40B4-BE49-F238E27FC236}">
                <a16:creationId xmlns:a16="http://schemas.microsoft.com/office/drawing/2014/main" id="{C5275016-1533-0230-E990-4F7F008A0761}"/>
              </a:ext>
            </a:extLst>
          </p:cNvPr>
          <p:cNvSpPr txBox="1">
            <a:spLocks noChangeArrowheads="1"/>
          </p:cNvSpPr>
          <p:nvPr/>
        </p:nvSpPr>
        <p:spPr bwMode="auto">
          <a:xfrm>
            <a:off x="-36513" y="1355725"/>
            <a:ext cx="11080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&lt;Open&gt;</a:t>
            </a:r>
          </a:p>
        </p:txBody>
      </p:sp>
      <p:sp>
        <p:nvSpPr>
          <p:cNvPr id="67633" name="TextBox 92190">
            <a:extLst>
              <a:ext uri="{FF2B5EF4-FFF2-40B4-BE49-F238E27FC236}">
                <a16:creationId xmlns:a16="http://schemas.microsoft.com/office/drawing/2014/main" id="{669E512D-EF72-DE30-0579-1ADA9DCF0BB8}"/>
              </a:ext>
            </a:extLst>
          </p:cNvPr>
          <p:cNvSpPr txBox="1">
            <a:spLocks noChangeArrowheads="1"/>
          </p:cNvSpPr>
          <p:nvPr/>
        </p:nvSpPr>
        <p:spPr bwMode="auto">
          <a:xfrm>
            <a:off x="6364288" y="2822933"/>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19</a:t>
            </a:r>
          </a:p>
        </p:txBody>
      </p:sp>
      <p:sp>
        <p:nvSpPr>
          <p:cNvPr id="67634" name="TextBox 92191">
            <a:extLst>
              <a:ext uri="{FF2B5EF4-FFF2-40B4-BE49-F238E27FC236}">
                <a16:creationId xmlns:a16="http://schemas.microsoft.com/office/drawing/2014/main" id="{619A36C2-11F3-2824-DFDB-3446958B8694}"/>
              </a:ext>
            </a:extLst>
          </p:cNvPr>
          <p:cNvSpPr txBox="1">
            <a:spLocks noChangeArrowheads="1"/>
          </p:cNvSpPr>
          <p:nvPr/>
        </p:nvSpPr>
        <p:spPr bwMode="auto">
          <a:xfrm>
            <a:off x="6858001" y="2826108"/>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20</a:t>
            </a:r>
          </a:p>
        </p:txBody>
      </p:sp>
      <p:cxnSp>
        <p:nvCxnSpPr>
          <p:cNvPr id="92196" name="Straight Connector 92195">
            <a:extLst>
              <a:ext uri="{FF2B5EF4-FFF2-40B4-BE49-F238E27FC236}">
                <a16:creationId xmlns:a16="http://schemas.microsoft.com/office/drawing/2014/main" id="{4908682E-F6FC-87BE-7FD6-F30FE041901B}"/>
              </a:ext>
            </a:extLst>
          </p:cNvPr>
          <p:cNvCxnSpPr>
            <a:cxnSpLocks/>
          </p:cNvCxnSpPr>
          <p:nvPr/>
        </p:nvCxnSpPr>
        <p:spPr>
          <a:xfrm>
            <a:off x="1074738" y="1466850"/>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 name="Straight Connector 92196">
            <a:extLst>
              <a:ext uri="{FF2B5EF4-FFF2-40B4-BE49-F238E27FC236}">
                <a16:creationId xmlns:a16="http://schemas.microsoft.com/office/drawing/2014/main" id="{169E9096-5EC9-3596-27C0-C446EEE83252}"/>
              </a:ext>
            </a:extLst>
          </p:cNvPr>
          <p:cNvCxnSpPr>
            <a:cxnSpLocks/>
          </p:cNvCxnSpPr>
          <p:nvPr/>
        </p:nvCxnSpPr>
        <p:spPr>
          <a:xfrm>
            <a:off x="1574800" y="1466850"/>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 name="TextBox 92198">
            <a:extLst>
              <a:ext uri="{FF2B5EF4-FFF2-40B4-BE49-F238E27FC236}">
                <a16:creationId xmlns:a16="http://schemas.microsoft.com/office/drawing/2014/main" id="{C4B7C954-2496-468D-F226-1851DCD00CE9}"/>
              </a:ext>
            </a:extLst>
          </p:cNvPr>
          <p:cNvSpPr txBox="1"/>
          <p:nvPr/>
        </p:nvSpPr>
        <p:spPr>
          <a:xfrm>
            <a:off x="1392238" y="1866900"/>
            <a:ext cx="338137" cy="40005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5</a:t>
            </a:r>
          </a:p>
        </p:txBody>
      </p:sp>
      <p:cxnSp>
        <p:nvCxnSpPr>
          <p:cNvPr id="92200" name="Straight Arrow Connector 92199">
            <a:extLst>
              <a:ext uri="{FF2B5EF4-FFF2-40B4-BE49-F238E27FC236}">
                <a16:creationId xmlns:a16="http://schemas.microsoft.com/office/drawing/2014/main" id="{B3578396-1FC3-DB56-5375-1D312C4DE2F6}"/>
              </a:ext>
            </a:extLst>
          </p:cNvPr>
          <p:cNvCxnSpPr>
            <a:cxnSpLocks/>
          </p:cNvCxnSpPr>
          <p:nvPr/>
        </p:nvCxnSpPr>
        <p:spPr>
          <a:xfrm>
            <a:off x="-23813" y="2292350"/>
            <a:ext cx="8936038" cy="0"/>
          </a:xfrm>
          <a:prstGeom prst="straightConnector1">
            <a:avLst/>
          </a:prstGeom>
          <a:ln>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92201">
            <a:extLst>
              <a:ext uri="{FF2B5EF4-FFF2-40B4-BE49-F238E27FC236}">
                <a16:creationId xmlns:a16="http://schemas.microsoft.com/office/drawing/2014/main" id="{F638AA64-B0F0-D9DB-51C6-5FC3310277B7}"/>
              </a:ext>
            </a:extLst>
          </p:cNvPr>
          <p:cNvCxnSpPr>
            <a:cxnSpLocks/>
          </p:cNvCxnSpPr>
          <p:nvPr/>
        </p:nvCxnSpPr>
        <p:spPr>
          <a:xfrm>
            <a:off x="0" y="1776413"/>
            <a:ext cx="8936038" cy="0"/>
          </a:xfrm>
          <a:prstGeom prst="straightConnector1">
            <a:avLst/>
          </a:prstGeom>
          <a:ln>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92203" name="TextBox 92202">
            <a:extLst>
              <a:ext uri="{FF2B5EF4-FFF2-40B4-BE49-F238E27FC236}">
                <a16:creationId xmlns:a16="http://schemas.microsoft.com/office/drawing/2014/main" id="{D852A219-9E08-B7A4-C527-B10D5FC0B448}"/>
              </a:ext>
            </a:extLst>
          </p:cNvPr>
          <p:cNvSpPr txBox="1"/>
          <p:nvPr/>
        </p:nvSpPr>
        <p:spPr>
          <a:xfrm>
            <a:off x="1406525" y="1317625"/>
            <a:ext cx="338138" cy="40005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6</a:t>
            </a:r>
          </a:p>
        </p:txBody>
      </p:sp>
      <p:sp>
        <p:nvSpPr>
          <p:cNvPr id="7" name="TextBox 92203">
            <a:extLst>
              <a:ext uri="{FF2B5EF4-FFF2-40B4-BE49-F238E27FC236}">
                <a16:creationId xmlns:a16="http://schemas.microsoft.com/office/drawing/2014/main" id="{CC38CE45-22A2-F1B0-D55D-9E4FD05076F8}"/>
              </a:ext>
            </a:extLst>
          </p:cNvPr>
          <p:cNvSpPr txBox="1"/>
          <p:nvPr/>
        </p:nvSpPr>
        <p:spPr>
          <a:xfrm>
            <a:off x="1308100" y="2332038"/>
            <a:ext cx="554038" cy="339725"/>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N/A</a:t>
            </a:r>
          </a:p>
        </p:txBody>
      </p:sp>
      <p:sp>
        <p:nvSpPr>
          <p:cNvPr id="11" name="Rectangle 2">
            <a:extLst>
              <a:ext uri="{FF2B5EF4-FFF2-40B4-BE49-F238E27FC236}">
                <a16:creationId xmlns:a16="http://schemas.microsoft.com/office/drawing/2014/main" id="{6990ECB8-4A2F-96BB-20ED-909E95474D05}"/>
              </a:ext>
            </a:extLst>
          </p:cNvPr>
          <p:cNvSpPr>
            <a:spLocks noGrp="1"/>
          </p:cNvSpPr>
          <p:nvPr>
            <p:ph type="title"/>
          </p:nvPr>
        </p:nvSpPr>
        <p:spPr>
          <a:xfrm>
            <a:off x="-275711" y="-138111"/>
            <a:ext cx="9439833" cy="1143000"/>
          </a:xfrm>
        </p:spPr>
        <p:txBody>
          <a:bodyPr/>
          <a:lstStyle/>
          <a:p>
            <a:r>
              <a:rPr lang="en-US" altLang="en-US" sz="3600" dirty="0">
                <a:ea typeface="ＭＳ Ｐゴシック" panose="020B0600070205080204" pitchFamily="34" charset="-128"/>
              </a:rPr>
              <a:t>Revisiting Dup ACKs (without Fast-Recovery)</a:t>
            </a:r>
          </a:p>
        </p:txBody>
      </p:sp>
      <p:sp>
        <p:nvSpPr>
          <p:cNvPr id="13" name="TextBox 92162">
            <a:extLst>
              <a:ext uri="{FF2B5EF4-FFF2-40B4-BE49-F238E27FC236}">
                <a16:creationId xmlns:a16="http://schemas.microsoft.com/office/drawing/2014/main" id="{C300AF87-A8BE-2F1D-3245-D7C0E790BC56}"/>
              </a:ext>
            </a:extLst>
          </p:cNvPr>
          <p:cNvSpPr txBox="1">
            <a:spLocks noChangeArrowheads="1"/>
          </p:cNvSpPr>
          <p:nvPr/>
        </p:nvSpPr>
        <p:spPr bwMode="auto">
          <a:xfrm>
            <a:off x="5276850" y="4772025"/>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14" name="TextBox 92191">
            <a:extLst>
              <a:ext uri="{FF2B5EF4-FFF2-40B4-BE49-F238E27FC236}">
                <a16:creationId xmlns:a16="http://schemas.microsoft.com/office/drawing/2014/main" id="{1DC2E8FE-CC18-4877-E181-B9ED733509AB}"/>
              </a:ext>
            </a:extLst>
          </p:cNvPr>
          <p:cNvSpPr txBox="1">
            <a:spLocks noChangeArrowheads="1"/>
          </p:cNvSpPr>
          <p:nvPr/>
        </p:nvSpPr>
        <p:spPr bwMode="auto">
          <a:xfrm>
            <a:off x="7358062" y="2824521"/>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rPr>
              <a:t>21</a:t>
            </a:r>
          </a:p>
        </p:txBody>
      </p:sp>
    </p:spTree>
    <p:extLst>
      <p:ext uri="{BB962C8B-B14F-4D97-AF65-F5344CB8AC3E}">
        <p14:creationId xmlns:p14="http://schemas.microsoft.com/office/powerpoint/2010/main" val="11035346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8395A66-718D-DB8E-79CC-D5AC65316BAF}"/>
              </a:ext>
            </a:extLst>
          </p:cNvPr>
          <p:cNvCxnSpPr>
            <a:cxnSpLocks/>
          </p:cNvCxnSpPr>
          <p:nvPr/>
        </p:nvCxnSpPr>
        <p:spPr>
          <a:xfrm>
            <a:off x="20764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02B0831-A4B7-FF91-ABA0-D9C870D8CFFD}"/>
              </a:ext>
            </a:extLst>
          </p:cNvPr>
          <p:cNvCxnSpPr>
            <a:cxnSpLocks/>
          </p:cNvCxnSpPr>
          <p:nvPr/>
        </p:nvCxnSpPr>
        <p:spPr>
          <a:xfrm>
            <a:off x="257492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555CC7F-BDBA-5D67-3B6F-BF6F1D950A9F}"/>
              </a:ext>
            </a:extLst>
          </p:cNvPr>
          <p:cNvCxnSpPr>
            <a:cxnSpLocks/>
          </p:cNvCxnSpPr>
          <p:nvPr/>
        </p:nvCxnSpPr>
        <p:spPr>
          <a:xfrm>
            <a:off x="307498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218C4AB-F68B-6045-372C-7869651E7C1F}"/>
              </a:ext>
            </a:extLst>
          </p:cNvPr>
          <p:cNvCxnSpPr>
            <a:cxnSpLocks/>
          </p:cNvCxnSpPr>
          <p:nvPr/>
        </p:nvCxnSpPr>
        <p:spPr>
          <a:xfrm>
            <a:off x="3573463"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1985E41-A8A3-E9A3-6C25-6B01CB93E5A8}"/>
              </a:ext>
            </a:extLst>
          </p:cNvPr>
          <p:cNvCxnSpPr>
            <a:cxnSpLocks/>
          </p:cNvCxnSpPr>
          <p:nvPr/>
        </p:nvCxnSpPr>
        <p:spPr>
          <a:xfrm>
            <a:off x="407352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273EEB8-56CC-466D-64F9-F86C008D7CEA}"/>
              </a:ext>
            </a:extLst>
          </p:cNvPr>
          <p:cNvCxnSpPr>
            <a:cxnSpLocks/>
          </p:cNvCxnSpPr>
          <p:nvPr/>
        </p:nvCxnSpPr>
        <p:spPr>
          <a:xfrm>
            <a:off x="457200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840BFA5-7AAD-698F-2423-7425B4738D76}"/>
              </a:ext>
            </a:extLst>
          </p:cNvPr>
          <p:cNvCxnSpPr>
            <a:cxnSpLocks/>
          </p:cNvCxnSpPr>
          <p:nvPr/>
        </p:nvCxnSpPr>
        <p:spPr>
          <a:xfrm>
            <a:off x="507047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800A7BB-58AF-77FE-4776-0B7CBB1970AB}"/>
              </a:ext>
            </a:extLst>
          </p:cNvPr>
          <p:cNvCxnSpPr>
            <a:cxnSpLocks/>
          </p:cNvCxnSpPr>
          <p:nvPr/>
        </p:nvCxnSpPr>
        <p:spPr>
          <a:xfrm>
            <a:off x="557053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8D8D88F8-F9C7-0A91-C633-8E67AE427BF2}"/>
              </a:ext>
            </a:extLst>
          </p:cNvPr>
          <p:cNvCxnSpPr>
            <a:cxnSpLocks/>
          </p:cNvCxnSpPr>
          <p:nvPr/>
        </p:nvCxnSpPr>
        <p:spPr>
          <a:xfrm>
            <a:off x="6069013"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136263D-B30F-7F55-1B32-BF82C100E1CA}"/>
              </a:ext>
            </a:extLst>
          </p:cNvPr>
          <p:cNvCxnSpPr>
            <a:cxnSpLocks/>
          </p:cNvCxnSpPr>
          <p:nvPr/>
        </p:nvCxnSpPr>
        <p:spPr>
          <a:xfrm>
            <a:off x="6569075"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90FF729-9191-C2EA-2A08-84D77477A651}"/>
              </a:ext>
            </a:extLst>
          </p:cNvPr>
          <p:cNvCxnSpPr>
            <a:cxnSpLocks/>
          </p:cNvCxnSpPr>
          <p:nvPr/>
        </p:nvCxnSpPr>
        <p:spPr>
          <a:xfrm>
            <a:off x="70675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B60E0DC-EFE4-D2E5-437C-03A51D6FEA92}"/>
              </a:ext>
            </a:extLst>
          </p:cNvPr>
          <p:cNvCxnSpPr>
            <a:cxnSpLocks/>
            <a:endCxn id="67626" idx="0"/>
          </p:cNvCxnSpPr>
          <p:nvPr/>
        </p:nvCxnSpPr>
        <p:spPr>
          <a:xfrm>
            <a:off x="7567613" y="1465263"/>
            <a:ext cx="7429" cy="3322637"/>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712BA156-2AFF-28B3-FCB4-37E06C3E95E6}"/>
              </a:ext>
            </a:extLst>
          </p:cNvPr>
          <p:cNvCxnSpPr>
            <a:cxnSpLocks/>
          </p:cNvCxnSpPr>
          <p:nvPr/>
        </p:nvCxnSpPr>
        <p:spPr>
          <a:xfrm>
            <a:off x="8066088"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055A8BBA-E936-1A27-F66D-20CC30A316B0}"/>
              </a:ext>
            </a:extLst>
          </p:cNvPr>
          <p:cNvCxnSpPr>
            <a:cxnSpLocks/>
          </p:cNvCxnSpPr>
          <p:nvPr/>
        </p:nvCxnSpPr>
        <p:spPr>
          <a:xfrm>
            <a:off x="8566150" y="1465263"/>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C3587FEE-2836-C225-1281-CAFE109C543C}"/>
              </a:ext>
            </a:extLst>
          </p:cNvPr>
          <p:cNvCxnSpPr>
            <a:cxnSpLocks/>
            <a:stCxn id="67630" idx="3"/>
          </p:cNvCxnSpPr>
          <p:nvPr/>
        </p:nvCxnSpPr>
        <p:spPr>
          <a:xfrm>
            <a:off x="685800" y="3232150"/>
            <a:ext cx="8226425" cy="476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A6B01B59-ABD7-7829-AB8D-587848115EE7}"/>
              </a:ext>
            </a:extLst>
          </p:cNvPr>
          <p:cNvCxnSpPr>
            <a:cxnSpLocks/>
            <a:stCxn id="67631" idx="3"/>
          </p:cNvCxnSpPr>
          <p:nvPr/>
        </p:nvCxnSpPr>
        <p:spPr>
          <a:xfrm>
            <a:off x="701675" y="4765675"/>
            <a:ext cx="8210550" cy="793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67602" name="TextBox 7">
            <a:extLst>
              <a:ext uri="{FF2B5EF4-FFF2-40B4-BE49-F238E27FC236}">
                <a16:creationId xmlns:a16="http://schemas.microsoft.com/office/drawing/2014/main" id="{DDC6869D-13FF-2247-A751-F1FE7D158B48}"/>
              </a:ext>
            </a:extLst>
          </p:cNvPr>
          <p:cNvSpPr txBox="1">
            <a:spLocks noChangeArrowheads="1"/>
          </p:cNvSpPr>
          <p:nvPr/>
        </p:nvSpPr>
        <p:spPr bwMode="auto">
          <a:xfrm>
            <a:off x="1844675" y="2830513"/>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13</a:t>
            </a:r>
          </a:p>
        </p:txBody>
      </p:sp>
      <p:sp>
        <p:nvSpPr>
          <p:cNvPr id="67603" name="TextBox 8">
            <a:extLst>
              <a:ext uri="{FF2B5EF4-FFF2-40B4-BE49-F238E27FC236}">
                <a16:creationId xmlns:a16="http://schemas.microsoft.com/office/drawing/2014/main" id="{88962830-D1AD-9B47-475B-1DEC7BA27E18}"/>
              </a:ext>
            </a:extLst>
          </p:cNvPr>
          <p:cNvSpPr txBox="1">
            <a:spLocks noChangeArrowheads="1"/>
          </p:cNvSpPr>
          <p:nvPr/>
        </p:nvSpPr>
        <p:spPr bwMode="auto">
          <a:xfrm>
            <a:off x="2322513" y="2830513"/>
            <a:ext cx="493712"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14</a:t>
            </a:r>
          </a:p>
        </p:txBody>
      </p:sp>
      <p:sp>
        <p:nvSpPr>
          <p:cNvPr id="67604" name="TextBox 9">
            <a:extLst>
              <a:ext uri="{FF2B5EF4-FFF2-40B4-BE49-F238E27FC236}">
                <a16:creationId xmlns:a16="http://schemas.microsoft.com/office/drawing/2014/main" id="{12980212-16B1-7E13-659A-30D2D874A255}"/>
              </a:ext>
            </a:extLst>
          </p:cNvPr>
          <p:cNvSpPr txBox="1">
            <a:spLocks noChangeArrowheads="1"/>
          </p:cNvSpPr>
          <p:nvPr/>
        </p:nvSpPr>
        <p:spPr bwMode="auto">
          <a:xfrm>
            <a:off x="2811463" y="2830513"/>
            <a:ext cx="493712"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15</a:t>
            </a:r>
          </a:p>
        </p:txBody>
      </p:sp>
      <p:sp>
        <p:nvSpPr>
          <p:cNvPr id="67605" name="TextBox 10">
            <a:extLst>
              <a:ext uri="{FF2B5EF4-FFF2-40B4-BE49-F238E27FC236}">
                <a16:creationId xmlns:a16="http://schemas.microsoft.com/office/drawing/2014/main" id="{9127CAC5-127B-E27F-41B4-42E9E4042D0B}"/>
              </a:ext>
            </a:extLst>
          </p:cNvPr>
          <p:cNvSpPr txBox="1">
            <a:spLocks noChangeArrowheads="1"/>
          </p:cNvSpPr>
          <p:nvPr/>
        </p:nvSpPr>
        <p:spPr bwMode="auto">
          <a:xfrm>
            <a:off x="3311525" y="2830513"/>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16</a:t>
            </a:r>
          </a:p>
        </p:txBody>
      </p:sp>
      <p:sp>
        <p:nvSpPr>
          <p:cNvPr id="67606" name="TextBox 11">
            <a:extLst>
              <a:ext uri="{FF2B5EF4-FFF2-40B4-BE49-F238E27FC236}">
                <a16:creationId xmlns:a16="http://schemas.microsoft.com/office/drawing/2014/main" id="{3A952147-8BD4-9CF8-9F48-637E33E36F00}"/>
              </a:ext>
            </a:extLst>
          </p:cNvPr>
          <p:cNvSpPr txBox="1">
            <a:spLocks noChangeArrowheads="1"/>
          </p:cNvSpPr>
          <p:nvPr/>
        </p:nvSpPr>
        <p:spPr bwMode="auto">
          <a:xfrm>
            <a:off x="3810000" y="2830513"/>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17</a:t>
            </a:r>
          </a:p>
        </p:txBody>
      </p:sp>
      <p:sp>
        <p:nvSpPr>
          <p:cNvPr id="67607" name="TextBox 12">
            <a:extLst>
              <a:ext uri="{FF2B5EF4-FFF2-40B4-BE49-F238E27FC236}">
                <a16:creationId xmlns:a16="http://schemas.microsoft.com/office/drawing/2014/main" id="{52F803E5-1402-880D-34A9-8D7291AD9811}"/>
              </a:ext>
            </a:extLst>
          </p:cNvPr>
          <p:cNvSpPr txBox="1">
            <a:spLocks noChangeArrowheads="1"/>
          </p:cNvSpPr>
          <p:nvPr/>
        </p:nvSpPr>
        <p:spPr bwMode="auto">
          <a:xfrm>
            <a:off x="4310063" y="2830513"/>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18</a:t>
            </a:r>
          </a:p>
        </p:txBody>
      </p:sp>
      <p:cxnSp>
        <p:nvCxnSpPr>
          <p:cNvPr id="40" name="Straight Arrow Connector 39">
            <a:extLst>
              <a:ext uri="{FF2B5EF4-FFF2-40B4-BE49-F238E27FC236}">
                <a16:creationId xmlns:a16="http://schemas.microsoft.com/office/drawing/2014/main" id="{D58F5B4E-BFC5-F460-84FD-6CC969228A16}"/>
              </a:ext>
            </a:extLst>
          </p:cNvPr>
          <p:cNvCxnSpPr>
            <a:cxnSpLocks/>
            <a:stCxn id="67602" idx="2"/>
          </p:cNvCxnSpPr>
          <p:nvPr/>
        </p:nvCxnSpPr>
        <p:spPr>
          <a:xfrm>
            <a:off x="2090738" y="3230563"/>
            <a:ext cx="984250"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582F5B9C-2D72-AF3D-BBC7-465168F600A7}"/>
              </a:ext>
            </a:extLst>
          </p:cNvPr>
          <p:cNvCxnSpPr>
            <a:cxnSpLocks/>
            <a:endCxn id="67606" idx="2"/>
          </p:cNvCxnSpPr>
          <p:nvPr/>
        </p:nvCxnSpPr>
        <p:spPr>
          <a:xfrm flipV="1">
            <a:off x="3074988" y="3230563"/>
            <a:ext cx="982662"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A8E4DA0A-C842-C570-07D5-7B00DE8A861F}"/>
              </a:ext>
            </a:extLst>
          </p:cNvPr>
          <p:cNvCxnSpPr>
            <a:cxnSpLocks/>
          </p:cNvCxnSpPr>
          <p:nvPr/>
        </p:nvCxnSpPr>
        <p:spPr>
          <a:xfrm>
            <a:off x="2570163" y="3236913"/>
            <a:ext cx="434975" cy="6842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7611" name="TextBox 52">
            <a:extLst>
              <a:ext uri="{FF2B5EF4-FFF2-40B4-BE49-F238E27FC236}">
                <a16:creationId xmlns:a16="http://schemas.microsoft.com/office/drawing/2014/main" id="{3AEDCE71-8114-2576-5144-27562C17BF95}"/>
              </a:ext>
            </a:extLst>
          </p:cNvPr>
          <p:cNvSpPr txBox="1">
            <a:spLocks noChangeArrowheads="1"/>
          </p:cNvSpPr>
          <p:nvPr/>
        </p:nvSpPr>
        <p:spPr bwMode="auto">
          <a:xfrm>
            <a:off x="2916238" y="3797300"/>
            <a:ext cx="338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ourier New" panose="02070309020205020404" pitchFamily="49" charset="0"/>
                <a:ea typeface="ＭＳ Ｐゴシック" panose="020B0600070205080204" pitchFamily="34" charset="-128"/>
                <a:cs typeface="+mn-cs"/>
              </a:rPr>
              <a:t>X</a:t>
            </a:r>
          </a:p>
        </p:txBody>
      </p:sp>
      <p:sp>
        <p:nvSpPr>
          <p:cNvPr id="67612" name="TextBox 53">
            <a:extLst>
              <a:ext uri="{FF2B5EF4-FFF2-40B4-BE49-F238E27FC236}">
                <a16:creationId xmlns:a16="http://schemas.microsoft.com/office/drawing/2014/main" id="{3939B8A8-5B46-28B1-7871-8484973BCDF5}"/>
              </a:ext>
            </a:extLst>
          </p:cNvPr>
          <p:cNvSpPr txBox="1">
            <a:spLocks noChangeArrowheads="1"/>
          </p:cNvSpPr>
          <p:nvPr/>
        </p:nvSpPr>
        <p:spPr bwMode="auto">
          <a:xfrm>
            <a:off x="2827338" y="4779963"/>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cxnSp>
        <p:nvCxnSpPr>
          <p:cNvPr id="55" name="Straight Arrow Connector 54">
            <a:extLst>
              <a:ext uri="{FF2B5EF4-FFF2-40B4-BE49-F238E27FC236}">
                <a16:creationId xmlns:a16="http://schemas.microsoft.com/office/drawing/2014/main" id="{3DA566D0-6F63-BF03-91B3-7B79BE2D6408}"/>
              </a:ext>
            </a:extLst>
          </p:cNvPr>
          <p:cNvCxnSpPr>
            <a:cxnSpLocks/>
          </p:cNvCxnSpPr>
          <p:nvPr/>
        </p:nvCxnSpPr>
        <p:spPr>
          <a:xfrm>
            <a:off x="3070225" y="3244850"/>
            <a:ext cx="412714" cy="6480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83DC3742-2D61-49A2-6D45-6BE449104619}"/>
              </a:ext>
            </a:extLst>
          </p:cNvPr>
          <p:cNvCxnSpPr>
            <a:cxnSpLocks/>
          </p:cNvCxnSpPr>
          <p:nvPr/>
        </p:nvCxnSpPr>
        <p:spPr>
          <a:xfrm>
            <a:off x="3573463" y="3244850"/>
            <a:ext cx="982662"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F8012C1D-0885-224D-5478-BA27046CEB26}"/>
              </a:ext>
            </a:extLst>
          </p:cNvPr>
          <p:cNvCxnSpPr>
            <a:cxnSpLocks/>
          </p:cNvCxnSpPr>
          <p:nvPr/>
        </p:nvCxnSpPr>
        <p:spPr>
          <a:xfrm>
            <a:off x="4076700" y="3244850"/>
            <a:ext cx="982663"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DABF936E-EE8B-3483-7F4A-FDFA3774F0F1}"/>
              </a:ext>
            </a:extLst>
          </p:cNvPr>
          <p:cNvCxnSpPr>
            <a:cxnSpLocks/>
          </p:cNvCxnSpPr>
          <p:nvPr/>
        </p:nvCxnSpPr>
        <p:spPr>
          <a:xfrm>
            <a:off x="4579938" y="3244850"/>
            <a:ext cx="982662"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0FF454BF-84C2-5320-8BD4-79FCDF32934F}"/>
              </a:ext>
            </a:extLst>
          </p:cNvPr>
          <p:cNvCxnSpPr>
            <a:cxnSpLocks/>
          </p:cNvCxnSpPr>
          <p:nvPr/>
        </p:nvCxnSpPr>
        <p:spPr>
          <a:xfrm flipV="1">
            <a:off x="4583113" y="3230563"/>
            <a:ext cx="982662"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C1EF5360-F36F-1B38-B389-66E837C3B05E}"/>
              </a:ext>
            </a:extLst>
          </p:cNvPr>
          <p:cNvCxnSpPr>
            <a:cxnSpLocks/>
          </p:cNvCxnSpPr>
          <p:nvPr/>
        </p:nvCxnSpPr>
        <p:spPr>
          <a:xfrm flipV="1">
            <a:off x="5075238" y="3238500"/>
            <a:ext cx="982662" cy="1541463"/>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C95F9AA4-B274-3963-4752-29D299699246}"/>
              </a:ext>
            </a:extLst>
          </p:cNvPr>
          <p:cNvCxnSpPr>
            <a:cxnSpLocks/>
          </p:cNvCxnSpPr>
          <p:nvPr/>
        </p:nvCxnSpPr>
        <p:spPr>
          <a:xfrm flipV="1">
            <a:off x="5565775" y="3244850"/>
            <a:ext cx="982663"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sp>
        <p:nvSpPr>
          <p:cNvPr id="67622" name="TextBox 92159">
            <a:extLst>
              <a:ext uri="{FF2B5EF4-FFF2-40B4-BE49-F238E27FC236}">
                <a16:creationId xmlns:a16="http://schemas.microsoft.com/office/drawing/2014/main" id="{8A66E9B2-1DBE-B125-7EBE-F44827D7E196}"/>
              </a:ext>
            </a:extLst>
          </p:cNvPr>
          <p:cNvSpPr txBox="1">
            <a:spLocks noChangeArrowheads="1"/>
          </p:cNvSpPr>
          <p:nvPr/>
        </p:nvSpPr>
        <p:spPr bwMode="auto">
          <a:xfrm>
            <a:off x="4295775" y="4772025"/>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67623" name="TextBox 92162">
            <a:extLst>
              <a:ext uri="{FF2B5EF4-FFF2-40B4-BE49-F238E27FC236}">
                <a16:creationId xmlns:a16="http://schemas.microsoft.com/office/drawing/2014/main" id="{9AF7C3D0-2F94-9399-AD8C-1A0C6BE29E18}"/>
              </a:ext>
            </a:extLst>
          </p:cNvPr>
          <p:cNvSpPr txBox="1">
            <a:spLocks noChangeArrowheads="1"/>
          </p:cNvSpPr>
          <p:nvPr/>
        </p:nvSpPr>
        <p:spPr bwMode="auto">
          <a:xfrm>
            <a:off x="4784725" y="4775200"/>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92164" name="TextBox 92163">
            <a:extLst>
              <a:ext uri="{FF2B5EF4-FFF2-40B4-BE49-F238E27FC236}">
                <a16:creationId xmlns:a16="http://schemas.microsoft.com/office/drawing/2014/main" id="{7519C6CD-9F04-7B4B-C6A4-13A6AEAC1AE8}"/>
              </a:ext>
            </a:extLst>
          </p:cNvPr>
          <p:cNvSpPr txBox="1"/>
          <p:nvPr/>
        </p:nvSpPr>
        <p:spPr>
          <a:xfrm>
            <a:off x="6302833" y="2817813"/>
            <a:ext cx="492125" cy="400050"/>
          </a:xfrm>
          <a:prstGeom prst="rect">
            <a:avLst/>
          </a:prstGeom>
          <a:noFill/>
          <a:ln>
            <a:solidFill>
              <a:schemeClr val="accent2">
                <a:lumMod val="75000"/>
              </a:schemeClr>
            </a:solid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504D">
                    <a:lumMod val="75000"/>
                  </a:srgbClr>
                </a:solidFill>
                <a:effectLst/>
                <a:uLnTx/>
                <a:uFillTx/>
                <a:latin typeface="Courier New" panose="02070309020205020404" pitchFamily="49" charset="0"/>
                <a:ea typeface="ＭＳ Ｐゴシック" panose="020B0600070205080204" pitchFamily="34" charset="-128"/>
                <a:cs typeface="+mn-cs"/>
              </a:rPr>
              <a:t>14</a:t>
            </a:r>
          </a:p>
        </p:txBody>
      </p:sp>
      <p:cxnSp>
        <p:nvCxnSpPr>
          <p:cNvPr id="92165" name="Straight Arrow Connector 92164">
            <a:extLst>
              <a:ext uri="{FF2B5EF4-FFF2-40B4-BE49-F238E27FC236}">
                <a16:creationId xmlns:a16="http://schemas.microsoft.com/office/drawing/2014/main" id="{668482C6-1BE3-11F4-F640-DF701B5785D7}"/>
              </a:ext>
            </a:extLst>
          </p:cNvPr>
          <p:cNvCxnSpPr>
            <a:cxnSpLocks/>
          </p:cNvCxnSpPr>
          <p:nvPr/>
        </p:nvCxnSpPr>
        <p:spPr>
          <a:xfrm>
            <a:off x="6570861" y="3236913"/>
            <a:ext cx="982663" cy="1543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7626" name="TextBox 92165">
            <a:extLst>
              <a:ext uri="{FF2B5EF4-FFF2-40B4-BE49-F238E27FC236}">
                <a16:creationId xmlns:a16="http://schemas.microsoft.com/office/drawing/2014/main" id="{8FFFAC9B-8C73-CAEF-6158-A4876891AD68}"/>
              </a:ext>
            </a:extLst>
          </p:cNvPr>
          <p:cNvSpPr txBox="1">
            <a:spLocks noChangeArrowheads="1"/>
          </p:cNvSpPr>
          <p:nvPr/>
        </p:nvSpPr>
        <p:spPr bwMode="auto">
          <a:xfrm>
            <a:off x="7405765" y="4787900"/>
            <a:ext cx="338554" cy="40011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B050"/>
                </a:solidFill>
                <a:effectLst/>
                <a:uLnTx/>
                <a:uFillTx/>
                <a:latin typeface="Courier New" panose="02070309020205020404" pitchFamily="49" charset="0"/>
                <a:ea typeface="ＭＳ Ｐゴシック" panose="020B0600070205080204" pitchFamily="34" charset="-128"/>
                <a:cs typeface="+mn-cs"/>
              </a:rPr>
              <a:t>?</a:t>
            </a:r>
          </a:p>
        </p:txBody>
      </p:sp>
      <p:cxnSp>
        <p:nvCxnSpPr>
          <p:cNvPr id="92167" name="Straight Arrow Connector 92166">
            <a:extLst>
              <a:ext uri="{FF2B5EF4-FFF2-40B4-BE49-F238E27FC236}">
                <a16:creationId xmlns:a16="http://schemas.microsoft.com/office/drawing/2014/main" id="{65EC8B72-BD74-B148-E27D-7A9F61B40C54}"/>
              </a:ext>
            </a:extLst>
          </p:cNvPr>
          <p:cNvCxnSpPr>
            <a:cxnSpLocks/>
          </p:cNvCxnSpPr>
          <p:nvPr/>
        </p:nvCxnSpPr>
        <p:spPr>
          <a:xfrm flipV="1">
            <a:off x="7586861" y="3230563"/>
            <a:ext cx="982663" cy="1543050"/>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sp>
        <p:nvSpPr>
          <p:cNvPr id="67628" name="TextBox 92167">
            <a:extLst>
              <a:ext uri="{FF2B5EF4-FFF2-40B4-BE49-F238E27FC236}">
                <a16:creationId xmlns:a16="http://schemas.microsoft.com/office/drawing/2014/main" id="{DFF65220-D6C1-4A00-D784-8DEB12781DEB}"/>
              </a:ext>
            </a:extLst>
          </p:cNvPr>
          <p:cNvSpPr txBox="1">
            <a:spLocks noChangeArrowheads="1"/>
          </p:cNvSpPr>
          <p:nvPr/>
        </p:nvSpPr>
        <p:spPr bwMode="auto">
          <a:xfrm>
            <a:off x="-23813" y="2298700"/>
            <a:ext cx="11080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STHRES</a:t>
            </a:r>
          </a:p>
        </p:txBody>
      </p:sp>
      <p:sp>
        <p:nvSpPr>
          <p:cNvPr id="67629" name="TextBox 92168">
            <a:extLst>
              <a:ext uri="{FF2B5EF4-FFF2-40B4-BE49-F238E27FC236}">
                <a16:creationId xmlns:a16="http://schemas.microsoft.com/office/drawing/2014/main" id="{D368495E-0AD4-3ED7-B1B0-5EFFC482F699}"/>
              </a:ext>
            </a:extLst>
          </p:cNvPr>
          <p:cNvSpPr txBox="1">
            <a:spLocks noChangeArrowheads="1"/>
          </p:cNvSpPr>
          <p:nvPr/>
        </p:nvSpPr>
        <p:spPr bwMode="auto">
          <a:xfrm>
            <a:off x="-23813" y="1854200"/>
            <a:ext cx="8001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CWND</a:t>
            </a:r>
          </a:p>
        </p:txBody>
      </p:sp>
      <p:sp>
        <p:nvSpPr>
          <p:cNvPr id="67630" name="TextBox 92169">
            <a:extLst>
              <a:ext uri="{FF2B5EF4-FFF2-40B4-BE49-F238E27FC236}">
                <a16:creationId xmlns:a16="http://schemas.microsoft.com/office/drawing/2014/main" id="{743836EF-D0E7-C7AA-6D01-A5152E655B9B}"/>
              </a:ext>
            </a:extLst>
          </p:cNvPr>
          <p:cNvSpPr txBox="1">
            <a:spLocks noChangeArrowheads="1"/>
          </p:cNvSpPr>
          <p:nvPr/>
        </p:nvSpPr>
        <p:spPr bwMode="auto">
          <a:xfrm>
            <a:off x="193675" y="3032125"/>
            <a:ext cx="49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TX</a:t>
            </a:r>
          </a:p>
        </p:txBody>
      </p:sp>
      <p:sp>
        <p:nvSpPr>
          <p:cNvPr id="67631" name="TextBox 92170">
            <a:extLst>
              <a:ext uri="{FF2B5EF4-FFF2-40B4-BE49-F238E27FC236}">
                <a16:creationId xmlns:a16="http://schemas.microsoft.com/office/drawing/2014/main" id="{C3098295-B2CE-168D-1145-C99B6892B36E}"/>
              </a:ext>
            </a:extLst>
          </p:cNvPr>
          <p:cNvSpPr txBox="1">
            <a:spLocks noChangeArrowheads="1"/>
          </p:cNvSpPr>
          <p:nvPr/>
        </p:nvSpPr>
        <p:spPr bwMode="auto">
          <a:xfrm>
            <a:off x="209550" y="4565650"/>
            <a:ext cx="49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RX</a:t>
            </a:r>
          </a:p>
        </p:txBody>
      </p:sp>
      <p:sp>
        <p:nvSpPr>
          <p:cNvPr id="67632" name="TextBox 92171">
            <a:extLst>
              <a:ext uri="{FF2B5EF4-FFF2-40B4-BE49-F238E27FC236}">
                <a16:creationId xmlns:a16="http://schemas.microsoft.com/office/drawing/2014/main" id="{C5275016-1533-0230-E990-4F7F008A0761}"/>
              </a:ext>
            </a:extLst>
          </p:cNvPr>
          <p:cNvSpPr txBox="1">
            <a:spLocks noChangeArrowheads="1"/>
          </p:cNvSpPr>
          <p:nvPr/>
        </p:nvSpPr>
        <p:spPr bwMode="auto">
          <a:xfrm>
            <a:off x="-36513" y="1355725"/>
            <a:ext cx="11080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&lt;Open&gt;</a:t>
            </a:r>
          </a:p>
        </p:txBody>
      </p:sp>
      <p:cxnSp>
        <p:nvCxnSpPr>
          <p:cNvPr id="92196" name="Straight Connector 92195">
            <a:extLst>
              <a:ext uri="{FF2B5EF4-FFF2-40B4-BE49-F238E27FC236}">
                <a16:creationId xmlns:a16="http://schemas.microsoft.com/office/drawing/2014/main" id="{4908682E-F6FC-87BE-7FD6-F30FE041901B}"/>
              </a:ext>
            </a:extLst>
          </p:cNvPr>
          <p:cNvCxnSpPr>
            <a:cxnSpLocks/>
          </p:cNvCxnSpPr>
          <p:nvPr/>
        </p:nvCxnSpPr>
        <p:spPr>
          <a:xfrm>
            <a:off x="1074738" y="1466850"/>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 name="Straight Connector 92196">
            <a:extLst>
              <a:ext uri="{FF2B5EF4-FFF2-40B4-BE49-F238E27FC236}">
                <a16:creationId xmlns:a16="http://schemas.microsoft.com/office/drawing/2014/main" id="{169E9096-5EC9-3596-27C0-C446EEE83252}"/>
              </a:ext>
            </a:extLst>
          </p:cNvPr>
          <p:cNvCxnSpPr>
            <a:cxnSpLocks/>
          </p:cNvCxnSpPr>
          <p:nvPr/>
        </p:nvCxnSpPr>
        <p:spPr>
          <a:xfrm>
            <a:off x="1574800" y="1466850"/>
            <a:ext cx="0" cy="3844925"/>
          </a:xfrm>
          <a:prstGeom prst="line">
            <a:avLst/>
          </a:prstGeom>
          <a:ln w="1587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 name="TextBox 92198">
            <a:extLst>
              <a:ext uri="{FF2B5EF4-FFF2-40B4-BE49-F238E27FC236}">
                <a16:creationId xmlns:a16="http://schemas.microsoft.com/office/drawing/2014/main" id="{C4B7C954-2496-468D-F226-1851DCD00CE9}"/>
              </a:ext>
            </a:extLst>
          </p:cNvPr>
          <p:cNvSpPr txBox="1"/>
          <p:nvPr/>
        </p:nvSpPr>
        <p:spPr>
          <a:xfrm>
            <a:off x="1392238" y="1866900"/>
            <a:ext cx="338137" cy="40005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5</a:t>
            </a:r>
          </a:p>
        </p:txBody>
      </p:sp>
      <p:cxnSp>
        <p:nvCxnSpPr>
          <p:cNvPr id="92200" name="Straight Arrow Connector 92199">
            <a:extLst>
              <a:ext uri="{FF2B5EF4-FFF2-40B4-BE49-F238E27FC236}">
                <a16:creationId xmlns:a16="http://schemas.microsoft.com/office/drawing/2014/main" id="{B3578396-1FC3-DB56-5375-1D312C4DE2F6}"/>
              </a:ext>
            </a:extLst>
          </p:cNvPr>
          <p:cNvCxnSpPr>
            <a:cxnSpLocks/>
          </p:cNvCxnSpPr>
          <p:nvPr/>
        </p:nvCxnSpPr>
        <p:spPr>
          <a:xfrm>
            <a:off x="-23813" y="2292350"/>
            <a:ext cx="8936038" cy="0"/>
          </a:xfrm>
          <a:prstGeom prst="straightConnector1">
            <a:avLst/>
          </a:prstGeom>
          <a:ln>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92201">
            <a:extLst>
              <a:ext uri="{FF2B5EF4-FFF2-40B4-BE49-F238E27FC236}">
                <a16:creationId xmlns:a16="http://schemas.microsoft.com/office/drawing/2014/main" id="{F638AA64-B0F0-D9DB-51C6-5FC3310277B7}"/>
              </a:ext>
            </a:extLst>
          </p:cNvPr>
          <p:cNvCxnSpPr>
            <a:cxnSpLocks/>
          </p:cNvCxnSpPr>
          <p:nvPr/>
        </p:nvCxnSpPr>
        <p:spPr>
          <a:xfrm>
            <a:off x="0" y="1776413"/>
            <a:ext cx="8936038" cy="0"/>
          </a:xfrm>
          <a:prstGeom prst="straightConnector1">
            <a:avLst/>
          </a:prstGeom>
          <a:ln>
            <a:solidFill>
              <a:schemeClr val="bg1">
                <a:lumMod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92203" name="TextBox 92202">
            <a:extLst>
              <a:ext uri="{FF2B5EF4-FFF2-40B4-BE49-F238E27FC236}">
                <a16:creationId xmlns:a16="http://schemas.microsoft.com/office/drawing/2014/main" id="{D852A219-9E08-B7A4-C527-B10D5FC0B448}"/>
              </a:ext>
            </a:extLst>
          </p:cNvPr>
          <p:cNvSpPr txBox="1"/>
          <p:nvPr/>
        </p:nvSpPr>
        <p:spPr>
          <a:xfrm>
            <a:off x="1406525" y="1317625"/>
            <a:ext cx="338138" cy="400050"/>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6</a:t>
            </a:r>
          </a:p>
        </p:txBody>
      </p:sp>
      <p:sp>
        <p:nvSpPr>
          <p:cNvPr id="7" name="TextBox 92203">
            <a:extLst>
              <a:ext uri="{FF2B5EF4-FFF2-40B4-BE49-F238E27FC236}">
                <a16:creationId xmlns:a16="http://schemas.microsoft.com/office/drawing/2014/main" id="{CC38CE45-22A2-F1B0-D55D-9E4FD05076F8}"/>
              </a:ext>
            </a:extLst>
          </p:cNvPr>
          <p:cNvSpPr txBox="1"/>
          <p:nvPr/>
        </p:nvSpPr>
        <p:spPr>
          <a:xfrm>
            <a:off x="1308100" y="2332038"/>
            <a:ext cx="554038" cy="339725"/>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F81BD">
                    <a:lumMod val="75000"/>
                  </a:srgbClr>
                </a:solidFill>
                <a:effectLst/>
                <a:uLnTx/>
                <a:uFillTx/>
                <a:latin typeface="Courier New" panose="02070309020205020404" pitchFamily="49" charset="0"/>
                <a:ea typeface="ＭＳ Ｐゴシック" panose="020B0600070205080204" pitchFamily="34" charset="-128"/>
                <a:cs typeface="+mn-cs"/>
              </a:rPr>
              <a:t>N/A</a:t>
            </a:r>
          </a:p>
        </p:txBody>
      </p:sp>
      <p:sp>
        <p:nvSpPr>
          <p:cNvPr id="9" name="TextBox 8">
            <a:extLst>
              <a:ext uri="{FF2B5EF4-FFF2-40B4-BE49-F238E27FC236}">
                <a16:creationId xmlns:a16="http://schemas.microsoft.com/office/drawing/2014/main" id="{B08B7CCF-B5A0-FE11-74A6-BBA71EF2C273}"/>
              </a:ext>
            </a:extLst>
          </p:cNvPr>
          <p:cNvSpPr txBox="1"/>
          <p:nvPr/>
        </p:nvSpPr>
        <p:spPr>
          <a:xfrm>
            <a:off x="0" y="5453104"/>
            <a:ext cx="9144000" cy="523220"/>
          </a:xfrm>
          <a:prstGeom prst="rect">
            <a:avLst/>
          </a:prstGeom>
          <a:solidFill>
            <a:schemeClr val="accent5">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What if there are multiple losses in an RTT?</a:t>
            </a:r>
          </a:p>
        </p:txBody>
      </p:sp>
      <p:sp>
        <p:nvSpPr>
          <p:cNvPr id="10" name="TextBox 52">
            <a:extLst>
              <a:ext uri="{FF2B5EF4-FFF2-40B4-BE49-F238E27FC236}">
                <a16:creationId xmlns:a16="http://schemas.microsoft.com/office/drawing/2014/main" id="{C14537DD-932A-B05B-B1BD-E19B56981DE5}"/>
              </a:ext>
            </a:extLst>
          </p:cNvPr>
          <p:cNvSpPr txBox="1">
            <a:spLocks noChangeArrowheads="1"/>
          </p:cNvSpPr>
          <p:nvPr/>
        </p:nvSpPr>
        <p:spPr bwMode="auto">
          <a:xfrm>
            <a:off x="3357563" y="3785735"/>
            <a:ext cx="338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ourier New" panose="02070309020205020404" pitchFamily="49" charset="0"/>
                <a:ea typeface="ＭＳ Ｐゴシック" panose="020B0600070205080204" pitchFamily="34" charset="-128"/>
                <a:cs typeface="+mn-cs"/>
              </a:rPr>
              <a:t>X</a:t>
            </a:r>
          </a:p>
        </p:txBody>
      </p:sp>
      <p:sp>
        <p:nvSpPr>
          <p:cNvPr id="12" name="TextBox 92190">
            <a:extLst>
              <a:ext uri="{FF2B5EF4-FFF2-40B4-BE49-F238E27FC236}">
                <a16:creationId xmlns:a16="http://schemas.microsoft.com/office/drawing/2014/main" id="{03C054EF-54A0-DEFA-7FD4-38CA4C8828A2}"/>
              </a:ext>
            </a:extLst>
          </p:cNvPr>
          <p:cNvSpPr txBox="1">
            <a:spLocks noChangeArrowheads="1"/>
          </p:cNvSpPr>
          <p:nvPr/>
        </p:nvSpPr>
        <p:spPr bwMode="auto">
          <a:xfrm>
            <a:off x="6795805" y="2822933"/>
            <a:ext cx="493713"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19</a:t>
            </a:r>
          </a:p>
        </p:txBody>
      </p:sp>
      <p:sp>
        <p:nvSpPr>
          <p:cNvPr id="13" name="TextBox 92191">
            <a:extLst>
              <a:ext uri="{FF2B5EF4-FFF2-40B4-BE49-F238E27FC236}">
                <a16:creationId xmlns:a16="http://schemas.microsoft.com/office/drawing/2014/main" id="{A7D85011-FAE8-58D0-5327-B4760193CFAE}"/>
              </a:ext>
            </a:extLst>
          </p:cNvPr>
          <p:cNvSpPr txBox="1">
            <a:spLocks noChangeArrowheads="1"/>
          </p:cNvSpPr>
          <p:nvPr/>
        </p:nvSpPr>
        <p:spPr bwMode="auto">
          <a:xfrm>
            <a:off x="7289518" y="2826108"/>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20</a:t>
            </a:r>
          </a:p>
        </p:txBody>
      </p:sp>
      <p:sp>
        <p:nvSpPr>
          <p:cNvPr id="14" name="TextBox 92162">
            <a:extLst>
              <a:ext uri="{FF2B5EF4-FFF2-40B4-BE49-F238E27FC236}">
                <a16:creationId xmlns:a16="http://schemas.microsoft.com/office/drawing/2014/main" id="{E109A2DD-74BB-8672-1888-AECCFE23CBBA}"/>
              </a:ext>
            </a:extLst>
          </p:cNvPr>
          <p:cNvSpPr txBox="1">
            <a:spLocks noChangeArrowheads="1"/>
          </p:cNvSpPr>
          <p:nvPr/>
        </p:nvSpPr>
        <p:spPr bwMode="auto">
          <a:xfrm>
            <a:off x="5276850" y="4772025"/>
            <a:ext cx="492125"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14</a:t>
            </a:r>
          </a:p>
        </p:txBody>
      </p:sp>
      <p:sp>
        <p:nvSpPr>
          <p:cNvPr id="15" name="TextBox 92191">
            <a:extLst>
              <a:ext uri="{FF2B5EF4-FFF2-40B4-BE49-F238E27FC236}">
                <a16:creationId xmlns:a16="http://schemas.microsoft.com/office/drawing/2014/main" id="{79BF4156-3961-6657-B4CB-88DC84E1371E}"/>
              </a:ext>
            </a:extLst>
          </p:cNvPr>
          <p:cNvSpPr txBox="1">
            <a:spLocks noChangeArrowheads="1"/>
          </p:cNvSpPr>
          <p:nvPr/>
        </p:nvSpPr>
        <p:spPr bwMode="auto">
          <a:xfrm>
            <a:off x="7789579" y="2824521"/>
            <a:ext cx="4921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rPr>
              <a:t>21</a:t>
            </a:r>
          </a:p>
        </p:txBody>
      </p:sp>
      <p:sp>
        <p:nvSpPr>
          <p:cNvPr id="16" name="Rectangle 2">
            <a:extLst>
              <a:ext uri="{FF2B5EF4-FFF2-40B4-BE49-F238E27FC236}">
                <a16:creationId xmlns:a16="http://schemas.microsoft.com/office/drawing/2014/main" id="{5A8000DE-698E-3716-E9D6-5B7616C207A9}"/>
              </a:ext>
            </a:extLst>
          </p:cNvPr>
          <p:cNvSpPr txBox="1">
            <a:spLocks/>
          </p:cNvSpPr>
          <p:nvPr/>
        </p:nvSpPr>
        <p:spPr bwMode="auto">
          <a:xfrm>
            <a:off x="-275711" y="-138111"/>
            <a:ext cx="94398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90"/>
                </a:solidFill>
                <a:effectLst/>
                <a:uLnTx/>
                <a:uFillTx/>
                <a:latin typeface="Calibri"/>
                <a:ea typeface="ＭＳ Ｐゴシック" panose="020B0600070205080204" pitchFamily="34" charset="-128"/>
              </a:rPr>
              <a:t>Revisiting Dup ACKs (without Fast-Recovery)</a:t>
            </a:r>
            <a:endParaRPr kumimoji="0" lang="en-US" altLang="en-US" sz="3600" b="0" i="0" u="none" strike="noStrike" kern="1200" cap="none" spc="0" normalizeH="0" baseline="0" noProof="0" dirty="0">
              <a:ln>
                <a:noFill/>
              </a:ln>
              <a:solidFill>
                <a:srgbClr val="000090"/>
              </a:solidFill>
              <a:effectLst/>
              <a:uLnTx/>
              <a:uFillTx/>
              <a:latin typeface="Calibri"/>
              <a:ea typeface="ＭＳ Ｐゴシック" panose="020B0600070205080204" pitchFamily="34" charset="-128"/>
            </a:endParaRPr>
          </a:p>
        </p:txBody>
      </p:sp>
    </p:spTree>
    <p:extLst>
      <p:ext uri="{BB962C8B-B14F-4D97-AF65-F5344CB8AC3E}">
        <p14:creationId xmlns:p14="http://schemas.microsoft.com/office/powerpoint/2010/main" val="32887209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7072AC-6F61-EDC8-C676-53A999A0FF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554D0D-11FB-DC4A-81C2-D0DAB89419B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TextBox 2">
            <a:extLst>
              <a:ext uri="{FF2B5EF4-FFF2-40B4-BE49-F238E27FC236}">
                <a16:creationId xmlns:a16="http://schemas.microsoft.com/office/drawing/2014/main" id="{5B26025B-756B-EF41-02C4-A6EBD4F84BBA}"/>
              </a:ext>
            </a:extLst>
          </p:cNvPr>
          <p:cNvSpPr txBox="1"/>
          <p:nvPr/>
        </p:nvSpPr>
        <p:spPr>
          <a:xfrm>
            <a:off x="102741" y="92468"/>
            <a:ext cx="5351658" cy="8002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TCP Selective ACK (SACK): RFC 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https://</a:t>
            </a:r>
            <a:r>
              <a:rPr kumimoji="0" lang="en-US" sz="1800" b="0" i="0" u="none" strike="noStrike" kern="1200" cap="none" spc="0" normalizeH="0" baseline="0" noProof="0" dirty="0" err="1">
                <a:ln>
                  <a:noFill/>
                </a:ln>
                <a:solidFill>
                  <a:prstClr val="black"/>
                </a:solidFill>
                <a:effectLst/>
                <a:uLnTx/>
                <a:uFillTx/>
                <a:latin typeface="Calibri"/>
                <a:ea typeface="+mn-ea"/>
                <a:cs typeface="+mn-cs"/>
              </a:rPr>
              <a:t>www.rfc-editor.org</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a:ea typeface="+mn-ea"/>
                <a:cs typeface="+mn-cs"/>
              </a:rPr>
              <a:t>rfc</a:t>
            </a:r>
            <a:r>
              <a:rPr kumimoji="0" lang="en-US" sz="1800" b="0" i="0" u="none" strike="noStrike" kern="1200" cap="none" spc="0" normalizeH="0" baseline="0" noProof="0" dirty="0">
                <a:ln>
                  <a:noFill/>
                </a:ln>
                <a:solidFill>
                  <a:prstClr val="black"/>
                </a:solidFill>
                <a:effectLst/>
                <a:uLnTx/>
                <a:uFillTx/>
                <a:latin typeface="Calibri"/>
                <a:ea typeface="+mn-ea"/>
                <a:cs typeface="+mn-cs"/>
              </a:rPr>
              <a:t>/rfc2018</a:t>
            </a:r>
          </a:p>
        </p:txBody>
      </p:sp>
      <p:pic>
        <p:nvPicPr>
          <p:cNvPr id="4" name="Picture 3">
            <a:extLst>
              <a:ext uri="{FF2B5EF4-FFF2-40B4-BE49-F238E27FC236}">
                <a16:creationId xmlns:a16="http://schemas.microsoft.com/office/drawing/2014/main" id="{34D0BDEF-523D-0418-0E69-E3F6D57CCA57}"/>
              </a:ext>
            </a:extLst>
          </p:cNvPr>
          <p:cNvPicPr>
            <a:picLocks noChangeAspect="1"/>
          </p:cNvPicPr>
          <p:nvPr/>
        </p:nvPicPr>
        <p:blipFill>
          <a:blip r:embed="rId2"/>
          <a:stretch>
            <a:fillRect/>
          </a:stretch>
        </p:blipFill>
        <p:spPr>
          <a:xfrm>
            <a:off x="102741" y="2428875"/>
            <a:ext cx="3098800" cy="1676400"/>
          </a:xfrm>
          <a:prstGeom prst="rect">
            <a:avLst/>
          </a:prstGeom>
        </p:spPr>
      </p:pic>
      <p:pic>
        <p:nvPicPr>
          <p:cNvPr id="5" name="Picture 4">
            <a:extLst>
              <a:ext uri="{FF2B5EF4-FFF2-40B4-BE49-F238E27FC236}">
                <a16:creationId xmlns:a16="http://schemas.microsoft.com/office/drawing/2014/main" id="{2F0E5849-BFFC-56CF-0ABD-FC8711E2CC2D}"/>
              </a:ext>
            </a:extLst>
          </p:cNvPr>
          <p:cNvPicPr>
            <a:picLocks noChangeAspect="1"/>
          </p:cNvPicPr>
          <p:nvPr/>
        </p:nvPicPr>
        <p:blipFill>
          <a:blip r:embed="rId3"/>
          <a:stretch>
            <a:fillRect/>
          </a:stretch>
        </p:blipFill>
        <p:spPr>
          <a:xfrm>
            <a:off x="4572000" y="2428875"/>
            <a:ext cx="4025900" cy="4292600"/>
          </a:xfrm>
          <a:prstGeom prst="rect">
            <a:avLst/>
          </a:prstGeom>
        </p:spPr>
      </p:pic>
    </p:spTree>
    <p:extLst>
      <p:ext uri="{BB962C8B-B14F-4D97-AF65-F5344CB8AC3E}">
        <p14:creationId xmlns:p14="http://schemas.microsoft.com/office/powerpoint/2010/main" val="5246650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26025B-756B-EF41-02C4-A6EBD4F84BBA}"/>
              </a:ext>
            </a:extLst>
          </p:cNvPr>
          <p:cNvSpPr txBox="1"/>
          <p:nvPr/>
        </p:nvSpPr>
        <p:spPr>
          <a:xfrm>
            <a:off x="102741" y="92468"/>
            <a:ext cx="535165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TCP Selective ACK (SACK): RFC 2018</a:t>
            </a:r>
          </a:p>
        </p:txBody>
      </p:sp>
      <p:sp>
        <p:nvSpPr>
          <p:cNvPr id="2" name="TextBox 1">
            <a:extLst>
              <a:ext uri="{FF2B5EF4-FFF2-40B4-BE49-F238E27FC236}">
                <a16:creationId xmlns:a16="http://schemas.microsoft.com/office/drawing/2014/main" id="{86A28A74-1CF8-443D-C557-B00E97DCB971}"/>
              </a:ext>
            </a:extLst>
          </p:cNvPr>
          <p:cNvSpPr txBox="1"/>
          <p:nvPr/>
        </p:nvSpPr>
        <p:spPr>
          <a:xfrm>
            <a:off x="-53788" y="6408837"/>
            <a:ext cx="683430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[REF-1] </a:t>
            </a: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2"/>
              </a:rPr>
              <a:t>https://www.rfc-editor.org/rfc/rfc2018</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[REF-2] https://</a:t>
            </a:r>
            <a:r>
              <a:rPr kumimoji="0" lang="en-US" sz="1400" b="0" i="0" u="none" strike="noStrike" kern="1200" cap="none" spc="0" normalizeH="0" baseline="0" noProof="0" dirty="0" err="1">
                <a:ln>
                  <a:noFill/>
                </a:ln>
                <a:solidFill>
                  <a:prstClr val="black"/>
                </a:solidFill>
                <a:effectLst/>
                <a:uLnTx/>
                <a:uFillTx/>
                <a:latin typeface="Calibri"/>
                <a:ea typeface="+mn-ea"/>
                <a:cs typeface="+mn-cs"/>
              </a:rPr>
              <a:t>www.excentis.com</a:t>
            </a:r>
            <a:r>
              <a:rPr kumimoji="0" lang="en-US" sz="1400" b="0" i="0" u="none" strike="noStrike" kern="1200" cap="none" spc="0" normalizeH="0" baseline="0" noProof="0" dirty="0">
                <a:ln>
                  <a:noFill/>
                </a:ln>
                <a:solidFill>
                  <a:prstClr val="black"/>
                </a:solidFill>
                <a:effectLst/>
                <a:uLnTx/>
                <a:uFillTx/>
                <a:latin typeface="Calibri"/>
                <a:ea typeface="+mn-ea"/>
                <a:cs typeface="+mn-cs"/>
              </a:rPr>
              <a:t>/blog/measuring-throughput-effect-of-used-</a:t>
            </a:r>
            <a:r>
              <a:rPr kumimoji="0" lang="en-US" sz="1400" b="0" i="0" u="none" strike="noStrike" kern="1200" cap="none" spc="0" normalizeH="0" baseline="0" noProof="0" dirty="0" err="1">
                <a:ln>
                  <a:noFill/>
                </a:ln>
                <a:solidFill>
                  <a:prstClr val="black"/>
                </a:solidFill>
                <a:effectLst/>
                <a:uLnTx/>
                <a:uFillTx/>
                <a:latin typeface="Calibri"/>
                <a:ea typeface="+mn-ea"/>
                <a:cs typeface="+mn-cs"/>
              </a:rPr>
              <a:t>tcp</a:t>
            </a:r>
            <a:r>
              <a:rPr kumimoji="0" lang="en-US" sz="1400" b="0" i="0" u="none" strike="noStrike" kern="1200" cap="none" spc="0" normalizeH="0" baseline="0" noProof="0" dirty="0">
                <a:ln>
                  <a:noFill/>
                </a:ln>
                <a:solidFill>
                  <a:prstClr val="black"/>
                </a:solidFill>
                <a:effectLst/>
                <a:uLnTx/>
                <a:uFillTx/>
                <a:latin typeface="Calibri"/>
                <a:ea typeface="+mn-ea"/>
                <a:cs typeface="+mn-cs"/>
              </a:rPr>
              <a:t>-settings/</a:t>
            </a:r>
          </a:p>
        </p:txBody>
      </p:sp>
      <p:pic>
        <p:nvPicPr>
          <p:cNvPr id="3074" name="Picture 2">
            <a:extLst>
              <a:ext uri="{FF2B5EF4-FFF2-40B4-BE49-F238E27FC236}">
                <a16:creationId xmlns:a16="http://schemas.microsoft.com/office/drawing/2014/main" id="{0D529A11-B698-12A5-C308-CA337EF76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344" y="595116"/>
            <a:ext cx="6571725" cy="566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927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91947E-0598-49E1-6254-F302DAC7A4E3}"/>
              </a:ext>
            </a:extLst>
          </p:cNvPr>
          <p:cNvSpPr>
            <a:spLocks noGrp="1"/>
          </p:cNvSpPr>
          <p:nvPr>
            <p:ph type="sldNum" sz="quarter" idx="12"/>
          </p:nvPr>
        </p:nvSpPr>
        <p:spPr/>
        <p:txBody>
          <a:bodyPr/>
          <a:lstStyle/>
          <a:p>
            <a:pPr>
              <a:defRPr/>
            </a:pPr>
            <a:fld id="{121E7658-8E9E-354F-8DE0-8AEAF9E6AF10}" type="slidenum">
              <a:rPr lang="en-US" altLang="en-US" smtClean="0"/>
              <a:pPr>
                <a:defRPr/>
              </a:pPr>
              <a:t>59</a:t>
            </a:fld>
            <a:endParaRPr lang="en-US" altLang="en-US"/>
          </a:p>
        </p:txBody>
      </p:sp>
      <p:pic>
        <p:nvPicPr>
          <p:cNvPr id="3" name="Picture 2">
            <a:extLst>
              <a:ext uri="{FF2B5EF4-FFF2-40B4-BE49-F238E27FC236}">
                <a16:creationId xmlns:a16="http://schemas.microsoft.com/office/drawing/2014/main" id="{C35A53C2-D68D-951D-735E-9511AEABEA5B}"/>
              </a:ext>
            </a:extLst>
          </p:cNvPr>
          <p:cNvPicPr>
            <a:picLocks noChangeAspect="1"/>
          </p:cNvPicPr>
          <p:nvPr/>
        </p:nvPicPr>
        <p:blipFill>
          <a:blip r:embed="rId2"/>
          <a:stretch>
            <a:fillRect/>
          </a:stretch>
        </p:blipFill>
        <p:spPr>
          <a:xfrm>
            <a:off x="-130302" y="2165257"/>
            <a:ext cx="9404604" cy="2527487"/>
          </a:xfrm>
          <a:prstGeom prst="rect">
            <a:avLst/>
          </a:prstGeom>
        </p:spPr>
      </p:pic>
      <p:sp>
        <p:nvSpPr>
          <p:cNvPr id="4" name="TextBox 3">
            <a:extLst>
              <a:ext uri="{FF2B5EF4-FFF2-40B4-BE49-F238E27FC236}">
                <a16:creationId xmlns:a16="http://schemas.microsoft.com/office/drawing/2014/main" id="{4968A556-C523-82D2-F7B8-A481D4932D57}"/>
              </a:ext>
            </a:extLst>
          </p:cNvPr>
          <p:cNvSpPr txBox="1"/>
          <p:nvPr/>
        </p:nvSpPr>
        <p:spPr>
          <a:xfrm>
            <a:off x="0" y="5983665"/>
            <a:ext cx="8189678" cy="646331"/>
          </a:xfrm>
          <a:prstGeom prst="rect">
            <a:avLst/>
          </a:prstGeom>
          <a:noFill/>
        </p:spPr>
        <p:txBody>
          <a:bodyPr wrap="none" rtlCol="0">
            <a:spAutoFit/>
          </a:bodyPr>
          <a:lstStyle/>
          <a:p>
            <a:r>
              <a:rPr lang="en-US" dirty="0"/>
              <a:t>Slides courtesy: </a:t>
            </a:r>
            <a:r>
              <a:rPr lang="en-US" dirty="0">
                <a:hlinkClick r:id="rId3"/>
              </a:rPr>
              <a:t>https://cseweb.ucsd.edu/classes/wi01/cse222/lectures/attack-18.pdf</a:t>
            </a:r>
            <a:endParaRPr lang="en-US" dirty="0"/>
          </a:p>
          <a:p>
            <a:r>
              <a:rPr lang="en-US" dirty="0"/>
              <a:t>Paper link: https://</a:t>
            </a:r>
            <a:r>
              <a:rPr lang="en-US" dirty="0" err="1"/>
              <a:t>dl.acm.org</a:t>
            </a:r>
            <a:r>
              <a:rPr lang="en-US" dirty="0"/>
              <a:t>/</a:t>
            </a:r>
            <a:r>
              <a:rPr lang="en-US" dirty="0" err="1"/>
              <a:t>doi</a:t>
            </a:r>
            <a:r>
              <a:rPr lang="en-US" dirty="0"/>
              <a:t>/10.1145/505696.505704</a:t>
            </a:r>
          </a:p>
        </p:txBody>
      </p:sp>
    </p:spTree>
    <p:extLst>
      <p:ext uri="{BB962C8B-B14F-4D97-AF65-F5344CB8AC3E}">
        <p14:creationId xmlns:p14="http://schemas.microsoft.com/office/powerpoint/2010/main" val="4146955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395B7A02-F6D2-5E60-817A-83468AB15F6D}"/>
              </a:ext>
            </a:extLst>
          </p:cNvPr>
          <p:cNvSpPr>
            <a:spLocks noGrp="1"/>
          </p:cNvSpPr>
          <p:nvPr>
            <p:ph type="title"/>
          </p:nvPr>
        </p:nvSpPr>
        <p:spPr/>
        <p:txBody>
          <a:bodyPr/>
          <a:lstStyle/>
          <a:p>
            <a:r>
              <a:rPr lang="en-US" altLang="en-US">
                <a:ea typeface="ＭＳ Ｐゴシック" panose="020B0600070205080204" pitchFamily="34" charset="-128"/>
              </a:rPr>
              <a:t>TCP Congestion Controls</a:t>
            </a:r>
          </a:p>
        </p:txBody>
      </p:sp>
      <p:sp>
        <p:nvSpPr>
          <p:cNvPr id="87042" name="Rectangle 3">
            <a:extLst>
              <a:ext uri="{FF2B5EF4-FFF2-40B4-BE49-F238E27FC236}">
                <a16:creationId xmlns:a16="http://schemas.microsoft.com/office/drawing/2014/main" id="{6108F928-F9F4-8F17-D1D9-2831352820CD}"/>
              </a:ext>
            </a:extLst>
          </p:cNvPr>
          <p:cNvSpPr>
            <a:spLocks noGrp="1"/>
          </p:cNvSpPr>
          <p:nvPr>
            <p:ph type="body" idx="1"/>
          </p:nvPr>
        </p:nvSpPr>
        <p:spPr/>
        <p:txBody>
          <a:bodyPr/>
          <a:lstStyle/>
          <a:p>
            <a:pPr>
              <a:lnSpc>
                <a:spcPct val="90000"/>
              </a:lnSpc>
            </a:pPr>
            <a:r>
              <a:rPr lang="en-US" altLang="en-US" sz="2800">
                <a:ea typeface="ＭＳ Ｐゴシック" panose="020B0600070205080204" pitchFamily="34" charset="-128"/>
              </a:rPr>
              <a:t>Tahoe (Jacobson 1988)</a:t>
            </a:r>
          </a:p>
          <a:p>
            <a:pPr marL="819150" lvl="1">
              <a:lnSpc>
                <a:spcPct val="90000"/>
              </a:lnSpc>
            </a:pPr>
            <a:r>
              <a:rPr lang="en-US" altLang="en-US" sz="2400">
                <a:ea typeface="ＭＳ Ｐゴシック" panose="020B0600070205080204" pitchFamily="34" charset="-128"/>
              </a:rPr>
              <a:t>Slow Start</a:t>
            </a:r>
          </a:p>
          <a:p>
            <a:pPr marL="819150" lvl="1">
              <a:lnSpc>
                <a:spcPct val="90000"/>
              </a:lnSpc>
            </a:pPr>
            <a:r>
              <a:rPr lang="en-US" altLang="en-US" sz="2400">
                <a:ea typeface="ＭＳ Ｐゴシック" panose="020B0600070205080204" pitchFamily="34" charset="-128"/>
              </a:rPr>
              <a:t>Congestion Avoidance</a:t>
            </a:r>
          </a:p>
          <a:p>
            <a:pPr marL="819150" lvl="1">
              <a:lnSpc>
                <a:spcPct val="90000"/>
              </a:lnSpc>
            </a:pPr>
            <a:r>
              <a:rPr lang="en-US" altLang="en-US" sz="2400">
                <a:ea typeface="ＭＳ Ｐゴシック" panose="020B0600070205080204" pitchFamily="34" charset="-128"/>
              </a:rPr>
              <a:t>Fast Retransmit (FR)</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60</a:t>
            </a:fld>
            <a:endParaRPr lang="en-US" altLang="en-US"/>
          </a:p>
        </p:txBody>
      </p:sp>
      <p:pic>
        <p:nvPicPr>
          <p:cNvPr id="4" name="Picture 3">
            <a:extLst>
              <a:ext uri="{FF2B5EF4-FFF2-40B4-BE49-F238E27FC236}">
                <a16:creationId xmlns:a16="http://schemas.microsoft.com/office/drawing/2014/main" id="{59AF9B0F-7AFF-0685-1753-ED9AC38A5FCD}"/>
              </a:ext>
            </a:extLst>
          </p:cNvPr>
          <p:cNvPicPr>
            <a:picLocks noChangeAspect="1"/>
          </p:cNvPicPr>
          <p:nvPr/>
        </p:nvPicPr>
        <p:blipFill rotWithShape="1">
          <a:blip r:embed="rId2"/>
          <a:srcRect l="20143" t="12434" r="19756" b="52659"/>
          <a:stretch/>
        </p:blipFill>
        <p:spPr>
          <a:xfrm>
            <a:off x="0" y="0"/>
            <a:ext cx="9144000" cy="6872752"/>
          </a:xfrm>
          <a:prstGeom prst="rect">
            <a:avLst/>
          </a:prstGeom>
        </p:spPr>
      </p:pic>
      <p:pic>
        <p:nvPicPr>
          <p:cNvPr id="3" name="Picture 2">
            <a:extLst>
              <a:ext uri="{FF2B5EF4-FFF2-40B4-BE49-F238E27FC236}">
                <a16:creationId xmlns:a16="http://schemas.microsoft.com/office/drawing/2014/main" id="{98233B48-62F4-C860-A397-E16BB15849B9}"/>
              </a:ext>
            </a:extLst>
          </p:cNvPr>
          <p:cNvPicPr>
            <a:picLocks noChangeAspect="1"/>
          </p:cNvPicPr>
          <p:nvPr/>
        </p:nvPicPr>
        <p:blipFill>
          <a:blip r:embed="rId3"/>
          <a:stretch>
            <a:fillRect/>
          </a:stretch>
        </p:blipFill>
        <p:spPr>
          <a:xfrm>
            <a:off x="4453946" y="5129119"/>
            <a:ext cx="4690054" cy="1592356"/>
          </a:xfrm>
          <a:prstGeom prst="rect">
            <a:avLst/>
          </a:prstGeom>
        </p:spPr>
      </p:pic>
    </p:spTree>
    <p:extLst>
      <p:ext uri="{BB962C8B-B14F-4D97-AF65-F5344CB8AC3E}">
        <p14:creationId xmlns:p14="http://schemas.microsoft.com/office/powerpoint/2010/main" val="20177687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61</a:t>
            </a:fld>
            <a:endParaRPr lang="en-US" altLang="en-US"/>
          </a:p>
        </p:txBody>
      </p:sp>
      <p:pic>
        <p:nvPicPr>
          <p:cNvPr id="4" name="Picture 3">
            <a:extLst>
              <a:ext uri="{FF2B5EF4-FFF2-40B4-BE49-F238E27FC236}">
                <a16:creationId xmlns:a16="http://schemas.microsoft.com/office/drawing/2014/main" id="{BAC1762B-B016-FC9B-D3B1-2D538EDF2227}"/>
              </a:ext>
            </a:extLst>
          </p:cNvPr>
          <p:cNvPicPr>
            <a:picLocks noChangeAspect="1"/>
          </p:cNvPicPr>
          <p:nvPr/>
        </p:nvPicPr>
        <p:blipFill rotWithShape="1">
          <a:blip r:embed="rId2"/>
          <a:srcRect l="20143" t="12434" r="19949" b="52509"/>
          <a:stretch/>
        </p:blipFill>
        <p:spPr>
          <a:xfrm>
            <a:off x="0" y="-1"/>
            <a:ext cx="9144000" cy="6924587"/>
          </a:xfrm>
          <a:prstGeom prst="rect">
            <a:avLst/>
          </a:prstGeom>
        </p:spPr>
      </p:pic>
      <p:pic>
        <p:nvPicPr>
          <p:cNvPr id="3" name="Picture 2">
            <a:extLst>
              <a:ext uri="{FF2B5EF4-FFF2-40B4-BE49-F238E27FC236}">
                <a16:creationId xmlns:a16="http://schemas.microsoft.com/office/drawing/2014/main" id="{0FF49B5B-CE8F-78F7-D16F-B49C8E25BB5E}"/>
              </a:ext>
            </a:extLst>
          </p:cNvPr>
          <p:cNvPicPr>
            <a:picLocks noChangeAspect="1"/>
          </p:cNvPicPr>
          <p:nvPr/>
        </p:nvPicPr>
        <p:blipFill>
          <a:blip r:embed="rId3"/>
          <a:stretch>
            <a:fillRect/>
          </a:stretch>
        </p:blipFill>
        <p:spPr>
          <a:xfrm>
            <a:off x="4572000" y="5163138"/>
            <a:ext cx="4556685" cy="1193212"/>
          </a:xfrm>
          <a:prstGeom prst="rect">
            <a:avLst/>
          </a:prstGeom>
        </p:spPr>
      </p:pic>
    </p:spTree>
    <p:extLst>
      <p:ext uri="{BB962C8B-B14F-4D97-AF65-F5344CB8AC3E}">
        <p14:creationId xmlns:p14="http://schemas.microsoft.com/office/powerpoint/2010/main" val="11897035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62</a:t>
            </a:fld>
            <a:endParaRPr lang="en-US" altLang="en-US"/>
          </a:p>
        </p:txBody>
      </p:sp>
      <p:pic>
        <p:nvPicPr>
          <p:cNvPr id="4" name="Picture 3">
            <a:extLst>
              <a:ext uri="{FF2B5EF4-FFF2-40B4-BE49-F238E27FC236}">
                <a16:creationId xmlns:a16="http://schemas.microsoft.com/office/drawing/2014/main" id="{BAC1762B-B016-FC9B-D3B1-2D538EDF2227}"/>
              </a:ext>
            </a:extLst>
          </p:cNvPr>
          <p:cNvPicPr>
            <a:picLocks noChangeAspect="1"/>
          </p:cNvPicPr>
          <p:nvPr/>
        </p:nvPicPr>
        <p:blipFill rotWithShape="1">
          <a:blip r:embed="rId2"/>
          <a:srcRect l="20143" t="52285" r="19949" b="12659"/>
          <a:stretch/>
        </p:blipFill>
        <p:spPr>
          <a:xfrm>
            <a:off x="0" y="-1"/>
            <a:ext cx="9144000" cy="6924587"/>
          </a:xfrm>
          <a:prstGeom prst="rect">
            <a:avLst/>
          </a:prstGeom>
        </p:spPr>
      </p:pic>
    </p:spTree>
    <p:extLst>
      <p:ext uri="{BB962C8B-B14F-4D97-AF65-F5344CB8AC3E}">
        <p14:creationId xmlns:p14="http://schemas.microsoft.com/office/powerpoint/2010/main" val="16939827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63</a:t>
            </a:fld>
            <a:endParaRPr lang="en-US" altLang="en-US"/>
          </a:p>
        </p:txBody>
      </p:sp>
      <p:pic>
        <p:nvPicPr>
          <p:cNvPr id="4" name="Picture 3">
            <a:extLst>
              <a:ext uri="{FF2B5EF4-FFF2-40B4-BE49-F238E27FC236}">
                <a16:creationId xmlns:a16="http://schemas.microsoft.com/office/drawing/2014/main" id="{4E42A8BF-A9A0-0700-56ED-57B0F7069D9F}"/>
              </a:ext>
            </a:extLst>
          </p:cNvPr>
          <p:cNvPicPr>
            <a:picLocks noChangeAspect="1"/>
          </p:cNvPicPr>
          <p:nvPr/>
        </p:nvPicPr>
        <p:blipFill rotWithShape="1">
          <a:blip r:embed="rId2"/>
          <a:srcRect l="20143" t="12434" r="20143" b="52659"/>
          <a:stretch/>
        </p:blipFill>
        <p:spPr>
          <a:xfrm>
            <a:off x="-1" y="-484092"/>
            <a:ext cx="9061807" cy="6855203"/>
          </a:xfrm>
          <a:prstGeom prst="rect">
            <a:avLst/>
          </a:prstGeom>
        </p:spPr>
      </p:pic>
      <p:pic>
        <p:nvPicPr>
          <p:cNvPr id="3" name="Picture 2">
            <a:extLst>
              <a:ext uri="{FF2B5EF4-FFF2-40B4-BE49-F238E27FC236}">
                <a16:creationId xmlns:a16="http://schemas.microsoft.com/office/drawing/2014/main" id="{1F4F4B67-4032-BB60-A078-169F4A46FDBA}"/>
              </a:ext>
            </a:extLst>
          </p:cNvPr>
          <p:cNvPicPr>
            <a:picLocks noChangeAspect="1"/>
          </p:cNvPicPr>
          <p:nvPr/>
        </p:nvPicPr>
        <p:blipFill>
          <a:blip r:embed="rId3"/>
          <a:stretch>
            <a:fillRect/>
          </a:stretch>
        </p:blipFill>
        <p:spPr>
          <a:xfrm>
            <a:off x="82194" y="5598086"/>
            <a:ext cx="5796106" cy="1206126"/>
          </a:xfrm>
          <a:prstGeom prst="rect">
            <a:avLst/>
          </a:prstGeom>
        </p:spPr>
      </p:pic>
    </p:spTree>
    <p:extLst>
      <p:ext uri="{BB962C8B-B14F-4D97-AF65-F5344CB8AC3E}">
        <p14:creationId xmlns:p14="http://schemas.microsoft.com/office/powerpoint/2010/main" val="7975197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64</a:t>
            </a:fld>
            <a:endParaRPr lang="en-US" altLang="en-US"/>
          </a:p>
        </p:txBody>
      </p:sp>
      <p:pic>
        <p:nvPicPr>
          <p:cNvPr id="4" name="Picture 3">
            <a:extLst>
              <a:ext uri="{FF2B5EF4-FFF2-40B4-BE49-F238E27FC236}">
                <a16:creationId xmlns:a16="http://schemas.microsoft.com/office/drawing/2014/main" id="{4E42A8BF-A9A0-0700-56ED-57B0F7069D9F}"/>
              </a:ext>
            </a:extLst>
          </p:cNvPr>
          <p:cNvPicPr>
            <a:picLocks noChangeAspect="1"/>
          </p:cNvPicPr>
          <p:nvPr/>
        </p:nvPicPr>
        <p:blipFill rotWithShape="1">
          <a:blip r:embed="rId2"/>
          <a:srcRect l="19756" t="52434" r="20143" b="11910"/>
          <a:stretch/>
        </p:blipFill>
        <p:spPr>
          <a:xfrm>
            <a:off x="0" y="0"/>
            <a:ext cx="8979613" cy="6894026"/>
          </a:xfrm>
          <a:prstGeom prst="rect">
            <a:avLst/>
          </a:prstGeom>
        </p:spPr>
      </p:pic>
    </p:spTree>
    <p:extLst>
      <p:ext uri="{BB962C8B-B14F-4D97-AF65-F5344CB8AC3E}">
        <p14:creationId xmlns:p14="http://schemas.microsoft.com/office/powerpoint/2010/main" val="33374799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65</a:t>
            </a:fld>
            <a:endParaRPr lang="en-US" altLang="en-US"/>
          </a:p>
        </p:txBody>
      </p:sp>
      <p:pic>
        <p:nvPicPr>
          <p:cNvPr id="4" name="Picture 3">
            <a:extLst>
              <a:ext uri="{FF2B5EF4-FFF2-40B4-BE49-F238E27FC236}">
                <a16:creationId xmlns:a16="http://schemas.microsoft.com/office/drawing/2014/main" id="{F988EB80-2552-BF42-A555-5C1802977401}"/>
              </a:ext>
            </a:extLst>
          </p:cNvPr>
          <p:cNvPicPr>
            <a:picLocks noChangeAspect="1"/>
          </p:cNvPicPr>
          <p:nvPr/>
        </p:nvPicPr>
        <p:blipFill rotWithShape="1">
          <a:blip r:embed="rId2"/>
          <a:srcRect l="19950" t="12285" r="19948" b="52509"/>
          <a:stretch/>
        </p:blipFill>
        <p:spPr>
          <a:xfrm>
            <a:off x="49515" y="1325"/>
            <a:ext cx="9044969" cy="6856675"/>
          </a:xfrm>
          <a:prstGeom prst="rect">
            <a:avLst/>
          </a:prstGeom>
        </p:spPr>
      </p:pic>
    </p:spTree>
    <p:extLst>
      <p:ext uri="{BB962C8B-B14F-4D97-AF65-F5344CB8AC3E}">
        <p14:creationId xmlns:p14="http://schemas.microsoft.com/office/powerpoint/2010/main" val="1930794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66</a:t>
            </a:fld>
            <a:endParaRPr lang="en-US" altLang="en-US"/>
          </a:p>
        </p:txBody>
      </p:sp>
      <p:pic>
        <p:nvPicPr>
          <p:cNvPr id="4" name="Picture 3">
            <a:extLst>
              <a:ext uri="{FF2B5EF4-FFF2-40B4-BE49-F238E27FC236}">
                <a16:creationId xmlns:a16="http://schemas.microsoft.com/office/drawing/2014/main" id="{F988EB80-2552-BF42-A555-5C1802977401}"/>
              </a:ext>
            </a:extLst>
          </p:cNvPr>
          <p:cNvPicPr>
            <a:picLocks noChangeAspect="1"/>
          </p:cNvPicPr>
          <p:nvPr/>
        </p:nvPicPr>
        <p:blipFill rotWithShape="1">
          <a:blip r:embed="rId2"/>
          <a:srcRect l="19756" t="52433" r="19949" b="12360"/>
          <a:stretch/>
        </p:blipFill>
        <p:spPr>
          <a:xfrm>
            <a:off x="0" y="-120959"/>
            <a:ext cx="9144000" cy="6909454"/>
          </a:xfrm>
          <a:prstGeom prst="rect">
            <a:avLst/>
          </a:prstGeom>
        </p:spPr>
      </p:pic>
    </p:spTree>
    <p:extLst>
      <p:ext uri="{BB962C8B-B14F-4D97-AF65-F5344CB8AC3E}">
        <p14:creationId xmlns:p14="http://schemas.microsoft.com/office/powerpoint/2010/main" val="19416753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B0843B-189F-B538-6616-5C52629EE082}"/>
              </a:ext>
            </a:extLst>
          </p:cNvPr>
          <p:cNvSpPr>
            <a:spLocks noGrp="1"/>
          </p:cNvSpPr>
          <p:nvPr>
            <p:ph type="sldNum" sz="quarter" idx="12"/>
          </p:nvPr>
        </p:nvSpPr>
        <p:spPr/>
        <p:txBody>
          <a:bodyPr/>
          <a:lstStyle/>
          <a:p>
            <a:pPr>
              <a:defRPr/>
            </a:pPr>
            <a:fld id="{983B2371-4882-F247-9615-1FEE18DC3753}" type="slidenum">
              <a:rPr lang="en-US" altLang="en-US" smtClean="0"/>
              <a:pPr>
                <a:defRPr/>
              </a:pPr>
              <a:t>67</a:t>
            </a:fld>
            <a:endParaRPr lang="en-US" altLang="en-US"/>
          </a:p>
        </p:txBody>
      </p:sp>
      <p:sp>
        <p:nvSpPr>
          <p:cNvPr id="3" name="Rectangle 2">
            <a:extLst>
              <a:ext uri="{FF2B5EF4-FFF2-40B4-BE49-F238E27FC236}">
                <a16:creationId xmlns:a16="http://schemas.microsoft.com/office/drawing/2014/main" id="{D7E2A8BE-A5FE-82D8-7D4C-6B7DB09C527C}"/>
              </a:ext>
            </a:extLst>
          </p:cNvPr>
          <p:cNvSpPr/>
          <p:nvPr/>
        </p:nvSpPr>
        <p:spPr>
          <a:xfrm>
            <a:off x="0" y="3127516"/>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Today’s TCP versions</a:t>
            </a:r>
          </a:p>
        </p:txBody>
      </p:sp>
    </p:spTree>
    <p:extLst>
      <p:ext uri="{BB962C8B-B14F-4D97-AF65-F5344CB8AC3E}">
        <p14:creationId xmlns:p14="http://schemas.microsoft.com/office/powerpoint/2010/main" val="23054465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7CAD80-D6B3-FC14-16E3-DDF9CCE5E62C}"/>
              </a:ext>
            </a:extLst>
          </p:cNvPr>
          <p:cNvSpPr>
            <a:spLocks noGrp="1"/>
          </p:cNvSpPr>
          <p:nvPr>
            <p:ph type="sldNum" sz="quarter" idx="12"/>
          </p:nvPr>
        </p:nvSpPr>
        <p:spPr/>
        <p:txBody>
          <a:bodyPr/>
          <a:lstStyle/>
          <a:p>
            <a:pPr>
              <a:defRPr/>
            </a:pPr>
            <a:fld id="{983B2371-4882-F247-9615-1FEE18DC3753}" type="slidenum">
              <a:rPr lang="en-US" altLang="en-US" smtClean="0"/>
              <a:pPr>
                <a:defRPr/>
              </a:pPr>
              <a:t>68</a:t>
            </a:fld>
            <a:endParaRPr lang="en-US" altLang="en-US"/>
          </a:p>
        </p:txBody>
      </p:sp>
      <p:sp>
        <p:nvSpPr>
          <p:cNvPr id="3" name="Rectangle 2">
            <a:extLst>
              <a:ext uri="{FF2B5EF4-FFF2-40B4-BE49-F238E27FC236}">
                <a16:creationId xmlns:a16="http://schemas.microsoft.com/office/drawing/2014/main" id="{D472751B-5ED0-16D6-3136-7008CDDFA81C}"/>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Today’s TCP versions</a:t>
            </a:r>
          </a:p>
        </p:txBody>
      </p:sp>
      <p:sp>
        <p:nvSpPr>
          <p:cNvPr id="4" name="TextBox 3">
            <a:extLst>
              <a:ext uri="{FF2B5EF4-FFF2-40B4-BE49-F238E27FC236}">
                <a16:creationId xmlns:a16="http://schemas.microsoft.com/office/drawing/2014/main" id="{69EEC4B6-CEF2-6C6D-E78B-192D69E562B9}"/>
              </a:ext>
            </a:extLst>
          </p:cNvPr>
          <p:cNvSpPr txBox="1"/>
          <p:nvPr/>
        </p:nvSpPr>
        <p:spPr>
          <a:xfrm>
            <a:off x="437322" y="3110946"/>
            <a:ext cx="1595309" cy="523220"/>
          </a:xfrm>
          <a:prstGeom prst="rect">
            <a:avLst/>
          </a:prstGeom>
          <a:solidFill>
            <a:schemeClr val="accent2">
              <a:lumMod val="75000"/>
            </a:schemeClr>
          </a:solidFill>
        </p:spPr>
        <p:txBody>
          <a:bodyPr wrap="none" rtlCol="0">
            <a:spAutoFit/>
          </a:bodyPr>
          <a:lstStyle>
            <a:defPPr>
              <a:defRPr lang="en-US"/>
            </a:defPPr>
            <a:lvl1pPr>
              <a:defRPr sz="2800">
                <a:solidFill>
                  <a:schemeClr val="bg1"/>
                </a:solidFill>
              </a:defRPr>
            </a:lvl1pPr>
          </a:lstStyle>
          <a:p>
            <a:r>
              <a:rPr lang="en-US" dirty="0"/>
              <a:t>Mac OS-X</a:t>
            </a:r>
          </a:p>
        </p:txBody>
      </p:sp>
      <p:sp>
        <p:nvSpPr>
          <p:cNvPr id="5" name="TextBox 4">
            <a:extLst>
              <a:ext uri="{FF2B5EF4-FFF2-40B4-BE49-F238E27FC236}">
                <a16:creationId xmlns:a16="http://schemas.microsoft.com/office/drawing/2014/main" id="{27DDF1C7-C465-E874-9666-77E100914A39}"/>
              </a:ext>
            </a:extLst>
          </p:cNvPr>
          <p:cNvSpPr txBox="1"/>
          <p:nvPr/>
        </p:nvSpPr>
        <p:spPr>
          <a:xfrm>
            <a:off x="821636" y="3670853"/>
            <a:ext cx="6749925" cy="523220"/>
          </a:xfrm>
          <a:prstGeom prst="rect">
            <a:avLst/>
          </a:prstGeom>
          <a:noFill/>
        </p:spPr>
        <p:txBody>
          <a:bodyPr wrap="none" rtlCol="0">
            <a:spAutoFit/>
          </a:bodyPr>
          <a:lstStyle/>
          <a:p>
            <a:r>
              <a:rPr lang="en-US" sz="2800" dirty="0"/>
              <a:t>OS-X Mountain Lion (2012) </a:t>
            </a:r>
            <a:r>
              <a:rPr lang="en-US" sz="2800" dirty="0">
                <a:sym typeface="Wingdings" pitchFamily="2" charset="2"/>
              </a:rPr>
              <a:t> TCP New Reno</a:t>
            </a:r>
            <a:endParaRPr lang="en-US" sz="2800" dirty="0"/>
          </a:p>
        </p:txBody>
      </p:sp>
      <p:sp>
        <p:nvSpPr>
          <p:cNvPr id="6" name="TextBox 5">
            <a:extLst>
              <a:ext uri="{FF2B5EF4-FFF2-40B4-BE49-F238E27FC236}">
                <a16:creationId xmlns:a16="http://schemas.microsoft.com/office/drawing/2014/main" id="{AE6DD2B5-FD7E-EDFB-4C7B-8708E5C96B30}"/>
              </a:ext>
            </a:extLst>
          </p:cNvPr>
          <p:cNvSpPr txBox="1"/>
          <p:nvPr/>
        </p:nvSpPr>
        <p:spPr>
          <a:xfrm>
            <a:off x="834888" y="4194073"/>
            <a:ext cx="8357096" cy="523220"/>
          </a:xfrm>
          <a:prstGeom prst="rect">
            <a:avLst/>
          </a:prstGeom>
          <a:noFill/>
        </p:spPr>
        <p:txBody>
          <a:bodyPr wrap="none" rtlCol="0">
            <a:spAutoFit/>
          </a:bodyPr>
          <a:lstStyle/>
          <a:p>
            <a:r>
              <a:rPr lang="en-US" sz="2800" dirty="0"/>
              <a:t>OS-X Mavericks (2023) to Sonoma (2023)   </a:t>
            </a:r>
            <a:r>
              <a:rPr lang="en-US" sz="2800" dirty="0">
                <a:sym typeface="Wingdings" pitchFamily="2" charset="2"/>
              </a:rPr>
              <a:t> TCP CUBIC</a:t>
            </a:r>
            <a:endParaRPr lang="en-US" sz="2800" dirty="0"/>
          </a:p>
        </p:txBody>
      </p:sp>
      <p:sp>
        <p:nvSpPr>
          <p:cNvPr id="7" name="TextBox 6">
            <a:extLst>
              <a:ext uri="{FF2B5EF4-FFF2-40B4-BE49-F238E27FC236}">
                <a16:creationId xmlns:a16="http://schemas.microsoft.com/office/drawing/2014/main" id="{0FA65419-DE76-5451-20D0-D921A77FFEA4}"/>
              </a:ext>
            </a:extLst>
          </p:cNvPr>
          <p:cNvSpPr txBox="1"/>
          <p:nvPr/>
        </p:nvSpPr>
        <p:spPr>
          <a:xfrm>
            <a:off x="437322" y="1116974"/>
            <a:ext cx="1936428" cy="523220"/>
          </a:xfrm>
          <a:prstGeom prst="rect">
            <a:avLst/>
          </a:prstGeom>
          <a:solidFill>
            <a:schemeClr val="accent2">
              <a:lumMod val="75000"/>
            </a:schemeClr>
          </a:solidFill>
        </p:spPr>
        <p:txBody>
          <a:bodyPr wrap="none" rtlCol="0">
            <a:spAutoFit/>
          </a:bodyPr>
          <a:lstStyle/>
          <a:p>
            <a:r>
              <a:rPr lang="en-US" sz="2800" dirty="0">
                <a:solidFill>
                  <a:schemeClr val="bg1"/>
                </a:solidFill>
              </a:rPr>
              <a:t>Linux kernel</a:t>
            </a:r>
          </a:p>
        </p:txBody>
      </p:sp>
      <p:sp>
        <p:nvSpPr>
          <p:cNvPr id="8" name="TextBox 7">
            <a:extLst>
              <a:ext uri="{FF2B5EF4-FFF2-40B4-BE49-F238E27FC236}">
                <a16:creationId xmlns:a16="http://schemas.microsoft.com/office/drawing/2014/main" id="{13E5C21A-532C-F33F-6C57-B4BBC7F7841D}"/>
              </a:ext>
            </a:extLst>
          </p:cNvPr>
          <p:cNvSpPr txBox="1"/>
          <p:nvPr/>
        </p:nvSpPr>
        <p:spPr>
          <a:xfrm>
            <a:off x="940904" y="1676881"/>
            <a:ext cx="5073953" cy="523220"/>
          </a:xfrm>
          <a:prstGeom prst="rect">
            <a:avLst/>
          </a:prstGeom>
          <a:noFill/>
        </p:spPr>
        <p:txBody>
          <a:bodyPr wrap="none" rtlCol="0">
            <a:spAutoFit/>
          </a:bodyPr>
          <a:lstStyle/>
          <a:p>
            <a:r>
              <a:rPr lang="en-US" sz="2800" dirty="0"/>
              <a:t>2.6.13 (2005) </a:t>
            </a:r>
            <a:r>
              <a:rPr lang="en-US" sz="2800" dirty="0">
                <a:sym typeface="Wingdings" pitchFamily="2" charset="2"/>
              </a:rPr>
              <a:t> TCP BIC (default)</a:t>
            </a:r>
            <a:endParaRPr lang="en-US" sz="2800" dirty="0"/>
          </a:p>
        </p:txBody>
      </p:sp>
      <p:sp>
        <p:nvSpPr>
          <p:cNvPr id="9" name="TextBox 8">
            <a:extLst>
              <a:ext uri="{FF2B5EF4-FFF2-40B4-BE49-F238E27FC236}">
                <a16:creationId xmlns:a16="http://schemas.microsoft.com/office/drawing/2014/main" id="{81C8FA5C-6D10-547D-39C8-12CA6D0B697B}"/>
              </a:ext>
            </a:extLst>
          </p:cNvPr>
          <p:cNvSpPr txBox="1"/>
          <p:nvPr/>
        </p:nvSpPr>
        <p:spPr>
          <a:xfrm>
            <a:off x="940904" y="2224092"/>
            <a:ext cx="7632026" cy="523220"/>
          </a:xfrm>
          <a:prstGeom prst="rect">
            <a:avLst/>
          </a:prstGeom>
          <a:noFill/>
        </p:spPr>
        <p:txBody>
          <a:bodyPr wrap="none" rtlCol="0">
            <a:spAutoFit/>
          </a:bodyPr>
          <a:lstStyle/>
          <a:p>
            <a:r>
              <a:rPr lang="en-US" sz="2800" dirty="0"/>
              <a:t>2.6.19 (2006) to 6.7+ (2024) </a:t>
            </a:r>
            <a:r>
              <a:rPr lang="en-US" sz="2800" dirty="0">
                <a:sym typeface="Wingdings" pitchFamily="2" charset="2"/>
              </a:rPr>
              <a:t> TCP CUBIC (default)</a:t>
            </a:r>
            <a:endParaRPr lang="en-US" sz="2800" dirty="0"/>
          </a:p>
        </p:txBody>
      </p:sp>
      <p:sp>
        <p:nvSpPr>
          <p:cNvPr id="10" name="TextBox 9">
            <a:extLst>
              <a:ext uri="{FF2B5EF4-FFF2-40B4-BE49-F238E27FC236}">
                <a16:creationId xmlns:a16="http://schemas.microsoft.com/office/drawing/2014/main" id="{FACC0EB7-5734-D746-0069-0D2A2EF36C9E}"/>
              </a:ext>
            </a:extLst>
          </p:cNvPr>
          <p:cNvSpPr txBox="1"/>
          <p:nvPr/>
        </p:nvSpPr>
        <p:spPr>
          <a:xfrm>
            <a:off x="437322" y="5036067"/>
            <a:ext cx="1545872" cy="523220"/>
          </a:xfrm>
          <a:prstGeom prst="rect">
            <a:avLst/>
          </a:prstGeom>
          <a:solidFill>
            <a:schemeClr val="accent2">
              <a:lumMod val="75000"/>
            </a:schemeClr>
          </a:solidFill>
        </p:spPr>
        <p:txBody>
          <a:bodyPr wrap="none" rtlCol="0">
            <a:spAutoFit/>
          </a:bodyPr>
          <a:lstStyle>
            <a:defPPr>
              <a:defRPr lang="en-US"/>
            </a:defPPr>
            <a:lvl1pPr>
              <a:defRPr sz="2800">
                <a:solidFill>
                  <a:schemeClr val="bg1"/>
                </a:solidFill>
              </a:defRPr>
            </a:lvl1pPr>
          </a:lstStyle>
          <a:p>
            <a:r>
              <a:rPr lang="en-US" dirty="0"/>
              <a:t>Windows</a:t>
            </a:r>
          </a:p>
        </p:txBody>
      </p:sp>
      <p:sp>
        <p:nvSpPr>
          <p:cNvPr id="11" name="TextBox 10">
            <a:extLst>
              <a:ext uri="{FF2B5EF4-FFF2-40B4-BE49-F238E27FC236}">
                <a16:creationId xmlns:a16="http://schemas.microsoft.com/office/drawing/2014/main" id="{C9EF02D4-E774-D963-B541-4EDFAD7FBC90}"/>
              </a:ext>
            </a:extLst>
          </p:cNvPr>
          <p:cNvSpPr txBox="1"/>
          <p:nvPr/>
        </p:nvSpPr>
        <p:spPr>
          <a:xfrm>
            <a:off x="940904" y="5569470"/>
            <a:ext cx="6630405" cy="523220"/>
          </a:xfrm>
          <a:prstGeom prst="rect">
            <a:avLst/>
          </a:prstGeom>
          <a:noFill/>
        </p:spPr>
        <p:txBody>
          <a:bodyPr wrap="none" rtlCol="0">
            <a:spAutoFit/>
          </a:bodyPr>
          <a:lstStyle/>
          <a:p>
            <a:r>
              <a:rPr lang="en-US" sz="2800" dirty="0"/>
              <a:t>Windows 8 (2013) </a:t>
            </a:r>
            <a:r>
              <a:rPr lang="en-US" sz="2800" dirty="0">
                <a:sym typeface="Wingdings" pitchFamily="2" charset="2"/>
              </a:rPr>
              <a:t> Compound TCP (CTCP)</a:t>
            </a:r>
            <a:endParaRPr lang="en-US" sz="2800" dirty="0"/>
          </a:p>
        </p:txBody>
      </p:sp>
      <p:sp>
        <p:nvSpPr>
          <p:cNvPr id="12" name="TextBox 11">
            <a:extLst>
              <a:ext uri="{FF2B5EF4-FFF2-40B4-BE49-F238E27FC236}">
                <a16:creationId xmlns:a16="http://schemas.microsoft.com/office/drawing/2014/main" id="{36E7509B-4577-A680-E103-791D77E42DB8}"/>
              </a:ext>
            </a:extLst>
          </p:cNvPr>
          <p:cNvSpPr txBox="1"/>
          <p:nvPr/>
        </p:nvSpPr>
        <p:spPr>
          <a:xfrm>
            <a:off x="940904" y="5986674"/>
            <a:ext cx="5802486" cy="523220"/>
          </a:xfrm>
          <a:prstGeom prst="rect">
            <a:avLst/>
          </a:prstGeom>
          <a:noFill/>
        </p:spPr>
        <p:txBody>
          <a:bodyPr wrap="none" rtlCol="0">
            <a:spAutoFit/>
          </a:bodyPr>
          <a:lstStyle/>
          <a:p>
            <a:r>
              <a:rPr lang="en-US" sz="2800" dirty="0"/>
              <a:t>Windows 10.1709 (2017)</a:t>
            </a:r>
            <a:r>
              <a:rPr lang="en-US" sz="2800" dirty="0">
                <a:sym typeface="Wingdings" pitchFamily="2" charset="2"/>
              </a:rPr>
              <a:t> TCP CUBIC</a:t>
            </a:r>
            <a:endParaRPr lang="en-US" sz="2800" dirty="0"/>
          </a:p>
        </p:txBody>
      </p:sp>
      <p:sp>
        <p:nvSpPr>
          <p:cNvPr id="13" name="TextBox 12">
            <a:extLst>
              <a:ext uri="{FF2B5EF4-FFF2-40B4-BE49-F238E27FC236}">
                <a16:creationId xmlns:a16="http://schemas.microsoft.com/office/drawing/2014/main" id="{43D65963-2F43-7DEF-D68A-2B01AE3BB2B5}"/>
              </a:ext>
            </a:extLst>
          </p:cNvPr>
          <p:cNvSpPr txBox="1"/>
          <p:nvPr/>
        </p:nvSpPr>
        <p:spPr>
          <a:xfrm>
            <a:off x="960783" y="6377611"/>
            <a:ext cx="4980146" cy="523220"/>
          </a:xfrm>
          <a:prstGeom prst="rect">
            <a:avLst/>
          </a:prstGeom>
          <a:noFill/>
        </p:spPr>
        <p:txBody>
          <a:bodyPr wrap="none" rtlCol="0">
            <a:spAutoFit/>
          </a:bodyPr>
          <a:lstStyle/>
          <a:p>
            <a:r>
              <a:rPr lang="en-US" sz="2800" dirty="0"/>
              <a:t>Windows 11 (2021)</a:t>
            </a:r>
            <a:r>
              <a:rPr lang="en-US" sz="2800" dirty="0">
                <a:sym typeface="Wingdings" pitchFamily="2" charset="2"/>
              </a:rPr>
              <a:t> TCP CUBIC</a:t>
            </a:r>
            <a:endParaRPr lang="en-US" sz="2800" dirty="0"/>
          </a:p>
        </p:txBody>
      </p:sp>
    </p:spTree>
    <p:extLst>
      <p:ext uri="{BB962C8B-B14F-4D97-AF65-F5344CB8AC3E}">
        <p14:creationId xmlns:p14="http://schemas.microsoft.com/office/powerpoint/2010/main" val="41756783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2"/>
          <p:cNvSpPr>
            <a:spLocks noGrp="1"/>
          </p:cNvSpPr>
          <p:nvPr>
            <p:ph type="sldNum" sz="quarter" idx="12"/>
          </p:nvPr>
        </p:nvSpPr>
        <p:spPr/>
        <p:txBody>
          <a:bodyPr/>
          <a:lstStyle/>
          <a:p>
            <a:fld id="{F53C8B32-1A4B-472E-AB65-60F6B42D9F67}" type="slidenum">
              <a:rPr lang="en-US"/>
              <a:pPr/>
              <a:t>69</a:t>
            </a:fld>
            <a:endParaRPr lang="en-US" dirty="0"/>
          </a:p>
        </p:txBody>
      </p:sp>
      <p:pic>
        <p:nvPicPr>
          <p:cNvPr id="520203" name="Picture 11"/>
          <p:cNvPicPr>
            <a:picLocks noChangeAspect="1" noChangeArrowheads="1"/>
          </p:cNvPicPr>
          <p:nvPr/>
        </p:nvPicPr>
        <p:blipFill>
          <a:blip r:embed="rId3" cstate="print"/>
          <a:srcRect/>
          <a:stretch>
            <a:fillRect/>
          </a:stretch>
        </p:blipFill>
        <p:spPr bwMode="auto">
          <a:xfrm>
            <a:off x="917575" y="1635125"/>
            <a:ext cx="7769225" cy="4079875"/>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72E13153-3C95-1B7A-2ECE-91A6CEC56F84}"/>
              </a:ext>
            </a:extLst>
          </p:cNvPr>
          <p:cNvSpPr txBox="1"/>
          <p:nvPr/>
        </p:nvSpPr>
        <p:spPr>
          <a:xfrm>
            <a:off x="0" y="6264959"/>
            <a:ext cx="8431282" cy="584775"/>
          </a:xfrm>
          <a:prstGeom prst="rect">
            <a:avLst/>
          </a:prstGeom>
          <a:noFill/>
        </p:spPr>
        <p:txBody>
          <a:bodyPr wrap="none" rtlCol="0">
            <a:spAutoFit/>
          </a:bodyPr>
          <a:lstStyle/>
          <a:p>
            <a:r>
              <a:rPr lang="en-US" sz="1600" dirty="0"/>
              <a:t>BIC/CUBIC slides are adopted from: </a:t>
            </a:r>
            <a:r>
              <a:rPr lang="en-US" sz="1600" dirty="0" err="1"/>
              <a:t>Injong</a:t>
            </a:r>
            <a:r>
              <a:rPr lang="en-US" sz="1600" dirty="0"/>
              <a:t> Rhee, </a:t>
            </a:r>
            <a:r>
              <a:rPr lang="en-US" sz="1600" dirty="0" err="1"/>
              <a:t>Lisong</a:t>
            </a:r>
            <a:r>
              <a:rPr lang="en-US" sz="1600" dirty="0"/>
              <a:t> Xu, Ahmed El-</a:t>
            </a:r>
            <a:r>
              <a:rPr lang="en-US" sz="1600" dirty="0" err="1"/>
              <a:t>Hassany</a:t>
            </a:r>
            <a:r>
              <a:rPr lang="en-US" sz="1600" dirty="0"/>
              <a:t>, Qian HE, Bob Kinicki</a:t>
            </a:r>
          </a:p>
          <a:p>
            <a:endParaRPr lang="en-US" sz="1600" dirty="0"/>
          </a:p>
        </p:txBody>
      </p:sp>
      <p:sp>
        <p:nvSpPr>
          <p:cNvPr id="11" name="Footer Placeholder 1"/>
          <p:cNvSpPr>
            <a:spLocks noGrp="1"/>
          </p:cNvSpPr>
          <p:nvPr>
            <p:ph type="ftr" sz="quarter" idx="11"/>
          </p:nvPr>
        </p:nvSpPr>
        <p:spPr>
          <a:xfrm>
            <a:off x="0" y="5795754"/>
            <a:ext cx="2362200" cy="365125"/>
          </a:xfrm>
        </p:spPr>
        <p:txBody>
          <a:bodyPr/>
          <a:lstStyle/>
          <a:p>
            <a:r>
              <a:rPr lang="en-US" dirty="0"/>
              <a:t>Source: TCP/IP Protocol Suite 4th</a:t>
            </a:r>
          </a:p>
        </p:txBody>
      </p:sp>
      <p:sp>
        <p:nvSpPr>
          <p:cNvPr id="3" name="Rectangle 2">
            <a:extLst>
              <a:ext uri="{FF2B5EF4-FFF2-40B4-BE49-F238E27FC236}">
                <a16:creationId xmlns:a16="http://schemas.microsoft.com/office/drawing/2014/main" id="{82977544-0435-119E-6290-D1E126840FB8}"/>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 Issues with Reno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A248A5CD-9D59-3F1E-7C17-8B3FC499FD3A}"/>
              </a:ext>
            </a:extLst>
          </p:cNvPr>
          <p:cNvSpPr>
            <a:spLocks noGrp="1"/>
          </p:cNvSpPr>
          <p:nvPr>
            <p:ph type="title"/>
          </p:nvPr>
        </p:nvSpPr>
        <p:spPr/>
        <p:txBody>
          <a:bodyPr/>
          <a:lstStyle/>
          <a:p>
            <a:r>
              <a:rPr lang="en-US" altLang="en-US">
                <a:ea typeface="ＭＳ Ｐゴシック" panose="020B0600070205080204" pitchFamily="34" charset="-128"/>
              </a:rPr>
              <a:t>TCP Tahoe </a:t>
            </a:r>
            <a:r>
              <a:rPr lang="en-US" altLang="en-US" sz="1800">
                <a:ea typeface="ＭＳ Ｐゴシック" panose="020B0600070205080204" pitchFamily="34" charset="-128"/>
              </a:rPr>
              <a:t>(Jacobson 1988)</a:t>
            </a:r>
          </a:p>
        </p:txBody>
      </p:sp>
      <p:sp>
        <p:nvSpPr>
          <p:cNvPr id="88066" name="Rectangle 18">
            <a:extLst>
              <a:ext uri="{FF2B5EF4-FFF2-40B4-BE49-F238E27FC236}">
                <a16:creationId xmlns:a16="http://schemas.microsoft.com/office/drawing/2014/main" id="{8392096F-DFC7-1242-F50F-2D769BC6D5A9}"/>
              </a:ext>
            </a:extLst>
          </p:cNvPr>
          <p:cNvSpPr>
            <a:spLocks noChangeArrowheads="1"/>
          </p:cNvSpPr>
          <p:nvPr/>
        </p:nvSpPr>
        <p:spPr bwMode="auto">
          <a:xfrm>
            <a:off x="889000" y="4546600"/>
            <a:ext cx="244475" cy="347663"/>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SS</a:t>
            </a:r>
          </a:p>
        </p:txBody>
      </p:sp>
      <p:sp>
        <p:nvSpPr>
          <p:cNvPr id="88067" name="Freeform 6">
            <a:extLst>
              <a:ext uri="{FF2B5EF4-FFF2-40B4-BE49-F238E27FC236}">
                <a16:creationId xmlns:a16="http://schemas.microsoft.com/office/drawing/2014/main" id="{6D3F2258-753D-8371-190F-EB04E2157D6D}"/>
              </a:ext>
            </a:extLst>
          </p:cNvPr>
          <p:cNvSpPr>
            <a:spLocks/>
          </p:cNvSpPr>
          <p:nvPr/>
        </p:nvSpPr>
        <p:spPr bwMode="auto">
          <a:xfrm>
            <a:off x="889000" y="3606800"/>
            <a:ext cx="261938" cy="862013"/>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68" name="Line 7">
            <a:extLst>
              <a:ext uri="{FF2B5EF4-FFF2-40B4-BE49-F238E27FC236}">
                <a16:creationId xmlns:a16="http://schemas.microsoft.com/office/drawing/2014/main" id="{B5E53A10-0847-A79F-4D22-AD2CD185B889}"/>
              </a:ext>
            </a:extLst>
          </p:cNvPr>
          <p:cNvSpPr>
            <a:spLocks noChangeShapeType="1"/>
          </p:cNvSpPr>
          <p:nvPr/>
        </p:nvSpPr>
        <p:spPr bwMode="auto">
          <a:xfrm flipV="1">
            <a:off x="1146175" y="2279650"/>
            <a:ext cx="1635125" cy="1327150"/>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69" name="Freeform 10">
            <a:extLst>
              <a:ext uri="{FF2B5EF4-FFF2-40B4-BE49-F238E27FC236}">
                <a16:creationId xmlns:a16="http://schemas.microsoft.com/office/drawing/2014/main" id="{07557F84-50C6-B89D-C945-ECF84B07DFFE}"/>
              </a:ext>
            </a:extLst>
          </p:cNvPr>
          <p:cNvSpPr>
            <a:spLocks/>
          </p:cNvSpPr>
          <p:nvPr/>
        </p:nvSpPr>
        <p:spPr bwMode="auto">
          <a:xfrm>
            <a:off x="2716213" y="3473450"/>
            <a:ext cx="274637" cy="992188"/>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70" name="Line 11">
            <a:extLst>
              <a:ext uri="{FF2B5EF4-FFF2-40B4-BE49-F238E27FC236}">
                <a16:creationId xmlns:a16="http://schemas.microsoft.com/office/drawing/2014/main" id="{03596FC6-6FA2-91C4-A0B7-56DD194EEE7C}"/>
              </a:ext>
            </a:extLst>
          </p:cNvPr>
          <p:cNvSpPr>
            <a:spLocks noChangeShapeType="1"/>
          </p:cNvSpPr>
          <p:nvPr/>
        </p:nvSpPr>
        <p:spPr bwMode="auto">
          <a:xfrm flipV="1">
            <a:off x="2986088" y="2894013"/>
            <a:ext cx="693737" cy="568325"/>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71" name="Freeform 12">
            <a:extLst>
              <a:ext uri="{FF2B5EF4-FFF2-40B4-BE49-F238E27FC236}">
                <a16:creationId xmlns:a16="http://schemas.microsoft.com/office/drawing/2014/main" id="{2A8ABE0A-CF54-6A48-813C-DB732283B99E}"/>
              </a:ext>
            </a:extLst>
          </p:cNvPr>
          <p:cNvSpPr>
            <a:spLocks/>
          </p:cNvSpPr>
          <p:nvPr/>
        </p:nvSpPr>
        <p:spPr bwMode="auto">
          <a:xfrm>
            <a:off x="3679825" y="3806825"/>
            <a:ext cx="260350" cy="644525"/>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72" name="Line 13">
            <a:extLst>
              <a:ext uri="{FF2B5EF4-FFF2-40B4-BE49-F238E27FC236}">
                <a16:creationId xmlns:a16="http://schemas.microsoft.com/office/drawing/2014/main" id="{D62854A5-9F43-69E6-26C4-ABD9F2633E5D}"/>
              </a:ext>
            </a:extLst>
          </p:cNvPr>
          <p:cNvSpPr>
            <a:spLocks noChangeShapeType="1"/>
          </p:cNvSpPr>
          <p:nvPr/>
        </p:nvSpPr>
        <p:spPr bwMode="auto">
          <a:xfrm flipV="1">
            <a:off x="3937000" y="2028825"/>
            <a:ext cx="2290763" cy="1792288"/>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73" name="Freeform 14">
            <a:extLst>
              <a:ext uri="{FF2B5EF4-FFF2-40B4-BE49-F238E27FC236}">
                <a16:creationId xmlns:a16="http://schemas.microsoft.com/office/drawing/2014/main" id="{D676326C-F4DD-9BA4-D150-EC1556E8D529}"/>
              </a:ext>
            </a:extLst>
          </p:cNvPr>
          <p:cNvSpPr>
            <a:spLocks/>
          </p:cNvSpPr>
          <p:nvPr/>
        </p:nvSpPr>
        <p:spPr bwMode="auto">
          <a:xfrm>
            <a:off x="6254750" y="3340100"/>
            <a:ext cx="363538" cy="1135063"/>
          </a:xfrm>
          <a:custGeom>
            <a:avLst/>
            <a:gdLst>
              <a:gd name="T0" fmla="*/ 0 w 165"/>
              <a:gd name="T1" fmla="*/ 2147483646 h 543"/>
              <a:gd name="T2" fmla="*/ 2147483646 w 165"/>
              <a:gd name="T3" fmla="*/ 2147483646 h 543"/>
              <a:gd name="T4" fmla="*/ 2147483646 w 165"/>
              <a:gd name="T5" fmla="*/ 2147483646 h 543"/>
              <a:gd name="T6" fmla="*/ 2147483646 w 165"/>
              <a:gd name="T7" fmla="*/ 2147483646 h 543"/>
              <a:gd name="T8" fmla="*/ 2147483646 w 165"/>
              <a:gd name="T9" fmla="*/ 2147483646 h 543"/>
              <a:gd name="T10" fmla="*/ 2147483646 w 165"/>
              <a:gd name="T11" fmla="*/ 2147483646 h 543"/>
              <a:gd name="T12" fmla="*/ 2147483646 w 165"/>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74" name="Line 15">
            <a:extLst>
              <a:ext uri="{FF2B5EF4-FFF2-40B4-BE49-F238E27FC236}">
                <a16:creationId xmlns:a16="http://schemas.microsoft.com/office/drawing/2014/main" id="{8AE372ED-F17D-367C-7EB2-3CC28DFA9F0E}"/>
              </a:ext>
            </a:extLst>
          </p:cNvPr>
          <p:cNvSpPr>
            <a:spLocks noChangeShapeType="1"/>
          </p:cNvSpPr>
          <p:nvPr/>
        </p:nvSpPr>
        <p:spPr bwMode="auto">
          <a:xfrm flipV="1">
            <a:off x="6600825" y="2593975"/>
            <a:ext cx="938213" cy="736600"/>
          </a:xfrm>
          <a:prstGeom prst="line">
            <a:avLst/>
          </a:prstGeom>
          <a:noFill/>
          <a:ln w="38100">
            <a:solidFill>
              <a:srgbClr val="0066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75" name="Text Box 16">
            <a:extLst>
              <a:ext uri="{FF2B5EF4-FFF2-40B4-BE49-F238E27FC236}">
                <a16:creationId xmlns:a16="http://schemas.microsoft.com/office/drawing/2014/main" id="{79CB4888-3664-70F8-B547-F341F6D8E4CA}"/>
              </a:ext>
            </a:extLst>
          </p:cNvPr>
          <p:cNvSpPr txBox="1">
            <a:spLocks noChangeArrowheads="1"/>
          </p:cNvSpPr>
          <p:nvPr/>
        </p:nvSpPr>
        <p:spPr bwMode="auto">
          <a:xfrm>
            <a:off x="8215313" y="4271963"/>
            <a:ext cx="625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time</a:t>
            </a:r>
          </a:p>
        </p:txBody>
      </p:sp>
      <p:sp>
        <p:nvSpPr>
          <p:cNvPr id="88076" name="Text Box 17">
            <a:extLst>
              <a:ext uri="{FF2B5EF4-FFF2-40B4-BE49-F238E27FC236}">
                <a16:creationId xmlns:a16="http://schemas.microsoft.com/office/drawing/2014/main" id="{38D5763F-BDC3-F334-2ABE-B628E47421EB}"/>
              </a:ext>
            </a:extLst>
          </p:cNvPr>
          <p:cNvSpPr txBox="1">
            <a:spLocks noChangeArrowheads="1"/>
          </p:cNvSpPr>
          <p:nvPr/>
        </p:nvSpPr>
        <p:spPr bwMode="auto">
          <a:xfrm>
            <a:off x="485775" y="1538288"/>
            <a:ext cx="9540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window</a:t>
            </a:r>
          </a:p>
        </p:txBody>
      </p:sp>
      <p:sp>
        <p:nvSpPr>
          <p:cNvPr id="88077" name="Rectangle 20">
            <a:extLst>
              <a:ext uri="{FF2B5EF4-FFF2-40B4-BE49-F238E27FC236}">
                <a16:creationId xmlns:a16="http://schemas.microsoft.com/office/drawing/2014/main" id="{372C8090-46F8-29A2-7940-1B5664B00C13}"/>
              </a:ext>
            </a:extLst>
          </p:cNvPr>
          <p:cNvSpPr>
            <a:spLocks noChangeArrowheads="1"/>
          </p:cNvSpPr>
          <p:nvPr/>
        </p:nvSpPr>
        <p:spPr bwMode="auto">
          <a:xfrm>
            <a:off x="1133475" y="4546600"/>
            <a:ext cx="1609725"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88078" name="Text Box 22">
            <a:extLst>
              <a:ext uri="{FF2B5EF4-FFF2-40B4-BE49-F238E27FC236}">
                <a16:creationId xmlns:a16="http://schemas.microsoft.com/office/drawing/2014/main" id="{8656431E-A5AD-E36F-61C5-BF05456C2418}"/>
              </a:ext>
            </a:extLst>
          </p:cNvPr>
          <p:cNvSpPr txBox="1">
            <a:spLocks noChangeArrowheads="1"/>
          </p:cNvSpPr>
          <p:nvPr/>
        </p:nvSpPr>
        <p:spPr bwMode="auto">
          <a:xfrm>
            <a:off x="1644650" y="454183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CA</a:t>
            </a:r>
          </a:p>
        </p:txBody>
      </p:sp>
      <p:sp>
        <p:nvSpPr>
          <p:cNvPr id="88079" name="Rectangle 23">
            <a:extLst>
              <a:ext uri="{FF2B5EF4-FFF2-40B4-BE49-F238E27FC236}">
                <a16:creationId xmlns:a16="http://schemas.microsoft.com/office/drawing/2014/main" id="{B5FAC726-0EB6-AA43-D9D3-C3F906E36DFB}"/>
              </a:ext>
            </a:extLst>
          </p:cNvPr>
          <p:cNvSpPr>
            <a:spLocks noChangeArrowheads="1"/>
          </p:cNvSpPr>
          <p:nvPr/>
        </p:nvSpPr>
        <p:spPr bwMode="auto">
          <a:xfrm>
            <a:off x="2741613" y="4543425"/>
            <a:ext cx="204787" cy="347663"/>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88080" name="Rectangle 24">
            <a:extLst>
              <a:ext uri="{FF2B5EF4-FFF2-40B4-BE49-F238E27FC236}">
                <a16:creationId xmlns:a16="http://schemas.microsoft.com/office/drawing/2014/main" id="{7F1AEBFD-59F0-FE5D-1B10-6A4C36710578}"/>
              </a:ext>
            </a:extLst>
          </p:cNvPr>
          <p:cNvSpPr>
            <a:spLocks noChangeArrowheads="1"/>
          </p:cNvSpPr>
          <p:nvPr/>
        </p:nvSpPr>
        <p:spPr bwMode="auto">
          <a:xfrm>
            <a:off x="2947988" y="4543425"/>
            <a:ext cx="733425"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88081" name="Rectangle 25">
            <a:extLst>
              <a:ext uri="{FF2B5EF4-FFF2-40B4-BE49-F238E27FC236}">
                <a16:creationId xmlns:a16="http://schemas.microsoft.com/office/drawing/2014/main" id="{31E1824C-F2D0-E51D-E5C4-DDCC7FFB71E1}"/>
              </a:ext>
            </a:extLst>
          </p:cNvPr>
          <p:cNvSpPr>
            <a:spLocks noChangeArrowheads="1"/>
          </p:cNvSpPr>
          <p:nvPr/>
        </p:nvSpPr>
        <p:spPr bwMode="auto">
          <a:xfrm>
            <a:off x="3667125" y="4548188"/>
            <a:ext cx="231775" cy="341312"/>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88082" name="Rectangle 26">
            <a:extLst>
              <a:ext uri="{FF2B5EF4-FFF2-40B4-BE49-F238E27FC236}">
                <a16:creationId xmlns:a16="http://schemas.microsoft.com/office/drawing/2014/main" id="{78DF5167-4AF8-9EB6-AD94-F5B1FA63E921}"/>
              </a:ext>
            </a:extLst>
          </p:cNvPr>
          <p:cNvSpPr>
            <a:spLocks noChangeArrowheads="1"/>
          </p:cNvSpPr>
          <p:nvPr/>
        </p:nvSpPr>
        <p:spPr bwMode="auto">
          <a:xfrm>
            <a:off x="3900488" y="4543425"/>
            <a:ext cx="2408237" cy="347663"/>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88083" name="Rectangle 27">
            <a:extLst>
              <a:ext uri="{FF2B5EF4-FFF2-40B4-BE49-F238E27FC236}">
                <a16:creationId xmlns:a16="http://schemas.microsoft.com/office/drawing/2014/main" id="{0B50874C-789C-AB48-C440-71523EBDDD06}"/>
              </a:ext>
            </a:extLst>
          </p:cNvPr>
          <p:cNvSpPr>
            <a:spLocks noChangeArrowheads="1"/>
          </p:cNvSpPr>
          <p:nvPr/>
        </p:nvSpPr>
        <p:spPr bwMode="auto">
          <a:xfrm>
            <a:off x="6299200" y="4546600"/>
            <a:ext cx="295275" cy="341313"/>
          </a:xfrm>
          <a:prstGeom prst="rect">
            <a:avLst/>
          </a:prstGeom>
          <a:solidFill>
            <a:srgbClr val="00CC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88084" name="Rectangle 28">
            <a:extLst>
              <a:ext uri="{FF2B5EF4-FFF2-40B4-BE49-F238E27FC236}">
                <a16:creationId xmlns:a16="http://schemas.microsoft.com/office/drawing/2014/main" id="{EF628C5B-5788-3584-A861-A5EF81A70C13}"/>
              </a:ext>
            </a:extLst>
          </p:cNvPr>
          <p:cNvSpPr>
            <a:spLocks noChangeArrowheads="1"/>
          </p:cNvSpPr>
          <p:nvPr/>
        </p:nvSpPr>
        <p:spPr bwMode="auto">
          <a:xfrm>
            <a:off x="6591300" y="4548188"/>
            <a:ext cx="1068388" cy="341312"/>
          </a:xfrm>
          <a:prstGeom prst="rect">
            <a:avLst/>
          </a:prstGeom>
          <a:solidFill>
            <a:srgbClr val="00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88085" name="Text Box 30">
            <a:extLst>
              <a:ext uri="{FF2B5EF4-FFF2-40B4-BE49-F238E27FC236}">
                <a16:creationId xmlns:a16="http://schemas.microsoft.com/office/drawing/2014/main" id="{58CBE66B-986E-CE40-E26D-337B5562DA4B}"/>
              </a:ext>
            </a:extLst>
          </p:cNvPr>
          <p:cNvSpPr txBox="1">
            <a:spLocks noChangeArrowheads="1"/>
          </p:cNvSpPr>
          <p:nvPr/>
        </p:nvSpPr>
        <p:spPr bwMode="auto">
          <a:xfrm>
            <a:off x="833438" y="5314950"/>
            <a:ext cx="2833687" cy="7064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SS: Slow Start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CA: Congestion Avoidance</a:t>
            </a:r>
          </a:p>
        </p:txBody>
      </p:sp>
      <p:sp>
        <p:nvSpPr>
          <p:cNvPr id="88086" name="Line 5">
            <a:extLst>
              <a:ext uri="{FF2B5EF4-FFF2-40B4-BE49-F238E27FC236}">
                <a16:creationId xmlns:a16="http://schemas.microsoft.com/office/drawing/2014/main" id="{074EAC73-55ED-FB8F-B68C-DDB1D7C5C8E8}"/>
              </a:ext>
            </a:extLst>
          </p:cNvPr>
          <p:cNvSpPr>
            <a:spLocks noChangeShapeType="1"/>
          </p:cNvSpPr>
          <p:nvPr/>
        </p:nvSpPr>
        <p:spPr bwMode="auto">
          <a:xfrm flipV="1">
            <a:off x="889000" y="1944688"/>
            <a:ext cx="0" cy="2511425"/>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8087" name="Line 4">
            <a:extLst>
              <a:ext uri="{FF2B5EF4-FFF2-40B4-BE49-F238E27FC236}">
                <a16:creationId xmlns:a16="http://schemas.microsoft.com/office/drawing/2014/main" id="{22895189-083F-9282-ABC3-5FC561BE79BE}"/>
              </a:ext>
            </a:extLst>
          </p:cNvPr>
          <p:cNvSpPr>
            <a:spLocks noChangeShapeType="1"/>
          </p:cNvSpPr>
          <p:nvPr/>
        </p:nvSpPr>
        <p:spPr bwMode="auto">
          <a:xfrm>
            <a:off x="889000" y="4468813"/>
            <a:ext cx="7277100" cy="0"/>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ltLang="zh-CN" sz="3200" dirty="0">
                <a:ea typeface="SimSun" pitchFamily="2" charset="-122"/>
              </a:rPr>
              <a:t>Response Function of TCP</a:t>
            </a:r>
          </a:p>
        </p:txBody>
      </p:sp>
      <p:sp>
        <p:nvSpPr>
          <p:cNvPr id="182275" name="Rectangle 3"/>
          <p:cNvSpPr>
            <a:spLocks noGrp="1" noChangeArrowheads="1"/>
          </p:cNvSpPr>
          <p:nvPr>
            <p:ph type="body" sz="half" idx="1"/>
          </p:nvPr>
        </p:nvSpPr>
        <p:spPr>
          <a:xfrm>
            <a:off x="457200" y="1066800"/>
            <a:ext cx="8382000" cy="1143000"/>
          </a:xfrm>
        </p:spPr>
        <p:txBody>
          <a:bodyPr/>
          <a:lstStyle/>
          <a:p>
            <a:pPr>
              <a:spcBef>
                <a:spcPct val="0"/>
              </a:spcBef>
            </a:pPr>
            <a:r>
              <a:rPr lang="en-US" altLang="zh-CN" sz="2000" dirty="0">
                <a:ea typeface="SimSun" pitchFamily="2" charset="-122"/>
              </a:rPr>
              <a:t>Response function of TCP is the average throughput of a TCP connection in terms of the packet loss probability, the packet size, and the round-trip time.</a:t>
            </a:r>
          </a:p>
        </p:txBody>
      </p:sp>
      <p:sp>
        <p:nvSpPr>
          <p:cNvPr id="9" name="Slide Number Placeholder 4"/>
          <p:cNvSpPr>
            <a:spLocks noGrp="1"/>
          </p:cNvSpPr>
          <p:nvPr>
            <p:ph type="sldNum" sz="quarter" idx="10"/>
          </p:nvPr>
        </p:nvSpPr>
        <p:spPr/>
        <p:txBody>
          <a:bodyPr/>
          <a:lstStyle/>
          <a:p>
            <a:fld id="{7966D471-EE2A-4173-9B8C-6C496C3CBFE2}" type="slidenum">
              <a:rPr lang="zh-CN" altLang="en-US"/>
              <a:pPr/>
              <a:t>70</a:t>
            </a:fld>
            <a:endParaRPr lang="en-US" altLang="zh-CN" dirty="0"/>
          </a:p>
        </p:txBody>
      </p:sp>
      <p:grpSp>
        <p:nvGrpSpPr>
          <p:cNvPr id="2" name="Group 14"/>
          <p:cNvGrpSpPr>
            <a:grpSpLocks/>
          </p:cNvGrpSpPr>
          <p:nvPr/>
        </p:nvGrpSpPr>
        <p:grpSpPr bwMode="auto">
          <a:xfrm>
            <a:off x="457200" y="2286000"/>
            <a:ext cx="8212138" cy="3663950"/>
            <a:chOff x="288" y="1440"/>
            <a:chExt cx="5173" cy="2308"/>
          </a:xfrm>
        </p:grpSpPr>
        <p:graphicFrame>
          <p:nvGraphicFramePr>
            <p:cNvPr id="182279" name="Object 7"/>
            <p:cNvGraphicFramePr>
              <a:graphicFrameLocks noChangeAspect="1"/>
            </p:cNvGraphicFramePr>
            <p:nvPr/>
          </p:nvGraphicFramePr>
          <p:xfrm>
            <a:off x="1303" y="1636"/>
            <a:ext cx="1567" cy="783"/>
          </p:xfrm>
          <a:graphic>
            <a:graphicData uri="http://schemas.openxmlformats.org/presentationml/2006/ole">
              <mc:AlternateContent xmlns:mc="http://schemas.openxmlformats.org/markup-compatibility/2006">
                <mc:Choice xmlns:v="urn:schemas-microsoft-com:vml" Requires="v">
                  <p:oleObj name="Equation" r:id="rId4" imgW="888840" imgH="444240" progId="Equation.3">
                    <p:embed/>
                  </p:oleObj>
                </mc:Choice>
                <mc:Fallback>
                  <p:oleObj name="Equation" r:id="rId4" imgW="888840" imgH="444240" progId="Equation.3">
                    <p:embed/>
                    <p:pic>
                      <p:nvPicPr>
                        <p:cNvPr id="182279"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3" y="1636"/>
                          <a:ext cx="1567" cy="7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2281" name="Rectangle 9"/>
            <p:cNvSpPr>
              <a:spLocks noChangeArrowheads="1"/>
            </p:cNvSpPr>
            <p:nvPr/>
          </p:nvSpPr>
          <p:spPr bwMode="auto">
            <a:xfrm>
              <a:off x="1008" y="2448"/>
              <a:ext cx="3408" cy="816"/>
            </a:xfrm>
            <a:prstGeom prst="rect">
              <a:avLst/>
            </a:prstGeom>
            <a:noFill/>
            <a:ln w="9525">
              <a:noFill/>
              <a:miter lim="800000"/>
              <a:headEnd/>
              <a:tailEnd/>
            </a:ln>
            <a:effectLst/>
          </p:spPr>
          <p:txBody>
            <a:bodyPr/>
            <a:lstStyle/>
            <a:p>
              <a:pPr marL="742950" lvl="1" indent="-285750" algn="l">
                <a:spcBef>
                  <a:spcPct val="20000"/>
                </a:spcBef>
                <a:buClr>
                  <a:schemeClr val="accent1"/>
                </a:buClr>
                <a:buSzPct val="70000"/>
                <a:buFont typeface="Wingdings" pitchFamily="2" charset="2"/>
                <a:buChar char="l"/>
              </a:pPr>
              <a:r>
                <a:rPr lang="en-US" altLang="zh-CN" i="1" dirty="0">
                  <a:latin typeface="Courier New" pitchFamily="49" charset="0"/>
                </a:rPr>
                <a:t>R  </a:t>
              </a:r>
              <a:r>
                <a:rPr lang="en-US" altLang="zh-CN" dirty="0">
                  <a:latin typeface="Courier New" pitchFamily="49" charset="0"/>
                </a:rPr>
                <a:t>:</a:t>
              </a:r>
              <a:r>
                <a:rPr lang="en-US" altLang="zh-CN" dirty="0"/>
                <a:t> Average Throughput</a:t>
              </a:r>
            </a:p>
            <a:p>
              <a:pPr marL="742950" lvl="1" indent="-285750" algn="l">
                <a:spcBef>
                  <a:spcPct val="20000"/>
                </a:spcBef>
                <a:buClr>
                  <a:schemeClr val="accent1"/>
                </a:buClr>
                <a:buSzPct val="70000"/>
                <a:buFont typeface="Wingdings" pitchFamily="2" charset="2"/>
                <a:buChar char="l"/>
              </a:pPr>
              <a:r>
                <a:rPr lang="en-US" altLang="zh-CN" i="1" dirty="0">
                  <a:latin typeface="Courier New" pitchFamily="49" charset="0"/>
                </a:rPr>
                <a:t>MSS</a:t>
              </a:r>
              <a:r>
                <a:rPr lang="en-US" altLang="zh-CN" dirty="0">
                  <a:latin typeface="Courier New" pitchFamily="49" charset="0"/>
                </a:rPr>
                <a:t>:</a:t>
              </a:r>
              <a:r>
                <a:rPr lang="en-US" altLang="zh-CN" dirty="0"/>
                <a:t> Packet Size</a:t>
              </a:r>
            </a:p>
            <a:p>
              <a:pPr marL="742950" lvl="1" indent="-285750" algn="l">
                <a:spcBef>
                  <a:spcPct val="20000"/>
                </a:spcBef>
                <a:buClr>
                  <a:schemeClr val="accent1"/>
                </a:buClr>
                <a:buSzPct val="70000"/>
                <a:buFont typeface="Wingdings" pitchFamily="2" charset="2"/>
                <a:buChar char="l"/>
              </a:pPr>
              <a:r>
                <a:rPr lang="en-US" altLang="zh-CN" i="1" dirty="0">
                  <a:latin typeface="Courier New" pitchFamily="49" charset="0"/>
                </a:rPr>
                <a:t>RTT</a:t>
              </a:r>
              <a:r>
                <a:rPr lang="en-US" altLang="zh-CN" dirty="0">
                  <a:latin typeface="Courier New" pitchFamily="49" charset="0"/>
                </a:rPr>
                <a:t>:</a:t>
              </a:r>
              <a:r>
                <a:rPr lang="en-US" altLang="zh-CN" dirty="0"/>
                <a:t> Round-Trip Time</a:t>
              </a:r>
            </a:p>
            <a:p>
              <a:pPr marL="742950" lvl="1" indent="-285750" algn="l">
                <a:spcBef>
                  <a:spcPct val="20000"/>
                </a:spcBef>
                <a:buClr>
                  <a:schemeClr val="accent1"/>
                </a:buClr>
                <a:buSzPct val="70000"/>
                <a:buFont typeface="Wingdings" pitchFamily="2" charset="2"/>
                <a:buChar char="l"/>
              </a:pPr>
              <a:r>
                <a:rPr lang="en-US" altLang="zh-CN" i="1" dirty="0">
                  <a:latin typeface="Courier New" pitchFamily="49" charset="0"/>
                </a:rPr>
                <a:t>P  </a:t>
              </a:r>
              <a:r>
                <a:rPr lang="en-US" altLang="zh-CN" dirty="0">
                  <a:latin typeface="Courier New" pitchFamily="49" charset="0"/>
                </a:rPr>
                <a:t>:</a:t>
              </a:r>
              <a:r>
                <a:rPr lang="en-US" altLang="zh-CN" dirty="0"/>
                <a:t> Packet Loss Probability</a:t>
              </a:r>
              <a:endParaRPr lang="zh-CN" altLang="en-US" dirty="0"/>
            </a:p>
          </p:txBody>
        </p:sp>
        <p:sp>
          <p:nvSpPr>
            <p:cNvPr id="182282" name="Rectangle 10"/>
            <p:cNvSpPr>
              <a:spLocks noChangeArrowheads="1"/>
            </p:cNvSpPr>
            <p:nvPr/>
          </p:nvSpPr>
          <p:spPr bwMode="auto">
            <a:xfrm>
              <a:off x="288" y="1440"/>
              <a:ext cx="4704" cy="384"/>
            </a:xfrm>
            <a:prstGeom prst="rect">
              <a:avLst/>
            </a:prstGeom>
            <a:noFill/>
            <a:ln w="9525">
              <a:no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Response Function of TCP is :</a:t>
              </a:r>
            </a:p>
          </p:txBody>
        </p:sp>
        <p:sp>
          <p:nvSpPr>
            <p:cNvPr id="182284" name="Text Box 12"/>
            <p:cNvSpPr txBox="1">
              <a:spLocks noChangeArrowheads="1"/>
            </p:cNvSpPr>
            <p:nvPr/>
          </p:nvSpPr>
          <p:spPr bwMode="auto">
            <a:xfrm>
              <a:off x="528" y="3418"/>
              <a:ext cx="4933" cy="330"/>
            </a:xfrm>
            <a:prstGeom prst="rect">
              <a:avLst/>
            </a:prstGeom>
            <a:noFill/>
            <a:ln w="50800" algn="ctr">
              <a:noFill/>
              <a:miter lim="800000"/>
              <a:headEnd/>
              <a:tailEnd/>
            </a:ln>
            <a:effectLst/>
          </p:spPr>
          <p:txBody>
            <a:bodyPr>
              <a:spAutoFit/>
            </a:bodyPr>
            <a:lstStyle/>
            <a:p>
              <a:pPr algn="l"/>
              <a:r>
                <a:rPr lang="en-US" altLang="zh-CN" sz="1400" dirty="0"/>
                <a:t>J. Padhye, V. Firoio, D. Towsley, J. Kurose, "Modeling TCP Throughput: a Simple Model and its Empirical Validation", Proceedings of SIGCOMM 98</a:t>
              </a:r>
              <a:endParaRPr lang="zh-CN" altLang="en-US" sz="1400" dirty="0"/>
            </a:p>
          </p:txBody>
        </p:sp>
      </p:grpSp>
    </p:spTree>
    <p:custDataLst>
      <p:tags r:id="rId1"/>
    </p:custDataLst>
    <p:extLst>
      <p:ext uri="{BB962C8B-B14F-4D97-AF65-F5344CB8AC3E}">
        <p14:creationId xmlns:p14="http://schemas.microsoft.com/office/powerpoint/2010/main" val="17428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rot="8519414">
            <a:off x="6131703" y="2653480"/>
            <a:ext cx="195171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rot="10503655">
            <a:off x="6323597" y="3269202"/>
            <a:ext cx="160024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12916897">
            <a:off x="6158561" y="4064651"/>
            <a:ext cx="195171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2415740">
            <a:off x="1321140" y="2630537"/>
            <a:ext cx="195171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rot="575785">
            <a:off x="1482610" y="3171686"/>
            <a:ext cx="160024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rot="19556510">
            <a:off x="1479475" y="3819192"/>
            <a:ext cx="195171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router-clip-art.jpg"/>
          <p:cNvPicPr>
            <a:picLocks noGrp="1" noChangeAspect="1"/>
          </p:cNvPicPr>
          <p:nvPr>
            <p:ph idx="1"/>
          </p:nvPr>
        </p:nvPicPr>
        <p:blipFill>
          <a:blip r:embed="rId2" cstate="print"/>
          <a:stretch>
            <a:fillRect/>
          </a:stretch>
        </p:blipFill>
        <p:spPr>
          <a:xfrm>
            <a:off x="2819400" y="3124200"/>
            <a:ext cx="798269" cy="586023"/>
          </a:xfrm>
        </p:spPr>
      </p:pic>
      <p:sp>
        <p:nvSpPr>
          <p:cNvPr id="7" name="Rectangle 6"/>
          <p:cNvSpPr/>
          <p:nvPr/>
        </p:nvSpPr>
        <p:spPr>
          <a:xfrm>
            <a:off x="3581400" y="3352800"/>
            <a:ext cx="22098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descr="C:\Users\Ahmed\AppData\Local\Microsoft\Windows\Temporary Internet Files\Content.IE5\2QCGC6KP\MC900434845[1].png"/>
          <p:cNvPicPr>
            <a:picLocks noChangeAspect="1" noChangeArrowheads="1"/>
          </p:cNvPicPr>
          <p:nvPr/>
        </p:nvPicPr>
        <p:blipFill>
          <a:blip r:embed="rId3" cstate="print"/>
          <a:srcRect/>
          <a:stretch>
            <a:fillRect/>
          </a:stretch>
        </p:blipFill>
        <p:spPr bwMode="auto">
          <a:xfrm>
            <a:off x="1066800" y="1524000"/>
            <a:ext cx="838200" cy="838200"/>
          </a:xfrm>
          <a:prstGeom prst="rect">
            <a:avLst/>
          </a:prstGeom>
          <a:noFill/>
        </p:spPr>
      </p:pic>
      <p:pic>
        <p:nvPicPr>
          <p:cNvPr id="9" name="Picture 3" descr="C:\Users\Ahmed\AppData\Local\Microsoft\Windows\Temporary Internet Files\Content.IE5\2QCGC6KP\MC900434845[1].png"/>
          <p:cNvPicPr>
            <a:picLocks noChangeAspect="1" noChangeArrowheads="1"/>
          </p:cNvPicPr>
          <p:nvPr/>
        </p:nvPicPr>
        <p:blipFill>
          <a:blip r:embed="rId3" cstate="print"/>
          <a:srcRect/>
          <a:stretch>
            <a:fillRect/>
          </a:stretch>
        </p:blipFill>
        <p:spPr bwMode="auto">
          <a:xfrm>
            <a:off x="1066800" y="2667000"/>
            <a:ext cx="838200" cy="838200"/>
          </a:xfrm>
          <a:prstGeom prst="rect">
            <a:avLst/>
          </a:prstGeom>
          <a:noFill/>
        </p:spPr>
      </p:pic>
      <p:pic>
        <p:nvPicPr>
          <p:cNvPr id="10" name="Picture 3" descr="C:\Users\Ahmed\AppData\Local\Microsoft\Windows\Temporary Internet Files\Content.IE5\2QCGC6KP\MC900434845[1].png"/>
          <p:cNvPicPr>
            <a:picLocks noChangeAspect="1" noChangeArrowheads="1"/>
          </p:cNvPicPr>
          <p:nvPr/>
        </p:nvPicPr>
        <p:blipFill>
          <a:blip r:embed="rId3" cstate="print"/>
          <a:srcRect/>
          <a:stretch>
            <a:fillRect/>
          </a:stretch>
        </p:blipFill>
        <p:spPr bwMode="auto">
          <a:xfrm>
            <a:off x="1066800" y="3886200"/>
            <a:ext cx="838200" cy="838200"/>
          </a:xfrm>
          <a:prstGeom prst="rect">
            <a:avLst/>
          </a:prstGeom>
          <a:noFill/>
        </p:spPr>
      </p:pic>
      <p:pic>
        <p:nvPicPr>
          <p:cNvPr id="11" name="Picture 3" descr="C:\Users\Ahmed\AppData\Local\Microsoft\Windows\Temporary Internet Files\Content.IE5\2QCGC6KP\MC900434845[1].png"/>
          <p:cNvPicPr>
            <a:picLocks noChangeAspect="1" noChangeArrowheads="1"/>
          </p:cNvPicPr>
          <p:nvPr/>
        </p:nvPicPr>
        <p:blipFill>
          <a:blip r:embed="rId3" cstate="print"/>
          <a:srcRect/>
          <a:stretch>
            <a:fillRect/>
          </a:stretch>
        </p:blipFill>
        <p:spPr bwMode="auto">
          <a:xfrm>
            <a:off x="7620000" y="1752600"/>
            <a:ext cx="838200" cy="838200"/>
          </a:xfrm>
          <a:prstGeom prst="rect">
            <a:avLst/>
          </a:prstGeom>
          <a:noFill/>
        </p:spPr>
      </p:pic>
      <p:pic>
        <p:nvPicPr>
          <p:cNvPr id="12" name="Picture 3" descr="C:\Users\Ahmed\AppData\Local\Microsoft\Windows\Temporary Internet Files\Content.IE5\2QCGC6KP\MC900434845[1].png"/>
          <p:cNvPicPr>
            <a:picLocks noChangeAspect="1" noChangeArrowheads="1"/>
          </p:cNvPicPr>
          <p:nvPr/>
        </p:nvPicPr>
        <p:blipFill>
          <a:blip r:embed="rId3" cstate="print"/>
          <a:srcRect/>
          <a:stretch>
            <a:fillRect/>
          </a:stretch>
        </p:blipFill>
        <p:spPr bwMode="auto">
          <a:xfrm>
            <a:off x="7620000" y="2895600"/>
            <a:ext cx="838200" cy="838200"/>
          </a:xfrm>
          <a:prstGeom prst="rect">
            <a:avLst/>
          </a:prstGeom>
          <a:noFill/>
        </p:spPr>
      </p:pic>
      <p:pic>
        <p:nvPicPr>
          <p:cNvPr id="13" name="Picture 3" descr="C:\Users\Ahmed\AppData\Local\Microsoft\Windows\Temporary Internet Files\Content.IE5\2QCGC6KP\MC900434845[1].png"/>
          <p:cNvPicPr>
            <a:picLocks noChangeAspect="1" noChangeArrowheads="1"/>
          </p:cNvPicPr>
          <p:nvPr/>
        </p:nvPicPr>
        <p:blipFill>
          <a:blip r:embed="rId3" cstate="print"/>
          <a:srcRect/>
          <a:stretch>
            <a:fillRect/>
          </a:stretch>
        </p:blipFill>
        <p:spPr bwMode="auto">
          <a:xfrm>
            <a:off x="7620000" y="4114800"/>
            <a:ext cx="838200" cy="838200"/>
          </a:xfrm>
          <a:prstGeom prst="rect">
            <a:avLst/>
          </a:prstGeom>
          <a:noFill/>
        </p:spPr>
      </p:pic>
      <p:pic>
        <p:nvPicPr>
          <p:cNvPr id="6" name="Content Placeholder 3" descr="router-clip-art.jpg"/>
          <p:cNvPicPr>
            <a:picLocks noChangeAspect="1"/>
          </p:cNvPicPr>
          <p:nvPr/>
        </p:nvPicPr>
        <p:blipFill>
          <a:blip r:embed="rId2" cstate="print"/>
          <a:stretch>
            <a:fillRect/>
          </a:stretch>
        </p:blipFill>
        <p:spPr>
          <a:xfrm>
            <a:off x="5715000" y="3127248"/>
            <a:ext cx="798269" cy="586023"/>
          </a:xfrm>
          <a:prstGeom prst="rect">
            <a:avLst/>
          </a:prstGeom>
        </p:spPr>
      </p:pic>
      <p:sp>
        <p:nvSpPr>
          <p:cNvPr id="20" name="TextBox 19"/>
          <p:cNvSpPr txBox="1"/>
          <p:nvPr/>
        </p:nvSpPr>
        <p:spPr>
          <a:xfrm>
            <a:off x="4279779" y="2873219"/>
            <a:ext cx="849913" cy="523220"/>
          </a:xfrm>
          <a:prstGeom prst="rect">
            <a:avLst/>
          </a:prstGeom>
          <a:noFill/>
        </p:spPr>
        <p:txBody>
          <a:bodyPr wrap="none" rtlCol="0">
            <a:spAutoFit/>
          </a:bodyPr>
          <a:lstStyle/>
          <a:p>
            <a:r>
              <a:rPr lang="en-US" sz="2800" dirty="0"/>
              <a:t>x ms</a:t>
            </a:r>
          </a:p>
        </p:txBody>
      </p:sp>
      <p:sp>
        <p:nvSpPr>
          <p:cNvPr id="21" name="TextBox 20"/>
          <p:cNvSpPr txBox="1"/>
          <p:nvPr/>
        </p:nvSpPr>
        <p:spPr>
          <a:xfrm>
            <a:off x="1966253" y="1932145"/>
            <a:ext cx="978153" cy="523220"/>
          </a:xfrm>
          <a:prstGeom prst="rect">
            <a:avLst/>
          </a:prstGeom>
          <a:noFill/>
        </p:spPr>
        <p:txBody>
          <a:bodyPr wrap="none" rtlCol="0">
            <a:spAutoFit/>
          </a:bodyPr>
          <a:lstStyle/>
          <a:p>
            <a:r>
              <a:rPr lang="en-US" sz="2800" dirty="0"/>
              <a:t>y</a:t>
            </a:r>
            <a:r>
              <a:rPr lang="en-US" sz="2800" baseline="-25000" dirty="0"/>
              <a:t>1</a:t>
            </a:r>
            <a:r>
              <a:rPr lang="en-US" sz="2800" dirty="0"/>
              <a:t> ms</a:t>
            </a:r>
          </a:p>
        </p:txBody>
      </p:sp>
      <p:sp>
        <p:nvSpPr>
          <p:cNvPr id="22" name="TextBox 21"/>
          <p:cNvSpPr txBox="1"/>
          <p:nvPr/>
        </p:nvSpPr>
        <p:spPr>
          <a:xfrm>
            <a:off x="1668881" y="3114951"/>
            <a:ext cx="978153" cy="523220"/>
          </a:xfrm>
          <a:prstGeom prst="rect">
            <a:avLst/>
          </a:prstGeom>
          <a:noFill/>
        </p:spPr>
        <p:txBody>
          <a:bodyPr wrap="none" rtlCol="0">
            <a:spAutoFit/>
          </a:bodyPr>
          <a:lstStyle/>
          <a:p>
            <a:r>
              <a:rPr lang="en-US" sz="2800" dirty="0"/>
              <a:t>y</a:t>
            </a:r>
            <a:r>
              <a:rPr lang="en-US" sz="2800" baseline="-25000" dirty="0"/>
              <a:t>2</a:t>
            </a:r>
            <a:r>
              <a:rPr lang="en-US" sz="2800" dirty="0"/>
              <a:t> ms</a:t>
            </a:r>
          </a:p>
        </p:txBody>
      </p:sp>
      <p:sp>
        <p:nvSpPr>
          <p:cNvPr id="23" name="TextBox 22"/>
          <p:cNvSpPr txBox="1"/>
          <p:nvPr/>
        </p:nvSpPr>
        <p:spPr>
          <a:xfrm>
            <a:off x="6292280" y="2138580"/>
            <a:ext cx="957313" cy="523220"/>
          </a:xfrm>
          <a:prstGeom prst="rect">
            <a:avLst/>
          </a:prstGeom>
          <a:noFill/>
        </p:spPr>
        <p:txBody>
          <a:bodyPr wrap="none" rtlCol="0">
            <a:spAutoFit/>
          </a:bodyPr>
          <a:lstStyle/>
          <a:p>
            <a:r>
              <a:rPr lang="en-US" sz="2800" dirty="0"/>
              <a:t>z</a:t>
            </a:r>
            <a:r>
              <a:rPr lang="en-US" sz="2800" baseline="-25000" dirty="0"/>
              <a:t>1</a:t>
            </a:r>
            <a:r>
              <a:rPr lang="en-US" sz="2800" dirty="0"/>
              <a:t> ms</a:t>
            </a:r>
          </a:p>
        </p:txBody>
      </p:sp>
      <p:sp>
        <p:nvSpPr>
          <p:cNvPr id="24" name="TextBox 23"/>
          <p:cNvSpPr txBox="1"/>
          <p:nvPr/>
        </p:nvSpPr>
        <p:spPr>
          <a:xfrm>
            <a:off x="6806356" y="3175258"/>
            <a:ext cx="957313" cy="523220"/>
          </a:xfrm>
          <a:prstGeom prst="rect">
            <a:avLst/>
          </a:prstGeom>
          <a:noFill/>
        </p:spPr>
        <p:txBody>
          <a:bodyPr wrap="none" rtlCol="0">
            <a:spAutoFit/>
          </a:bodyPr>
          <a:lstStyle/>
          <a:p>
            <a:r>
              <a:rPr lang="en-US" sz="2800" dirty="0"/>
              <a:t>z</a:t>
            </a:r>
            <a:r>
              <a:rPr lang="en-US" sz="2800" baseline="-25000" dirty="0"/>
              <a:t>2</a:t>
            </a:r>
            <a:r>
              <a:rPr lang="en-US" sz="2800" dirty="0"/>
              <a:t> ms</a:t>
            </a:r>
          </a:p>
        </p:txBody>
      </p:sp>
      <p:sp>
        <p:nvSpPr>
          <p:cNvPr id="25" name="TextBox 24"/>
          <p:cNvSpPr txBox="1"/>
          <p:nvPr/>
        </p:nvSpPr>
        <p:spPr>
          <a:xfrm>
            <a:off x="3200401" y="4689503"/>
            <a:ext cx="3483646" cy="523220"/>
          </a:xfrm>
          <a:prstGeom prst="rect">
            <a:avLst/>
          </a:prstGeom>
          <a:noFill/>
        </p:spPr>
        <p:txBody>
          <a:bodyPr wrap="none" rtlCol="0">
            <a:spAutoFit/>
          </a:bodyPr>
          <a:lstStyle/>
          <a:p>
            <a:r>
              <a:rPr lang="en-US" sz="2800" dirty="0"/>
              <a:t>y</a:t>
            </a:r>
            <a:r>
              <a:rPr lang="en-US" sz="2800" baseline="-25000" dirty="0"/>
              <a:t>1</a:t>
            </a:r>
            <a:r>
              <a:rPr lang="en-US" sz="2800" dirty="0"/>
              <a:t> + x + z</a:t>
            </a:r>
            <a:r>
              <a:rPr lang="en-US" sz="2800" baseline="-25000" dirty="0"/>
              <a:t>1</a:t>
            </a:r>
            <a:r>
              <a:rPr lang="en-US" sz="2800" dirty="0"/>
              <a:t> &gt;&gt; y</a:t>
            </a:r>
            <a:r>
              <a:rPr lang="en-US" sz="2800" baseline="-25000" dirty="0"/>
              <a:t>2</a:t>
            </a:r>
            <a:r>
              <a:rPr lang="en-US" sz="2800" dirty="0"/>
              <a:t> + x + z</a:t>
            </a:r>
            <a:r>
              <a:rPr lang="en-US" sz="2800" baseline="-25000" dirty="0"/>
              <a:t>2</a:t>
            </a:r>
          </a:p>
        </p:txBody>
      </p:sp>
      <p:sp>
        <p:nvSpPr>
          <p:cNvPr id="5" name="Rectangle 4">
            <a:extLst>
              <a:ext uri="{FF2B5EF4-FFF2-40B4-BE49-F238E27FC236}">
                <a16:creationId xmlns:a16="http://schemas.microsoft.com/office/drawing/2014/main" id="{7583C948-B283-09E0-F1E8-FA959CED422F}"/>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 Issues with Reno – RTT unfairness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Rectangle 5"/>
          <p:cNvSpPr>
            <a:spLocks noGrp="1" noChangeArrowheads="1"/>
          </p:cNvSpPr>
          <p:nvPr>
            <p:ph type="title"/>
          </p:nvPr>
        </p:nvSpPr>
        <p:spPr/>
        <p:txBody>
          <a:bodyPr/>
          <a:lstStyle/>
          <a:p>
            <a:r>
              <a:rPr lang="en-US" altLang="zh-CN" sz="3200" dirty="0">
                <a:ea typeface="SimSun" pitchFamily="2" charset="-122"/>
              </a:rPr>
              <a:t>Why BIC (Response Function of TCP)</a:t>
            </a:r>
          </a:p>
        </p:txBody>
      </p:sp>
      <p:graphicFrame>
        <p:nvGraphicFramePr>
          <p:cNvPr id="62476" name="Object 12"/>
          <p:cNvGraphicFramePr>
            <a:graphicFrameLocks noGrp="1" noChangeAspect="1"/>
          </p:cNvGraphicFramePr>
          <p:nvPr>
            <p:ph sz="half" idx="1"/>
          </p:nvPr>
        </p:nvGraphicFramePr>
        <p:xfrm>
          <a:off x="304800" y="1446213"/>
          <a:ext cx="8131175" cy="4802187"/>
        </p:xfrm>
        <a:graphic>
          <a:graphicData uri="http://schemas.openxmlformats.org/presentationml/2006/ole">
            <mc:AlternateContent xmlns:mc="http://schemas.openxmlformats.org/markup-compatibility/2006">
              <mc:Choice xmlns:v="urn:schemas-microsoft-com:vml" Requires="v">
                <p:oleObj name="Chart" r:id="rId4" imgW="7934257" imgH="4686300" progId="MSGraph.Chart.8">
                  <p:embed followColorScheme="full"/>
                </p:oleObj>
              </mc:Choice>
              <mc:Fallback>
                <p:oleObj name="Chart" r:id="rId4" imgW="7934257" imgH="4686300" progId="MSGraph.Chart.8">
                  <p:embed followColorScheme="full"/>
                  <p:pic>
                    <p:nvPicPr>
                      <p:cNvPr id="62476"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6213"/>
                        <a:ext cx="8131175" cy="4802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Slide Number Placeholder 4"/>
          <p:cNvSpPr>
            <a:spLocks noGrp="1"/>
          </p:cNvSpPr>
          <p:nvPr>
            <p:ph type="sldNum" sz="quarter" idx="12"/>
          </p:nvPr>
        </p:nvSpPr>
        <p:spPr/>
        <p:txBody>
          <a:bodyPr/>
          <a:lstStyle/>
          <a:p>
            <a:fld id="{CE5A915E-16FD-45AE-862E-1757AF4B1DA8}" type="slidenum">
              <a:rPr lang="zh-CN" altLang="en-US"/>
              <a:pPr/>
              <a:t>72</a:t>
            </a:fld>
            <a:endParaRPr lang="en-US" altLang="zh-CN" dirty="0"/>
          </a:p>
        </p:txBody>
      </p:sp>
      <p:sp>
        <p:nvSpPr>
          <p:cNvPr id="62483" name="AutoShape 19"/>
          <p:cNvSpPr>
            <a:spLocks noChangeArrowheads="1"/>
          </p:cNvSpPr>
          <p:nvPr/>
        </p:nvSpPr>
        <p:spPr bwMode="auto">
          <a:xfrm>
            <a:off x="1524000" y="838200"/>
            <a:ext cx="5105400" cy="1371600"/>
          </a:xfrm>
          <a:prstGeom prst="wedgeRoundRectCallout">
            <a:avLst>
              <a:gd name="adj1" fmla="val -44185"/>
              <a:gd name="adj2" fmla="val 63310"/>
              <a:gd name="adj3" fmla="val 16667"/>
            </a:avLst>
          </a:prstGeom>
          <a:solidFill>
            <a:schemeClr val="accent1"/>
          </a:solidFill>
          <a:ln w="50800" algn="ctr">
            <a:solidFill>
              <a:srgbClr val="3366FF"/>
            </a:solidFill>
            <a:miter lim="800000"/>
            <a:headEnd/>
            <a:tailEnd/>
          </a:ln>
          <a:effectLst/>
        </p:spPr>
        <p:txBody>
          <a:bodyPr lIns="9144" rIns="9144"/>
          <a:lstStyle/>
          <a:p>
            <a:pPr algn="l"/>
            <a:r>
              <a:rPr lang="en-US" altLang="zh-CN" dirty="0"/>
              <a:t>10Gbps requires a packet loss rate of 10</a:t>
            </a:r>
            <a:r>
              <a:rPr lang="en-US" altLang="zh-CN" baseline="30000" dirty="0"/>
              <a:t>-10</a:t>
            </a:r>
            <a:r>
              <a:rPr lang="en-US" altLang="zh-CN" dirty="0"/>
              <a:t>, or correspondingly a link bit error rate of at most 10</a:t>
            </a:r>
            <a:r>
              <a:rPr lang="en-US" altLang="zh-CN" baseline="30000" dirty="0"/>
              <a:t>-14</a:t>
            </a:r>
            <a:r>
              <a:rPr lang="en-US" altLang="zh-CN" dirty="0"/>
              <a:t>, which is an unrealistic (or at least hard) requirement for current networks</a:t>
            </a:r>
          </a:p>
        </p:txBody>
      </p:sp>
      <p:sp>
        <p:nvSpPr>
          <p:cNvPr id="62484" name="Text Box 20"/>
          <p:cNvSpPr txBox="1">
            <a:spLocks noChangeArrowheads="1"/>
          </p:cNvSpPr>
          <p:nvPr/>
        </p:nvSpPr>
        <p:spPr bwMode="auto">
          <a:xfrm>
            <a:off x="1143000" y="6248400"/>
            <a:ext cx="5168531" cy="307777"/>
          </a:xfrm>
          <a:prstGeom prst="rect">
            <a:avLst/>
          </a:prstGeom>
          <a:noFill/>
          <a:ln w="50800" algn="ctr">
            <a:noFill/>
            <a:miter lim="800000"/>
            <a:headEnd/>
            <a:tailEnd/>
          </a:ln>
          <a:effectLst/>
        </p:spPr>
        <p:txBody>
          <a:bodyPr wrap="none">
            <a:spAutoFit/>
          </a:bodyPr>
          <a:lstStyle/>
          <a:p>
            <a:pPr algn="l">
              <a:buClr>
                <a:schemeClr val="hlink"/>
              </a:buClr>
              <a:buFont typeface="Wingdings" pitchFamily="2" charset="2"/>
              <a:buNone/>
            </a:pPr>
            <a:r>
              <a:rPr lang="en-US" altLang="zh-CN" sz="1400" dirty="0"/>
              <a:t>Using Log-Log scale, Assuming 1250-Byte packet size, and 100ms RTT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2483"/>
                                        </p:tgtEl>
                                        <p:attrNameLst>
                                          <p:attrName>style.visibility</p:attrName>
                                        </p:attrNameLst>
                                      </p:cBhvr>
                                      <p:to>
                                        <p:strVal val="visible"/>
                                      </p:to>
                                    </p:set>
                                    <p:animEffect transition="in" filter="wipe(up)">
                                      <p:cBhvr>
                                        <p:cTn id="7" dur="500"/>
                                        <p:tgtEl>
                                          <p:spTgt spid="62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altLang="zh-CN" sz="3200" dirty="0">
                <a:ea typeface="SimSun" pitchFamily="2" charset="-122"/>
              </a:rPr>
              <a:t>A Search Problem</a:t>
            </a:r>
          </a:p>
        </p:txBody>
      </p:sp>
      <p:sp>
        <p:nvSpPr>
          <p:cNvPr id="186371" name="Rectangle 3"/>
          <p:cNvSpPr>
            <a:spLocks noGrp="1" noChangeArrowheads="1"/>
          </p:cNvSpPr>
          <p:nvPr>
            <p:ph type="body" sz="half" idx="1"/>
          </p:nvPr>
        </p:nvSpPr>
        <p:spPr>
          <a:xfrm>
            <a:off x="457200" y="1143000"/>
            <a:ext cx="8229600" cy="1905000"/>
          </a:xfrm>
          <a:solidFill>
            <a:srgbClr val="CCFFFF"/>
          </a:solidFill>
          <a:ln w="28575">
            <a:solidFill>
              <a:srgbClr val="3366FF"/>
            </a:solidFill>
          </a:ln>
        </p:spPr>
        <p:txBody>
          <a:bodyPr/>
          <a:lstStyle/>
          <a:p>
            <a:r>
              <a:rPr lang="en-US" altLang="zh-CN" sz="2000" dirty="0">
                <a:ea typeface="SimSun" pitchFamily="2" charset="-122"/>
              </a:rPr>
              <a:t>A Search Problem</a:t>
            </a:r>
          </a:p>
          <a:p>
            <a:pPr lvl="1"/>
            <a:r>
              <a:rPr lang="en-US" altLang="zh-CN" sz="2000" dirty="0">
                <a:ea typeface="SimSun" pitchFamily="2" charset="-122"/>
              </a:rPr>
              <a:t>BIC consider the increase part of congestion avoidance as a search problem, in which a connection looks for the available bandwidth by comparing its current </a:t>
            </a:r>
            <a:r>
              <a:rPr lang="en-US" altLang="ko-KR" sz="2000" dirty="0">
                <a:ea typeface="SimSun" pitchFamily="2" charset="-122"/>
              </a:rPr>
              <a:t>throughput</a:t>
            </a:r>
            <a:r>
              <a:rPr lang="en-US" altLang="zh-CN" sz="2000" dirty="0">
                <a:ea typeface="SimSun" pitchFamily="2" charset="-122"/>
              </a:rPr>
              <a:t> with the available bandwidth, and adjusting cwnd accordingly. </a:t>
            </a:r>
          </a:p>
        </p:txBody>
      </p:sp>
      <p:sp>
        <p:nvSpPr>
          <p:cNvPr id="6" name="Slide Number Placeholder 4"/>
          <p:cNvSpPr>
            <a:spLocks noGrp="1"/>
          </p:cNvSpPr>
          <p:nvPr>
            <p:ph type="sldNum" sz="quarter" idx="10"/>
          </p:nvPr>
        </p:nvSpPr>
        <p:spPr/>
        <p:txBody>
          <a:bodyPr/>
          <a:lstStyle/>
          <a:p>
            <a:fld id="{B43BCB5E-A342-4E4C-94AE-F046C25C5250}" type="slidenum">
              <a:rPr lang="zh-CN" altLang="en-US"/>
              <a:pPr/>
              <a:t>73</a:t>
            </a:fld>
            <a:endParaRPr lang="en-US" altLang="zh-CN" dirty="0"/>
          </a:p>
        </p:txBody>
      </p:sp>
      <p:sp>
        <p:nvSpPr>
          <p:cNvPr id="186381" name="Rectangle 13"/>
          <p:cNvSpPr>
            <a:spLocks noChangeArrowheads="1"/>
          </p:cNvSpPr>
          <p:nvPr/>
        </p:nvSpPr>
        <p:spPr bwMode="auto">
          <a:xfrm>
            <a:off x="4572000" y="3200400"/>
            <a:ext cx="4114800" cy="3124200"/>
          </a:xfrm>
          <a:prstGeom prst="rect">
            <a:avLst/>
          </a:prstGeom>
          <a:solidFill>
            <a:srgbClr val="CCFFFF"/>
          </a:solidFill>
          <a:ln w="28575">
            <a:solidFill>
              <a:srgbClr val="3366FF"/>
            </a:solid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How does standard TCP find the available bandwidth?</a:t>
            </a:r>
          </a:p>
          <a:p>
            <a:pPr marL="342900" indent="-342900" algn="l">
              <a:spcBef>
                <a:spcPct val="20000"/>
              </a:spcBef>
              <a:buClr>
                <a:schemeClr val="hlink"/>
              </a:buClr>
              <a:buSzPct val="80000"/>
              <a:buFont typeface="Wingdings" pitchFamily="2" charset="2"/>
              <a:buChar char="l"/>
            </a:pPr>
            <a:r>
              <a:rPr lang="en-US" altLang="zh-CN" sz="2000" dirty="0"/>
              <a:t>Linear search</a:t>
            </a:r>
          </a:p>
          <a:p>
            <a:pPr marL="742950" lvl="1" indent="-285750" algn="l">
              <a:spcBef>
                <a:spcPct val="20000"/>
              </a:spcBef>
              <a:buClr>
                <a:schemeClr val="accent1"/>
              </a:buClr>
              <a:buSzPct val="70000"/>
              <a:buFont typeface="Wingdings" pitchFamily="2" charset="2"/>
              <a:buNone/>
            </a:pPr>
            <a:r>
              <a:rPr lang="en-US" altLang="zh-CN" sz="2000" dirty="0"/>
              <a:t>while (no packet loss){</a:t>
            </a:r>
          </a:p>
          <a:p>
            <a:pPr marL="742950" lvl="1" indent="-285750" algn="l">
              <a:spcBef>
                <a:spcPct val="20000"/>
              </a:spcBef>
              <a:buClr>
                <a:schemeClr val="accent1"/>
              </a:buClr>
              <a:buSzPct val="70000"/>
              <a:buFont typeface="Wingdings" pitchFamily="2" charset="2"/>
              <a:buNone/>
            </a:pPr>
            <a:r>
              <a:rPr lang="en-US" altLang="zh-CN" sz="2000" dirty="0"/>
              <a:t>	cwnd++;</a:t>
            </a:r>
          </a:p>
          <a:p>
            <a:pPr marL="742950" lvl="1" indent="-285750" algn="l">
              <a:spcBef>
                <a:spcPct val="20000"/>
              </a:spcBef>
              <a:buClr>
                <a:schemeClr val="accent1"/>
              </a:buClr>
              <a:buSzPct val="70000"/>
              <a:buFont typeface="Wingdings" pitchFamily="2" charset="2"/>
              <a:buNone/>
            </a:pPr>
            <a:r>
              <a:rPr lang="en-US" altLang="zh-CN" sz="2000" dirty="0"/>
              <a:t>}</a:t>
            </a:r>
          </a:p>
        </p:txBody>
      </p:sp>
      <p:sp>
        <p:nvSpPr>
          <p:cNvPr id="186382" name="Rectangle 14"/>
          <p:cNvSpPr>
            <a:spLocks noChangeArrowheads="1"/>
          </p:cNvSpPr>
          <p:nvPr/>
        </p:nvSpPr>
        <p:spPr bwMode="auto">
          <a:xfrm>
            <a:off x="457200" y="3200400"/>
            <a:ext cx="4038600" cy="3124200"/>
          </a:xfrm>
          <a:prstGeom prst="rect">
            <a:avLst/>
          </a:prstGeom>
          <a:solidFill>
            <a:srgbClr val="CCFFFF"/>
          </a:solidFill>
          <a:ln w="28575">
            <a:solidFill>
              <a:srgbClr val="3366FF"/>
            </a:solid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Q: How to compare R with A?</a:t>
            </a:r>
          </a:p>
          <a:p>
            <a:pPr marL="742950" lvl="1" indent="-285750" algn="l">
              <a:spcBef>
                <a:spcPct val="20000"/>
              </a:spcBef>
              <a:buClr>
                <a:schemeClr val="accent1"/>
              </a:buClr>
              <a:buSzPct val="70000"/>
              <a:buFont typeface="Wingdings" pitchFamily="2" charset="2"/>
              <a:buNone/>
            </a:pPr>
            <a:r>
              <a:rPr lang="en-US" altLang="zh-CN" sz="2000" dirty="0"/>
              <a:t>	R = current throughput</a:t>
            </a:r>
          </a:p>
          <a:p>
            <a:pPr marL="742950" lvl="1" indent="-285750" algn="l">
              <a:spcBef>
                <a:spcPct val="20000"/>
              </a:spcBef>
              <a:buClr>
                <a:schemeClr val="accent1"/>
              </a:buClr>
              <a:buSzPct val="70000"/>
              <a:buFont typeface="Wingdings" pitchFamily="2" charset="2"/>
              <a:buNone/>
            </a:pPr>
            <a:r>
              <a:rPr lang="en-US" altLang="zh-CN" sz="2000" dirty="0"/>
              <a:t>	    = cwnd/RTT</a:t>
            </a:r>
          </a:p>
          <a:p>
            <a:pPr marL="742950" lvl="1" indent="-285750" algn="l">
              <a:spcBef>
                <a:spcPct val="20000"/>
              </a:spcBef>
              <a:buClr>
                <a:schemeClr val="accent1"/>
              </a:buClr>
              <a:buSzPct val="70000"/>
              <a:buFont typeface="Wingdings" pitchFamily="2" charset="2"/>
              <a:buNone/>
            </a:pPr>
            <a:r>
              <a:rPr lang="en-US" altLang="zh-CN" sz="2000" dirty="0"/>
              <a:t>	A = available bandwidth</a:t>
            </a:r>
          </a:p>
          <a:p>
            <a:pPr marL="342900" indent="-342900" algn="l">
              <a:spcBef>
                <a:spcPct val="20000"/>
              </a:spcBef>
              <a:buClr>
                <a:schemeClr val="hlink"/>
              </a:buClr>
              <a:buSzPct val="80000"/>
              <a:buFont typeface="Wingdings" pitchFamily="2" charset="2"/>
              <a:buChar char="l"/>
            </a:pPr>
            <a:r>
              <a:rPr lang="en-US" altLang="zh-CN" sz="2000" dirty="0"/>
              <a:t>A: Check for packet losses</a:t>
            </a:r>
          </a:p>
          <a:p>
            <a:pPr marL="742950" lvl="1" indent="-285750" algn="l">
              <a:spcBef>
                <a:spcPct val="20000"/>
              </a:spcBef>
              <a:buClr>
                <a:schemeClr val="accent1"/>
              </a:buClr>
              <a:buSzPct val="70000"/>
              <a:buFont typeface="Wingdings" pitchFamily="2" charset="2"/>
              <a:buChar char="l"/>
            </a:pPr>
            <a:r>
              <a:rPr lang="en-US" altLang="zh-CN" sz="2000" dirty="0"/>
              <a:t>No packet loss:  R &lt;= A</a:t>
            </a:r>
          </a:p>
          <a:p>
            <a:pPr marL="742950" lvl="1" indent="-285750" algn="l">
              <a:spcBef>
                <a:spcPct val="20000"/>
              </a:spcBef>
              <a:buClr>
                <a:schemeClr val="accent1"/>
              </a:buClr>
              <a:buSzPct val="70000"/>
              <a:buFont typeface="Wingdings" pitchFamily="2" charset="2"/>
              <a:buChar char="l"/>
            </a:pPr>
            <a:r>
              <a:rPr lang="en-US" altLang="zh-CN" sz="2000" dirty="0"/>
              <a:t>Packet losses :  R &gt; 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6382">
                                            <p:bg/>
                                          </p:spTgt>
                                        </p:tgtEl>
                                        <p:attrNameLst>
                                          <p:attrName>style.visibility</p:attrName>
                                        </p:attrNameLst>
                                      </p:cBhvr>
                                      <p:to>
                                        <p:strVal val="visible"/>
                                      </p:to>
                                    </p:set>
                                    <p:animEffect transition="in" filter="blinds(horizontal)">
                                      <p:cBhvr>
                                        <p:cTn id="7" dur="500"/>
                                        <p:tgtEl>
                                          <p:spTgt spid="186382">
                                            <p:bg/>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86382">
                                            <p:txEl>
                                              <p:pRg st="0" end="0"/>
                                            </p:txEl>
                                          </p:spTgt>
                                        </p:tgtEl>
                                        <p:attrNameLst>
                                          <p:attrName>style.visibility</p:attrName>
                                        </p:attrNameLst>
                                      </p:cBhvr>
                                      <p:to>
                                        <p:strVal val="visible"/>
                                      </p:to>
                                    </p:set>
                                    <p:animEffect transition="in" filter="blinds(horizontal)">
                                      <p:cBhvr>
                                        <p:cTn id="11" dur="500"/>
                                        <p:tgtEl>
                                          <p:spTgt spid="186382">
                                            <p:txEl>
                                              <p:pRg st="0" end="0"/>
                                            </p:txEl>
                                          </p:spTgt>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86382">
                                            <p:txEl>
                                              <p:pRg st="1" end="1"/>
                                            </p:txEl>
                                          </p:spTgt>
                                        </p:tgtEl>
                                        <p:attrNameLst>
                                          <p:attrName>style.visibility</p:attrName>
                                        </p:attrNameLst>
                                      </p:cBhvr>
                                      <p:to>
                                        <p:strVal val="visible"/>
                                      </p:to>
                                    </p:set>
                                    <p:animEffect transition="in" filter="blinds(horizontal)">
                                      <p:cBhvr>
                                        <p:cTn id="14" dur="500"/>
                                        <p:tgtEl>
                                          <p:spTgt spid="186382">
                                            <p:txEl>
                                              <p:pRg st="1" end="1"/>
                                            </p:txEl>
                                          </p:spTgt>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86382">
                                            <p:txEl>
                                              <p:pRg st="2" end="2"/>
                                            </p:txEl>
                                          </p:spTgt>
                                        </p:tgtEl>
                                        <p:attrNameLst>
                                          <p:attrName>style.visibility</p:attrName>
                                        </p:attrNameLst>
                                      </p:cBhvr>
                                      <p:to>
                                        <p:strVal val="visible"/>
                                      </p:to>
                                    </p:set>
                                    <p:animEffect transition="in" filter="blinds(horizontal)">
                                      <p:cBhvr>
                                        <p:cTn id="17" dur="500"/>
                                        <p:tgtEl>
                                          <p:spTgt spid="186382">
                                            <p:txEl>
                                              <p:pRg st="2" end="2"/>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86382">
                                            <p:txEl>
                                              <p:pRg st="3" end="3"/>
                                            </p:txEl>
                                          </p:spTgt>
                                        </p:tgtEl>
                                        <p:attrNameLst>
                                          <p:attrName>style.visibility</p:attrName>
                                        </p:attrNameLst>
                                      </p:cBhvr>
                                      <p:to>
                                        <p:strVal val="visible"/>
                                      </p:to>
                                    </p:set>
                                    <p:animEffect transition="in" filter="blinds(horizontal)">
                                      <p:cBhvr>
                                        <p:cTn id="20" dur="500"/>
                                        <p:tgtEl>
                                          <p:spTgt spid="18638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86382">
                                            <p:txEl>
                                              <p:pRg st="4" end="4"/>
                                            </p:txEl>
                                          </p:spTgt>
                                        </p:tgtEl>
                                        <p:attrNameLst>
                                          <p:attrName>style.visibility</p:attrName>
                                        </p:attrNameLst>
                                      </p:cBhvr>
                                      <p:to>
                                        <p:strVal val="visible"/>
                                      </p:to>
                                    </p:set>
                                    <p:animEffect transition="in" filter="blinds(horizontal)">
                                      <p:cBhvr>
                                        <p:cTn id="25" dur="500"/>
                                        <p:tgtEl>
                                          <p:spTgt spid="186382">
                                            <p:txEl>
                                              <p:pRg st="4" end="4"/>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86382">
                                            <p:txEl>
                                              <p:pRg st="5" end="5"/>
                                            </p:txEl>
                                          </p:spTgt>
                                        </p:tgtEl>
                                        <p:attrNameLst>
                                          <p:attrName>style.visibility</p:attrName>
                                        </p:attrNameLst>
                                      </p:cBhvr>
                                      <p:to>
                                        <p:strVal val="visible"/>
                                      </p:to>
                                    </p:set>
                                    <p:animEffect transition="in" filter="blinds(horizontal)">
                                      <p:cBhvr>
                                        <p:cTn id="28" dur="500"/>
                                        <p:tgtEl>
                                          <p:spTgt spid="186382">
                                            <p:txEl>
                                              <p:pRg st="5" end="5"/>
                                            </p:txEl>
                                          </p:spTgt>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86382">
                                            <p:txEl>
                                              <p:pRg st="6" end="6"/>
                                            </p:txEl>
                                          </p:spTgt>
                                        </p:tgtEl>
                                        <p:attrNameLst>
                                          <p:attrName>style.visibility</p:attrName>
                                        </p:attrNameLst>
                                      </p:cBhvr>
                                      <p:to>
                                        <p:strVal val="visible"/>
                                      </p:to>
                                    </p:set>
                                    <p:animEffect transition="in" filter="blinds(horizontal)">
                                      <p:cBhvr>
                                        <p:cTn id="31" dur="500"/>
                                        <p:tgtEl>
                                          <p:spTgt spid="18638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86381">
                                            <p:bg/>
                                          </p:spTgt>
                                        </p:tgtEl>
                                        <p:attrNameLst>
                                          <p:attrName>style.visibility</p:attrName>
                                        </p:attrNameLst>
                                      </p:cBhvr>
                                      <p:to>
                                        <p:strVal val="visible"/>
                                      </p:to>
                                    </p:set>
                                    <p:animEffect transition="in" filter="blinds(horizontal)">
                                      <p:cBhvr>
                                        <p:cTn id="36" dur="500"/>
                                        <p:tgtEl>
                                          <p:spTgt spid="186381">
                                            <p:bg/>
                                          </p:spTgt>
                                        </p:tgtEl>
                                      </p:cBhvr>
                                    </p:animEffect>
                                  </p:childTnLst>
                                </p:cTn>
                              </p:par>
                            </p:childTnLst>
                          </p:cTn>
                        </p:par>
                        <p:par>
                          <p:cTn id="37" fill="hold">
                            <p:stCondLst>
                              <p:cond delay="500"/>
                            </p:stCondLst>
                            <p:childTnLst>
                              <p:par>
                                <p:cTn id="38" presetID="3" presetClass="entr" presetSubtype="10" fill="hold" grpId="0" nodeType="afterEffect">
                                  <p:stCondLst>
                                    <p:cond delay="0"/>
                                  </p:stCondLst>
                                  <p:childTnLst>
                                    <p:set>
                                      <p:cBhvr>
                                        <p:cTn id="39" dur="1" fill="hold">
                                          <p:stCondLst>
                                            <p:cond delay="0"/>
                                          </p:stCondLst>
                                        </p:cTn>
                                        <p:tgtEl>
                                          <p:spTgt spid="186381">
                                            <p:txEl>
                                              <p:pRg st="0" end="0"/>
                                            </p:txEl>
                                          </p:spTgt>
                                        </p:tgtEl>
                                        <p:attrNameLst>
                                          <p:attrName>style.visibility</p:attrName>
                                        </p:attrNameLst>
                                      </p:cBhvr>
                                      <p:to>
                                        <p:strVal val="visible"/>
                                      </p:to>
                                    </p:set>
                                    <p:animEffect transition="in" filter="blinds(horizontal)">
                                      <p:cBhvr>
                                        <p:cTn id="40" dur="500"/>
                                        <p:tgtEl>
                                          <p:spTgt spid="18638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86381">
                                            <p:txEl>
                                              <p:pRg st="1" end="1"/>
                                            </p:txEl>
                                          </p:spTgt>
                                        </p:tgtEl>
                                        <p:attrNameLst>
                                          <p:attrName>style.visibility</p:attrName>
                                        </p:attrNameLst>
                                      </p:cBhvr>
                                      <p:to>
                                        <p:strVal val="visible"/>
                                      </p:to>
                                    </p:set>
                                    <p:animEffect transition="in" filter="blinds(horizontal)">
                                      <p:cBhvr>
                                        <p:cTn id="45" dur="500"/>
                                        <p:tgtEl>
                                          <p:spTgt spid="186381">
                                            <p:txEl>
                                              <p:pRg st="1" end="1"/>
                                            </p:txEl>
                                          </p:spTgt>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86381">
                                            <p:txEl>
                                              <p:pRg st="2" end="2"/>
                                            </p:txEl>
                                          </p:spTgt>
                                        </p:tgtEl>
                                        <p:attrNameLst>
                                          <p:attrName>style.visibility</p:attrName>
                                        </p:attrNameLst>
                                      </p:cBhvr>
                                      <p:to>
                                        <p:strVal val="visible"/>
                                      </p:to>
                                    </p:set>
                                    <p:animEffect transition="in" filter="blinds(horizontal)">
                                      <p:cBhvr>
                                        <p:cTn id="48" dur="500"/>
                                        <p:tgtEl>
                                          <p:spTgt spid="186381">
                                            <p:txEl>
                                              <p:pRg st="2" end="2"/>
                                            </p:txEl>
                                          </p:spTgt>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86381">
                                            <p:txEl>
                                              <p:pRg st="3" end="3"/>
                                            </p:txEl>
                                          </p:spTgt>
                                        </p:tgtEl>
                                        <p:attrNameLst>
                                          <p:attrName>style.visibility</p:attrName>
                                        </p:attrNameLst>
                                      </p:cBhvr>
                                      <p:to>
                                        <p:strVal val="visible"/>
                                      </p:to>
                                    </p:set>
                                    <p:animEffect transition="in" filter="blinds(horizontal)">
                                      <p:cBhvr>
                                        <p:cTn id="51" dur="500"/>
                                        <p:tgtEl>
                                          <p:spTgt spid="186381">
                                            <p:txEl>
                                              <p:pRg st="3" end="3"/>
                                            </p:txEl>
                                          </p:spTgt>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86381">
                                            <p:txEl>
                                              <p:pRg st="4" end="4"/>
                                            </p:txEl>
                                          </p:spTgt>
                                        </p:tgtEl>
                                        <p:attrNameLst>
                                          <p:attrName>style.visibility</p:attrName>
                                        </p:attrNameLst>
                                      </p:cBhvr>
                                      <p:to>
                                        <p:strVal val="visible"/>
                                      </p:to>
                                    </p:set>
                                    <p:animEffect transition="in" filter="blinds(horizontal)">
                                      <p:cBhvr>
                                        <p:cTn id="54" dur="500"/>
                                        <p:tgtEl>
                                          <p:spTgt spid="1863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81" grpId="0" build="p" animBg="1"/>
      <p:bldP spid="186382" grpId="0" build="p"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altLang="zh-CN" sz="3200" dirty="0">
                <a:ea typeface="SimSun" pitchFamily="2" charset="-122"/>
              </a:rPr>
              <a:t>Linear Search</a:t>
            </a:r>
          </a:p>
        </p:txBody>
      </p:sp>
      <p:graphicFrame>
        <p:nvGraphicFramePr>
          <p:cNvPr id="198659" name="Object 3"/>
          <p:cNvGraphicFramePr>
            <a:graphicFrameLocks noGrp="1"/>
          </p:cNvGraphicFramePr>
          <p:nvPr>
            <p:ph type="chart" idx="1"/>
          </p:nvPr>
        </p:nvGraphicFramePr>
        <p:xfrm>
          <a:off x="385763" y="1223963"/>
          <a:ext cx="8283575" cy="5040312"/>
        </p:xfrm>
        <a:graphic>
          <a:graphicData uri="http://schemas.openxmlformats.org/presentationml/2006/ole">
            <mc:AlternateContent xmlns:mc="http://schemas.openxmlformats.org/markup-compatibility/2006">
              <mc:Choice xmlns:v="urn:schemas-microsoft-com:vml" Requires="v">
                <p:oleObj name="Chart" r:id="rId4" imgW="8296343" imgH="5048340" progId="MSGraph.Chart.8">
                  <p:embed followColorScheme="full"/>
                </p:oleObj>
              </mc:Choice>
              <mc:Fallback>
                <p:oleObj name="Chart" r:id="rId4" imgW="8296343" imgH="5048340" progId="MSGraph.Chart.8">
                  <p:embed followColorScheme="full"/>
                  <p:pic>
                    <p:nvPicPr>
                      <p:cNvPr id="198659"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3" y="1223963"/>
                        <a:ext cx="8283575" cy="5040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3"/>
          <p:cNvSpPr>
            <a:spLocks noGrp="1"/>
          </p:cNvSpPr>
          <p:nvPr>
            <p:ph type="sldNum" sz="quarter" idx="10"/>
          </p:nvPr>
        </p:nvSpPr>
        <p:spPr/>
        <p:txBody>
          <a:bodyPr/>
          <a:lstStyle/>
          <a:p>
            <a:fld id="{38C343BD-29FB-423D-8C73-4F8DB5F69305}" type="slidenum">
              <a:rPr lang="zh-CN" altLang="en-US"/>
              <a:pPr/>
              <a:t>74</a:t>
            </a:fld>
            <a:endParaRPr lang="en-US" altLang="zh-CN" dirty="0"/>
          </a:p>
        </p:txBody>
      </p:sp>
      <p:grpSp>
        <p:nvGrpSpPr>
          <p:cNvPr id="2" name="Group 6"/>
          <p:cNvGrpSpPr>
            <a:grpSpLocks/>
          </p:cNvGrpSpPr>
          <p:nvPr/>
        </p:nvGrpSpPr>
        <p:grpSpPr bwMode="auto">
          <a:xfrm>
            <a:off x="1371600" y="1127125"/>
            <a:ext cx="7086600" cy="396875"/>
            <a:chOff x="864" y="710"/>
            <a:chExt cx="4464" cy="250"/>
          </a:xfrm>
        </p:grpSpPr>
        <p:sp>
          <p:nvSpPr>
            <p:cNvPr id="198660" name="Line 4"/>
            <p:cNvSpPr>
              <a:spLocks noChangeShapeType="1"/>
            </p:cNvSpPr>
            <p:nvPr/>
          </p:nvSpPr>
          <p:spPr bwMode="auto">
            <a:xfrm>
              <a:off x="864" y="960"/>
              <a:ext cx="4464" cy="0"/>
            </a:xfrm>
            <a:prstGeom prst="line">
              <a:avLst/>
            </a:prstGeom>
            <a:noFill/>
            <a:ln w="50800">
              <a:solidFill>
                <a:srgbClr val="FF0000"/>
              </a:solidFill>
              <a:round/>
              <a:headEnd/>
              <a:tailEnd/>
            </a:ln>
            <a:effectLst/>
          </p:spPr>
          <p:txBody>
            <a:bodyPr/>
            <a:lstStyle/>
            <a:p>
              <a:endParaRPr lang="en-US" dirty="0"/>
            </a:p>
          </p:txBody>
        </p:sp>
        <p:sp>
          <p:nvSpPr>
            <p:cNvPr id="198661" name="Text Box 5"/>
            <p:cNvSpPr txBox="1">
              <a:spLocks noChangeArrowheads="1"/>
            </p:cNvSpPr>
            <p:nvPr/>
          </p:nvSpPr>
          <p:spPr bwMode="auto">
            <a:xfrm>
              <a:off x="1129" y="710"/>
              <a:ext cx="1559" cy="250"/>
            </a:xfrm>
            <a:prstGeom prst="rect">
              <a:avLst/>
            </a:prstGeom>
            <a:noFill/>
            <a:ln w="50800" algn="ctr">
              <a:noFill/>
              <a:miter lim="800000"/>
              <a:headEnd/>
              <a:tailEnd/>
            </a:ln>
            <a:effectLst/>
          </p:spPr>
          <p:txBody>
            <a:bodyPr wrap="none">
              <a:spAutoFit/>
            </a:bodyPr>
            <a:lstStyle/>
            <a:p>
              <a:pPr algn="l"/>
              <a:r>
                <a:rPr lang="en-US" altLang="zh-CN" sz="2000" dirty="0">
                  <a:solidFill>
                    <a:srgbClr val="FF0000"/>
                  </a:solidFill>
                </a:rPr>
                <a:t>Available Bandwidth</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8659"/>
                                        </p:tgtEl>
                                        <p:attrNameLst>
                                          <p:attrName>style.visibility</p:attrName>
                                        </p:attrNameLst>
                                      </p:cBhvr>
                                      <p:to>
                                        <p:strVal val="visible"/>
                                      </p:to>
                                    </p:set>
                                    <p:animEffect transition="in" filter="wipe(left)">
                                      <p:cBhvr>
                                        <p:cTn id="12" dur="1000"/>
                                        <p:tgtEl>
                                          <p:spTgt spid="198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98659" grpId="0" bld="series" 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TCP slowly increases its congestion window (cwnd) for every RTT.</a:t>
            </a:r>
          </a:p>
          <a:p>
            <a:r>
              <a:rPr lang="en-US" dirty="0"/>
              <a:t>TCP reduces cwnd by half at a lost event.</a:t>
            </a:r>
          </a:p>
          <a:p>
            <a:endParaRPr lang="en-US" dirty="0"/>
          </a:p>
        </p:txBody>
      </p:sp>
      <p:sp>
        <p:nvSpPr>
          <p:cNvPr id="5" name="Rectangle 4">
            <a:extLst>
              <a:ext uri="{FF2B5EF4-FFF2-40B4-BE49-F238E27FC236}">
                <a16:creationId xmlns:a16="http://schemas.microsoft.com/office/drawing/2014/main" id="{CC67BB69-5291-E7C1-0EB2-3E3B008F8A94}"/>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 Issues with Reno</a:t>
            </a:r>
          </a:p>
        </p:txBody>
      </p:sp>
    </p:spTree>
    <p:extLst>
      <p:ext uri="{BB962C8B-B14F-4D97-AF65-F5344CB8AC3E}">
        <p14:creationId xmlns:p14="http://schemas.microsoft.com/office/powerpoint/2010/main" val="12983318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D7498-1D74-185A-5A84-1873A62491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D7974-8193-6369-9133-9E577A040DC3}"/>
              </a:ext>
            </a:extLst>
          </p:cNvPr>
          <p:cNvSpPr>
            <a:spLocks noGrp="1"/>
          </p:cNvSpPr>
          <p:nvPr>
            <p:ph type="sldNum" sz="quarter" idx="12"/>
          </p:nvPr>
        </p:nvSpPr>
        <p:spPr/>
        <p:txBody>
          <a:bodyPr/>
          <a:lstStyle/>
          <a:p>
            <a:pPr>
              <a:defRPr/>
            </a:pPr>
            <a:fld id="{983B2371-4882-F247-9615-1FEE18DC3753}" type="slidenum">
              <a:rPr lang="en-US" altLang="en-US" smtClean="0"/>
              <a:pPr>
                <a:defRPr/>
              </a:pPr>
              <a:t>76</a:t>
            </a:fld>
            <a:endParaRPr lang="en-US" altLang="en-US"/>
          </a:p>
        </p:txBody>
      </p:sp>
      <p:sp>
        <p:nvSpPr>
          <p:cNvPr id="4" name="Content Placeholder 3">
            <a:extLst>
              <a:ext uri="{FF2B5EF4-FFF2-40B4-BE49-F238E27FC236}">
                <a16:creationId xmlns:a16="http://schemas.microsoft.com/office/drawing/2014/main" id="{A27ECB87-3DB6-4AEA-DD2B-C49E4B358D51}"/>
              </a:ext>
            </a:extLst>
          </p:cNvPr>
          <p:cNvSpPr txBox="1">
            <a:spLocks/>
          </p:cNvSpPr>
          <p:nvPr/>
        </p:nvSpPr>
        <p:spPr>
          <a:xfrm>
            <a:off x="457200" y="1600200"/>
            <a:ext cx="82296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a:t>“</a:t>
            </a:r>
            <a:r>
              <a:rPr lang="en-US" b="1">
                <a:solidFill>
                  <a:srgbClr val="FF0000"/>
                </a:solidFill>
              </a:rPr>
              <a:t>Binary Increase </a:t>
            </a:r>
            <a:r>
              <a:rPr lang="en-US"/>
              <a:t>Congestion Control (BIC) for Fast Long-Distance Networks”, Lisong Xu, Khaled Harfoush, and Injong Rhee, IEEE INFOCOM 2004</a:t>
            </a:r>
            <a:endParaRPr lang="en-US" dirty="0"/>
          </a:p>
        </p:txBody>
      </p:sp>
      <p:sp>
        <p:nvSpPr>
          <p:cNvPr id="5" name="Rectangle 4">
            <a:extLst>
              <a:ext uri="{FF2B5EF4-FFF2-40B4-BE49-F238E27FC236}">
                <a16:creationId xmlns:a16="http://schemas.microsoft.com/office/drawing/2014/main" id="{5D99E7F8-F09A-0D10-2838-17AA369680BA}"/>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a:t>
            </a:r>
          </a:p>
        </p:txBody>
      </p:sp>
    </p:spTree>
    <p:extLst>
      <p:ext uri="{BB962C8B-B14F-4D97-AF65-F5344CB8AC3E}">
        <p14:creationId xmlns:p14="http://schemas.microsoft.com/office/powerpoint/2010/main" val="24293401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D2F4C85A-C43A-4443-BFC7-56822E3C2E29}" type="slidenum">
              <a:rPr lang="zh-CN" altLang="en-US"/>
              <a:pPr/>
              <a:t>77</a:t>
            </a:fld>
            <a:endParaRPr lang="en-US" altLang="zh-CN" dirty="0"/>
          </a:p>
        </p:txBody>
      </p:sp>
      <p:sp>
        <p:nvSpPr>
          <p:cNvPr id="191492" name="Rectangle 4"/>
          <p:cNvSpPr>
            <a:spLocks noChangeArrowheads="1"/>
          </p:cNvSpPr>
          <p:nvPr/>
        </p:nvSpPr>
        <p:spPr bwMode="auto">
          <a:xfrm>
            <a:off x="457200" y="1143000"/>
            <a:ext cx="4572000" cy="5181600"/>
          </a:xfrm>
          <a:prstGeom prst="rect">
            <a:avLst/>
          </a:prstGeom>
          <a:solidFill>
            <a:srgbClr val="CCFFFF"/>
          </a:solidFill>
          <a:ln w="28575">
            <a:solidFill>
              <a:srgbClr val="3366FF"/>
            </a:solid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BIC - Binary search</a:t>
            </a:r>
          </a:p>
          <a:p>
            <a:pPr marL="742950" lvl="1" indent="-285750" algn="l">
              <a:spcBef>
                <a:spcPct val="20000"/>
              </a:spcBef>
              <a:buClr>
                <a:schemeClr val="accent1"/>
              </a:buClr>
              <a:buSzPct val="70000"/>
              <a:buFont typeface="Wingdings" pitchFamily="2" charset="2"/>
              <a:buNone/>
            </a:pPr>
            <a:r>
              <a:rPr lang="en-US" altLang="zh-CN" sz="2000" dirty="0"/>
              <a:t>while (Wmin &lt;= Wmax){ </a:t>
            </a:r>
          </a:p>
          <a:p>
            <a:pPr marL="742950" lvl="1" indent="-285750" algn="l">
              <a:spcBef>
                <a:spcPct val="20000"/>
              </a:spcBef>
              <a:buClr>
                <a:schemeClr val="accent1"/>
              </a:buClr>
              <a:buSzPct val="70000"/>
              <a:buFont typeface="Wingdings" pitchFamily="2" charset="2"/>
              <a:buNone/>
            </a:pPr>
            <a:r>
              <a:rPr lang="en-US" altLang="zh-CN" sz="2000" dirty="0"/>
              <a:t>    inc = (Wmin+Wmax)/2 - cwnd;</a:t>
            </a:r>
          </a:p>
          <a:p>
            <a:pPr marL="742950" lvl="1" indent="-285750" algn="l">
              <a:spcBef>
                <a:spcPct val="20000"/>
              </a:spcBef>
              <a:buClr>
                <a:schemeClr val="accent1"/>
              </a:buClr>
              <a:buSzPct val="70000"/>
              <a:buFont typeface="Wingdings" pitchFamily="2" charset="2"/>
              <a:buNone/>
            </a:pPr>
            <a:r>
              <a:rPr lang="en-US" altLang="zh-CN" sz="2000" dirty="0">
                <a:solidFill>
                  <a:srgbClr val="FF0066"/>
                </a:solidFill>
              </a:rPr>
              <a:t>	</a:t>
            </a:r>
            <a:r>
              <a:rPr lang="en-US" altLang="zh-CN" sz="2000" dirty="0"/>
              <a:t>if (inc &gt; Smax)</a:t>
            </a:r>
          </a:p>
          <a:p>
            <a:pPr marL="742950" lvl="1" indent="-285750" algn="l">
              <a:spcBef>
                <a:spcPct val="20000"/>
              </a:spcBef>
              <a:buClr>
                <a:schemeClr val="accent1"/>
              </a:buClr>
              <a:buSzPct val="70000"/>
              <a:buFont typeface="Wingdings" pitchFamily="2" charset="2"/>
              <a:buNone/>
            </a:pPr>
            <a:r>
              <a:rPr lang="en-US" altLang="zh-CN" sz="2000" dirty="0"/>
              <a:t>	         inc = Smax;</a:t>
            </a:r>
          </a:p>
          <a:p>
            <a:pPr marL="742950" lvl="1" indent="-285750" algn="l">
              <a:spcBef>
                <a:spcPct val="20000"/>
              </a:spcBef>
              <a:buClr>
                <a:schemeClr val="accent1"/>
              </a:buClr>
              <a:buSzPct val="70000"/>
              <a:buFont typeface="Wingdings" pitchFamily="2" charset="2"/>
              <a:buNone/>
            </a:pPr>
            <a:r>
              <a:rPr lang="en-US" altLang="zh-CN" sz="2000" dirty="0"/>
              <a:t>	else if (inc &lt; Smin)</a:t>
            </a:r>
          </a:p>
          <a:p>
            <a:pPr marL="742950" lvl="1" indent="-285750" algn="l">
              <a:spcBef>
                <a:spcPct val="20000"/>
              </a:spcBef>
              <a:buClr>
                <a:schemeClr val="accent1"/>
              </a:buClr>
              <a:buSzPct val="70000"/>
              <a:buFont typeface="Wingdings" pitchFamily="2" charset="2"/>
              <a:buNone/>
            </a:pPr>
            <a:r>
              <a:rPr lang="en-US" altLang="zh-CN" sz="2000" dirty="0"/>
              <a:t>	         inc = Smin;</a:t>
            </a:r>
          </a:p>
          <a:p>
            <a:pPr marL="742950" lvl="1" indent="-285750" algn="l">
              <a:spcBef>
                <a:spcPct val="20000"/>
              </a:spcBef>
              <a:buClr>
                <a:schemeClr val="accent1"/>
              </a:buClr>
              <a:buSzPct val="70000"/>
              <a:buFont typeface="Wingdings" pitchFamily="2" charset="2"/>
              <a:buNone/>
            </a:pPr>
            <a:r>
              <a:rPr lang="en-US" altLang="zh-CN" sz="2000" dirty="0"/>
              <a:t>	cwnd = cwnd + inc;</a:t>
            </a:r>
          </a:p>
          <a:p>
            <a:pPr marL="742950" lvl="1" indent="-285750" algn="l">
              <a:spcBef>
                <a:spcPct val="20000"/>
              </a:spcBef>
              <a:buClr>
                <a:schemeClr val="accent1"/>
              </a:buClr>
              <a:buSzPct val="70000"/>
              <a:buFont typeface="Wingdings" pitchFamily="2" charset="2"/>
              <a:buNone/>
            </a:pPr>
            <a:r>
              <a:rPr lang="en-US" altLang="zh-CN" sz="2000" dirty="0"/>
              <a:t>	if (no packet losses)</a:t>
            </a:r>
          </a:p>
          <a:p>
            <a:pPr marL="742950" lvl="1" indent="-285750" algn="l">
              <a:spcBef>
                <a:spcPct val="20000"/>
              </a:spcBef>
              <a:buClr>
                <a:schemeClr val="accent1"/>
              </a:buClr>
              <a:buSzPct val="70000"/>
              <a:buFont typeface="Wingdings" pitchFamily="2" charset="2"/>
              <a:buNone/>
            </a:pPr>
            <a:r>
              <a:rPr lang="en-US" altLang="zh-CN" sz="2000" dirty="0"/>
              <a:t>	         Wmin = cwnd;</a:t>
            </a:r>
          </a:p>
          <a:p>
            <a:pPr marL="742950" lvl="1" indent="-285750" algn="l">
              <a:spcBef>
                <a:spcPct val="20000"/>
              </a:spcBef>
              <a:buClr>
                <a:schemeClr val="accent1"/>
              </a:buClr>
              <a:buSzPct val="70000"/>
              <a:buFont typeface="Wingdings" pitchFamily="2" charset="2"/>
              <a:buNone/>
            </a:pPr>
            <a:r>
              <a:rPr lang="en-US" altLang="zh-CN" sz="2000" dirty="0"/>
              <a:t>	else</a:t>
            </a:r>
          </a:p>
          <a:p>
            <a:pPr marL="742950" lvl="1" indent="-285750" algn="l">
              <a:spcBef>
                <a:spcPct val="20000"/>
              </a:spcBef>
              <a:buClr>
                <a:schemeClr val="accent1"/>
              </a:buClr>
              <a:buSzPct val="70000"/>
              <a:buFont typeface="Wingdings" pitchFamily="2" charset="2"/>
              <a:buNone/>
            </a:pPr>
            <a:r>
              <a:rPr lang="en-US" altLang="zh-CN" sz="2000" dirty="0"/>
              <a:t>	         break;</a:t>
            </a:r>
          </a:p>
          <a:p>
            <a:pPr marL="742950" lvl="1" indent="-285750" algn="l">
              <a:spcBef>
                <a:spcPct val="20000"/>
              </a:spcBef>
              <a:buClr>
                <a:schemeClr val="accent1"/>
              </a:buClr>
              <a:buSzPct val="70000"/>
              <a:buFont typeface="Wingdings" pitchFamily="2" charset="2"/>
              <a:buNone/>
            </a:pPr>
            <a:r>
              <a:rPr lang="en-US" altLang="zh-CN" sz="2000" dirty="0"/>
              <a:t>}</a:t>
            </a:r>
          </a:p>
        </p:txBody>
      </p:sp>
      <p:sp>
        <p:nvSpPr>
          <p:cNvPr id="191497" name="Rectangle 9"/>
          <p:cNvSpPr>
            <a:spLocks noChangeArrowheads="1"/>
          </p:cNvSpPr>
          <p:nvPr/>
        </p:nvSpPr>
        <p:spPr bwMode="auto">
          <a:xfrm>
            <a:off x="5181600" y="1143000"/>
            <a:ext cx="3581400" cy="5181600"/>
          </a:xfrm>
          <a:prstGeom prst="rect">
            <a:avLst/>
          </a:prstGeom>
          <a:solidFill>
            <a:srgbClr val="CCFFFF"/>
          </a:solidFill>
          <a:ln w="28575">
            <a:solidFill>
              <a:srgbClr val="3366FF"/>
            </a:solid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Wmax: Max Window</a:t>
            </a:r>
          </a:p>
          <a:p>
            <a:pPr marL="342900" indent="-342900" algn="l">
              <a:spcBef>
                <a:spcPct val="20000"/>
              </a:spcBef>
              <a:buClr>
                <a:schemeClr val="hlink"/>
              </a:buClr>
              <a:buSzPct val="80000"/>
              <a:buFont typeface="Wingdings" pitchFamily="2" charset="2"/>
              <a:buChar char="l"/>
            </a:pPr>
            <a:r>
              <a:rPr lang="en-US" altLang="zh-CN" sz="2000" dirty="0"/>
              <a:t>Wmin:  Min Window</a:t>
            </a:r>
          </a:p>
          <a:p>
            <a:pPr marL="342900" indent="-342900" algn="l">
              <a:spcBef>
                <a:spcPct val="20000"/>
              </a:spcBef>
              <a:buClr>
                <a:schemeClr val="hlink"/>
              </a:buClr>
              <a:buSzPct val="80000"/>
              <a:buFont typeface="Wingdings" pitchFamily="2" charset="2"/>
              <a:buChar char="l"/>
            </a:pPr>
            <a:r>
              <a:rPr lang="en-US" altLang="zh-CN" sz="2000" dirty="0"/>
              <a:t>Smax:  Max Increment</a:t>
            </a:r>
          </a:p>
          <a:p>
            <a:pPr marL="342900" indent="-342900" algn="l">
              <a:spcBef>
                <a:spcPct val="20000"/>
              </a:spcBef>
              <a:buClr>
                <a:schemeClr val="hlink"/>
              </a:buClr>
              <a:buSzPct val="80000"/>
              <a:buFont typeface="Wingdings" pitchFamily="2" charset="2"/>
              <a:buChar char="l"/>
            </a:pPr>
            <a:r>
              <a:rPr lang="en-US" altLang="zh-CN" sz="2000" dirty="0"/>
              <a:t>Smin:   Min Increment</a:t>
            </a:r>
          </a:p>
        </p:txBody>
      </p:sp>
      <p:sp>
        <p:nvSpPr>
          <p:cNvPr id="2" name="Title 1">
            <a:extLst>
              <a:ext uri="{FF2B5EF4-FFF2-40B4-BE49-F238E27FC236}">
                <a16:creationId xmlns:a16="http://schemas.microsoft.com/office/drawing/2014/main" id="{5C5ADE84-9C05-B0B8-160E-A545864927DC}"/>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25887653-278C-E6FF-34F9-96671272BCF7}"/>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 The algorithm</a:t>
            </a:r>
          </a:p>
        </p:txBody>
      </p:sp>
    </p:spTree>
    <p:extLst>
      <p:ext uri="{BB962C8B-B14F-4D97-AF65-F5344CB8AC3E}">
        <p14:creationId xmlns:p14="http://schemas.microsoft.com/office/powerpoint/2010/main" val="12541862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6B62FC7-2D19-B213-89C6-728DEABB56C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79B129-CC59-FE06-B5D5-BDE7ED10E70B}"/>
              </a:ext>
            </a:extLst>
          </p:cNvPr>
          <p:cNvSpPr>
            <a:spLocks noGrp="1"/>
          </p:cNvSpPr>
          <p:nvPr>
            <p:ph type="sldNum" sz="quarter" idx="12"/>
          </p:nvPr>
        </p:nvSpPr>
        <p:spPr/>
        <p:txBody>
          <a:bodyPr/>
          <a:lstStyle/>
          <a:p>
            <a:pPr>
              <a:defRPr/>
            </a:pPr>
            <a:fld id="{983B2371-4882-F247-9615-1FEE18DC3753}" type="slidenum">
              <a:rPr lang="en-US" altLang="en-US" smtClean="0"/>
              <a:pPr>
                <a:defRPr/>
              </a:pPr>
              <a:t>78</a:t>
            </a:fld>
            <a:endParaRPr lang="en-US" altLang="en-US"/>
          </a:p>
        </p:txBody>
      </p:sp>
      <p:sp>
        <p:nvSpPr>
          <p:cNvPr id="4" name="Content Placeholder 3">
            <a:extLst>
              <a:ext uri="{FF2B5EF4-FFF2-40B4-BE49-F238E27FC236}">
                <a16:creationId xmlns:a16="http://schemas.microsoft.com/office/drawing/2014/main" id="{83FFD80D-0E1A-F4CC-BD7B-DDF9563BBF7A}"/>
              </a:ext>
            </a:extLst>
          </p:cNvPr>
          <p:cNvSpPr txBox="1">
            <a:spLocks/>
          </p:cNvSpPr>
          <p:nvPr/>
        </p:nvSpPr>
        <p:spPr>
          <a:xfrm>
            <a:off x="457200" y="1600200"/>
            <a:ext cx="40386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If </a:t>
            </a:r>
            <a:r>
              <a:rPr lang="en-US">
                <a:solidFill>
                  <a:srgbClr val="3366FF"/>
                </a:solidFill>
              </a:rPr>
              <a:t>cwnd &lt; low_window</a:t>
            </a:r>
            <a:r>
              <a:rPr lang="en-US"/>
              <a:t>, normal TCP:</a:t>
            </a:r>
          </a:p>
          <a:p>
            <a:pPr lvl="1"/>
            <a:r>
              <a:rPr lang="en-US"/>
              <a:t>ACK received</a:t>
            </a:r>
          </a:p>
          <a:p>
            <a:pPr lvl="2"/>
            <a:r>
              <a:rPr lang="en-US"/>
              <a:t>cwnd = cwnd + 1</a:t>
            </a:r>
          </a:p>
          <a:p>
            <a:pPr lvl="1"/>
            <a:r>
              <a:rPr lang="en-US"/>
              <a:t>Enter recovery</a:t>
            </a:r>
          </a:p>
          <a:p>
            <a:pPr lvl="2"/>
            <a:r>
              <a:rPr lang="en-US"/>
              <a:t>cwnd = cwnd * 0.5</a:t>
            </a:r>
            <a:endParaRPr lang="en-US" dirty="0"/>
          </a:p>
        </p:txBody>
      </p:sp>
      <p:sp>
        <p:nvSpPr>
          <p:cNvPr id="5" name="Content Placeholder 4">
            <a:extLst>
              <a:ext uri="{FF2B5EF4-FFF2-40B4-BE49-F238E27FC236}">
                <a16:creationId xmlns:a16="http://schemas.microsoft.com/office/drawing/2014/main" id="{C14602F6-3637-5951-CCA2-90B0C4D754F4}"/>
              </a:ext>
            </a:extLst>
          </p:cNvPr>
          <p:cNvSpPr txBox="1">
            <a:spLocks/>
          </p:cNvSpPr>
          <p:nvPr/>
        </p:nvSpPr>
        <p:spPr>
          <a:xfrm>
            <a:off x="4648200" y="1600200"/>
            <a:ext cx="40386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Else, BIC</a:t>
            </a:r>
          </a:p>
          <a:p>
            <a:endParaRPr lang="en-US"/>
          </a:p>
          <a:p>
            <a:endParaRPr lang="en-US"/>
          </a:p>
          <a:p>
            <a:endParaRPr lang="en-US"/>
          </a:p>
          <a:p>
            <a:pPr lvl="1"/>
            <a:endParaRPr lang="en-US" dirty="0"/>
          </a:p>
        </p:txBody>
      </p:sp>
      <p:sp>
        <p:nvSpPr>
          <p:cNvPr id="6" name="Rectangle 5">
            <a:extLst>
              <a:ext uri="{FF2B5EF4-FFF2-40B4-BE49-F238E27FC236}">
                <a16:creationId xmlns:a16="http://schemas.microsoft.com/office/drawing/2014/main" id="{8826BF8D-ADC9-5BB7-7705-8C837B9FD9E4}"/>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 The algorithm</a:t>
            </a:r>
          </a:p>
        </p:txBody>
      </p:sp>
    </p:spTree>
    <p:extLst>
      <p:ext uri="{BB962C8B-B14F-4D97-AF65-F5344CB8AC3E}">
        <p14:creationId xmlns:p14="http://schemas.microsoft.com/office/powerpoint/2010/main" val="9839193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07D01-E4CC-A099-3B1E-24ACA4E7E52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E411DD-2F17-3209-9FAC-8B2C980B6169}"/>
              </a:ext>
            </a:extLst>
          </p:cNvPr>
          <p:cNvSpPr>
            <a:spLocks noGrp="1"/>
          </p:cNvSpPr>
          <p:nvPr>
            <p:ph type="sldNum" sz="quarter" idx="12"/>
          </p:nvPr>
        </p:nvSpPr>
        <p:spPr/>
        <p:txBody>
          <a:bodyPr/>
          <a:lstStyle/>
          <a:p>
            <a:pPr>
              <a:defRPr/>
            </a:pPr>
            <a:fld id="{983B2371-4882-F247-9615-1FEE18DC3753}" type="slidenum">
              <a:rPr lang="en-US" altLang="en-US" smtClean="0"/>
              <a:pPr>
                <a:defRPr/>
              </a:pPr>
              <a:t>79</a:t>
            </a:fld>
            <a:endParaRPr lang="en-US" altLang="en-US"/>
          </a:p>
        </p:txBody>
      </p:sp>
      <p:sp>
        <p:nvSpPr>
          <p:cNvPr id="3" name="Title 1">
            <a:extLst>
              <a:ext uri="{FF2B5EF4-FFF2-40B4-BE49-F238E27FC236}">
                <a16:creationId xmlns:a16="http://schemas.microsoft.com/office/drawing/2014/main" id="{6B199946-B462-AB54-21D1-D5739E1644B8}"/>
              </a:ext>
            </a:extLst>
          </p:cNvPr>
          <p:cNvSpPr txBox="1">
            <a:spLocks/>
          </p:cNvSpPr>
          <p:nvPr/>
        </p:nvSpPr>
        <p:spPr>
          <a:xfrm>
            <a:off x="457200" y="457200"/>
            <a:ext cx="8229600" cy="1143000"/>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r>
              <a:rPr lang="en-US"/>
              <a:t>BIC Algorithm</a:t>
            </a:r>
            <a:endParaRPr lang="en-US" dirty="0"/>
          </a:p>
        </p:txBody>
      </p:sp>
      <p:sp>
        <p:nvSpPr>
          <p:cNvPr id="4" name="Content Placeholder 2">
            <a:extLst>
              <a:ext uri="{FF2B5EF4-FFF2-40B4-BE49-F238E27FC236}">
                <a16:creationId xmlns:a16="http://schemas.microsoft.com/office/drawing/2014/main" id="{0AB244C6-7039-7D11-BA5A-ADBE12877DF9}"/>
              </a:ext>
            </a:extLst>
          </p:cNvPr>
          <p:cNvSpPr txBox="1">
            <a:spLocks/>
          </p:cNvSpPr>
          <p:nvPr/>
        </p:nvSpPr>
        <p:spPr>
          <a:xfrm>
            <a:off x="457200" y="1600200"/>
            <a:ext cx="40386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ACK received</a:t>
            </a:r>
          </a:p>
          <a:p>
            <a:pPr lvl="1"/>
            <a:r>
              <a:rPr lang="en-US"/>
              <a:t>If cwnd &lt; Wmax</a:t>
            </a:r>
          </a:p>
          <a:p>
            <a:pPr lvl="2"/>
            <a:r>
              <a:rPr lang="en-US" sz="1800"/>
              <a:t>cwnd += (Wmax – cwnd) / 2</a:t>
            </a:r>
          </a:p>
          <a:p>
            <a:pPr lvl="1"/>
            <a:r>
              <a:rPr lang="en-US"/>
              <a:t>Else</a:t>
            </a:r>
          </a:p>
          <a:p>
            <a:pPr lvl="2"/>
            <a:r>
              <a:rPr lang="en-US" sz="1800"/>
              <a:t>cwnd += cwnd - Wmax</a:t>
            </a:r>
            <a:endParaRPr lang="en-US" sz="1800" dirty="0"/>
          </a:p>
        </p:txBody>
      </p:sp>
      <p:sp>
        <p:nvSpPr>
          <p:cNvPr id="5" name="Content Placeholder 3">
            <a:extLst>
              <a:ext uri="{FF2B5EF4-FFF2-40B4-BE49-F238E27FC236}">
                <a16:creationId xmlns:a16="http://schemas.microsoft.com/office/drawing/2014/main" id="{A6A33B81-1504-A798-C952-23B58D645292}"/>
              </a:ext>
            </a:extLst>
          </p:cNvPr>
          <p:cNvSpPr txBox="1">
            <a:spLocks/>
          </p:cNvSpPr>
          <p:nvPr/>
        </p:nvSpPr>
        <p:spPr>
          <a:xfrm>
            <a:off x="4648200" y="1600200"/>
            <a:ext cx="40386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Recovery</a:t>
            </a:r>
          </a:p>
          <a:p>
            <a:pPr lvl="1"/>
            <a:r>
              <a:rPr lang="en-US"/>
              <a:t>If cwnd &lt; Wmax</a:t>
            </a:r>
          </a:p>
          <a:p>
            <a:pPr lvl="2"/>
            <a:r>
              <a:rPr lang="en-US" sz="1800"/>
              <a:t>Wmax = cwnd * (1 – ß / 2)</a:t>
            </a:r>
            <a:endParaRPr lang="en-US" sz="2200"/>
          </a:p>
          <a:p>
            <a:pPr lvl="1"/>
            <a:r>
              <a:rPr lang="en-US" sz="2200"/>
              <a:t>Else</a:t>
            </a:r>
          </a:p>
          <a:p>
            <a:pPr lvl="2"/>
            <a:r>
              <a:rPr lang="en-US" sz="1800"/>
              <a:t>Wmax = cwnd</a:t>
            </a:r>
          </a:p>
          <a:p>
            <a:pPr lvl="1"/>
            <a:r>
              <a:rPr lang="en-US" sz="2200"/>
              <a:t>cwnd *= 1 - ß</a:t>
            </a:r>
            <a:endParaRPr lang="en-US" sz="2200" dirty="0"/>
          </a:p>
        </p:txBody>
      </p:sp>
      <p:sp>
        <p:nvSpPr>
          <p:cNvPr id="6" name="Oval Callout 5">
            <a:extLst>
              <a:ext uri="{FF2B5EF4-FFF2-40B4-BE49-F238E27FC236}">
                <a16:creationId xmlns:a16="http://schemas.microsoft.com/office/drawing/2014/main" id="{A1329CE3-28D2-64CF-AF2C-4DB398C3F32E}"/>
              </a:ext>
            </a:extLst>
          </p:cNvPr>
          <p:cNvSpPr/>
          <p:nvPr/>
        </p:nvSpPr>
        <p:spPr>
          <a:xfrm>
            <a:off x="569843" y="4784319"/>
            <a:ext cx="2540000" cy="1199444"/>
          </a:xfrm>
          <a:prstGeom prst="wedgeEllipseCallout">
            <a:avLst>
              <a:gd name="adj1" fmla="val 10974"/>
              <a:gd name="adj2" fmla="val -12686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solidFill>
                  <a:schemeClr val="tx1"/>
                </a:solidFill>
              </a:rPr>
              <a:t>Smin</a:t>
            </a:r>
            <a:r>
              <a:rPr lang="en-US" dirty="0">
                <a:solidFill>
                  <a:schemeClr val="tx1"/>
                </a:solidFill>
              </a:rPr>
              <a:t> &lt;= </a:t>
            </a:r>
            <a:r>
              <a:rPr lang="en-US" b="1" dirty="0" err="1">
                <a:solidFill>
                  <a:schemeClr val="tx1"/>
                </a:solidFill>
              </a:rPr>
              <a:t>cwnd</a:t>
            </a:r>
            <a:endParaRPr lang="en-US" b="1" dirty="0">
              <a:solidFill>
                <a:schemeClr val="tx1"/>
              </a:solidFill>
            </a:endParaRPr>
          </a:p>
          <a:p>
            <a:pPr algn="ctr"/>
            <a:r>
              <a:rPr lang="en-US" dirty="0">
                <a:solidFill>
                  <a:schemeClr val="tx1"/>
                </a:solidFill>
              </a:rPr>
              <a:t>&amp;&amp;</a:t>
            </a:r>
          </a:p>
          <a:p>
            <a:pPr algn="ctr"/>
            <a:r>
              <a:rPr lang="en-US" b="1" dirty="0" err="1">
                <a:solidFill>
                  <a:schemeClr val="tx1"/>
                </a:solidFill>
              </a:rPr>
              <a:t>cwnd</a:t>
            </a:r>
            <a:r>
              <a:rPr lang="en-US" b="1" dirty="0">
                <a:solidFill>
                  <a:schemeClr val="tx1"/>
                </a:solidFill>
              </a:rPr>
              <a:t> </a:t>
            </a:r>
            <a:r>
              <a:rPr lang="en-US" dirty="0">
                <a:solidFill>
                  <a:schemeClr val="tx1"/>
                </a:solidFill>
              </a:rPr>
              <a:t>&lt;=</a:t>
            </a:r>
            <a:r>
              <a:rPr lang="en-US" b="1" dirty="0" err="1">
                <a:solidFill>
                  <a:schemeClr val="tx1"/>
                </a:solidFill>
              </a:rPr>
              <a:t>Smax</a:t>
            </a:r>
            <a:r>
              <a:rPr lang="en-US" b="1" dirty="0">
                <a:solidFill>
                  <a:schemeClr val="tx1"/>
                </a:solidFill>
              </a:rPr>
              <a:t> </a:t>
            </a:r>
          </a:p>
        </p:txBody>
      </p:sp>
    </p:spTree>
    <p:extLst>
      <p:ext uri="{BB962C8B-B14F-4D97-AF65-F5344CB8AC3E}">
        <p14:creationId xmlns:p14="http://schemas.microsoft.com/office/powerpoint/2010/main" val="189693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F78D2846-A4F0-D470-9869-D5B39057C504}"/>
              </a:ext>
            </a:extLst>
          </p:cNvPr>
          <p:cNvSpPr>
            <a:spLocks noGrp="1"/>
          </p:cNvSpPr>
          <p:nvPr>
            <p:ph type="title"/>
          </p:nvPr>
        </p:nvSpPr>
        <p:spPr/>
        <p:txBody>
          <a:bodyPr/>
          <a:lstStyle/>
          <a:p>
            <a:r>
              <a:rPr lang="en-US" altLang="en-US">
                <a:ea typeface="ＭＳ Ｐゴシック" panose="020B0600070205080204" pitchFamily="34" charset="-128"/>
              </a:rPr>
              <a:t>Slow Start in Tahoe</a:t>
            </a:r>
          </a:p>
        </p:txBody>
      </p:sp>
      <p:sp>
        <p:nvSpPr>
          <p:cNvPr id="89090" name="Rectangle 3">
            <a:extLst>
              <a:ext uri="{FF2B5EF4-FFF2-40B4-BE49-F238E27FC236}">
                <a16:creationId xmlns:a16="http://schemas.microsoft.com/office/drawing/2014/main" id="{E366B028-C9C2-622A-3797-44ECDF237386}"/>
              </a:ext>
            </a:extLst>
          </p:cNvPr>
          <p:cNvSpPr>
            <a:spLocks noGrp="1"/>
          </p:cNvSpPr>
          <p:nvPr>
            <p:ph type="body" idx="1"/>
          </p:nvPr>
        </p:nvSpPr>
        <p:spPr>
          <a:xfrm>
            <a:off x="431800" y="1568450"/>
            <a:ext cx="8318500" cy="4171950"/>
          </a:xfrm>
        </p:spPr>
        <p:txBody>
          <a:bodyPr/>
          <a:lstStyle/>
          <a:p>
            <a:r>
              <a:rPr lang="en-US" altLang="en-US">
                <a:ea typeface="ＭＳ Ｐゴシック" panose="020B0600070205080204" pitchFamily="34" charset="-128"/>
              </a:rPr>
              <a:t>Start with </a:t>
            </a:r>
            <a:r>
              <a:rPr lang="en-US" altLang="en-US">
                <a:solidFill>
                  <a:srgbClr val="00CC00"/>
                </a:solidFill>
                <a:ea typeface="ＭＳ Ｐゴシック" panose="020B0600070205080204" pitchFamily="34" charset="-128"/>
              </a:rPr>
              <a:t>cwnd = 1 </a:t>
            </a:r>
            <a:r>
              <a:rPr lang="en-US" altLang="en-US">
                <a:solidFill>
                  <a:schemeClr val="tx2"/>
                </a:solidFill>
                <a:ea typeface="ＭＳ Ｐゴシック" panose="020B0600070205080204" pitchFamily="34" charset="-128"/>
              </a:rPr>
              <a:t>(slow start)</a:t>
            </a:r>
          </a:p>
          <a:p>
            <a:r>
              <a:rPr lang="en-US" altLang="en-US">
                <a:ea typeface="ＭＳ Ｐゴシック" panose="020B0600070205080204" pitchFamily="34" charset="-128"/>
              </a:rPr>
              <a:t>On each successful ACK increment cwnd</a:t>
            </a:r>
          </a:p>
          <a:p>
            <a:pPr>
              <a:buFont typeface="Wingdings" pitchFamily="2" charset="2"/>
              <a:buNone/>
            </a:pPr>
            <a:r>
              <a:rPr lang="en-US" altLang="en-US">
                <a:ea typeface="ＭＳ Ｐゴシック" panose="020B0600070205080204" pitchFamily="34" charset="-128"/>
              </a:rPr>
              <a:t>			</a:t>
            </a:r>
            <a:r>
              <a:rPr lang="en-US" altLang="en-US">
                <a:solidFill>
                  <a:srgbClr val="00CC00"/>
                </a:solidFill>
                <a:ea typeface="ＭＳ Ｐゴシック" panose="020B0600070205080204" pitchFamily="34" charset="-128"/>
              </a:rPr>
              <a:t>cwnd </a:t>
            </a:r>
            <a:r>
              <a:rPr lang="en-US" altLang="en-US">
                <a:solidFill>
                  <a:srgbClr val="00CC00"/>
                </a:solidFill>
                <a:ea typeface="ＭＳ Ｐゴシック" panose="020B0600070205080204" pitchFamily="34" charset="-128"/>
                <a:sym typeface="Symbol" pitchFamily="2" charset="2"/>
              </a:rPr>
              <a:t></a:t>
            </a:r>
            <a:r>
              <a:rPr lang="en-US" altLang="en-US">
                <a:solidFill>
                  <a:srgbClr val="00CC00"/>
                </a:solidFill>
                <a:ea typeface="ＭＳ Ｐゴシック" panose="020B0600070205080204" pitchFamily="34" charset="-128"/>
              </a:rPr>
              <a:t> cnwd + 1</a:t>
            </a:r>
          </a:p>
          <a:p>
            <a:r>
              <a:rPr lang="en-US" altLang="en-US" u="sng">
                <a:ea typeface="ＭＳ Ｐゴシック" panose="020B0600070205080204" pitchFamily="34" charset="-128"/>
              </a:rPr>
              <a:t>Exponential growth</a:t>
            </a:r>
            <a:r>
              <a:rPr lang="en-US" altLang="en-US">
                <a:ea typeface="ＭＳ Ｐゴシック" panose="020B0600070205080204" pitchFamily="34" charset="-128"/>
              </a:rPr>
              <a:t> of cwnd</a:t>
            </a:r>
          </a:p>
          <a:p>
            <a:pPr>
              <a:buFont typeface="Wingdings" pitchFamily="2" charset="2"/>
              <a:buNone/>
            </a:pPr>
            <a:r>
              <a:rPr lang="en-US" altLang="en-US">
                <a:ea typeface="ＭＳ Ｐゴシック" panose="020B0600070205080204" pitchFamily="34" charset="-128"/>
              </a:rPr>
              <a:t>		each RTT: </a:t>
            </a:r>
            <a:r>
              <a:rPr lang="en-US" altLang="en-US">
                <a:solidFill>
                  <a:srgbClr val="00CC00"/>
                </a:solidFill>
                <a:ea typeface="ＭＳ Ｐゴシック" panose="020B0600070205080204" pitchFamily="34" charset="-128"/>
              </a:rPr>
              <a:t>cwnd </a:t>
            </a:r>
            <a:r>
              <a:rPr lang="en-US" altLang="en-US">
                <a:solidFill>
                  <a:srgbClr val="00CC00"/>
                </a:solidFill>
                <a:ea typeface="ＭＳ Ｐゴシック" panose="020B0600070205080204" pitchFamily="34" charset="-128"/>
                <a:sym typeface="Symbol" pitchFamily="2" charset="2"/>
              </a:rPr>
              <a:t></a:t>
            </a:r>
            <a:r>
              <a:rPr lang="en-US" altLang="en-US">
                <a:solidFill>
                  <a:srgbClr val="00CC00"/>
                </a:solidFill>
                <a:ea typeface="ＭＳ Ｐゴシック" panose="020B0600070205080204" pitchFamily="34" charset="-128"/>
              </a:rPr>
              <a:t> 2 x cwnd</a:t>
            </a:r>
          </a:p>
          <a:p>
            <a:r>
              <a:rPr lang="en-US" altLang="en-US">
                <a:ea typeface="ＭＳ Ｐゴシック" panose="020B0600070205080204" pitchFamily="34" charset="-128"/>
              </a:rPr>
              <a:t>Enter </a:t>
            </a:r>
            <a:r>
              <a:rPr lang="en-US" altLang="en-US">
                <a:solidFill>
                  <a:srgbClr val="FF0000"/>
                </a:solidFill>
                <a:ea typeface="ＭＳ Ｐゴシック" panose="020B0600070205080204" pitchFamily="34" charset="-128"/>
              </a:rPr>
              <a:t>CA</a:t>
            </a:r>
            <a:r>
              <a:rPr lang="en-US" altLang="en-US">
                <a:ea typeface="ＭＳ Ｐゴシック" panose="020B0600070205080204" pitchFamily="34" charset="-128"/>
              </a:rPr>
              <a:t> when </a:t>
            </a:r>
            <a:r>
              <a:rPr lang="en-US" altLang="en-US">
                <a:solidFill>
                  <a:srgbClr val="00CC00"/>
                </a:solidFill>
                <a:ea typeface="ＭＳ Ｐゴシック" panose="020B0600070205080204" pitchFamily="34" charset="-128"/>
              </a:rPr>
              <a:t>cwnd &gt;= ssthresh</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AE00294-87E4-7637-AC49-F0C6D71B9A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4CB989-D2F0-B71C-A9FC-DACFD8CDB09A}"/>
              </a:ext>
            </a:extLst>
          </p:cNvPr>
          <p:cNvSpPr>
            <a:spLocks noGrp="1"/>
          </p:cNvSpPr>
          <p:nvPr>
            <p:ph type="sldNum" sz="quarter" idx="12"/>
          </p:nvPr>
        </p:nvSpPr>
        <p:spPr/>
        <p:txBody>
          <a:bodyPr/>
          <a:lstStyle/>
          <a:p>
            <a:pPr>
              <a:defRPr/>
            </a:pPr>
            <a:fld id="{983B2371-4882-F247-9615-1FEE18DC3753}" type="slidenum">
              <a:rPr lang="en-US" altLang="en-US" smtClean="0"/>
              <a:pPr>
                <a:defRPr/>
              </a:pPr>
              <a:t>80</a:t>
            </a:fld>
            <a:endParaRPr lang="en-US" altLang="en-US"/>
          </a:p>
        </p:txBody>
      </p:sp>
      <p:sp>
        <p:nvSpPr>
          <p:cNvPr id="3" name="Title 4">
            <a:extLst>
              <a:ext uri="{FF2B5EF4-FFF2-40B4-BE49-F238E27FC236}">
                <a16:creationId xmlns:a16="http://schemas.microsoft.com/office/drawing/2014/main" id="{F111391F-0562-5847-E046-31B47E75F44B}"/>
              </a:ext>
            </a:extLst>
          </p:cNvPr>
          <p:cNvSpPr txBox="1">
            <a:spLocks/>
          </p:cNvSpPr>
          <p:nvPr/>
        </p:nvSpPr>
        <p:spPr>
          <a:xfrm>
            <a:off x="457200" y="457200"/>
            <a:ext cx="8229600" cy="1143000"/>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r>
              <a:rPr lang="en-US"/>
              <a:t>BIC with no lost</a:t>
            </a:r>
            <a:endParaRPr lang="en-US" dirty="0"/>
          </a:p>
        </p:txBody>
      </p:sp>
      <p:graphicFrame>
        <p:nvGraphicFramePr>
          <p:cNvPr id="4" name="Object 3">
            <a:extLst>
              <a:ext uri="{FF2B5EF4-FFF2-40B4-BE49-F238E27FC236}">
                <a16:creationId xmlns:a16="http://schemas.microsoft.com/office/drawing/2014/main" id="{DBD80426-6D3C-34D2-587A-9A7FB0760B0D}"/>
              </a:ext>
            </a:extLst>
          </p:cNvPr>
          <p:cNvGraphicFramePr>
            <a:graphicFrameLocks/>
          </p:cNvGraphicFramePr>
          <p:nvPr/>
        </p:nvGraphicFramePr>
        <p:xfrm>
          <a:off x="903825" y="1651000"/>
          <a:ext cx="7336350" cy="4424363"/>
        </p:xfrm>
        <a:graphic>
          <a:graphicData uri="http://schemas.openxmlformats.org/drawingml/2006/chart">
            <c:chart xmlns:c="http://schemas.openxmlformats.org/drawingml/2006/chart" xmlns:r="http://schemas.openxmlformats.org/officeDocument/2006/relationships" r:id="rId2"/>
          </a:graphicData>
        </a:graphic>
      </p:graphicFrame>
      <p:sp>
        <p:nvSpPr>
          <p:cNvPr id="5" name="Donut 4">
            <a:extLst>
              <a:ext uri="{FF2B5EF4-FFF2-40B4-BE49-F238E27FC236}">
                <a16:creationId xmlns:a16="http://schemas.microsoft.com/office/drawing/2014/main" id="{77049172-AC55-8D04-A768-D38547270DF6}"/>
              </a:ext>
            </a:extLst>
          </p:cNvPr>
          <p:cNvSpPr>
            <a:spLocks/>
          </p:cNvSpPr>
          <p:nvPr/>
        </p:nvSpPr>
        <p:spPr>
          <a:xfrm rot="1090530">
            <a:off x="2022482" y="2583105"/>
            <a:ext cx="535923" cy="2919891"/>
          </a:xfrm>
          <a:prstGeom prst="donut">
            <a:avLst>
              <a:gd name="adj" fmla="val 46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Donut 5">
            <a:extLst>
              <a:ext uri="{FF2B5EF4-FFF2-40B4-BE49-F238E27FC236}">
                <a16:creationId xmlns:a16="http://schemas.microsoft.com/office/drawing/2014/main" id="{78A953E6-F4E1-18EC-10E3-F06B4659EA3B}"/>
              </a:ext>
            </a:extLst>
          </p:cNvPr>
          <p:cNvSpPr>
            <a:spLocks/>
          </p:cNvSpPr>
          <p:nvPr/>
        </p:nvSpPr>
        <p:spPr>
          <a:xfrm rot="16200000">
            <a:off x="4209728" y="1514504"/>
            <a:ext cx="310445" cy="837436"/>
          </a:xfrm>
          <a:prstGeom prst="donut">
            <a:avLst>
              <a:gd name="adj" fmla="val 46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Oval Callout 6">
            <a:extLst>
              <a:ext uri="{FF2B5EF4-FFF2-40B4-BE49-F238E27FC236}">
                <a16:creationId xmlns:a16="http://schemas.microsoft.com/office/drawing/2014/main" id="{72525C6A-402A-B633-2FC5-CD9524CFCEC1}"/>
              </a:ext>
            </a:extLst>
          </p:cNvPr>
          <p:cNvSpPr/>
          <p:nvPr/>
        </p:nvSpPr>
        <p:spPr>
          <a:xfrm>
            <a:off x="2637444" y="4402666"/>
            <a:ext cx="1210011" cy="578555"/>
          </a:xfrm>
          <a:prstGeom prst="wedgeEllipseCallout">
            <a:avLst>
              <a:gd name="adj1" fmla="val -55704"/>
              <a:gd name="adj2" fmla="val -756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solidFill>
                  <a:srgbClr val="FF0000"/>
                </a:solidFill>
              </a:rPr>
              <a:t>Smax</a:t>
            </a:r>
            <a:endParaRPr lang="en-US" b="1" dirty="0">
              <a:solidFill>
                <a:srgbClr val="FF0000"/>
              </a:solidFill>
            </a:endParaRPr>
          </a:p>
        </p:txBody>
      </p:sp>
      <p:sp>
        <p:nvSpPr>
          <p:cNvPr id="8" name="Oval Callout 7">
            <a:extLst>
              <a:ext uri="{FF2B5EF4-FFF2-40B4-BE49-F238E27FC236}">
                <a16:creationId xmlns:a16="http://schemas.microsoft.com/office/drawing/2014/main" id="{5D22F98B-80F1-F148-02A7-C5B4358B4EEA}"/>
              </a:ext>
            </a:extLst>
          </p:cNvPr>
          <p:cNvSpPr/>
          <p:nvPr/>
        </p:nvSpPr>
        <p:spPr>
          <a:xfrm>
            <a:off x="4821846" y="1361722"/>
            <a:ext cx="1210011" cy="578555"/>
          </a:xfrm>
          <a:prstGeom prst="wedgeEllipseCallout">
            <a:avLst>
              <a:gd name="adj1" fmla="val -47540"/>
              <a:gd name="adj2" fmla="val 4625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solidFill>
                  <a:srgbClr val="FF0000"/>
                </a:solidFill>
              </a:rPr>
              <a:t>Smin</a:t>
            </a:r>
            <a:endParaRPr lang="en-US" b="1" dirty="0">
              <a:solidFill>
                <a:srgbClr val="FF0000"/>
              </a:solidFill>
            </a:endParaRPr>
          </a:p>
        </p:txBody>
      </p:sp>
    </p:spTree>
    <p:extLst>
      <p:ext uri="{BB962C8B-B14F-4D97-AF65-F5344CB8AC3E}">
        <p14:creationId xmlns:p14="http://schemas.microsoft.com/office/powerpoint/2010/main" val="253724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US" altLang="zh-CN" sz="3200" dirty="0">
                <a:ea typeface="SimSun" pitchFamily="2" charset="-122"/>
              </a:rPr>
              <a:t>Binary Search with Smax and Smin</a:t>
            </a:r>
          </a:p>
        </p:txBody>
      </p:sp>
      <p:graphicFrame>
        <p:nvGraphicFramePr>
          <p:cNvPr id="197635" name="Object 3"/>
          <p:cNvGraphicFramePr>
            <a:graphicFrameLocks noGrp="1"/>
          </p:cNvGraphicFramePr>
          <p:nvPr>
            <p:ph type="chart" idx="1"/>
          </p:nvPr>
        </p:nvGraphicFramePr>
        <p:xfrm>
          <a:off x="902323" y="1143000"/>
          <a:ext cx="7263154" cy="4419600"/>
        </p:xfrm>
        <a:graphic>
          <a:graphicData uri="http://schemas.openxmlformats.org/presentationml/2006/ole">
            <mc:AlternateContent xmlns:mc="http://schemas.openxmlformats.org/markup-compatibility/2006">
              <mc:Choice xmlns:v="urn:schemas-microsoft-com:vml" Requires="v">
                <p:oleObj name="Chart" r:id="rId4" imgW="8296343" imgH="5048340" progId="MSGraph.Chart.8">
                  <p:embed followColorScheme="full"/>
                </p:oleObj>
              </mc:Choice>
              <mc:Fallback>
                <p:oleObj name="Chart" r:id="rId4" imgW="8296343" imgH="5048340" progId="MSGraph.Chart.8">
                  <p:embed followColorScheme="full"/>
                  <p:pic>
                    <p:nvPicPr>
                      <p:cNvPr id="197635"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323" y="1143000"/>
                        <a:ext cx="7263154" cy="441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Slide Number Placeholder 3"/>
          <p:cNvSpPr>
            <a:spLocks noGrp="1"/>
          </p:cNvSpPr>
          <p:nvPr>
            <p:ph type="sldNum" sz="quarter" idx="10"/>
          </p:nvPr>
        </p:nvSpPr>
        <p:spPr/>
        <p:txBody>
          <a:bodyPr/>
          <a:lstStyle/>
          <a:p>
            <a:fld id="{351B04B3-004D-42AE-89C5-3398EC0B0080}" type="slidenum">
              <a:rPr lang="zh-CN" altLang="en-US"/>
              <a:pPr/>
              <a:t>81</a:t>
            </a:fld>
            <a:endParaRPr lang="en-US" altLang="zh-CN" dirty="0"/>
          </a:p>
        </p:txBody>
      </p:sp>
      <p:grpSp>
        <p:nvGrpSpPr>
          <p:cNvPr id="2" name="Group 15"/>
          <p:cNvGrpSpPr>
            <a:grpSpLocks/>
          </p:cNvGrpSpPr>
          <p:nvPr/>
        </p:nvGrpSpPr>
        <p:grpSpPr bwMode="auto">
          <a:xfrm>
            <a:off x="4191000" y="1371600"/>
            <a:ext cx="1066800" cy="631825"/>
            <a:chOff x="2640" y="864"/>
            <a:chExt cx="672" cy="398"/>
          </a:xfrm>
        </p:grpSpPr>
        <p:sp>
          <p:nvSpPr>
            <p:cNvPr id="197636" name="Oval 4"/>
            <p:cNvSpPr>
              <a:spLocks noChangeArrowheads="1"/>
            </p:cNvSpPr>
            <p:nvPr/>
          </p:nvSpPr>
          <p:spPr bwMode="auto">
            <a:xfrm>
              <a:off x="2640" y="864"/>
              <a:ext cx="672" cy="192"/>
            </a:xfrm>
            <a:prstGeom prst="ellipse">
              <a:avLst/>
            </a:prstGeom>
            <a:noFill/>
            <a:ln w="28575" algn="ctr">
              <a:solidFill>
                <a:srgbClr val="FF00FF"/>
              </a:solidFill>
              <a:round/>
              <a:headEnd/>
              <a:tailEnd/>
            </a:ln>
            <a:effectLst/>
          </p:spPr>
          <p:txBody>
            <a:bodyPr wrap="none" anchor="ctr"/>
            <a:lstStyle/>
            <a:p>
              <a:endParaRPr lang="zh-CN" altLang="en-US">
                <a:solidFill>
                  <a:srgbClr val="FF0066"/>
                </a:solidFill>
              </a:endParaRPr>
            </a:p>
          </p:txBody>
        </p:sp>
        <p:sp>
          <p:nvSpPr>
            <p:cNvPr id="197637" name="Text Box 5"/>
            <p:cNvSpPr txBox="1">
              <a:spLocks noChangeArrowheads="1"/>
            </p:cNvSpPr>
            <p:nvPr/>
          </p:nvSpPr>
          <p:spPr bwMode="auto">
            <a:xfrm>
              <a:off x="2850" y="1031"/>
              <a:ext cx="444" cy="231"/>
            </a:xfrm>
            <a:prstGeom prst="rect">
              <a:avLst/>
            </a:prstGeom>
            <a:noFill/>
            <a:ln w="50800" algn="ctr">
              <a:noFill/>
              <a:miter lim="800000"/>
              <a:headEnd/>
              <a:tailEnd/>
            </a:ln>
            <a:effectLst/>
          </p:spPr>
          <p:txBody>
            <a:bodyPr wrap="none">
              <a:spAutoFit/>
            </a:bodyPr>
            <a:lstStyle/>
            <a:p>
              <a:r>
                <a:rPr lang="en-US" altLang="zh-CN" dirty="0">
                  <a:solidFill>
                    <a:srgbClr val="FF0066"/>
                  </a:solidFill>
                </a:rPr>
                <a:t>Smin</a:t>
              </a:r>
            </a:p>
          </p:txBody>
        </p:sp>
      </p:grpSp>
      <p:grpSp>
        <p:nvGrpSpPr>
          <p:cNvPr id="3" name="Group 14"/>
          <p:cNvGrpSpPr>
            <a:grpSpLocks/>
          </p:cNvGrpSpPr>
          <p:nvPr/>
        </p:nvGrpSpPr>
        <p:grpSpPr bwMode="auto">
          <a:xfrm>
            <a:off x="1866900" y="2232025"/>
            <a:ext cx="1066800" cy="3240088"/>
            <a:chOff x="1176" y="1406"/>
            <a:chExt cx="672" cy="2041"/>
          </a:xfrm>
        </p:grpSpPr>
        <p:sp>
          <p:nvSpPr>
            <p:cNvPr id="197638" name="Oval 6"/>
            <p:cNvSpPr>
              <a:spLocks noChangeArrowheads="1"/>
            </p:cNvSpPr>
            <p:nvPr/>
          </p:nvSpPr>
          <p:spPr bwMode="auto">
            <a:xfrm rot="-4109033">
              <a:off x="264" y="2318"/>
              <a:ext cx="2041" cy="217"/>
            </a:xfrm>
            <a:prstGeom prst="ellipse">
              <a:avLst/>
            </a:prstGeom>
            <a:noFill/>
            <a:ln w="28575" algn="ctr">
              <a:solidFill>
                <a:srgbClr val="FF00FF"/>
              </a:solidFill>
              <a:round/>
              <a:headEnd/>
              <a:tailEnd/>
            </a:ln>
            <a:effectLst/>
          </p:spPr>
          <p:txBody>
            <a:bodyPr vert="eaVert" wrap="none" anchor="ctr"/>
            <a:lstStyle/>
            <a:p>
              <a:endParaRPr lang="zh-CN" altLang="en-US">
                <a:solidFill>
                  <a:srgbClr val="FF0066"/>
                </a:solidFill>
              </a:endParaRPr>
            </a:p>
          </p:txBody>
        </p:sp>
        <p:sp>
          <p:nvSpPr>
            <p:cNvPr id="197639" name="Text Box 7"/>
            <p:cNvSpPr txBox="1">
              <a:spLocks noChangeArrowheads="1"/>
            </p:cNvSpPr>
            <p:nvPr/>
          </p:nvSpPr>
          <p:spPr bwMode="auto">
            <a:xfrm>
              <a:off x="1392" y="2313"/>
              <a:ext cx="456" cy="233"/>
            </a:xfrm>
            <a:prstGeom prst="rect">
              <a:avLst/>
            </a:prstGeom>
            <a:noFill/>
            <a:ln w="50800" algn="ctr">
              <a:noFill/>
              <a:miter lim="800000"/>
              <a:headEnd/>
              <a:tailEnd/>
            </a:ln>
            <a:effectLst/>
          </p:spPr>
          <p:txBody>
            <a:bodyPr wrap="none">
              <a:spAutoFit/>
            </a:bodyPr>
            <a:lstStyle/>
            <a:p>
              <a:r>
                <a:rPr lang="en-US" altLang="zh-CN" dirty="0">
                  <a:solidFill>
                    <a:srgbClr val="FF0066"/>
                  </a:solidFill>
                </a:rPr>
                <a:t>Smax</a:t>
              </a:r>
            </a:p>
          </p:txBody>
        </p:sp>
      </p:grpSp>
      <p:sp>
        <p:nvSpPr>
          <p:cNvPr id="197642" name="Text Box 10"/>
          <p:cNvSpPr txBox="1">
            <a:spLocks noChangeArrowheads="1"/>
          </p:cNvSpPr>
          <p:nvPr/>
        </p:nvSpPr>
        <p:spPr bwMode="auto">
          <a:xfrm>
            <a:off x="228600" y="1309688"/>
            <a:ext cx="857250" cy="366712"/>
          </a:xfrm>
          <a:prstGeom prst="rect">
            <a:avLst/>
          </a:prstGeom>
          <a:noFill/>
          <a:ln w="50800" algn="ctr">
            <a:noFill/>
            <a:miter lim="800000"/>
            <a:headEnd/>
            <a:tailEnd/>
          </a:ln>
          <a:effectLst/>
        </p:spPr>
        <p:txBody>
          <a:bodyPr wrap="none">
            <a:spAutoFit/>
          </a:bodyPr>
          <a:lstStyle/>
          <a:p>
            <a:r>
              <a:rPr lang="en-US" altLang="zh-CN" b="1" dirty="0">
                <a:solidFill>
                  <a:srgbClr val="00CC00"/>
                </a:solidFill>
              </a:rPr>
              <a:t>Wmax</a:t>
            </a:r>
          </a:p>
        </p:txBody>
      </p:sp>
      <p:sp>
        <p:nvSpPr>
          <p:cNvPr id="197643" name="Text Box 11"/>
          <p:cNvSpPr txBox="1">
            <a:spLocks noChangeArrowheads="1"/>
          </p:cNvSpPr>
          <p:nvPr/>
        </p:nvSpPr>
        <p:spPr bwMode="auto">
          <a:xfrm>
            <a:off x="260350" y="5257800"/>
            <a:ext cx="842475" cy="369332"/>
          </a:xfrm>
          <a:prstGeom prst="rect">
            <a:avLst/>
          </a:prstGeom>
          <a:noFill/>
          <a:ln w="50800" algn="ctr">
            <a:noFill/>
            <a:miter lim="800000"/>
            <a:headEnd/>
            <a:tailEnd/>
          </a:ln>
          <a:effectLst/>
        </p:spPr>
        <p:txBody>
          <a:bodyPr wrap="none">
            <a:spAutoFit/>
          </a:bodyPr>
          <a:lstStyle/>
          <a:p>
            <a:r>
              <a:rPr lang="en-US" altLang="zh-CN" b="1" dirty="0">
                <a:solidFill>
                  <a:srgbClr val="00CC00"/>
                </a:solidFill>
              </a:rPr>
              <a:t>Wmin</a:t>
            </a:r>
          </a:p>
        </p:txBody>
      </p:sp>
      <p:sp>
        <p:nvSpPr>
          <p:cNvPr id="197644" name="Line 12"/>
          <p:cNvSpPr>
            <a:spLocks noChangeShapeType="1"/>
          </p:cNvSpPr>
          <p:nvPr/>
        </p:nvSpPr>
        <p:spPr bwMode="auto">
          <a:xfrm>
            <a:off x="1524000" y="1524000"/>
            <a:ext cx="7086600" cy="0"/>
          </a:xfrm>
          <a:prstGeom prst="line">
            <a:avLst/>
          </a:prstGeom>
          <a:noFill/>
          <a:ln w="50800">
            <a:solidFill>
              <a:srgbClr val="FF0000"/>
            </a:solidFill>
            <a:round/>
            <a:headEnd/>
            <a:tailEnd/>
          </a:ln>
          <a:effectLst/>
        </p:spPr>
        <p:txBody>
          <a:bodyPr/>
          <a:lstStyle/>
          <a:p>
            <a:endParaRPr lang="en-US" dirty="0"/>
          </a:p>
        </p:txBody>
      </p:sp>
      <p:sp>
        <p:nvSpPr>
          <p:cNvPr id="197645" name="Text Box 13"/>
          <p:cNvSpPr txBox="1">
            <a:spLocks noChangeArrowheads="1"/>
          </p:cNvSpPr>
          <p:nvPr/>
        </p:nvSpPr>
        <p:spPr bwMode="auto">
          <a:xfrm>
            <a:off x="1639888" y="1127125"/>
            <a:ext cx="2474912" cy="396875"/>
          </a:xfrm>
          <a:prstGeom prst="rect">
            <a:avLst/>
          </a:prstGeom>
          <a:noFill/>
          <a:ln w="50800" algn="ctr">
            <a:noFill/>
            <a:miter lim="800000"/>
            <a:headEnd/>
            <a:tailEnd/>
          </a:ln>
          <a:effectLst/>
        </p:spPr>
        <p:txBody>
          <a:bodyPr wrap="none">
            <a:spAutoFit/>
          </a:bodyPr>
          <a:lstStyle/>
          <a:p>
            <a:pPr algn="l"/>
            <a:r>
              <a:rPr lang="en-US" altLang="zh-CN" sz="2000" dirty="0">
                <a:solidFill>
                  <a:srgbClr val="FF0000"/>
                </a:solidFill>
              </a:rPr>
              <a:t>Available Bandwidth</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7635"/>
                                        </p:tgtEl>
                                        <p:attrNameLst>
                                          <p:attrName>style.visibility</p:attrName>
                                        </p:attrNameLst>
                                      </p:cBhvr>
                                      <p:to>
                                        <p:strVal val="visible"/>
                                      </p:to>
                                    </p:set>
                                    <p:animEffect transition="in" filter="wipe(left)">
                                      <p:cBhvr>
                                        <p:cTn id="7" dur="1000"/>
                                        <p:tgtEl>
                                          <p:spTgt spid="1976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7635"/>
                                        </p:tgtEl>
                                        <p:attrNameLst>
                                          <p:attrName>style.visibility</p:attrName>
                                        </p:attrNameLst>
                                      </p:cBhvr>
                                      <p:to>
                                        <p:strVal val="visible"/>
                                      </p:to>
                                    </p:set>
                                    <p:animEffect transition="in" filter="wipe(left)">
                                      <p:cBhvr>
                                        <p:cTn id="12" dur="1000"/>
                                        <p:tgtEl>
                                          <p:spTgt spid="1976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97635" grpId="0" bld="series" animBg="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p:txBody>
          <a:bodyPr/>
          <a:lstStyle/>
          <a:p>
            <a:r>
              <a:rPr lang="en-US" altLang="zh-CN" sz="3200" dirty="0">
                <a:ea typeface="SimSun" pitchFamily="2" charset="-122"/>
              </a:rPr>
              <a:t>Setting Smax</a:t>
            </a:r>
          </a:p>
        </p:txBody>
      </p:sp>
      <p:graphicFrame>
        <p:nvGraphicFramePr>
          <p:cNvPr id="357387" name="Object 11"/>
          <p:cNvGraphicFramePr>
            <a:graphicFrameLocks noGrp="1" noChangeAspect="1"/>
          </p:cNvGraphicFramePr>
          <p:nvPr>
            <p:ph type="chart" idx="1"/>
          </p:nvPr>
        </p:nvGraphicFramePr>
        <p:xfrm>
          <a:off x="3429000" y="1447800"/>
          <a:ext cx="5457825" cy="4333875"/>
        </p:xfrm>
        <a:graphic>
          <a:graphicData uri="http://schemas.openxmlformats.org/presentationml/2006/ole">
            <mc:AlternateContent xmlns:mc="http://schemas.openxmlformats.org/markup-compatibility/2006">
              <mc:Choice xmlns:v="urn:schemas-microsoft-com:vml" Requires="v">
                <p:oleObj name="Chart" r:id="rId2" imgW="5457757" imgH="4333965" progId="MSGraph.Chart.8">
                  <p:embed followColorScheme="full"/>
                </p:oleObj>
              </mc:Choice>
              <mc:Fallback>
                <p:oleObj name="Chart" r:id="rId2" imgW="5457757" imgH="4333965" progId="MSGraph.Chart.8">
                  <p:embed followColorScheme="full"/>
                  <p:pic>
                    <p:nvPicPr>
                      <p:cNvPr id="357387" name="Object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447800"/>
                        <a:ext cx="5457825" cy="433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3"/>
          <p:cNvSpPr>
            <a:spLocks noGrp="1"/>
          </p:cNvSpPr>
          <p:nvPr>
            <p:ph type="sldNum" sz="quarter" idx="10"/>
          </p:nvPr>
        </p:nvSpPr>
        <p:spPr/>
        <p:txBody>
          <a:bodyPr/>
          <a:lstStyle/>
          <a:p>
            <a:fld id="{7808D78A-2A7A-4F64-8F01-A61E437D7A98}" type="slidenum">
              <a:rPr lang="zh-CN" altLang="en-US"/>
              <a:pPr/>
              <a:t>82</a:t>
            </a:fld>
            <a:endParaRPr lang="en-US" altLang="zh-CN" dirty="0"/>
          </a:p>
        </p:txBody>
      </p:sp>
      <p:sp>
        <p:nvSpPr>
          <p:cNvPr id="357380" name="Rectangle 4"/>
          <p:cNvSpPr>
            <a:spLocks noChangeArrowheads="1"/>
          </p:cNvSpPr>
          <p:nvPr/>
        </p:nvSpPr>
        <p:spPr bwMode="auto">
          <a:xfrm>
            <a:off x="304800" y="1600200"/>
            <a:ext cx="3581400" cy="762000"/>
          </a:xfrm>
          <a:prstGeom prst="rect">
            <a:avLst/>
          </a:prstGeom>
          <a:noFill/>
          <a:ln w="9525">
            <a:no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Response Function of BIC on high-speed networks</a:t>
            </a:r>
          </a:p>
        </p:txBody>
      </p:sp>
      <p:graphicFrame>
        <p:nvGraphicFramePr>
          <p:cNvPr id="357381" name="Object 5"/>
          <p:cNvGraphicFramePr>
            <a:graphicFrameLocks noChangeAspect="1"/>
          </p:cNvGraphicFramePr>
          <p:nvPr/>
        </p:nvGraphicFramePr>
        <p:xfrm>
          <a:off x="839788" y="2352675"/>
          <a:ext cx="2449512" cy="987425"/>
        </p:xfrm>
        <a:graphic>
          <a:graphicData uri="http://schemas.openxmlformats.org/presentationml/2006/ole">
            <mc:AlternateContent xmlns:mc="http://schemas.openxmlformats.org/markup-compatibility/2006">
              <mc:Choice xmlns:v="urn:schemas-microsoft-com:vml" Requires="v">
                <p:oleObj name="Equation" r:id="rId4" imgW="1231560" imgH="495000" progId="Equation.3">
                  <p:embed/>
                </p:oleObj>
              </mc:Choice>
              <mc:Fallback>
                <p:oleObj name="Equation" r:id="rId4" imgW="1231560" imgH="495000" progId="Equation.3">
                  <p:embed/>
                  <p:pic>
                    <p:nvPicPr>
                      <p:cNvPr id="35738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788" y="2352675"/>
                        <a:ext cx="2449512"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7383" name="Rectangle 7"/>
          <p:cNvSpPr>
            <a:spLocks noChangeArrowheads="1"/>
          </p:cNvSpPr>
          <p:nvPr/>
        </p:nvSpPr>
        <p:spPr bwMode="auto">
          <a:xfrm>
            <a:off x="381000" y="3657600"/>
            <a:ext cx="3352800" cy="2438400"/>
          </a:xfrm>
          <a:prstGeom prst="rect">
            <a:avLst/>
          </a:prstGeom>
          <a:noFill/>
          <a:ln w="9525">
            <a:no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Bandwidth scalability of BIC depends only on Smax</a:t>
            </a:r>
          </a:p>
          <a:p>
            <a:pPr marL="342900" indent="-342900" algn="l">
              <a:spcBef>
                <a:spcPct val="20000"/>
              </a:spcBef>
              <a:buClr>
                <a:schemeClr val="hlink"/>
              </a:buClr>
              <a:buSzPct val="80000"/>
              <a:buFont typeface="Wingdings" pitchFamily="2" charset="2"/>
              <a:buChar char="l"/>
            </a:pPr>
            <a:r>
              <a:rPr lang="en-US" altLang="zh-CN" sz="2000" dirty="0"/>
              <a:t>RTT Fairness of BIC on high-speed networks is the same as that of AIMD</a:t>
            </a:r>
          </a:p>
        </p:txBody>
      </p:sp>
      <p:sp>
        <p:nvSpPr>
          <p:cNvPr id="357390" name="Line 14"/>
          <p:cNvSpPr>
            <a:spLocks noChangeShapeType="1"/>
          </p:cNvSpPr>
          <p:nvPr/>
        </p:nvSpPr>
        <p:spPr bwMode="auto">
          <a:xfrm flipV="1">
            <a:off x="4953000" y="2133600"/>
            <a:ext cx="0" cy="976313"/>
          </a:xfrm>
          <a:prstGeom prst="line">
            <a:avLst/>
          </a:prstGeom>
          <a:noFill/>
          <a:ln w="38100">
            <a:solidFill>
              <a:srgbClr val="FF0000"/>
            </a:solidFill>
            <a:round/>
            <a:headEnd/>
            <a:tailEnd type="triangle" w="lg" len="lg"/>
          </a:ln>
          <a:effectLst/>
        </p:spPr>
        <p:txBody>
          <a:bodyPr/>
          <a:lstStyle/>
          <a:p>
            <a:endParaRPr lang="en-US" dirty="0"/>
          </a:p>
        </p:txBody>
      </p:sp>
      <p:sp>
        <p:nvSpPr>
          <p:cNvPr id="357391" name="Text Box 15"/>
          <p:cNvSpPr txBox="1">
            <a:spLocks noChangeArrowheads="1"/>
          </p:cNvSpPr>
          <p:nvPr/>
        </p:nvSpPr>
        <p:spPr bwMode="auto">
          <a:xfrm>
            <a:off x="4724400" y="1828800"/>
            <a:ext cx="2305050" cy="366713"/>
          </a:xfrm>
          <a:prstGeom prst="rect">
            <a:avLst/>
          </a:prstGeom>
          <a:noFill/>
          <a:ln w="9525">
            <a:noFill/>
            <a:miter lim="800000"/>
            <a:headEnd/>
            <a:tailEnd/>
          </a:ln>
          <a:effectLst/>
        </p:spPr>
        <p:txBody>
          <a:bodyPr wrap="none">
            <a:spAutoFit/>
          </a:bodyPr>
          <a:lstStyle/>
          <a:p>
            <a:pPr algn="l"/>
            <a:r>
              <a:rPr lang="en-US" altLang="zh-CN" dirty="0">
                <a:solidFill>
                  <a:srgbClr val="FF0066"/>
                </a:solidFill>
              </a:rPr>
              <a:t>Bandwidth scalability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7380"/>
                                        </p:tgtEl>
                                        <p:attrNameLst>
                                          <p:attrName>style.visibility</p:attrName>
                                        </p:attrNameLst>
                                      </p:cBhvr>
                                      <p:to>
                                        <p:strVal val="visible"/>
                                      </p:to>
                                    </p:set>
                                    <p:animEffect transition="in" filter="blinds(horizontal)">
                                      <p:cBhvr>
                                        <p:cTn id="7" dur="500"/>
                                        <p:tgtEl>
                                          <p:spTgt spid="357380"/>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57381"/>
                                        </p:tgtEl>
                                        <p:attrNameLst>
                                          <p:attrName>style.visibility</p:attrName>
                                        </p:attrNameLst>
                                      </p:cBhvr>
                                      <p:to>
                                        <p:strVal val="visible"/>
                                      </p:to>
                                    </p:set>
                                    <p:animEffect transition="in" filter="blinds(horizontal)">
                                      <p:cBhvr>
                                        <p:cTn id="11" dur="500"/>
                                        <p:tgtEl>
                                          <p:spTgt spid="357381"/>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57383"/>
                                        </p:tgtEl>
                                        <p:attrNameLst>
                                          <p:attrName>style.visibility</p:attrName>
                                        </p:attrNameLst>
                                      </p:cBhvr>
                                      <p:to>
                                        <p:strVal val="visible"/>
                                      </p:to>
                                    </p:set>
                                    <p:animEffect transition="in" filter="blinds(horizontal)">
                                      <p:cBhvr>
                                        <p:cTn id="16" dur="500"/>
                                        <p:tgtEl>
                                          <p:spTgt spid="35738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57387"/>
                                        </p:tgtEl>
                                        <p:attrNameLst>
                                          <p:attrName>style.visibility</p:attrName>
                                        </p:attrNameLst>
                                      </p:cBhvr>
                                      <p:to>
                                        <p:strVal val="visible"/>
                                      </p:to>
                                    </p:set>
                                    <p:animEffect transition="in" filter="blinds(horizontal)">
                                      <p:cBhvr>
                                        <p:cTn id="21" dur="500"/>
                                        <p:tgtEl>
                                          <p:spTgt spid="35738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57390"/>
                                        </p:tgtEl>
                                        <p:attrNameLst>
                                          <p:attrName>style.visibility</p:attrName>
                                        </p:attrNameLst>
                                      </p:cBhvr>
                                      <p:to>
                                        <p:strVal val="visible"/>
                                      </p:to>
                                    </p:set>
                                    <p:animEffect transition="in" filter="blinds(horizontal)">
                                      <p:cBhvr>
                                        <p:cTn id="24" dur="500"/>
                                        <p:tgtEl>
                                          <p:spTgt spid="357390"/>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57391"/>
                                        </p:tgtEl>
                                        <p:attrNameLst>
                                          <p:attrName>style.visibility</p:attrName>
                                        </p:attrNameLst>
                                      </p:cBhvr>
                                      <p:to>
                                        <p:strVal val="visible"/>
                                      </p:to>
                                    </p:set>
                                    <p:animEffect transition="in" filter="blinds(horizontal)">
                                      <p:cBhvr>
                                        <p:cTn id="27" dur="500"/>
                                        <p:tgtEl>
                                          <p:spTgt spid="357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357387" grpId="0"/>
      <p:bldP spid="357380" grpId="0"/>
      <p:bldP spid="357383" grpId="0"/>
      <p:bldP spid="357390" grpId="0" animBg="1"/>
      <p:bldP spid="357391" grpId="0"/>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p:txBody>
          <a:bodyPr/>
          <a:lstStyle/>
          <a:p>
            <a:r>
              <a:rPr lang="en-US" altLang="zh-CN" sz="3200" dirty="0">
                <a:ea typeface="SimSun" pitchFamily="2" charset="-122"/>
              </a:rPr>
              <a:t>Setting Smin</a:t>
            </a:r>
          </a:p>
        </p:txBody>
      </p:sp>
      <p:graphicFrame>
        <p:nvGraphicFramePr>
          <p:cNvPr id="361478" name="Object 6"/>
          <p:cNvGraphicFramePr>
            <a:graphicFrameLocks noGrp="1" noChangeAspect="1"/>
          </p:cNvGraphicFramePr>
          <p:nvPr>
            <p:ph type="chart" idx="1"/>
          </p:nvPr>
        </p:nvGraphicFramePr>
        <p:xfrm>
          <a:off x="3276600" y="1600200"/>
          <a:ext cx="5457825" cy="4333875"/>
        </p:xfrm>
        <a:graphic>
          <a:graphicData uri="http://schemas.openxmlformats.org/presentationml/2006/ole">
            <mc:AlternateContent xmlns:mc="http://schemas.openxmlformats.org/markup-compatibility/2006">
              <mc:Choice xmlns:v="urn:schemas-microsoft-com:vml" Requires="v">
                <p:oleObj name="Chart" r:id="rId2" imgW="5457757" imgH="4333965" progId="MSGraph.Chart.8">
                  <p:embed followColorScheme="full"/>
                </p:oleObj>
              </mc:Choice>
              <mc:Fallback>
                <p:oleObj name="Chart" r:id="rId2" imgW="5457757" imgH="4333965" progId="MSGraph.Chart.8">
                  <p:embed followColorScheme="full"/>
                  <p:pic>
                    <p:nvPicPr>
                      <p:cNvPr id="361478"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600200"/>
                        <a:ext cx="5457825" cy="433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3"/>
          <p:cNvSpPr>
            <a:spLocks noGrp="1"/>
          </p:cNvSpPr>
          <p:nvPr>
            <p:ph type="sldNum" sz="quarter" idx="10"/>
          </p:nvPr>
        </p:nvSpPr>
        <p:spPr/>
        <p:txBody>
          <a:bodyPr/>
          <a:lstStyle/>
          <a:p>
            <a:fld id="{8905AF8D-E55A-4513-A922-277A90892A3E}" type="slidenum">
              <a:rPr lang="zh-CN" altLang="en-US"/>
              <a:pPr/>
              <a:t>83</a:t>
            </a:fld>
            <a:endParaRPr lang="en-US" altLang="zh-CN" dirty="0"/>
          </a:p>
        </p:txBody>
      </p:sp>
      <p:sp>
        <p:nvSpPr>
          <p:cNvPr id="361475" name="Rectangle 3"/>
          <p:cNvSpPr>
            <a:spLocks noChangeArrowheads="1"/>
          </p:cNvSpPr>
          <p:nvPr/>
        </p:nvSpPr>
        <p:spPr bwMode="auto">
          <a:xfrm>
            <a:off x="304800" y="1600200"/>
            <a:ext cx="3581400" cy="762000"/>
          </a:xfrm>
          <a:prstGeom prst="rect">
            <a:avLst/>
          </a:prstGeom>
          <a:noFill/>
          <a:ln w="9525">
            <a:no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Response Function of BIC on low-speed networks</a:t>
            </a:r>
          </a:p>
        </p:txBody>
      </p:sp>
      <p:graphicFrame>
        <p:nvGraphicFramePr>
          <p:cNvPr id="361476" name="Object 4"/>
          <p:cNvGraphicFramePr>
            <a:graphicFrameLocks noChangeAspect="1"/>
          </p:cNvGraphicFramePr>
          <p:nvPr/>
        </p:nvGraphicFramePr>
        <p:xfrm>
          <a:off x="990600" y="2505075"/>
          <a:ext cx="2146300" cy="682625"/>
        </p:xfrm>
        <a:graphic>
          <a:graphicData uri="http://schemas.openxmlformats.org/presentationml/2006/ole">
            <mc:AlternateContent xmlns:mc="http://schemas.openxmlformats.org/markup-compatibility/2006">
              <mc:Choice xmlns:v="urn:schemas-microsoft-com:vml" Requires="v">
                <p:oleObj name="Equation" r:id="rId4" imgW="1079280" imgH="342720" progId="Equation.3">
                  <p:embed/>
                </p:oleObj>
              </mc:Choice>
              <mc:Fallback>
                <p:oleObj name="Equation" r:id="rId4" imgW="1079280" imgH="342720" progId="Equation.3">
                  <p:embed/>
                  <p:pic>
                    <p:nvPicPr>
                      <p:cNvPr id="36147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505075"/>
                        <a:ext cx="2146300" cy="682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1477" name="Rectangle 5"/>
          <p:cNvSpPr>
            <a:spLocks noChangeArrowheads="1"/>
          </p:cNvSpPr>
          <p:nvPr/>
        </p:nvSpPr>
        <p:spPr bwMode="auto">
          <a:xfrm>
            <a:off x="381000" y="3657600"/>
            <a:ext cx="3352800" cy="2438400"/>
          </a:xfrm>
          <a:prstGeom prst="rect">
            <a:avLst/>
          </a:prstGeom>
          <a:noFill/>
          <a:ln w="9525">
            <a:no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TCP-friendliness of BIC depends only on Smin</a:t>
            </a:r>
          </a:p>
        </p:txBody>
      </p:sp>
      <p:sp>
        <p:nvSpPr>
          <p:cNvPr id="361482" name="Line 10"/>
          <p:cNvSpPr>
            <a:spLocks noChangeShapeType="1"/>
          </p:cNvSpPr>
          <p:nvPr/>
        </p:nvSpPr>
        <p:spPr bwMode="auto">
          <a:xfrm flipH="1" flipV="1">
            <a:off x="7620000" y="4648200"/>
            <a:ext cx="1066800" cy="0"/>
          </a:xfrm>
          <a:prstGeom prst="line">
            <a:avLst/>
          </a:prstGeom>
          <a:noFill/>
          <a:ln w="38100">
            <a:solidFill>
              <a:srgbClr val="FF0000"/>
            </a:solidFill>
            <a:round/>
            <a:headEnd/>
            <a:tailEnd type="triangle" w="lg" len="lg"/>
          </a:ln>
          <a:effectLst/>
        </p:spPr>
        <p:txBody>
          <a:bodyPr/>
          <a:lstStyle/>
          <a:p>
            <a:endParaRPr lang="en-US" dirty="0"/>
          </a:p>
        </p:txBody>
      </p:sp>
      <p:sp>
        <p:nvSpPr>
          <p:cNvPr id="361483" name="Text Box 11"/>
          <p:cNvSpPr txBox="1">
            <a:spLocks noChangeArrowheads="1"/>
          </p:cNvSpPr>
          <p:nvPr/>
        </p:nvSpPr>
        <p:spPr bwMode="auto">
          <a:xfrm>
            <a:off x="5759450" y="4419600"/>
            <a:ext cx="1860550" cy="366713"/>
          </a:xfrm>
          <a:prstGeom prst="rect">
            <a:avLst/>
          </a:prstGeom>
          <a:noFill/>
          <a:ln w="9525">
            <a:noFill/>
            <a:miter lim="800000"/>
            <a:headEnd/>
            <a:tailEnd/>
          </a:ln>
          <a:effectLst/>
        </p:spPr>
        <p:txBody>
          <a:bodyPr wrap="none">
            <a:spAutoFit/>
          </a:bodyPr>
          <a:lstStyle/>
          <a:p>
            <a:pPr algn="l"/>
            <a:r>
              <a:rPr lang="en-US" altLang="zh-CN" dirty="0">
                <a:solidFill>
                  <a:srgbClr val="FF0000"/>
                </a:solidFill>
              </a:rPr>
              <a:t>TCP friendliness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1475"/>
                                        </p:tgtEl>
                                        <p:attrNameLst>
                                          <p:attrName>style.visibility</p:attrName>
                                        </p:attrNameLst>
                                      </p:cBhvr>
                                      <p:to>
                                        <p:strVal val="visible"/>
                                      </p:to>
                                    </p:set>
                                    <p:animEffect transition="in" filter="blinds(horizontal)">
                                      <p:cBhvr>
                                        <p:cTn id="7" dur="500"/>
                                        <p:tgtEl>
                                          <p:spTgt spid="361475"/>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61476"/>
                                        </p:tgtEl>
                                        <p:attrNameLst>
                                          <p:attrName>style.visibility</p:attrName>
                                        </p:attrNameLst>
                                      </p:cBhvr>
                                      <p:to>
                                        <p:strVal val="visible"/>
                                      </p:to>
                                    </p:set>
                                    <p:animEffect transition="in" filter="blinds(horizontal)">
                                      <p:cBhvr>
                                        <p:cTn id="11" dur="500"/>
                                        <p:tgtEl>
                                          <p:spTgt spid="36147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61477"/>
                                        </p:tgtEl>
                                        <p:attrNameLst>
                                          <p:attrName>style.visibility</p:attrName>
                                        </p:attrNameLst>
                                      </p:cBhvr>
                                      <p:to>
                                        <p:strVal val="visible"/>
                                      </p:to>
                                    </p:set>
                                    <p:animEffect transition="in" filter="blinds(horizontal)">
                                      <p:cBhvr>
                                        <p:cTn id="16" dur="500"/>
                                        <p:tgtEl>
                                          <p:spTgt spid="36147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61478"/>
                                        </p:tgtEl>
                                        <p:attrNameLst>
                                          <p:attrName>style.visibility</p:attrName>
                                        </p:attrNameLst>
                                      </p:cBhvr>
                                      <p:to>
                                        <p:strVal val="visible"/>
                                      </p:to>
                                    </p:set>
                                    <p:animEffect transition="in" filter="blinds(horizontal)">
                                      <p:cBhvr>
                                        <p:cTn id="21" dur="500"/>
                                        <p:tgtEl>
                                          <p:spTgt spid="36147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61482"/>
                                        </p:tgtEl>
                                        <p:attrNameLst>
                                          <p:attrName>style.visibility</p:attrName>
                                        </p:attrNameLst>
                                      </p:cBhvr>
                                      <p:to>
                                        <p:strVal val="visible"/>
                                      </p:to>
                                    </p:set>
                                    <p:animEffect transition="in" filter="blinds(horizontal)">
                                      <p:cBhvr>
                                        <p:cTn id="24" dur="500"/>
                                        <p:tgtEl>
                                          <p:spTgt spid="361482"/>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61483"/>
                                        </p:tgtEl>
                                        <p:attrNameLst>
                                          <p:attrName>style.visibility</p:attrName>
                                        </p:attrNameLst>
                                      </p:cBhvr>
                                      <p:to>
                                        <p:strVal val="visible"/>
                                      </p:to>
                                    </p:set>
                                    <p:animEffect transition="in" filter="blinds(horizontal)">
                                      <p:cBhvr>
                                        <p:cTn id="27" dur="500"/>
                                        <p:tgtEl>
                                          <p:spTgt spid="361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361478" grpId="0"/>
      <p:bldP spid="361475" grpId="0"/>
      <p:bldP spid="361477" grpId="0"/>
      <p:bldP spid="361482" grpId="0" animBg="1"/>
      <p:bldP spid="36148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p:txBody>
          <a:bodyPr/>
          <a:lstStyle/>
          <a:p>
            <a:r>
              <a:rPr lang="en-US" altLang="ko-KR" sz="3200" dirty="0">
                <a:ea typeface="굴림" pitchFamily="34" charset="-127"/>
              </a:rPr>
              <a:t>In Summary BIC function</a:t>
            </a:r>
          </a:p>
        </p:txBody>
      </p:sp>
      <p:sp>
        <p:nvSpPr>
          <p:cNvPr id="5" name="Slide Number Placeholder 3"/>
          <p:cNvSpPr>
            <a:spLocks noGrp="1"/>
          </p:cNvSpPr>
          <p:nvPr>
            <p:ph type="sldNum" sz="quarter" idx="12"/>
          </p:nvPr>
        </p:nvSpPr>
        <p:spPr/>
        <p:txBody>
          <a:bodyPr/>
          <a:lstStyle/>
          <a:p>
            <a:fld id="{E17D2F1E-9537-472B-BAD5-46693C471479}" type="slidenum">
              <a:rPr lang="zh-CN" altLang="en-US"/>
              <a:pPr/>
              <a:t>84</a:t>
            </a:fld>
            <a:endParaRPr lang="en-US" altLang="zh-CN" dirty="0"/>
          </a:p>
        </p:txBody>
      </p:sp>
      <p:pic>
        <p:nvPicPr>
          <p:cNvPr id="376836" name="Picture 4"/>
          <p:cNvPicPr>
            <a:picLocks noChangeAspect="1" noChangeArrowheads="1"/>
          </p:cNvPicPr>
          <p:nvPr/>
        </p:nvPicPr>
        <p:blipFill>
          <a:blip r:embed="rId2" cstate="print"/>
          <a:srcRect/>
          <a:stretch>
            <a:fillRect/>
          </a:stretch>
        </p:blipFill>
        <p:spPr bwMode="auto">
          <a:xfrm>
            <a:off x="1981200" y="1143000"/>
            <a:ext cx="5867400" cy="3141663"/>
          </a:xfrm>
          <a:prstGeom prst="rect">
            <a:avLst/>
          </a:prstGeom>
          <a:noFill/>
          <a:ln w="50800" algn="ctr">
            <a:noFill/>
            <a:miter lim="800000"/>
            <a:headEnd/>
            <a:tailEnd/>
          </a:ln>
          <a:effectLst/>
        </p:spPr>
      </p:pic>
      <p:sp>
        <p:nvSpPr>
          <p:cNvPr id="376838" name="Rectangle 6"/>
          <p:cNvSpPr>
            <a:spLocks noChangeArrowheads="1"/>
          </p:cNvSpPr>
          <p:nvPr/>
        </p:nvSpPr>
        <p:spPr bwMode="auto">
          <a:xfrm>
            <a:off x="685800" y="4343400"/>
            <a:ext cx="8077200" cy="1631216"/>
          </a:xfrm>
          <a:prstGeom prst="rect">
            <a:avLst/>
          </a:prstGeom>
          <a:noFill/>
          <a:ln w="50800" algn="ctr">
            <a:noFill/>
            <a:miter lim="800000"/>
            <a:headEnd/>
            <a:tailEnd/>
          </a:ln>
          <a:effectLst/>
        </p:spPr>
        <p:txBody>
          <a:bodyPr>
            <a:spAutoFit/>
          </a:bodyPr>
          <a:lstStyle/>
          <a:p>
            <a:pPr algn="l">
              <a:buFontTx/>
              <a:buChar char="•"/>
            </a:pPr>
            <a:r>
              <a:rPr lang="en-US" altLang="ko-KR" sz="2000" dirty="0"/>
              <a:t> </a:t>
            </a:r>
            <a:r>
              <a:rPr lang="en-US" altLang="zh-CN" sz="2000" dirty="0"/>
              <a:t>BIC overall perform</a:t>
            </a:r>
            <a:r>
              <a:rPr lang="en-US" altLang="ko-KR" sz="2000" dirty="0"/>
              <a:t>s </a:t>
            </a:r>
            <a:r>
              <a:rPr lang="en-US" altLang="zh-CN" sz="2000" dirty="0"/>
              <a:t>very well in</a:t>
            </a:r>
            <a:r>
              <a:rPr lang="en-US" altLang="zh-CN" sz="2000" b="1" dirty="0"/>
              <a:t> </a:t>
            </a:r>
            <a:r>
              <a:rPr lang="en-US" altLang="ko-KR" sz="2000" dirty="0"/>
              <a:t>e</a:t>
            </a:r>
            <a:r>
              <a:rPr lang="en-US" altLang="zh-CN" sz="2000" dirty="0"/>
              <a:t>valuation of </a:t>
            </a:r>
            <a:r>
              <a:rPr lang="en-US" altLang="ko-KR" sz="2000" dirty="0"/>
              <a:t>a</a:t>
            </a:r>
            <a:r>
              <a:rPr lang="en-US" altLang="zh-CN" sz="2000" dirty="0"/>
              <a:t>dvanced TCP </a:t>
            </a:r>
            <a:r>
              <a:rPr lang="en-US" altLang="ko-KR" sz="2000" dirty="0"/>
              <a:t>s</a:t>
            </a:r>
            <a:r>
              <a:rPr lang="en-US" altLang="zh-CN" sz="2000" dirty="0"/>
              <a:t>tacks on </a:t>
            </a:r>
            <a:br>
              <a:rPr lang="en-US" altLang="ko-KR" sz="2000" dirty="0"/>
            </a:br>
            <a:r>
              <a:rPr lang="en-US" altLang="ko-KR" sz="2000" dirty="0"/>
              <a:t>  f</a:t>
            </a:r>
            <a:r>
              <a:rPr lang="en-US" altLang="zh-CN" sz="2000" dirty="0"/>
              <a:t>ast </a:t>
            </a:r>
            <a:r>
              <a:rPr lang="en-US" altLang="ko-KR" sz="2000" dirty="0"/>
              <a:t>l</a:t>
            </a:r>
            <a:r>
              <a:rPr lang="en-US" altLang="zh-CN" sz="2000" dirty="0"/>
              <a:t>ong-</a:t>
            </a:r>
            <a:r>
              <a:rPr lang="en-US" altLang="ko-KR" sz="2000" dirty="0"/>
              <a:t>d</a:t>
            </a:r>
            <a:r>
              <a:rPr lang="en-US" altLang="zh-CN" sz="2000" dirty="0"/>
              <a:t>istance </a:t>
            </a:r>
            <a:r>
              <a:rPr lang="en-US" altLang="ko-KR" sz="2000" dirty="0"/>
              <a:t>p</a:t>
            </a:r>
            <a:r>
              <a:rPr lang="en-US" altLang="zh-CN" sz="2000" dirty="0"/>
              <a:t>roduction.</a:t>
            </a:r>
            <a:endParaRPr lang="en-US" altLang="ko-KR" sz="2000" dirty="0"/>
          </a:p>
          <a:p>
            <a:pPr algn="l">
              <a:buFontTx/>
              <a:buChar char="•"/>
            </a:pPr>
            <a:endParaRPr lang="zh-CN" altLang="en-US" sz="2000" dirty="0"/>
          </a:p>
          <a:p>
            <a:pPr algn="l">
              <a:buFontTx/>
              <a:buChar char="•"/>
            </a:pPr>
            <a:r>
              <a:rPr lang="en-US" altLang="ko-KR" sz="2000" dirty="0"/>
              <a:t> BIC (also HSTCP &amp; STCP) growth function can be still aggressive for TCP</a:t>
            </a:r>
            <a:br>
              <a:rPr lang="en-US" altLang="ko-KR" sz="2000" dirty="0"/>
            </a:br>
            <a:r>
              <a:rPr lang="en-US" altLang="ko-KR" sz="2000" dirty="0"/>
              <a:t>   especially under short RTTs or low speed networks.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Make window size growth function independent from RTT.</a:t>
            </a:r>
          </a:p>
          <a:p>
            <a:r>
              <a:rPr lang="en-US" dirty="0"/>
              <a:t>Use t</a:t>
            </a:r>
            <a:r>
              <a:rPr lang="en-US" altLang="ko-KR" dirty="0">
                <a:ea typeface="굴림" pitchFamily="34" charset="-127"/>
              </a:rPr>
              <a:t>he elapsed real-time since the last loss event</a:t>
            </a:r>
            <a:r>
              <a:rPr lang="en-US" dirty="0"/>
              <a:t>.</a:t>
            </a:r>
          </a:p>
          <a:p>
            <a:r>
              <a:rPr lang="en-US" dirty="0"/>
              <a:t>Goals</a:t>
            </a:r>
          </a:p>
          <a:p>
            <a:pPr lvl="1"/>
            <a:r>
              <a:rPr lang="en-US" dirty="0"/>
              <a:t>TCP friendly</a:t>
            </a:r>
          </a:p>
          <a:p>
            <a:pPr lvl="1"/>
            <a:r>
              <a:rPr lang="en-US" dirty="0"/>
              <a:t>RTT fair</a:t>
            </a:r>
          </a:p>
          <a:p>
            <a:pPr lvl="1"/>
            <a:r>
              <a:rPr lang="en-US" dirty="0"/>
              <a:t>Co-existing flows with different RTTs are treated fairly</a:t>
            </a:r>
          </a:p>
          <a:p>
            <a:pPr lvl="1"/>
            <a:r>
              <a:rPr lang="en-US" dirty="0"/>
              <a:t>Efficient use of available bandwidth</a:t>
            </a:r>
          </a:p>
        </p:txBody>
      </p:sp>
      <p:sp>
        <p:nvSpPr>
          <p:cNvPr id="5" name="Rectangle 2">
            <a:extLst>
              <a:ext uri="{FF2B5EF4-FFF2-40B4-BE49-F238E27FC236}">
                <a16:creationId xmlns:a16="http://schemas.microsoft.com/office/drawing/2014/main" id="{D753751B-E826-995F-99F6-C65E02A4A753}"/>
              </a:ext>
            </a:extLst>
          </p:cNvPr>
          <p:cNvSpPr txBox="1">
            <a:spLocks noChangeArrowheads="1"/>
          </p:cNvSpPr>
          <p:nvPr/>
        </p:nvSpPr>
        <p:spPr bwMode="auto">
          <a:xfrm>
            <a:off x="609600"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r>
              <a:rPr lang="en-US" altLang="ko-KR" sz="3200">
                <a:ea typeface="굴림" pitchFamily="34" charset="-127"/>
              </a:rPr>
              <a:t>In Summary BIC function</a:t>
            </a:r>
            <a:endParaRPr lang="en-US" altLang="ko-KR" sz="3200" dirty="0">
              <a:ea typeface="굴림" pitchFamily="34" charset="-127"/>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FBB29-A70C-1482-C6BE-C242397FC0C3}"/>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7D83A0C-928B-087E-CB9F-88A1C1D90BFB}"/>
              </a:ext>
            </a:extLst>
          </p:cNvPr>
          <p:cNvSpPr txBox="1">
            <a:spLocks/>
          </p:cNvSpPr>
          <p:nvPr/>
        </p:nvSpPr>
        <p:spPr>
          <a:xfrm>
            <a:off x="609600" y="1752600"/>
            <a:ext cx="8229600" cy="4525963"/>
          </a:xfrm>
          <a:prstGeom prst="rect">
            <a:avLst/>
          </a:prstGeom>
        </p:spPr>
        <p:txBody>
          <a:bodyPr>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Window control of BIC is so </a:t>
            </a:r>
            <a:r>
              <a:rPr lang="en-US" b="1">
                <a:solidFill>
                  <a:srgbClr val="FF0000"/>
                </a:solidFill>
              </a:rPr>
              <a:t>complex</a:t>
            </a:r>
            <a:r>
              <a:rPr lang="en-US"/>
              <a:t>!</a:t>
            </a:r>
          </a:p>
          <a:p>
            <a:r>
              <a:rPr lang="en-US"/>
              <a:t>BIC’s growth function can still be too aggressive for TCP, especially under </a:t>
            </a:r>
            <a:r>
              <a:rPr lang="en-US" b="1">
                <a:solidFill>
                  <a:srgbClr val="FF0000"/>
                </a:solidFill>
              </a:rPr>
              <a:t>short RTT </a:t>
            </a:r>
            <a:r>
              <a:rPr lang="en-US"/>
              <a:t>or </a:t>
            </a:r>
            <a:r>
              <a:rPr lang="en-US" b="1">
                <a:solidFill>
                  <a:srgbClr val="FF0000"/>
                </a:solidFill>
              </a:rPr>
              <a:t>low speed </a:t>
            </a:r>
            <a:r>
              <a:rPr lang="en-US"/>
              <a:t>networks. </a:t>
            </a:r>
          </a:p>
          <a:p>
            <a:r>
              <a:rPr lang="en-US"/>
              <a:t>BIC still has room for improving TCP-</a:t>
            </a:r>
            <a:r>
              <a:rPr lang="en-US" b="1">
                <a:solidFill>
                  <a:srgbClr val="FF0000"/>
                </a:solidFill>
              </a:rPr>
              <a:t>friendliness</a:t>
            </a:r>
            <a:r>
              <a:rPr lang="en-US">
                <a:solidFill>
                  <a:srgbClr val="FF0000"/>
                </a:solidFill>
              </a:rPr>
              <a:t> </a:t>
            </a:r>
            <a:r>
              <a:rPr lang="en-US"/>
              <a:t>and RTT-</a:t>
            </a:r>
            <a:r>
              <a:rPr lang="en-US" b="1">
                <a:solidFill>
                  <a:srgbClr val="FF0000"/>
                </a:solidFill>
              </a:rPr>
              <a:t>fairness</a:t>
            </a:r>
            <a:r>
              <a:rPr lang="en-US"/>
              <a:t>!</a:t>
            </a:r>
          </a:p>
          <a:p>
            <a:endParaRPr lang="en-US" dirty="0"/>
          </a:p>
        </p:txBody>
      </p:sp>
      <p:sp>
        <p:nvSpPr>
          <p:cNvPr id="5" name="Slide Number Placeholder 7">
            <a:extLst>
              <a:ext uri="{FF2B5EF4-FFF2-40B4-BE49-F238E27FC236}">
                <a16:creationId xmlns:a16="http://schemas.microsoft.com/office/drawing/2014/main" id="{76FA96D2-F925-054E-E8CD-618EF41C179C}"/>
              </a:ext>
            </a:extLst>
          </p:cNvPr>
          <p:cNvSpPr txBox="1">
            <a:spLocks/>
          </p:cNvSpPr>
          <p:nvPr/>
        </p:nvSpPr>
        <p:spPr>
          <a:xfrm>
            <a:off x="6705600" y="6508750"/>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200" kern="1200">
                <a:solidFill>
                  <a:srgbClr val="898989"/>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1C81FE9-784A-DA42-AE18-27C43E979D4B}" type="slidenum">
              <a:rPr lang="en-US" smtClean="0"/>
              <a:pPr/>
              <a:t>86</a:t>
            </a:fld>
            <a:endParaRPr lang="en-US"/>
          </a:p>
        </p:txBody>
      </p:sp>
      <p:sp>
        <p:nvSpPr>
          <p:cNvPr id="2" name="Rectangle 1">
            <a:extLst>
              <a:ext uri="{FF2B5EF4-FFF2-40B4-BE49-F238E27FC236}">
                <a16:creationId xmlns:a16="http://schemas.microsoft.com/office/drawing/2014/main" id="{801AC430-335B-31DB-E540-60516CF97F61}"/>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CUBIC: Why CUBIC?</a:t>
            </a:r>
          </a:p>
        </p:txBody>
      </p:sp>
    </p:spTree>
    <p:extLst>
      <p:ext uri="{BB962C8B-B14F-4D97-AF65-F5344CB8AC3E}">
        <p14:creationId xmlns:p14="http://schemas.microsoft.com/office/powerpoint/2010/main" val="34671461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r>
              <a:rPr lang="en-US" altLang="ko-KR" sz="3200" dirty="0">
                <a:ea typeface="굴림" pitchFamily="34" charset="-127"/>
              </a:rPr>
              <a:t>The CUBIC function</a:t>
            </a:r>
            <a:endParaRPr lang="ko-KR" altLang="en-US" sz="3200" dirty="0">
              <a:ea typeface="굴림" pitchFamily="34" charset="-127"/>
            </a:endParaRPr>
          </a:p>
        </p:txBody>
      </p:sp>
      <p:sp>
        <p:nvSpPr>
          <p:cNvPr id="13" name="Slide Number Placeholder 3"/>
          <p:cNvSpPr>
            <a:spLocks noGrp="1"/>
          </p:cNvSpPr>
          <p:nvPr>
            <p:ph type="sldNum" sz="quarter" idx="12"/>
          </p:nvPr>
        </p:nvSpPr>
        <p:spPr/>
        <p:txBody>
          <a:bodyPr/>
          <a:lstStyle/>
          <a:p>
            <a:fld id="{2476F173-8AD9-46C6-925F-F20E170E4D57}" type="slidenum">
              <a:rPr lang="zh-CN" altLang="en-US"/>
              <a:pPr/>
              <a:t>87</a:t>
            </a:fld>
            <a:endParaRPr lang="en-US" altLang="zh-CN" dirty="0"/>
          </a:p>
        </p:txBody>
      </p:sp>
      <p:pic>
        <p:nvPicPr>
          <p:cNvPr id="377860" name="Picture 4"/>
          <p:cNvPicPr>
            <a:picLocks noChangeAspect="1" noChangeArrowheads="1"/>
          </p:cNvPicPr>
          <p:nvPr/>
        </p:nvPicPr>
        <p:blipFill>
          <a:blip r:embed="rId2" cstate="print"/>
          <a:srcRect/>
          <a:stretch>
            <a:fillRect/>
          </a:stretch>
        </p:blipFill>
        <p:spPr bwMode="auto">
          <a:xfrm>
            <a:off x="990600" y="990600"/>
            <a:ext cx="7086600" cy="3657600"/>
          </a:xfrm>
          <a:prstGeom prst="rect">
            <a:avLst/>
          </a:prstGeom>
          <a:noFill/>
          <a:ln w="50800" algn="ctr">
            <a:noFill/>
            <a:miter lim="800000"/>
            <a:headEnd/>
            <a:tailEnd/>
          </a:ln>
          <a:effectLst/>
        </p:spPr>
      </p:pic>
      <p:pic>
        <p:nvPicPr>
          <p:cNvPr id="377864" name="Picture 8"/>
          <p:cNvPicPr>
            <a:picLocks noChangeAspect="1" noChangeArrowheads="1"/>
          </p:cNvPicPr>
          <p:nvPr/>
        </p:nvPicPr>
        <p:blipFill>
          <a:blip r:embed="rId3" cstate="print"/>
          <a:srcRect/>
          <a:stretch>
            <a:fillRect/>
          </a:stretch>
        </p:blipFill>
        <p:spPr bwMode="auto">
          <a:xfrm>
            <a:off x="1066800" y="4953000"/>
            <a:ext cx="3457575" cy="419100"/>
          </a:xfrm>
          <a:prstGeom prst="rect">
            <a:avLst/>
          </a:prstGeom>
          <a:noFill/>
          <a:ln w="50800" algn="ctr">
            <a:noFill/>
            <a:miter lim="800000"/>
            <a:headEnd/>
            <a:tailEnd/>
          </a:ln>
          <a:effectLst/>
        </p:spPr>
      </p:pic>
      <p:pic>
        <p:nvPicPr>
          <p:cNvPr id="377865" name="Picture 9"/>
          <p:cNvPicPr>
            <a:picLocks noChangeAspect="1" noChangeArrowheads="1"/>
          </p:cNvPicPr>
          <p:nvPr/>
        </p:nvPicPr>
        <p:blipFill>
          <a:blip r:embed="rId4" cstate="print"/>
          <a:srcRect/>
          <a:stretch>
            <a:fillRect/>
          </a:stretch>
        </p:blipFill>
        <p:spPr bwMode="auto">
          <a:xfrm>
            <a:off x="5257800" y="4876800"/>
            <a:ext cx="1914525" cy="447675"/>
          </a:xfrm>
          <a:prstGeom prst="rect">
            <a:avLst/>
          </a:prstGeom>
          <a:noFill/>
          <a:ln w="50800" algn="ctr">
            <a:noFill/>
            <a:miter lim="800000"/>
            <a:headEnd/>
            <a:tailEnd/>
          </a:ln>
          <a:effectLst/>
        </p:spPr>
      </p:pic>
      <p:sp>
        <p:nvSpPr>
          <p:cNvPr id="377867" name="Rectangle 11"/>
          <p:cNvSpPr>
            <a:spLocks noChangeArrowheads="1"/>
          </p:cNvSpPr>
          <p:nvPr/>
        </p:nvSpPr>
        <p:spPr bwMode="auto">
          <a:xfrm>
            <a:off x="685800" y="5638800"/>
            <a:ext cx="7543800" cy="671513"/>
          </a:xfrm>
          <a:prstGeom prst="rect">
            <a:avLst/>
          </a:prstGeom>
          <a:noFill/>
          <a:ln w="50800" algn="ctr">
            <a:noFill/>
            <a:miter lim="800000"/>
            <a:headEnd/>
            <a:tailEnd/>
          </a:ln>
          <a:effectLst/>
        </p:spPr>
        <p:txBody>
          <a:bodyPr>
            <a:spAutoFit/>
          </a:bodyPr>
          <a:lstStyle/>
          <a:p>
            <a:pPr algn="l"/>
            <a:r>
              <a:rPr lang="en-US" altLang="ko-KR" dirty="0"/>
              <a:t>where </a:t>
            </a:r>
            <a:r>
              <a:rPr lang="en-US" altLang="ko-KR" b="1" i="1" dirty="0"/>
              <a:t>C </a:t>
            </a:r>
            <a:r>
              <a:rPr lang="en-US" altLang="ko-KR" dirty="0"/>
              <a:t>is a scaling factor, </a:t>
            </a:r>
            <a:r>
              <a:rPr lang="en-US" altLang="ko-KR" sz="2000" b="1" i="1" dirty="0"/>
              <a:t>t</a:t>
            </a:r>
            <a:r>
              <a:rPr lang="en-US" altLang="ko-KR" i="1" dirty="0"/>
              <a:t> </a:t>
            </a:r>
            <a:r>
              <a:rPr lang="en-US" altLang="ko-KR" dirty="0"/>
              <a:t>is the elapsed time from the last window reduction, and </a:t>
            </a:r>
            <a:r>
              <a:rPr lang="en-US" altLang="ko-KR" b="1" i="1" dirty="0"/>
              <a:t>β</a:t>
            </a:r>
            <a:r>
              <a:rPr lang="en-US" altLang="ko-KR" i="1" dirty="0"/>
              <a:t> </a:t>
            </a:r>
            <a:r>
              <a:rPr lang="en-US" altLang="ko-KR" dirty="0"/>
              <a:t>is a constant multiplication decrease factor</a:t>
            </a:r>
          </a:p>
        </p:txBody>
      </p:sp>
      <p:sp>
        <p:nvSpPr>
          <p:cNvPr id="377868" name="Oval 12"/>
          <p:cNvSpPr>
            <a:spLocks noChangeArrowheads="1"/>
          </p:cNvSpPr>
          <p:nvPr/>
        </p:nvSpPr>
        <p:spPr bwMode="auto">
          <a:xfrm>
            <a:off x="2971800" y="2743200"/>
            <a:ext cx="3200400" cy="381000"/>
          </a:xfrm>
          <a:prstGeom prst="ellipse">
            <a:avLst/>
          </a:prstGeom>
          <a:noFill/>
          <a:ln w="28575" algn="ctr">
            <a:solidFill>
              <a:srgbClr val="FF0000"/>
            </a:solidFill>
            <a:round/>
            <a:headEnd/>
            <a:tailEnd/>
          </a:ln>
          <a:effectLst/>
        </p:spPr>
        <p:txBody>
          <a:bodyPr wrap="none" anchor="ctr"/>
          <a:lstStyle/>
          <a:p>
            <a:endParaRPr lang="en-US" dirty="0"/>
          </a:p>
        </p:txBody>
      </p:sp>
      <p:sp>
        <p:nvSpPr>
          <p:cNvPr id="377869" name="Oval 13"/>
          <p:cNvSpPr>
            <a:spLocks noChangeArrowheads="1"/>
          </p:cNvSpPr>
          <p:nvPr/>
        </p:nvSpPr>
        <p:spPr bwMode="auto">
          <a:xfrm rot="-25647964">
            <a:off x="704850" y="3867150"/>
            <a:ext cx="1257300" cy="381000"/>
          </a:xfrm>
          <a:prstGeom prst="ellipse">
            <a:avLst/>
          </a:prstGeom>
          <a:noFill/>
          <a:ln w="28575" algn="ctr">
            <a:solidFill>
              <a:srgbClr val="0033CC"/>
            </a:solidFill>
            <a:round/>
            <a:headEnd/>
            <a:tailEnd/>
          </a:ln>
          <a:effectLst/>
        </p:spPr>
        <p:txBody>
          <a:bodyPr wrap="none" anchor="ctr"/>
          <a:lstStyle/>
          <a:p>
            <a:endParaRPr lang="en-US" dirty="0"/>
          </a:p>
        </p:txBody>
      </p:sp>
      <p:sp>
        <p:nvSpPr>
          <p:cNvPr id="377870" name="Oval 14"/>
          <p:cNvSpPr>
            <a:spLocks noChangeArrowheads="1"/>
          </p:cNvSpPr>
          <p:nvPr/>
        </p:nvSpPr>
        <p:spPr bwMode="auto">
          <a:xfrm rot="-25647964">
            <a:off x="7029450" y="1657350"/>
            <a:ext cx="1257300" cy="381000"/>
          </a:xfrm>
          <a:prstGeom prst="ellipse">
            <a:avLst/>
          </a:prstGeom>
          <a:noFill/>
          <a:ln w="28575" algn="ctr">
            <a:solidFill>
              <a:srgbClr val="0033CC"/>
            </a:solidFill>
            <a:round/>
            <a:headEnd/>
            <a:tailEnd/>
          </a:ln>
          <a:effectLst/>
        </p:spPr>
        <p:txBody>
          <a:bodyPr wrap="none" anchor="ctr"/>
          <a:lstStyle/>
          <a:p>
            <a:endParaRPr lang="en-US" dirty="0"/>
          </a:p>
        </p:txBody>
      </p:sp>
      <p:sp>
        <p:nvSpPr>
          <p:cNvPr id="377871" name="Text Box 15"/>
          <p:cNvSpPr txBox="1">
            <a:spLocks noChangeArrowheads="1"/>
          </p:cNvSpPr>
          <p:nvPr/>
        </p:nvSpPr>
        <p:spPr bwMode="auto">
          <a:xfrm>
            <a:off x="1524000" y="4038600"/>
            <a:ext cx="1098550" cy="366713"/>
          </a:xfrm>
          <a:prstGeom prst="rect">
            <a:avLst/>
          </a:prstGeom>
          <a:noFill/>
          <a:ln w="50800" algn="ctr">
            <a:noFill/>
            <a:miter lim="800000"/>
            <a:headEnd/>
            <a:tailEnd/>
          </a:ln>
          <a:effectLst/>
        </p:spPr>
        <p:txBody>
          <a:bodyPr wrap="none">
            <a:spAutoFit/>
          </a:bodyPr>
          <a:lstStyle/>
          <a:p>
            <a:r>
              <a:rPr lang="en-US" altLang="ko-KR" dirty="0">
                <a:solidFill>
                  <a:srgbClr val="0033CC"/>
                </a:solidFill>
                <a:latin typeface="Times New Roman" pitchFamily="18" charset="0"/>
              </a:rPr>
              <a:t>accelerate</a:t>
            </a:r>
          </a:p>
        </p:txBody>
      </p:sp>
      <p:sp>
        <p:nvSpPr>
          <p:cNvPr id="377872" name="Text Box 16"/>
          <p:cNvSpPr txBox="1">
            <a:spLocks noChangeArrowheads="1"/>
          </p:cNvSpPr>
          <p:nvPr/>
        </p:nvSpPr>
        <p:spPr bwMode="auto">
          <a:xfrm>
            <a:off x="6445250" y="1371600"/>
            <a:ext cx="1098550" cy="366713"/>
          </a:xfrm>
          <a:prstGeom prst="rect">
            <a:avLst/>
          </a:prstGeom>
          <a:noFill/>
          <a:ln w="50800" algn="ctr">
            <a:noFill/>
            <a:miter lim="800000"/>
            <a:headEnd/>
            <a:tailEnd/>
          </a:ln>
          <a:effectLst/>
        </p:spPr>
        <p:txBody>
          <a:bodyPr wrap="none">
            <a:spAutoFit/>
          </a:bodyPr>
          <a:lstStyle/>
          <a:p>
            <a:r>
              <a:rPr lang="en-US" altLang="ko-KR" dirty="0">
                <a:solidFill>
                  <a:srgbClr val="0033CC"/>
                </a:solidFill>
                <a:latin typeface="Times New Roman" pitchFamily="18" charset="0"/>
              </a:rPr>
              <a:t>accelerate</a:t>
            </a:r>
          </a:p>
        </p:txBody>
      </p:sp>
      <p:sp>
        <p:nvSpPr>
          <p:cNvPr id="377873" name="Text Box 17"/>
          <p:cNvSpPr txBox="1">
            <a:spLocks noChangeArrowheads="1"/>
          </p:cNvSpPr>
          <p:nvPr/>
        </p:nvSpPr>
        <p:spPr bwMode="auto">
          <a:xfrm>
            <a:off x="3390900" y="3124200"/>
            <a:ext cx="1181100" cy="366713"/>
          </a:xfrm>
          <a:prstGeom prst="rect">
            <a:avLst/>
          </a:prstGeom>
          <a:noFill/>
          <a:ln w="50800" algn="ctr">
            <a:noFill/>
            <a:miter lim="800000"/>
            <a:headEnd/>
            <a:tailEnd/>
          </a:ln>
          <a:effectLst/>
        </p:spPr>
        <p:txBody>
          <a:bodyPr wrap="none">
            <a:spAutoFit/>
          </a:bodyPr>
          <a:lstStyle/>
          <a:p>
            <a:r>
              <a:rPr lang="en-US" altLang="ko-KR" dirty="0">
                <a:solidFill>
                  <a:srgbClr val="FF0000"/>
                </a:solidFill>
                <a:latin typeface="Times New Roman" pitchFamily="18" charset="0"/>
              </a:rPr>
              <a:t>slow down</a:t>
            </a:r>
          </a:p>
        </p:txBody>
      </p:sp>
    </p:spTree>
    <p:extLst>
      <p:ext uri="{BB962C8B-B14F-4D97-AF65-F5344CB8AC3E}">
        <p14:creationId xmlns:p14="http://schemas.microsoft.com/office/powerpoint/2010/main" val="365835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78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78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78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78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78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7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68" grpId="0" animBg="1"/>
      <p:bldP spid="377869" grpId="0" animBg="1"/>
      <p:bldP spid="377870" grpId="0" animBg="1"/>
      <p:bldP spid="377871" grpId="0"/>
      <p:bldP spid="377872" grpId="0"/>
      <p:bldP spid="37787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EE5E6-FAA0-F3AE-09C0-1FD336B9ADC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57707B-A428-6C6E-8C59-627D5A216420}"/>
              </a:ext>
            </a:extLst>
          </p:cNvPr>
          <p:cNvSpPr>
            <a:spLocks noGrp="1"/>
          </p:cNvSpPr>
          <p:nvPr>
            <p:ph type="sldNum" sz="quarter" idx="12"/>
          </p:nvPr>
        </p:nvSpPr>
        <p:spPr/>
        <p:txBody>
          <a:bodyPr/>
          <a:lstStyle/>
          <a:p>
            <a:pPr>
              <a:defRPr/>
            </a:pPr>
            <a:fld id="{983B2371-4882-F247-9615-1FEE18DC3753}" type="slidenum">
              <a:rPr lang="en-US" altLang="en-US" smtClean="0"/>
              <a:pPr>
                <a:defRPr/>
              </a:pPr>
              <a:t>88</a:t>
            </a:fld>
            <a:endParaRPr lang="en-US" altLang="en-US"/>
          </a:p>
        </p:txBody>
      </p:sp>
      <p:sp>
        <p:nvSpPr>
          <p:cNvPr id="4" name="Content Placeholder 3">
            <a:extLst>
              <a:ext uri="{FF2B5EF4-FFF2-40B4-BE49-F238E27FC236}">
                <a16:creationId xmlns:a16="http://schemas.microsoft.com/office/drawing/2014/main" id="{DCBB6CF6-00C9-51E2-2267-D1CA7AFC453E}"/>
              </a:ext>
            </a:extLst>
          </p:cNvPr>
          <p:cNvSpPr txBox="1">
            <a:spLocks/>
          </p:cNvSpPr>
          <p:nvPr/>
        </p:nvSpPr>
        <p:spPr>
          <a:xfrm>
            <a:off x="457200" y="1600200"/>
            <a:ext cx="4038600" cy="4525963"/>
          </a:xfrm>
          <a:prstGeom prst="rect">
            <a:avLst/>
          </a:prstGeom>
        </p:spPr>
        <p:txBody>
          <a:bodyPr>
            <a:normAutofit fontScale="850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ACK received</a:t>
            </a:r>
          </a:p>
          <a:p>
            <a:endParaRPr lang="en-US" dirty="0"/>
          </a:p>
          <a:p>
            <a:pPr lvl="1"/>
            <a:endParaRPr lang="en-US" dirty="0"/>
          </a:p>
          <a:p>
            <a:pPr lvl="1"/>
            <a:r>
              <a:rPr lang="en-US" b="1" dirty="0">
                <a:solidFill>
                  <a:srgbClr val="FF0000"/>
                </a:solidFill>
              </a:rPr>
              <a:t>C</a:t>
            </a:r>
            <a:r>
              <a:rPr lang="en-US" dirty="0">
                <a:solidFill>
                  <a:srgbClr val="FF0000"/>
                </a:solidFill>
              </a:rPr>
              <a:t> </a:t>
            </a:r>
            <a:r>
              <a:rPr lang="en-US" dirty="0"/>
              <a:t>is a scaling factor</a:t>
            </a:r>
          </a:p>
          <a:p>
            <a:pPr lvl="1"/>
            <a:r>
              <a:rPr lang="en-US" b="1" dirty="0">
                <a:solidFill>
                  <a:srgbClr val="FF0000"/>
                </a:solidFill>
              </a:rPr>
              <a:t>t</a:t>
            </a:r>
            <a:r>
              <a:rPr lang="en-US" dirty="0">
                <a:solidFill>
                  <a:srgbClr val="FF0000"/>
                </a:solidFill>
              </a:rPr>
              <a:t> </a:t>
            </a:r>
            <a:r>
              <a:rPr lang="en-US" dirty="0"/>
              <a:t>is the elapsed time from the last window reduction</a:t>
            </a:r>
          </a:p>
          <a:p>
            <a:pPr lvl="1"/>
            <a:r>
              <a:rPr lang="en-US" b="1" dirty="0" err="1">
                <a:solidFill>
                  <a:srgbClr val="FF0000"/>
                </a:solidFill>
              </a:rPr>
              <a:t>Wmax</a:t>
            </a:r>
            <a:r>
              <a:rPr lang="en-US" dirty="0">
                <a:solidFill>
                  <a:srgbClr val="FF0000"/>
                </a:solidFill>
              </a:rPr>
              <a:t> </a:t>
            </a:r>
            <a:r>
              <a:rPr lang="en-US" dirty="0"/>
              <a:t>is the window size just before the last window reduction</a:t>
            </a:r>
          </a:p>
          <a:p>
            <a:pPr lvl="1"/>
            <a:r>
              <a:rPr lang="en-US" dirty="0">
                <a:solidFill>
                  <a:srgbClr val="FF0000"/>
                </a:solidFill>
              </a:rPr>
              <a:t>K</a:t>
            </a:r>
            <a:r>
              <a:rPr lang="en-US" dirty="0"/>
              <a:t> is updated at the time of last lost event</a:t>
            </a:r>
          </a:p>
        </p:txBody>
      </p:sp>
      <p:sp>
        <p:nvSpPr>
          <p:cNvPr id="5" name="Content Placeholder 4">
            <a:extLst>
              <a:ext uri="{FF2B5EF4-FFF2-40B4-BE49-F238E27FC236}">
                <a16:creationId xmlns:a16="http://schemas.microsoft.com/office/drawing/2014/main" id="{CF1381A4-06C0-C0BD-6CCA-90F7AADD186A}"/>
              </a:ext>
            </a:extLst>
          </p:cNvPr>
          <p:cNvSpPr txBox="1">
            <a:spLocks/>
          </p:cNvSpPr>
          <p:nvPr/>
        </p:nvSpPr>
        <p:spPr>
          <a:xfrm>
            <a:off x="4648200" y="1600200"/>
            <a:ext cx="4038600" cy="4525963"/>
          </a:xfrm>
          <a:prstGeom prst="rect">
            <a:avLst/>
          </a:prstGeom>
        </p:spPr>
        <p:txBody>
          <a:bodyPr>
            <a:normAutofit fontScale="850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Recovery</a:t>
            </a:r>
          </a:p>
          <a:p>
            <a:pPr lvl="1"/>
            <a:r>
              <a:rPr lang="en-US"/>
              <a:t>Update </a:t>
            </a:r>
            <a:r>
              <a:rPr lang="en-US" b="1">
                <a:solidFill>
                  <a:srgbClr val="FF0000"/>
                </a:solidFill>
              </a:rPr>
              <a:t>K</a:t>
            </a:r>
            <a:r>
              <a:rPr lang="en-US"/>
              <a:t>  with:</a:t>
            </a:r>
          </a:p>
          <a:p>
            <a:pPr lvl="2"/>
            <a:endParaRPr lang="en-US"/>
          </a:p>
          <a:p>
            <a:pPr lvl="2"/>
            <a:endParaRPr lang="en-US"/>
          </a:p>
          <a:p>
            <a:pPr marL="914400" lvl="2" indent="0">
              <a:buFont typeface="Arial" panose="020B0604020202020204" pitchFamily="34" charset="0"/>
              <a:buNone/>
            </a:pPr>
            <a:endParaRPr lang="en-US"/>
          </a:p>
          <a:p>
            <a:pPr lvl="1"/>
            <a:r>
              <a:rPr lang="en-US"/>
              <a:t>Update </a:t>
            </a:r>
            <a:r>
              <a:rPr lang="en-US" b="1">
                <a:solidFill>
                  <a:srgbClr val="FF0000"/>
                </a:solidFill>
              </a:rPr>
              <a:t>Wmax</a:t>
            </a:r>
            <a:r>
              <a:rPr lang="en-US">
                <a:solidFill>
                  <a:srgbClr val="FF0000"/>
                </a:solidFill>
              </a:rPr>
              <a:t> </a:t>
            </a:r>
            <a:r>
              <a:rPr lang="en-US"/>
              <a:t>with:</a:t>
            </a:r>
          </a:p>
          <a:p>
            <a:pPr lvl="1"/>
            <a:endParaRPr lang="en-US"/>
          </a:p>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lvl="1"/>
            <a:r>
              <a:rPr lang="en-US" b="1">
                <a:solidFill>
                  <a:srgbClr val="FF0000"/>
                </a:solidFill>
              </a:rPr>
              <a:t>β</a:t>
            </a:r>
            <a:r>
              <a:rPr lang="en-US"/>
              <a:t> is a constant multiplication decrease factor </a:t>
            </a:r>
            <a:endParaRPr lang="en-US" dirty="0"/>
          </a:p>
        </p:txBody>
      </p:sp>
      <p:graphicFrame>
        <p:nvGraphicFramePr>
          <p:cNvPr id="6" name="Object 5">
            <a:extLst>
              <a:ext uri="{FF2B5EF4-FFF2-40B4-BE49-F238E27FC236}">
                <a16:creationId xmlns:a16="http://schemas.microsoft.com/office/drawing/2014/main" id="{C7A564AE-8A42-6CA3-7A7D-C915D03C517E}"/>
              </a:ext>
            </a:extLst>
          </p:cNvPr>
          <p:cNvGraphicFramePr>
            <a:graphicFrameLocks noChangeAspect="1"/>
          </p:cNvGraphicFramePr>
          <p:nvPr/>
        </p:nvGraphicFramePr>
        <p:xfrm>
          <a:off x="458788" y="2471738"/>
          <a:ext cx="4037012" cy="728662"/>
        </p:xfrm>
        <a:graphic>
          <a:graphicData uri="http://schemas.openxmlformats.org/presentationml/2006/ole">
            <mc:AlternateContent xmlns:mc="http://schemas.openxmlformats.org/markup-compatibility/2006">
              <mc:Choice xmlns:v="urn:schemas-microsoft-com:vml" Requires="v">
                <p:oleObj name="Equation" r:id="rId3" imgW="1549400" imgH="279400" progId="Equation.3">
                  <p:embed/>
                </p:oleObj>
              </mc:Choice>
              <mc:Fallback>
                <p:oleObj name="Equation" r:id="rId3" imgW="1549400" imgH="279400" progId="Equation.3">
                  <p:embed/>
                  <p:pic>
                    <p:nvPicPr>
                      <p:cNvPr id="6" name="Object 5">
                        <a:extLst>
                          <a:ext uri="{FF2B5EF4-FFF2-40B4-BE49-F238E27FC236}">
                            <a16:creationId xmlns:a16="http://schemas.microsoft.com/office/drawing/2014/main" id="{C7A564AE-8A42-6CA3-7A7D-C915D03C517E}"/>
                          </a:ext>
                        </a:extLst>
                      </p:cNvPr>
                      <p:cNvPicPr/>
                      <p:nvPr/>
                    </p:nvPicPr>
                    <p:blipFill>
                      <a:blip r:embed="rId4"/>
                      <a:stretch>
                        <a:fillRect/>
                      </a:stretch>
                    </p:blipFill>
                    <p:spPr>
                      <a:xfrm>
                        <a:off x="458788" y="2471738"/>
                        <a:ext cx="4037012" cy="728662"/>
                      </a:xfrm>
                      <a:prstGeom prst="rect">
                        <a:avLst/>
                      </a:prstGeom>
                      <a:solidFill>
                        <a:srgbClr val="FFFFFF"/>
                      </a:solidFill>
                    </p:spPr>
                  </p:pic>
                </p:oleObj>
              </mc:Fallback>
            </mc:AlternateContent>
          </a:graphicData>
        </a:graphic>
      </p:graphicFrame>
      <p:graphicFrame>
        <p:nvGraphicFramePr>
          <p:cNvPr id="7" name="Object 6">
            <a:extLst>
              <a:ext uri="{FF2B5EF4-FFF2-40B4-BE49-F238E27FC236}">
                <a16:creationId xmlns:a16="http://schemas.microsoft.com/office/drawing/2014/main" id="{CDD922B3-B4A7-1D81-295E-033A4CB98816}"/>
              </a:ext>
            </a:extLst>
          </p:cNvPr>
          <p:cNvGraphicFramePr>
            <a:graphicFrameLocks noChangeAspect="1"/>
          </p:cNvGraphicFramePr>
          <p:nvPr/>
        </p:nvGraphicFramePr>
        <p:xfrm>
          <a:off x="4648200" y="2732741"/>
          <a:ext cx="4038600" cy="950259"/>
        </p:xfrm>
        <a:graphic>
          <a:graphicData uri="http://schemas.openxmlformats.org/presentationml/2006/ole">
            <mc:AlternateContent xmlns:mc="http://schemas.openxmlformats.org/markup-compatibility/2006">
              <mc:Choice xmlns:v="urn:schemas-microsoft-com:vml" Requires="v">
                <p:oleObj name="Equation" r:id="rId5" imgW="1079500" imgH="254000" progId="Equation.3">
                  <p:embed/>
                </p:oleObj>
              </mc:Choice>
              <mc:Fallback>
                <p:oleObj name="Equation" r:id="rId5" imgW="1079500" imgH="254000" progId="Equation.3">
                  <p:embed/>
                  <p:pic>
                    <p:nvPicPr>
                      <p:cNvPr id="7" name="Object 6">
                        <a:extLst>
                          <a:ext uri="{FF2B5EF4-FFF2-40B4-BE49-F238E27FC236}">
                            <a16:creationId xmlns:a16="http://schemas.microsoft.com/office/drawing/2014/main" id="{CDD922B3-B4A7-1D81-295E-033A4CB98816}"/>
                          </a:ext>
                        </a:extLst>
                      </p:cNvPr>
                      <p:cNvPicPr/>
                      <p:nvPr/>
                    </p:nvPicPr>
                    <p:blipFill>
                      <a:blip r:embed="rId6"/>
                      <a:stretch>
                        <a:fillRect/>
                      </a:stretch>
                    </p:blipFill>
                    <p:spPr>
                      <a:xfrm>
                        <a:off x="4648200" y="2732741"/>
                        <a:ext cx="4038600" cy="950259"/>
                      </a:xfrm>
                      <a:prstGeom prst="rect">
                        <a:avLst/>
                      </a:prstGeom>
                      <a:solidFill>
                        <a:srgbClr val="FFFFFF"/>
                      </a:solidFill>
                    </p:spPr>
                  </p:pic>
                </p:oleObj>
              </mc:Fallback>
            </mc:AlternateContent>
          </a:graphicData>
        </a:graphic>
      </p:graphicFrame>
      <p:graphicFrame>
        <p:nvGraphicFramePr>
          <p:cNvPr id="8" name="Object 7">
            <a:extLst>
              <a:ext uri="{FF2B5EF4-FFF2-40B4-BE49-F238E27FC236}">
                <a16:creationId xmlns:a16="http://schemas.microsoft.com/office/drawing/2014/main" id="{9ADC2821-3B3F-81A0-63D7-3A18ADA13AF5}"/>
              </a:ext>
            </a:extLst>
          </p:cNvPr>
          <p:cNvGraphicFramePr>
            <a:graphicFrameLocks noChangeAspect="1"/>
          </p:cNvGraphicFramePr>
          <p:nvPr/>
        </p:nvGraphicFramePr>
        <p:xfrm>
          <a:off x="4648200" y="4167720"/>
          <a:ext cx="4038600" cy="953558"/>
        </p:xfrm>
        <a:graphic>
          <a:graphicData uri="http://schemas.openxmlformats.org/presentationml/2006/ole">
            <mc:AlternateContent xmlns:mc="http://schemas.openxmlformats.org/markup-compatibility/2006">
              <mc:Choice xmlns:v="urn:schemas-microsoft-com:vml" Requires="v">
                <p:oleObj name="Equation" r:id="rId7" imgW="914400" imgH="215900" progId="Equation.3">
                  <p:embed/>
                </p:oleObj>
              </mc:Choice>
              <mc:Fallback>
                <p:oleObj name="Equation" r:id="rId7" imgW="914400" imgH="215900" progId="Equation.3">
                  <p:embed/>
                  <p:pic>
                    <p:nvPicPr>
                      <p:cNvPr id="8" name="Object 7">
                        <a:extLst>
                          <a:ext uri="{FF2B5EF4-FFF2-40B4-BE49-F238E27FC236}">
                            <a16:creationId xmlns:a16="http://schemas.microsoft.com/office/drawing/2014/main" id="{9ADC2821-3B3F-81A0-63D7-3A18ADA13AF5}"/>
                          </a:ext>
                        </a:extLst>
                      </p:cNvPr>
                      <p:cNvPicPr/>
                      <p:nvPr/>
                    </p:nvPicPr>
                    <p:blipFill>
                      <a:blip r:embed="rId8"/>
                      <a:stretch>
                        <a:fillRect/>
                      </a:stretch>
                    </p:blipFill>
                    <p:spPr>
                      <a:xfrm>
                        <a:off x="4648200" y="4167720"/>
                        <a:ext cx="4038600" cy="953558"/>
                      </a:xfrm>
                      <a:prstGeom prst="rect">
                        <a:avLst/>
                      </a:prstGeom>
                      <a:solidFill>
                        <a:srgbClr val="FFFFFF"/>
                      </a:solidFill>
                    </p:spPr>
                  </p:pic>
                </p:oleObj>
              </mc:Fallback>
            </mc:AlternateContent>
          </a:graphicData>
        </a:graphic>
      </p:graphicFrame>
      <p:sp>
        <p:nvSpPr>
          <p:cNvPr id="11" name="Rectangle 10">
            <a:extLst>
              <a:ext uri="{FF2B5EF4-FFF2-40B4-BE49-F238E27FC236}">
                <a16:creationId xmlns:a16="http://schemas.microsoft.com/office/drawing/2014/main" id="{6A82BD2C-C3EF-903C-1E06-0831B9B97C4F}"/>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CUBIC: The algorithm</a:t>
            </a:r>
          </a:p>
        </p:txBody>
      </p:sp>
    </p:spTree>
    <p:extLst>
      <p:ext uri="{BB962C8B-B14F-4D97-AF65-F5344CB8AC3E}">
        <p14:creationId xmlns:p14="http://schemas.microsoft.com/office/powerpoint/2010/main" val="326795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59E4E-6DE1-377D-0AC3-71CCAE61EEB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9ADCB8-BD1A-4B18-864B-0692BD58FA2F}"/>
              </a:ext>
            </a:extLst>
          </p:cNvPr>
          <p:cNvSpPr>
            <a:spLocks noGrp="1"/>
          </p:cNvSpPr>
          <p:nvPr>
            <p:ph type="sldNum" sz="quarter" idx="12"/>
          </p:nvPr>
        </p:nvSpPr>
        <p:spPr/>
        <p:txBody>
          <a:bodyPr/>
          <a:lstStyle/>
          <a:p>
            <a:pPr>
              <a:defRPr/>
            </a:pPr>
            <a:fld id="{983B2371-4882-F247-9615-1FEE18DC3753}" type="slidenum">
              <a:rPr lang="en-US" altLang="en-US" smtClean="0"/>
              <a:pPr>
                <a:defRPr/>
              </a:pPr>
              <a:t>89</a:t>
            </a:fld>
            <a:endParaRPr lang="en-US" altLang="en-US"/>
          </a:p>
        </p:txBody>
      </p:sp>
      <p:sp>
        <p:nvSpPr>
          <p:cNvPr id="4" name="Content Placeholder 3">
            <a:extLst>
              <a:ext uri="{FF2B5EF4-FFF2-40B4-BE49-F238E27FC236}">
                <a16:creationId xmlns:a16="http://schemas.microsoft.com/office/drawing/2014/main" id="{EBEEB71A-D941-DED7-F010-26C4727579AE}"/>
              </a:ext>
            </a:extLst>
          </p:cNvPr>
          <p:cNvSpPr txBox="1">
            <a:spLocks/>
          </p:cNvSpPr>
          <p:nvPr/>
        </p:nvSpPr>
        <p:spPr>
          <a:xfrm>
            <a:off x="457200" y="1600200"/>
            <a:ext cx="4038600" cy="4525963"/>
          </a:xfrm>
          <a:prstGeom prst="rect">
            <a:avLst/>
          </a:prstGeom>
        </p:spPr>
        <p:txBody>
          <a:bodyPr>
            <a:normAutofit fontScale="850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ACK received</a:t>
            </a:r>
          </a:p>
          <a:p>
            <a:endParaRPr lang="en-US"/>
          </a:p>
          <a:p>
            <a:pPr lvl="1"/>
            <a:endParaRPr lang="en-US"/>
          </a:p>
          <a:p>
            <a:pPr lvl="1"/>
            <a:r>
              <a:rPr lang="en-US" b="1">
                <a:solidFill>
                  <a:srgbClr val="FF0000"/>
                </a:solidFill>
              </a:rPr>
              <a:t>C</a:t>
            </a:r>
            <a:r>
              <a:rPr lang="en-US">
                <a:solidFill>
                  <a:srgbClr val="FF0000"/>
                </a:solidFill>
              </a:rPr>
              <a:t> </a:t>
            </a:r>
            <a:r>
              <a:rPr lang="en-US"/>
              <a:t>is a scaling factor</a:t>
            </a:r>
          </a:p>
          <a:p>
            <a:pPr lvl="1"/>
            <a:r>
              <a:rPr lang="en-US" b="1">
                <a:solidFill>
                  <a:srgbClr val="FF0000"/>
                </a:solidFill>
              </a:rPr>
              <a:t>t</a:t>
            </a:r>
            <a:r>
              <a:rPr lang="en-US">
                <a:solidFill>
                  <a:srgbClr val="FF0000"/>
                </a:solidFill>
              </a:rPr>
              <a:t> </a:t>
            </a:r>
            <a:r>
              <a:rPr lang="en-US"/>
              <a:t>is the elapsed time from the last window reduction</a:t>
            </a:r>
          </a:p>
          <a:p>
            <a:pPr lvl="1"/>
            <a:r>
              <a:rPr lang="en-US" b="1">
                <a:solidFill>
                  <a:srgbClr val="FF0000"/>
                </a:solidFill>
              </a:rPr>
              <a:t>Wmax</a:t>
            </a:r>
            <a:r>
              <a:rPr lang="en-US">
                <a:solidFill>
                  <a:srgbClr val="FF0000"/>
                </a:solidFill>
              </a:rPr>
              <a:t> </a:t>
            </a:r>
            <a:r>
              <a:rPr lang="en-US"/>
              <a:t>is the window size just before the last window reduction</a:t>
            </a:r>
          </a:p>
          <a:p>
            <a:pPr lvl="1"/>
            <a:r>
              <a:rPr lang="en-US">
                <a:solidFill>
                  <a:srgbClr val="FF0000"/>
                </a:solidFill>
              </a:rPr>
              <a:t>K</a:t>
            </a:r>
            <a:r>
              <a:rPr lang="en-US"/>
              <a:t> is updated at the time of last lost event</a:t>
            </a:r>
            <a:endParaRPr lang="en-US" dirty="0"/>
          </a:p>
        </p:txBody>
      </p:sp>
      <p:sp>
        <p:nvSpPr>
          <p:cNvPr id="5" name="Content Placeholder 4">
            <a:extLst>
              <a:ext uri="{FF2B5EF4-FFF2-40B4-BE49-F238E27FC236}">
                <a16:creationId xmlns:a16="http://schemas.microsoft.com/office/drawing/2014/main" id="{D968234A-D600-2996-560B-0F347AD48910}"/>
              </a:ext>
            </a:extLst>
          </p:cNvPr>
          <p:cNvSpPr txBox="1">
            <a:spLocks/>
          </p:cNvSpPr>
          <p:nvPr/>
        </p:nvSpPr>
        <p:spPr>
          <a:xfrm>
            <a:off x="4648200" y="1600200"/>
            <a:ext cx="4038600" cy="4525963"/>
          </a:xfrm>
          <a:prstGeom prst="rect">
            <a:avLst/>
          </a:prstGeom>
        </p:spPr>
        <p:txBody>
          <a:bodyPr>
            <a:normAutofit fontScale="850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Recovery</a:t>
            </a:r>
          </a:p>
          <a:p>
            <a:pPr lvl="1"/>
            <a:r>
              <a:rPr lang="en-US"/>
              <a:t>Update </a:t>
            </a:r>
            <a:r>
              <a:rPr lang="en-US" b="1">
                <a:solidFill>
                  <a:srgbClr val="FF0000"/>
                </a:solidFill>
              </a:rPr>
              <a:t>K</a:t>
            </a:r>
            <a:r>
              <a:rPr lang="en-US"/>
              <a:t>  with:</a:t>
            </a:r>
          </a:p>
          <a:p>
            <a:pPr lvl="2"/>
            <a:endParaRPr lang="en-US"/>
          </a:p>
          <a:p>
            <a:pPr lvl="2"/>
            <a:endParaRPr lang="en-US"/>
          </a:p>
          <a:p>
            <a:pPr marL="914400" lvl="2" indent="0">
              <a:buFont typeface="Arial" panose="020B0604020202020204" pitchFamily="34" charset="0"/>
              <a:buNone/>
            </a:pPr>
            <a:endParaRPr lang="en-US"/>
          </a:p>
          <a:p>
            <a:pPr lvl="1"/>
            <a:r>
              <a:rPr lang="en-US"/>
              <a:t>Update </a:t>
            </a:r>
            <a:r>
              <a:rPr lang="en-US" b="1">
                <a:solidFill>
                  <a:srgbClr val="FF0000"/>
                </a:solidFill>
              </a:rPr>
              <a:t>Wmax</a:t>
            </a:r>
            <a:r>
              <a:rPr lang="en-US">
                <a:solidFill>
                  <a:srgbClr val="FF0000"/>
                </a:solidFill>
              </a:rPr>
              <a:t> </a:t>
            </a:r>
            <a:r>
              <a:rPr lang="en-US"/>
              <a:t>with:</a:t>
            </a:r>
          </a:p>
          <a:p>
            <a:pPr lvl="1"/>
            <a:endParaRPr lang="en-US"/>
          </a:p>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lvl="1"/>
            <a:r>
              <a:rPr lang="en-US" b="1">
                <a:solidFill>
                  <a:srgbClr val="FF0000"/>
                </a:solidFill>
              </a:rPr>
              <a:t>β</a:t>
            </a:r>
            <a:r>
              <a:rPr lang="en-US"/>
              <a:t> is a constant multiplication decrease factor </a:t>
            </a:r>
            <a:endParaRPr lang="en-US" dirty="0"/>
          </a:p>
        </p:txBody>
      </p:sp>
      <p:graphicFrame>
        <p:nvGraphicFramePr>
          <p:cNvPr id="6" name="Object 5">
            <a:extLst>
              <a:ext uri="{FF2B5EF4-FFF2-40B4-BE49-F238E27FC236}">
                <a16:creationId xmlns:a16="http://schemas.microsoft.com/office/drawing/2014/main" id="{1FCBCC40-47CC-9501-5696-A867D37A12F7}"/>
              </a:ext>
            </a:extLst>
          </p:cNvPr>
          <p:cNvGraphicFramePr>
            <a:graphicFrameLocks noChangeAspect="1"/>
          </p:cNvGraphicFramePr>
          <p:nvPr/>
        </p:nvGraphicFramePr>
        <p:xfrm>
          <a:off x="458788" y="2471738"/>
          <a:ext cx="4037012" cy="728662"/>
        </p:xfrm>
        <a:graphic>
          <a:graphicData uri="http://schemas.openxmlformats.org/presentationml/2006/ole">
            <mc:AlternateContent xmlns:mc="http://schemas.openxmlformats.org/markup-compatibility/2006">
              <mc:Choice xmlns:v="urn:schemas-microsoft-com:vml" Requires="v">
                <p:oleObj name="Equation" r:id="rId2" imgW="1549400" imgH="279400" progId="Equation.3">
                  <p:embed/>
                </p:oleObj>
              </mc:Choice>
              <mc:Fallback>
                <p:oleObj name="Equation" r:id="rId2" imgW="1549400" imgH="279400" progId="Equation.3">
                  <p:embed/>
                  <p:pic>
                    <p:nvPicPr>
                      <p:cNvPr id="6" name="Object 5">
                        <a:extLst>
                          <a:ext uri="{FF2B5EF4-FFF2-40B4-BE49-F238E27FC236}">
                            <a16:creationId xmlns:a16="http://schemas.microsoft.com/office/drawing/2014/main" id="{1FCBCC40-47CC-9501-5696-A867D37A12F7}"/>
                          </a:ext>
                        </a:extLst>
                      </p:cNvPr>
                      <p:cNvPicPr/>
                      <p:nvPr/>
                    </p:nvPicPr>
                    <p:blipFill>
                      <a:blip r:embed="rId3"/>
                      <a:stretch>
                        <a:fillRect/>
                      </a:stretch>
                    </p:blipFill>
                    <p:spPr>
                      <a:xfrm>
                        <a:off x="458788" y="2471738"/>
                        <a:ext cx="4037012" cy="728662"/>
                      </a:xfrm>
                      <a:prstGeom prst="rect">
                        <a:avLst/>
                      </a:prstGeom>
                      <a:solidFill>
                        <a:srgbClr val="FFFFFF"/>
                      </a:solidFill>
                    </p:spPr>
                  </p:pic>
                </p:oleObj>
              </mc:Fallback>
            </mc:AlternateContent>
          </a:graphicData>
        </a:graphic>
      </p:graphicFrame>
      <p:graphicFrame>
        <p:nvGraphicFramePr>
          <p:cNvPr id="7" name="Object 6">
            <a:extLst>
              <a:ext uri="{FF2B5EF4-FFF2-40B4-BE49-F238E27FC236}">
                <a16:creationId xmlns:a16="http://schemas.microsoft.com/office/drawing/2014/main" id="{1EB61C93-108F-83A6-035C-CEC44F79286E}"/>
              </a:ext>
            </a:extLst>
          </p:cNvPr>
          <p:cNvGraphicFramePr>
            <a:graphicFrameLocks noChangeAspect="1"/>
          </p:cNvGraphicFramePr>
          <p:nvPr/>
        </p:nvGraphicFramePr>
        <p:xfrm>
          <a:off x="4648200" y="2732741"/>
          <a:ext cx="4038600" cy="950259"/>
        </p:xfrm>
        <a:graphic>
          <a:graphicData uri="http://schemas.openxmlformats.org/presentationml/2006/ole">
            <mc:AlternateContent xmlns:mc="http://schemas.openxmlformats.org/markup-compatibility/2006">
              <mc:Choice xmlns:v="urn:schemas-microsoft-com:vml" Requires="v">
                <p:oleObj name="Equation" r:id="rId4" imgW="1079500" imgH="254000" progId="Equation.3">
                  <p:embed/>
                </p:oleObj>
              </mc:Choice>
              <mc:Fallback>
                <p:oleObj name="Equation" r:id="rId4" imgW="1079500" imgH="254000" progId="Equation.3">
                  <p:embed/>
                  <p:pic>
                    <p:nvPicPr>
                      <p:cNvPr id="7" name="Object 6">
                        <a:extLst>
                          <a:ext uri="{FF2B5EF4-FFF2-40B4-BE49-F238E27FC236}">
                            <a16:creationId xmlns:a16="http://schemas.microsoft.com/office/drawing/2014/main" id="{1EB61C93-108F-83A6-035C-CEC44F79286E}"/>
                          </a:ext>
                        </a:extLst>
                      </p:cNvPr>
                      <p:cNvPicPr/>
                      <p:nvPr/>
                    </p:nvPicPr>
                    <p:blipFill>
                      <a:blip r:embed="rId5"/>
                      <a:stretch>
                        <a:fillRect/>
                      </a:stretch>
                    </p:blipFill>
                    <p:spPr>
                      <a:xfrm>
                        <a:off x="4648200" y="2732741"/>
                        <a:ext cx="4038600" cy="950259"/>
                      </a:xfrm>
                      <a:prstGeom prst="rect">
                        <a:avLst/>
                      </a:prstGeom>
                      <a:solidFill>
                        <a:srgbClr val="FFFFFF"/>
                      </a:solidFill>
                    </p:spPr>
                  </p:pic>
                </p:oleObj>
              </mc:Fallback>
            </mc:AlternateContent>
          </a:graphicData>
        </a:graphic>
      </p:graphicFrame>
      <p:graphicFrame>
        <p:nvGraphicFramePr>
          <p:cNvPr id="8" name="Object 7">
            <a:extLst>
              <a:ext uri="{FF2B5EF4-FFF2-40B4-BE49-F238E27FC236}">
                <a16:creationId xmlns:a16="http://schemas.microsoft.com/office/drawing/2014/main" id="{C9B87627-9EA9-3163-BE60-981B3CD8BA1E}"/>
              </a:ext>
            </a:extLst>
          </p:cNvPr>
          <p:cNvGraphicFramePr>
            <a:graphicFrameLocks noChangeAspect="1"/>
          </p:cNvGraphicFramePr>
          <p:nvPr/>
        </p:nvGraphicFramePr>
        <p:xfrm>
          <a:off x="4648200" y="4167720"/>
          <a:ext cx="4038600" cy="953558"/>
        </p:xfrm>
        <a:graphic>
          <a:graphicData uri="http://schemas.openxmlformats.org/presentationml/2006/ole">
            <mc:AlternateContent xmlns:mc="http://schemas.openxmlformats.org/markup-compatibility/2006">
              <mc:Choice xmlns:v="urn:schemas-microsoft-com:vml" Requires="v">
                <p:oleObj name="Equation" r:id="rId6" imgW="914400" imgH="215900" progId="Equation.3">
                  <p:embed/>
                </p:oleObj>
              </mc:Choice>
              <mc:Fallback>
                <p:oleObj name="Equation" r:id="rId6" imgW="914400" imgH="215900" progId="Equation.3">
                  <p:embed/>
                  <p:pic>
                    <p:nvPicPr>
                      <p:cNvPr id="8" name="Object 7">
                        <a:extLst>
                          <a:ext uri="{FF2B5EF4-FFF2-40B4-BE49-F238E27FC236}">
                            <a16:creationId xmlns:a16="http://schemas.microsoft.com/office/drawing/2014/main" id="{C9B87627-9EA9-3163-BE60-981B3CD8BA1E}"/>
                          </a:ext>
                        </a:extLst>
                      </p:cNvPr>
                      <p:cNvPicPr/>
                      <p:nvPr/>
                    </p:nvPicPr>
                    <p:blipFill>
                      <a:blip r:embed="rId7"/>
                      <a:stretch>
                        <a:fillRect/>
                      </a:stretch>
                    </p:blipFill>
                    <p:spPr>
                      <a:xfrm>
                        <a:off x="4648200" y="4167720"/>
                        <a:ext cx="4038600" cy="953558"/>
                      </a:xfrm>
                      <a:prstGeom prst="rect">
                        <a:avLst/>
                      </a:prstGeom>
                      <a:solidFill>
                        <a:srgbClr val="FFFFFF"/>
                      </a:solidFill>
                    </p:spPr>
                  </p:pic>
                </p:oleObj>
              </mc:Fallback>
            </mc:AlternateContent>
          </a:graphicData>
        </a:graphic>
      </p:graphicFrame>
      <p:sp>
        <p:nvSpPr>
          <p:cNvPr id="9" name="Cloud Callout 8">
            <a:extLst>
              <a:ext uri="{FF2B5EF4-FFF2-40B4-BE49-F238E27FC236}">
                <a16:creationId xmlns:a16="http://schemas.microsoft.com/office/drawing/2014/main" id="{BFB02FE1-7693-AC21-1B93-892098587D01}"/>
              </a:ext>
            </a:extLst>
          </p:cNvPr>
          <p:cNvSpPr/>
          <p:nvPr/>
        </p:nvSpPr>
        <p:spPr>
          <a:xfrm>
            <a:off x="296333" y="3626556"/>
            <a:ext cx="4199467" cy="2739202"/>
          </a:xfrm>
          <a:prstGeom prst="cloudCallout">
            <a:avLst>
              <a:gd name="adj1" fmla="val -16450"/>
              <a:gd name="adj2" fmla="val -6653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solidFill>
              </a:rPr>
              <a:t>cwnd</a:t>
            </a:r>
            <a:r>
              <a:rPr lang="en-US" dirty="0">
                <a:solidFill>
                  <a:schemeClr val="tx1"/>
                </a:solidFill>
              </a:rPr>
              <a:t> cannot be less than</a:t>
            </a:r>
          </a:p>
          <a:p>
            <a:pPr algn="ctr"/>
            <a:endParaRPr lang="en-US" dirty="0">
              <a:solidFill>
                <a:schemeClr val="tx1"/>
              </a:solidFill>
            </a:endParaRPr>
          </a:p>
          <a:p>
            <a:pPr algn="ctr"/>
            <a:endParaRPr lang="en-US" dirty="0">
              <a:solidFill>
                <a:schemeClr val="tx1"/>
              </a:solidFill>
            </a:endParaRPr>
          </a:p>
          <a:p>
            <a:pPr algn="ctr"/>
            <a:r>
              <a:rPr lang="en-US" dirty="0">
                <a:solidFill>
                  <a:schemeClr val="tx1"/>
                </a:solidFill>
              </a:rPr>
              <a:t>as to keep the growth rate the same as standard TCP in </a:t>
            </a:r>
            <a:r>
              <a:rPr lang="en-US" b="1" dirty="0">
                <a:solidFill>
                  <a:schemeClr val="tx1"/>
                </a:solidFill>
              </a:rPr>
              <a:t>short RTT</a:t>
            </a:r>
            <a:r>
              <a:rPr lang="en-US" dirty="0">
                <a:solidFill>
                  <a:schemeClr val="tx1"/>
                </a:solidFill>
              </a:rPr>
              <a:t> networks. </a:t>
            </a:r>
          </a:p>
        </p:txBody>
      </p:sp>
      <p:graphicFrame>
        <p:nvGraphicFramePr>
          <p:cNvPr id="10" name="Object 9">
            <a:extLst>
              <a:ext uri="{FF2B5EF4-FFF2-40B4-BE49-F238E27FC236}">
                <a16:creationId xmlns:a16="http://schemas.microsoft.com/office/drawing/2014/main" id="{E599E8C9-08A5-3BEA-A164-61ACE8D7E9BB}"/>
              </a:ext>
            </a:extLst>
          </p:cNvPr>
          <p:cNvGraphicFramePr>
            <a:graphicFrameLocks noChangeAspect="1"/>
          </p:cNvGraphicFramePr>
          <p:nvPr/>
        </p:nvGraphicFramePr>
        <p:xfrm>
          <a:off x="1315155" y="4444593"/>
          <a:ext cx="1930400" cy="431800"/>
        </p:xfrm>
        <a:graphic>
          <a:graphicData uri="http://schemas.openxmlformats.org/presentationml/2006/ole">
            <mc:AlternateContent xmlns:mc="http://schemas.openxmlformats.org/markup-compatibility/2006">
              <mc:Choice xmlns:v="urn:schemas-microsoft-com:vml" Requires="v">
                <p:oleObj name="Equation" r:id="rId8" imgW="1930400" imgH="431800" progId="Equation.3">
                  <p:embed/>
                </p:oleObj>
              </mc:Choice>
              <mc:Fallback>
                <p:oleObj name="Equation" r:id="rId8" imgW="1930400" imgH="431800" progId="Equation.3">
                  <p:embed/>
                  <p:pic>
                    <p:nvPicPr>
                      <p:cNvPr id="10" name="Object 9">
                        <a:extLst>
                          <a:ext uri="{FF2B5EF4-FFF2-40B4-BE49-F238E27FC236}">
                            <a16:creationId xmlns:a16="http://schemas.microsoft.com/office/drawing/2014/main" id="{E599E8C9-08A5-3BEA-A164-61ACE8D7E9BB}"/>
                          </a:ext>
                        </a:extLst>
                      </p:cNvPr>
                      <p:cNvPicPr/>
                      <p:nvPr/>
                    </p:nvPicPr>
                    <p:blipFill>
                      <a:blip r:embed="rId9"/>
                      <a:stretch>
                        <a:fillRect/>
                      </a:stretch>
                    </p:blipFill>
                    <p:spPr>
                      <a:xfrm>
                        <a:off x="1315155" y="4444593"/>
                        <a:ext cx="1930400" cy="431800"/>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07DC5FD-0F23-9350-C0BE-349F3AC70F43}"/>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CUBIC: The algorithm</a:t>
            </a:r>
          </a:p>
        </p:txBody>
      </p:sp>
    </p:spTree>
    <p:extLst>
      <p:ext uri="{BB962C8B-B14F-4D97-AF65-F5344CB8AC3E}">
        <p14:creationId xmlns:p14="http://schemas.microsoft.com/office/powerpoint/2010/main" val="3030716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BB8CBA3D-557F-1044-0C3E-A6113C556F96}"/>
              </a:ext>
            </a:extLst>
          </p:cNvPr>
          <p:cNvSpPr>
            <a:spLocks noGrp="1"/>
          </p:cNvSpPr>
          <p:nvPr>
            <p:ph type="title"/>
          </p:nvPr>
        </p:nvSpPr>
        <p:spPr/>
        <p:txBody>
          <a:bodyPr/>
          <a:lstStyle/>
          <a:p>
            <a:r>
              <a:rPr lang="en-US" altLang="en-US">
                <a:ea typeface="ＭＳ Ｐゴシック" panose="020B0600070205080204" pitchFamily="34" charset="-128"/>
              </a:rPr>
              <a:t>Slow Start</a:t>
            </a:r>
          </a:p>
        </p:txBody>
      </p:sp>
      <p:sp>
        <p:nvSpPr>
          <p:cNvPr id="705546" name="Line 10">
            <a:extLst>
              <a:ext uri="{FF2B5EF4-FFF2-40B4-BE49-F238E27FC236}">
                <a16:creationId xmlns:a16="http://schemas.microsoft.com/office/drawing/2014/main" id="{9BC482E2-E16D-C7AE-8578-DB5D468FA661}"/>
              </a:ext>
            </a:extLst>
          </p:cNvPr>
          <p:cNvSpPr>
            <a:spLocks noChangeShapeType="1"/>
          </p:cNvSpPr>
          <p:nvPr/>
        </p:nvSpPr>
        <p:spPr bwMode="auto">
          <a:xfrm flipH="1">
            <a:off x="1447800" y="2819400"/>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45" name="Line 9">
            <a:extLst>
              <a:ext uri="{FF2B5EF4-FFF2-40B4-BE49-F238E27FC236}">
                <a16:creationId xmlns:a16="http://schemas.microsoft.com/office/drawing/2014/main" id="{54232C27-23A5-03CB-69C1-49467C644AED}"/>
              </a:ext>
            </a:extLst>
          </p:cNvPr>
          <p:cNvSpPr>
            <a:spLocks noChangeShapeType="1"/>
          </p:cNvSpPr>
          <p:nvPr/>
        </p:nvSpPr>
        <p:spPr bwMode="auto">
          <a:xfrm>
            <a:off x="1447800" y="236220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61" name="Line 25">
            <a:extLst>
              <a:ext uri="{FF2B5EF4-FFF2-40B4-BE49-F238E27FC236}">
                <a16:creationId xmlns:a16="http://schemas.microsoft.com/office/drawing/2014/main" id="{600DE630-BCFD-30B8-8EEB-7922CFB8DB63}"/>
              </a:ext>
            </a:extLst>
          </p:cNvPr>
          <p:cNvSpPr>
            <a:spLocks noChangeShapeType="1"/>
          </p:cNvSpPr>
          <p:nvPr/>
        </p:nvSpPr>
        <p:spPr bwMode="auto">
          <a:xfrm flipH="1">
            <a:off x="1419225" y="3914775"/>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5" name="Line 39">
            <a:extLst>
              <a:ext uri="{FF2B5EF4-FFF2-40B4-BE49-F238E27FC236}">
                <a16:creationId xmlns:a16="http://schemas.microsoft.com/office/drawing/2014/main" id="{32A51674-A9BA-6387-C4B5-67CEC4E2A513}"/>
              </a:ext>
            </a:extLst>
          </p:cNvPr>
          <p:cNvSpPr>
            <a:spLocks noChangeShapeType="1"/>
          </p:cNvSpPr>
          <p:nvPr/>
        </p:nvSpPr>
        <p:spPr bwMode="auto">
          <a:xfrm>
            <a:off x="1447800" y="327660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7" name="Line 41">
            <a:extLst>
              <a:ext uri="{FF2B5EF4-FFF2-40B4-BE49-F238E27FC236}">
                <a16:creationId xmlns:a16="http://schemas.microsoft.com/office/drawing/2014/main" id="{2BC0E2EC-893B-48AE-2C31-68041A08101D}"/>
              </a:ext>
            </a:extLst>
          </p:cNvPr>
          <p:cNvSpPr>
            <a:spLocks noChangeShapeType="1"/>
          </p:cNvSpPr>
          <p:nvPr/>
        </p:nvSpPr>
        <p:spPr bwMode="auto">
          <a:xfrm>
            <a:off x="1447800" y="4371975"/>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9" name="Line 43">
            <a:extLst>
              <a:ext uri="{FF2B5EF4-FFF2-40B4-BE49-F238E27FC236}">
                <a16:creationId xmlns:a16="http://schemas.microsoft.com/office/drawing/2014/main" id="{AC18B140-D459-0D87-4A0B-89DCC75B28E3}"/>
              </a:ext>
            </a:extLst>
          </p:cNvPr>
          <p:cNvSpPr>
            <a:spLocks noChangeShapeType="1"/>
          </p:cNvSpPr>
          <p:nvPr/>
        </p:nvSpPr>
        <p:spPr bwMode="auto">
          <a:xfrm>
            <a:off x="1462088" y="5686425"/>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80" name="Line 44">
            <a:extLst>
              <a:ext uri="{FF2B5EF4-FFF2-40B4-BE49-F238E27FC236}">
                <a16:creationId xmlns:a16="http://schemas.microsoft.com/office/drawing/2014/main" id="{751B477F-9D69-8A48-D46B-5D69938936E4}"/>
              </a:ext>
            </a:extLst>
          </p:cNvPr>
          <p:cNvSpPr>
            <a:spLocks noChangeShapeType="1"/>
          </p:cNvSpPr>
          <p:nvPr/>
        </p:nvSpPr>
        <p:spPr bwMode="auto">
          <a:xfrm>
            <a:off x="1447800" y="455295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84" name="Line 48">
            <a:extLst>
              <a:ext uri="{FF2B5EF4-FFF2-40B4-BE49-F238E27FC236}">
                <a16:creationId xmlns:a16="http://schemas.microsoft.com/office/drawing/2014/main" id="{C6E10462-366C-CD94-5138-34946E585788}"/>
              </a:ext>
            </a:extLst>
          </p:cNvPr>
          <p:cNvSpPr>
            <a:spLocks noChangeShapeType="1"/>
          </p:cNvSpPr>
          <p:nvPr/>
        </p:nvSpPr>
        <p:spPr bwMode="auto">
          <a:xfrm>
            <a:off x="1447800" y="4741863"/>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85" name="Line 49">
            <a:extLst>
              <a:ext uri="{FF2B5EF4-FFF2-40B4-BE49-F238E27FC236}">
                <a16:creationId xmlns:a16="http://schemas.microsoft.com/office/drawing/2014/main" id="{B611F750-C4B8-4180-B17A-CCD4072DFE2F}"/>
              </a:ext>
            </a:extLst>
          </p:cNvPr>
          <p:cNvSpPr>
            <a:spLocks noChangeShapeType="1"/>
          </p:cNvSpPr>
          <p:nvPr/>
        </p:nvSpPr>
        <p:spPr bwMode="auto">
          <a:xfrm>
            <a:off x="1447800" y="3449638"/>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89" name="Line 53">
            <a:extLst>
              <a:ext uri="{FF2B5EF4-FFF2-40B4-BE49-F238E27FC236}">
                <a16:creationId xmlns:a16="http://schemas.microsoft.com/office/drawing/2014/main" id="{856CEA1B-FC5F-99E4-442A-78BF2D1802E2}"/>
              </a:ext>
            </a:extLst>
          </p:cNvPr>
          <p:cNvSpPr>
            <a:spLocks noChangeShapeType="1"/>
          </p:cNvSpPr>
          <p:nvPr/>
        </p:nvSpPr>
        <p:spPr bwMode="auto">
          <a:xfrm>
            <a:off x="1455738" y="5867400"/>
            <a:ext cx="1447800" cy="304800"/>
          </a:xfrm>
          <a:prstGeom prst="line">
            <a:avLst/>
          </a:prstGeom>
          <a:noFill/>
          <a:ln w="25400">
            <a:solidFill>
              <a:srgbClr val="993366"/>
            </a:solidFill>
            <a:round/>
            <a:headEnd/>
            <a:tailEnd type="non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607" name="Text Box 71">
            <a:extLst>
              <a:ext uri="{FF2B5EF4-FFF2-40B4-BE49-F238E27FC236}">
                <a16:creationId xmlns:a16="http://schemas.microsoft.com/office/drawing/2014/main" id="{274B1757-0778-368E-5D53-33F89C1D9B74}"/>
              </a:ext>
            </a:extLst>
          </p:cNvPr>
          <p:cNvSpPr txBox="1">
            <a:spLocks noChangeArrowheads="1"/>
          </p:cNvSpPr>
          <p:nvPr/>
        </p:nvSpPr>
        <p:spPr bwMode="auto">
          <a:xfrm>
            <a:off x="1906588" y="2305050"/>
            <a:ext cx="136366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srgbClr val="993366"/>
                </a:solidFill>
                <a:effectLst/>
                <a:uLnTx/>
                <a:uFillTx/>
                <a:latin typeface="Tahoma" panose="020B0604030504040204" pitchFamily="34" charset="0"/>
                <a:ea typeface="ＭＳ Ｐゴシック" panose="020B0600070205080204" pitchFamily="34" charset="-128"/>
                <a:cs typeface="+mn-cs"/>
              </a:rPr>
              <a:t>data packet</a:t>
            </a:r>
          </a:p>
        </p:txBody>
      </p:sp>
      <p:sp>
        <p:nvSpPr>
          <p:cNvPr id="705608" name="Text Box 72">
            <a:extLst>
              <a:ext uri="{FF2B5EF4-FFF2-40B4-BE49-F238E27FC236}">
                <a16:creationId xmlns:a16="http://schemas.microsoft.com/office/drawing/2014/main" id="{FCA405D3-5998-6E0B-B6F5-C16218C7D4C8}"/>
              </a:ext>
            </a:extLst>
          </p:cNvPr>
          <p:cNvSpPr txBox="1">
            <a:spLocks noChangeArrowheads="1"/>
          </p:cNvSpPr>
          <p:nvPr/>
        </p:nvSpPr>
        <p:spPr bwMode="auto">
          <a:xfrm>
            <a:off x="2206625" y="2844800"/>
            <a:ext cx="592138"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1800" b="1" i="0" u="none" strike="noStrike" kern="1200" cap="none" spc="0" normalizeH="0" baseline="0" noProof="0">
                <a:ln>
                  <a:noFill/>
                </a:ln>
                <a:solidFill>
                  <a:srgbClr val="46BA12"/>
                </a:solidFill>
                <a:effectLst/>
                <a:uLnTx/>
                <a:uFillTx/>
                <a:latin typeface="Tahoma" panose="020B0604030504040204" pitchFamily="34" charset="0"/>
                <a:ea typeface="ＭＳ Ｐゴシック" panose="020B0600070205080204" pitchFamily="34" charset="-128"/>
                <a:cs typeface="+mn-cs"/>
              </a:rPr>
              <a:t>ACK</a:t>
            </a:r>
          </a:p>
        </p:txBody>
      </p:sp>
      <p:sp>
        <p:nvSpPr>
          <p:cNvPr id="705560" name="Line 24">
            <a:extLst>
              <a:ext uri="{FF2B5EF4-FFF2-40B4-BE49-F238E27FC236}">
                <a16:creationId xmlns:a16="http://schemas.microsoft.com/office/drawing/2014/main" id="{87E89D63-205F-22FC-E13E-FC8E6FB65700}"/>
              </a:ext>
            </a:extLst>
          </p:cNvPr>
          <p:cNvSpPr>
            <a:spLocks noChangeShapeType="1"/>
          </p:cNvSpPr>
          <p:nvPr/>
        </p:nvSpPr>
        <p:spPr bwMode="auto">
          <a:xfrm flipH="1">
            <a:off x="1419225" y="3733800"/>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6" name="Line 40">
            <a:extLst>
              <a:ext uri="{FF2B5EF4-FFF2-40B4-BE49-F238E27FC236}">
                <a16:creationId xmlns:a16="http://schemas.microsoft.com/office/drawing/2014/main" id="{EAC41878-F65D-DE70-6658-744E03EA9350}"/>
              </a:ext>
            </a:extLst>
          </p:cNvPr>
          <p:cNvSpPr>
            <a:spLocks noChangeShapeType="1"/>
          </p:cNvSpPr>
          <p:nvPr/>
        </p:nvSpPr>
        <p:spPr bwMode="auto">
          <a:xfrm>
            <a:off x="1447800" y="419100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0" name="Line 34">
            <a:extLst>
              <a:ext uri="{FF2B5EF4-FFF2-40B4-BE49-F238E27FC236}">
                <a16:creationId xmlns:a16="http://schemas.microsoft.com/office/drawing/2014/main" id="{618D6247-B9E8-FAED-F661-2762BD604C5C}"/>
              </a:ext>
            </a:extLst>
          </p:cNvPr>
          <p:cNvSpPr>
            <a:spLocks noChangeShapeType="1"/>
          </p:cNvSpPr>
          <p:nvPr/>
        </p:nvSpPr>
        <p:spPr bwMode="auto">
          <a:xfrm flipH="1">
            <a:off x="1447800" y="4648200"/>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1" name="Line 35">
            <a:extLst>
              <a:ext uri="{FF2B5EF4-FFF2-40B4-BE49-F238E27FC236}">
                <a16:creationId xmlns:a16="http://schemas.microsoft.com/office/drawing/2014/main" id="{9944D94D-63E7-6B71-6CA2-84BA2CB4DAD1}"/>
              </a:ext>
            </a:extLst>
          </p:cNvPr>
          <p:cNvSpPr>
            <a:spLocks noChangeShapeType="1"/>
          </p:cNvSpPr>
          <p:nvPr/>
        </p:nvSpPr>
        <p:spPr bwMode="auto">
          <a:xfrm flipH="1">
            <a:off x="1447800" y="4837113"/>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2" name="Line 36">
            <a:extLst>
              <a:ext uri="{FF2B5EF4-FFF2-40B4-BE49-F238E27FC236}">
                <a16:creationId xmlns:a16="http://schemas.microsoft.com/office/drawing/2014/main" id="{B86D749D-4B64-72D7-BF68-623108E94978}"/>
              </a:ext>
            </a:extLst>
          </p:cNvPr>
          <p:cNvSpPr>
            <a:spLocks noChangeShapeType="1"/>
          </p:cNvSpPr>
          <p:nvPr/>
        </p:nvSpPr>
        <p:spPr bwMode="auto">
          <a:xfrm flipH="1">
            <a:off x="1447800" y="5018088"/>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3" name="Line 37">
            <a:extLst>
              <a:ext uri="{FF2B5EF4-FFF2-40B4-BE49-F238E27FC236}">
                <a16:creationId xmlns:a16="http://schemas.microsoft.com/office/drawing/2014/main" id="{DEDEFC1C-72AD-FFE9-84FD-DCA807D29529}"/>
              </a:ext>
            </a:extLst>
          </p:cNvPr>
          <p:cNvSpPr>
            <a:spLocks noChangeShapeType="1"/>
          </p:cNvSpPr>
          <p:nvPr/>
        </p:nvSpPr>
        <p:spPr bwMode="auto">
          <a:xfrm flipH="1">
            <a:off x="1447800" y="5207000"/>
            <a:ext cx="2133600" cy="457200"/>
          </a:xfrm>
          <a:prstGeom prst="line">
            <a:avLst/>
          </a:prstGeom>
          <a:noFill/>
          <a:ln w="25400">
            <a:solidFill>
              <a:srgbClr val="46BA12"/>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78" name="Line 42">
            <a:extLst>
              <a:ext uri="{FF2B5EF4-FFF2-40B4-BE49-F238E27FC236}">
                <a16:creationId xmlns:a16="http://schemas.microsoft.com/office/drawing/2014/main" id="{154793F1-E92D-82D7-22F2-44E6E76B05F7}"/>
              </a:ext>
            </a:extLst>
          </p:cNvPr>
          <p:cNvSpPr>
            <a:spLocks noChangeShapeType="1"/>
          </p:cNvSpPr>
          <p:nvPr/>
        </p:nvSpPr>
        <p:spPr bwMode="auto">
          <a:xfrm>
            <a:off x="1458913" y="5102225"/>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88" name="Line 52">
            <a:extLst>
              <a:ext uri="{FF2B5EF4-FFF2-40B4-BE49-F238E27FC236}">
                <a16:creationId xmlns:a16="http://schemas.microsoft.com/office/drawing/2014/main" id="{C32BA29B-C636-0200-6FAC-A3B1FE44DBC0}"/>
              </a:ext>
            </a:extLst>
          </p:cNvPr>
          <p:cNvSpPr>
            <a:spLocks noChangeShapeType="1"/>
          </p:cNvSpPr>
          <p:nvPr/>
        </p:nvSpPr>
        <p:spPr bwMode="auto">
          <a:xfrm>
            <a:off x="1466850" y="5305425"/>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05587" name="Line 51">
            <a:extLst>
              <a:ext uri="{FF2B5EF4-FFF2-40B4-BE49-F238E27FC236}">
                <a16:creationId xmlns:a16="http://schemas.microsoft.com/office/drawing/2014/main" id="{A433DEC5-C723-349A-932F-5ACB1BBB3714}"/>
              </a:ext>
            </a:extLst>
          </p:cNvPr>
          <p:cNvSpPr>
            <a:spLocks noChangeShapeType="1"/>
          </p:cNvSpPr>
          <p:nvPr/>
        </p:nvSpPr>
        <p:spPr bwMode="auto">
          <a:xfrm>
            <a:off x="1463675" y="5492750"/>
            <a:ext cx="2133600" cy="457200"/>
          </a:xfrm>
          <a:prstGeom prst="line">
            <a:avLst/>
          </a:prstGeom>
          <a:noFill/>
          <a:ln w="25400">
            <a:solidFill>
              <a:srgbClr val="99336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pic>
        <p:nvPicPr>
          <p:cNvPr id="90135" name="Picture 74" descr="C:\Documents and Settings\roughan\My Documents\TCP\grampians_1_window.png">
            <a:extLst>
              <a:ext uri="{FF2B5EF4-FFF2-40B4-BE49-F238E27FC236}">
                <a16:creationId xmlns:a16="http://schemas.microsoft.com/office/drawing/2014/main" id="{A175BA14-8967-02B8-ACE5-109BD38F8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1188" y="2143125"/>
            <a:ext cx="4722812"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36" name="Text Box 7">
            <a:extLst>
              <a:ext uri="{FF2B5EF4-FFF2-40B4-BE49-F238E27FC236}">
                <a16:creationId xmlns:a16="http://schemas.microsoft.com/office/drawing/2014/main" id="{E2805326-080C-B8A5-EFC8-8BFC0272BE58}"/>
              </a:ext>
            </a:extLst>
          </p:cNvPr>
          <p:cNvSpPr txBox="1">
            <a:spLocks noChangeArrowheads="1"/>
          </p:cNvSpPr>
          <p:nvPr/>
        </p:nvSpPr>
        <p:spPr bwMode="auto">
          <a:xfrm>
            <a:off x="2943225" y="1524000"/>
            <a:ext cx="1247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receiver</a:t>
            </a:r>
          </a:p>
        </p:txBody>
      </p:sp>
      <p:sp>
        <p:nvSpPr>
          <p:cNvPr id="90137" name="Line 5">
            <a:extLst>
              <a:ext uri="{FF2B5EF4-FFF2-40B4-BE49-F238E27FC236}">
                <a16:creationId xmlns:a16="http://schemas.microsoft.com/office/drawing/2014/main" id="{888CE250-508C-5941-A542-1AA92F80961F}"/>
              </a:ext>
            </a:extLst>
          </p:cNvPr>
          <p:cNvSpPr>
            <a:spLocks noChangeShapeType="1"/>
          </p:cNvSpPr>
          <p:nvPr/>
        </p:nvSpPr>
        <p:spPr bwMode="auto">
          <a:xfrm flipH="1">
            <a:off x="3581400" y="1905000"/>
            <a:ext cx="0" cy="42957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0138" name="Text Box 6">
            <a:extLst>
              <a:ext uri="{FF2B5EF4-FFF2-40B4-BE49-F238E27FC236}">
                <a16:creationId xmlns:a16="http://schemas.microsoft.com/office/drawing/2014/main" id="{11980CC7-E5E9-1E49-66BA-7BEBD12E3F7B}"/>
              </a:ext>
            </a:extLst>
          </p:cNvPr>
          <p:cNvSpPr txBox="1">
            <a:spLocks noChangeArrowheads="1"/>
          </p:cNvSpPr>
          <p:nvPr/>
        </p:nvSpPr>
        <p:spPr bwMode="auto">
          <a:xfrm>
            <a:off x="885825" y="1524000"/>
            <a:ext cx="1089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sender</a:t>
            </a:r>
          </a:p>
        </p:txBody>
      </p:sp>
      <p:sp>
        <p:nvSpPr>
          <p:cNvPr id="705600" name="Text Box 64">
            <a:extLst>
              <a:ext uri="{FF2B5EF4-FFF2-40B4-BE49-F238E27FC236}">
                <a16:creationId xmlns:a16="http://schemas.microsoft.com/office/drawing/2014/main" id="{2D45E974-18EE-2B6D-4C85-3A23E6526D03}"/>
              </a:ext>
            </a:extLst>
          </p:cNvPr>
          <p:cNvSpPr txBox="1">
            <a:spLocks noChangeArrowheads="1"/>
          </p:cNvSpPr>
          <p:nvPr/>
        </p:nvSpPr>
        <p:spPr bwMode="auto">
          <a:xfrm>
            <a:off x="212725" y="2603500"/>
            <a:ext cx="854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2000" b="1" i="0" u="none" strike="noStrike" kern="1200" cap="none" spc="0" normalizeH="0" baseline="0" noProof="0">
                <a:ln>
                  <a:noFill/>
                </a:ln>
                <a:solidFill>
                  <a:srgbClr val="3333FF"/>
                </a:solidFill>
                <a:effectLst/>
                <a:uLnTx/>
                <a:uFillTx/>
                <a:latin typeface="Tahoma" panose="020B0604030504040204" pitchFamily="34" charset="0"/>
                <a:ea typeface="ＭＳ Ｐゴシック" panose="020B0600070205080204" pitchFamily="34" charset="-128"/>
                <a:cs typeface="+mn-cs"/>
              </a:rPr>
              <a:t>1 RTT</a:t>
            </a:r>
          </a:p>
        </p:txBody>
      </p:sp>
      <p:sp>
        <p:nvSpPr>
          <p:cNvPr id="90140" name="Text Box 50">
            <a:extLst>
              <a:ext uri="{FF2B5EF4-FFF2-40B4-BE49-F238E27FC236}">
                <a16:creationId xmlns:a16="http://schemas.microsoft.com/office/drawing/2014/main" id="{4338BF9B-0F82-D283-8672-CEEDF4F3EF79}"/>
              </a:ext>
            </a:extLst>
          </p:cNvPr>
          <p:cNvSpPr txBox="1">
            <a:spLocks noChangeArrowheads="1"/>
          </p:cNvSpPr>
          <p:nvPr/>
        </p:nvSpPr>
        <p:spPr bwMode="auto">
          <a:xfrm>
            <a:off x="647700" y="1828800"/>
            <a:ext cx="771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en-US" sz="20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cwnd</a:t>
            </a:r>
          </a:p>
        </p:txBody>
      </p:sp>
      <p:sp>
        <p:nvSpPr>
          <p:cNvPr id="90141" name="Line 4">
            <a:extLst>
              <a:ext uri="{FF2B5EF4-FFF2-40B4-BE49-F238E27FC236}">
                <a16:creationId xmlns:a16="http://schemas.microsoft.com/office/drawing/2014/main" id="{A5695D24-7BDD-DFF7-E3DC-CF4C9802B255}"/>
              </a:ext>
            </a:extLst>
          </p:cNvPr>
          <p:cNvSpPr>
            <a:spLocks noChangeShapeType="1"/>
          </p:cNvSpPr>
          <p:nvPr/>
        </p:nvSpPr>
        <p:spPr bwMode="auto">
          <a:xfrm>
            <a:off x="1447800" y="1905000"/>
            <a:ext cx="0" cy="42465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0142" name="Text Box 59">
            <a:extLst>
              <a:ext uri="{FF2B5EF4-FFF2-40B4-BE49-F238E27FC236}">
                <a16:creationId xmlns:a16="http://schemas.microsoft.com/office/drawing/2014/main" id="{BE056F1A-F168-412F-8522-BC521AE6488F}"/>
              </a:ext>
            </a:extLst>
          </p:cNvPr>
          <p:cNvSpPr txBox="1">
            <a:spLocks noChangeArrowheads="1"/>
          </p:cNvSpPr>
          <p:nvPr/>
        </p:nvSpPr>
        <p:spPr bwMode="auto">
          <a:xfrm>
            <a:off x="1081088" y="2182813"/>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1</a:t>
            </a:r>
          </a:p>
        </p:txBody>
      </p:sp>
      <p:sp>
        <p:nvSpPr>
          <p:cNvPr id="705596" name="Text Box 60">
            <a:extLst>
              <a:ext uri="{FF2B5EF4-FFF2-40B4-BE49-F238E27FC236}">
                <a16:creationId xmlns:a16="http://schemas.microsoft.com/office/drawing/2014/main" id="{84F388C0-2239-148E-FEBA-AEBF4436EC67}"/>
              </a:ext>
            </a:extLst>
          </p:cNvPr>
          <p:cNvSpPr txBox="1">
            <a:spLocks noChangeArrowheads="1"/>
          </p:cNvSpPr>
          <p:nvPr/>
        </p:nvSpPr>
        <p:spPr bwMode="auto">
          <a:xfrm>
            <a:off x="1089025" y="3092450"/>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2</a:t>
            </a:r>
          </a:p>
        </p:txBody>
      </p:sp>
      <p:sp>
        <p:nvSpPr>
          <p:cNvPr id="705597" name="Text Box 61">
            <a:extLst>
              <a:ext uri="{FF2B5EF4-FFF2-40B4-BE49-F238E27FC236}">
                <a16:creationId xmlns:a16="http://schemas.microsoft.com/office/drawing/2014/main" id="{A7A1DEC5-A842-A20F-C416-D131AC641452}"/>
              </a:ext>
            </a:extLst>
          </p:cNvPr>
          <p:cNvSpPr txBox="1">
            <a:spLocks noChangeArrowheads="1"/>
          </p:cNvSpPr>
          <p:nvPr/>
        </p:nvSpPr>
        <p:spPr bwMode="auto">
          <a:xfrm>
            <a:off x="1081088" y="3970338"/>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3</a:t>
            </a:r>
          </a:p>
        </p:txBody>
      </p:sp>
      <p:sp>
        <p:nvSpPr>
          <p:cNvPr id="705598" name="Text Box 62">
            <a:extLst>
              <a:ext uri="{FF2B5EF4-FFF2-40B4-BE49-F238E27FC236}">
                <a16:creationId xmlns:a16="http://schemas.microsoft.com/office/drawing/2014/main" id="{F3E14D96-A85C-B52E-8E72-72D35E4799BD}"/>
              </a:ext>
            </a:extLst>
          </p:cNvPr>
          <p:cNvSpPr txBox="1">
            <a:spLocks noChangeArrowheads="1"/>
          </p:cNvSpPr>
          <p:nvPr/>
        </p:nvSpPr>
        <p:spPr bwMode="auto">
          <a:xfrm>
            <a:off x="1076325" y="4167188"/>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4</a:t>
            </a:r>
          </a:p>
        </p:txBody>
      </p:sp>
      <p:sp>
        <p:nvSpPr>
          <p:cNvPr id="705599" name="AutoShape 63">
            <a:extLst>
              <a:ext uri="{FF2B5EF4-FFF2-40B4-BE49-F238E27FC236}">
                <a16:creationId xmlns:a16="http://schemas.microsoft.com/office/drawing/2014/main" id="{9B9A9A9A-D58D-DC6D-DD6B-2A2FCCFCF352}"/>
              </a:ext>
            </a:extLst>
          </p:cNvPr>
          <p:cNvSpPr>
            <a:spLocks/>
          </p:cNvSpPr>
          <p:nvPr/>
        </p:nvSpPr>
        <p:spPr bwMode="auto">
          <a:xfrm>
            <a:off x="965200" y="2355850"/>
            <a:ext cx="152400" cy="914400"/>
          </a:xfrm>
          <a:prstGeom prst="leftBrace">
            <a:avLst>
              <a:gd name="adj1" fmla="val 50000"/>
              <a:gd name="adj2" fmla="val 51736"/>
            </a:avLst>
          </a:pr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Char char="•"/>
              <a:tabLst/>
              <a:defRPr/>
            </a:pPr>
            <a:endParaRPr kumimoji="1" lang="en-US" altLang="en-US" sz="2400" b="1" i="0" u="none" strike="noStrike" kern="1200" cap="none" spc="0" normalizeH="0" baseline="0" noProof="0">
              <a:ln>
                <a:noFill/>
              </a:ln>
              <a:solidFill>
                <a:srgbClr val="33CC33"/>
              </a:solidFill>
              <a:effectLst/>
              <a:uLnTx/>
              <a:uFillTx/>
              <a:latin typeface="Tahoma" panose="020B0604030504040204" pitchFamily="34" charset="0"/>
              <a:ea typeface="ＭＳ Ｐゴシック" panose="020B0600070205080204" pitchFamily="34" charset="-128"/>
              <a:cs typeface="+mn-cs"/>
            </a:endParaRPr>
          </a:p>
        </p:txBody>
      </p:sp>
      <p:sp>
        <p:nvSpPr>
          <p:cNvPr id="705603" name="Text Box 67">
            <a:extLst>
              <a:ext uri="{FF2B5EF4-FFF2-40B4-BE49-F238E27FC236}">
                <a16:creationId xmlns:a16="http://schemas.microsoft.com/office/drawing/2014/main" id="{EBA71A62-625B-2BEB-032D-7667088FB897}"/>
              </a:ext>
            </a:extLst>
          </p:cNvPr>
          <p:cNvSpPr txBox="1">
            <a:spLocks noChangeArrowheads="1"/>
          </p:cNvSpPr>
          <p:nvPr/>
        </p:nvSpPr>
        <p:spPr bwMode="auto">
          <a:xfrm>
            <a:off x="1077913" y="4879975"/>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5</a:t>
            </a:r>
          </a:p>
        </p:txBody>
      </p:sp>
      <p:sp>
        <p:nvSpPr>
          <p:cNvPr id="705604" name="Text Box 68">
            <a:extLst>
              <a:ext uri="{FF2B5EF4-FFF2-40B4-BE49-F238E27FC236}">
                <a16:creationId xmlns:a16="http://schemas.microsoft.com/office/drawing/2014/main" id="{B6228C36-75B6-322B-B144-37B1B1B08318}"/>
              </a:ext>
            </a:extLst>
          </p:cNvPr>
          <p:cNvSpPr txBox="1">
            <a:spLocks noChangeArrowheads="1"/>
          </p:cNvSpPr>
          <p:nvPr/>
        </p:nvSpPr>
        <p:spPr bwMode="auto">
          <a:xfrm>
            <a:off x="1079500" y="5056188"/>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6</a:t>
            </a:r>
          </a:p>
        </p:txBody>
      </p:sp>
      <p:sp>
        <p:nvSpPr>
          <p:cNvPr id="705605" name="Text Box 69">
            <a:extLst>
              <a:ext uri="{FF2B5EF4-FFF2-40B4-BE49-F238E27FC236}">
                <a16:creationId xmlns:a16="http://schemas.microsoft.com/office/drawing/2014/main" id="{154DC1FB-A9AC-566A-BC0D-570CFA414E96}"/>
              </a:ext>
            </a:extLst>
          </p:cNvPr>
          <p:cNvSpPr txBox="1">
            <a:spLocks noChangeArrowheads="1"/>
          </p:cNvSpPr>
          <p:nvPr/>
        </p:nvSpPr>
        <p:spPr bwMode="auto">
          <a:xfrm>
            <a:off x="1081088" y="5248275"/>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7</a:t>
            </a:r>
          </a:p>
        </p:txBody>
      </p:sp>
      <p:sp>
        <p:nvSpPr>
          <p:cNvPr id="705606" name="Text Box 70">
            <a:extLst>
              <a:ext uri="{FF2B5EF4-FFF2-40B4-BE49-F238E27FC236}">
                <a16:creationId xmlns:a16="http://schemas.microsoft.com/office/drawing/2014/main" id="{B6C4E600-8BB6-29F6-72DA-FECED970C5D5}"/>
              </a:ext>
            </a:extLst>
          </p:cNvPr>
          <p:cNvSpPr txBox="1">
            <a:spLocks noChangeArrowheads="1"/>
          </p:cNvSpPr>
          <p:nvPr/>
        </p:nvSpPr>
        <p:spPr bwMode="auto">
          <a:xfrm>
            <a:off x="1082675" y="5424488"/>
            <a:ext cx="29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1" lang="en-US" altLang="en-US" sz="1600" b="1" i="0" u="none" strike="noStrike" kern="1200" cap="none" spc="0" normalizeH="0" baseline="0" noProof="0">
                <a:ln>
                  <a:noFill/>
                </a:ln>
                <a:solidFill>
                  <a:srgbClr val="4F81BD"/>
                </a:solidFill>
                <a:effectLst/>
                <a:uLnTx/>
                <a:uFillTx/>
                <a:latin typeface="Tahoma" panose="020B0604030504040204" pitchFamily="34" charset="0"/>
                <a:ea typeface="ＭＳ Ｐゴシック" panose="020B0600070205080204" pitchFamily="34" charset="-128"/>
                <a:cs typeface="+mn-cs"/>
              </a:rPr>
              <a:t>8</a:t>
            </a:r>
          </a:p>
        </p:txBody>
      </p:sp>
      <p:sp>
        <p:nvSpPr>
          <p:cNvPr id="90151" name="Text Box 75">
            <a:extLst>
              <a:ext uri="{FF2B5EF4-FFF2-40B4-BE49-F238E27FC236}">
                <a16:creationId xmlns:a16="http://schemas.microsoft.com/office/drawing/2014/main" id="{D0CD301B-A0BB-4A21-CDCC-A688298CCC42}"/>
              </a:ext>
            </a:extLst>
          </p:cNvPr>
          <p:cNvSpPr txBox="1">
            <a:spLocks noChangeArrowheads="1"/>
          </p:cNvSpPr>
          <p:nvPr/>
        </p:nvSpPr>
        <p:spPr bwMode="auto">
          <a:xfrm>
            <a:off x="666750" y="6165850"/>
            <a:ext cx="4830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en-US" sz="2400" b="1" i="0" u="none" strike="noStrike" kern="1200" cap="none" spc="0" normalizeH="0" baseline="0" noProof="0">
                <a:ln>
                  <a:noFill/>
                </a:ln>
                <a:solidFill>
                  <a:srgbClr val="00CC00"/>
                </a:solidFill>
                <a:effectLst/>
                <a:uLnTx/>
                <a:uFillTx/>
                <a:latin typeface="Tahoma" panose="020B0604030504040204" pitchFamily="34" charset="0"/>
                <a:ea typeface="ＭＳ Ｐゴシック" panose="020B0600070205080204" pitchFamily="34" charset="-128"/>
                <a:cs typeface="+mn-cs"/>
              </a:rPr>
              <a:t>cwnd </a:t>
            </a:r>
            <a:r>
              <a:rPr kumimoji="1" lang="en-US" altLang="en-US" sz="2400" b="1" i="0" u="none" strike="noStrike" kern="1200" cap="none" spc="0" normalizeH="0" baseline="0" noProof="0">
                <a:ln>
                  <a:noFill/>
                </a:ln>
                <a:solidFill>
                  <a:srgbClr val="00CC00"/>
                </a:solidFill>
                <a:effectLst/>
                <a:uLnTx/>
                <a:uFillTx/>
                <a:latin typeface="Tahoma" panose="020B0604030504040204" pitchFamily="34" charset="0"/>
                <a:ea typeface="ＭＳ Ｐゴシック" panose="020B0600070205080204" pitchFamily="34" charset="-128"/>
                <a:cs typeface="+mn-cs"/>
                <a:sym typeface="Symbol" pitchFamily="2" charset="2"/>
              </a:rPr>
              <a:t></a:t>
            </a:r>
            <a:r>
              <a:rPr kumimoji="1" lang="en-US" altLang="en-US" sz="2400" b="1" i="0" u="none" strike="noStrike" kern="1200" cap="none" spc="0" normalizeH="0" baseline="0" noProof="0">
                <a:ln>
                  <a:noFill/>
                </a:ln>
                <a:solidFill>
                  <a:srgbClr val="00CC00"/>
                </a:solidFill>
                <a:effectLst/>
                <a:uLnTx/>
                <a:uFillTx/>
                <a:latin typeface="Tahoma" panose="020B0604030504040204" pitchFamily="34" charset="0"/>
                <a:ea typeface="ＭＳ Ｐゴシック" panose="020B0600070205080204" pitchFamily="34" charset="-128"/>
                <a:cs typeface="+mn-cs"/>
              </a:rPr>
              <a:t> cwnd + 1 (for each ACK)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05545"/>
                                        </p:tgtEl>
                                        <p:attrNameLst>
                                          <p:attrName>style.visibility</p:attrName>
                                        </p:attrNameLst>
                                      </p:cBhvr>
                                      <p:to>
                                        <p:strVal val="visible"/>
                                      </p:to>
                                    </p:set>
                                    <p:animEffect transition="in" filter="wipe(left)">
                                      <p:cBhvr>
                                        <p:cTn id="7" dur="500"/>
                                        <p:tgtEl>
                                          <p:spTgt spid="705545"/>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705607"/>
                                        </p:tgtEl>
                                        <p:attrNameLst>
                                          <p:attrName>style.visibility</p:attrName>
                                        </p:attrNameLst>
                                      </p:cBhvr>
                                      <p:to>
                                        <p:strVal val="visible"/>
                                      </p:to>
                                    </p:set>
                                    <p:animEffect transition="in" filter="wipe(up)">
                                      <p:cBhvr>
                                        <p:cTn id="11" dur="500"/>
                                        <p:tgtEl>
                                          <p:spTgt spid="70560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nodeType="clickEffect">
                                  <p:stCondLst>
                                    <p:cond delay="0"/>
                                  </p:stCondLst>
                                  <p:childTnLst>
                                    <p:set>
                                      <p:cBhvr>
                                        <p:cTn id="15" dur="1" fill="hold">
                                          <p:stCondLst>
                                            <p:cond delay="0"/>
                                          </p:stCondLst>
                                        </p:cTn>
                                        <p:tgtEl>
                                          <p:spTgt spid="705546"/>
                                        </p:tgtEl>
                                        <p:attrNameLst>
                                          <p:attrName>style.visibility</p:attrName>
                                        </p:attrNameLst>
                                      </p:cBhvr>
                                      <p:to>
                                        <p:strVal val="visible"/>
                                      </p:to>
                                    </p:set>
                                    <p:animEffect transition="in" filter="wipe(right)">
                                      <p:cBhvr>
                                        <p:cTn id="16" dur="500"/>
                                        <p:tgtEl>
                                          <p:spTgt spid="705546"/>
                                        </p:tgtEl>
                                      </p:cBhvr>
                                    </p:animEffect>
                                  </p:childTnLst>
                                </p:cTn>
                              </p:par>
                            </p:childTnLst>
                          </p:cTn>
                        </p:par>
                        <p:par>
                          <p:cTn id="17" fill="hold" nodeType="afterGroup">
                            <p:stCondLst>
                              <p:cond delay="500"/>
                            </p:stCondLst>
                            <p:childTnLst>
                              <p:par>
                                <p:cTn id="18" presetID="22" presetClass="entr" presetSubtype="1" fill="hold" nodeType="afterEffect">
                                  <p:stCondLst>
                                    <p:cond delay="0"/>
                                  </p:stCondLst>
                                  <p:childTnLst>
                                    <p:set>
                                      <p:cBhvr>
                                        <p:cTn id="19" dur="1" fill="hold">
                                          <p:stCondLst>
                                            <p:cond delay="0"/>
                                          </p:stCondLst>
                                        </p:cTn>
                                        <p:tgtEl>
                                          <p:spTgt spid="705608"/>
                                        </p:tgtEl>
                                        <p:attrNameLst>
                                          <p:attrName>style.visibility</p:attrName>
                                        </p:attrNameLst>
                                      </p:cBhvr>
                                      <p:to>
                                        <p:strVal val="visible"/>
                                      </p:to>
                                    </p:set>
                                    <p:animEffect transition="in" filter="wipe(up)">
                                      <p:cBhvr>
                                        <p:cTn id="20" dur="500"/>
                                        <p:tgtEl>
                                          <p:spTgt spid="705608"/>
                                        </p:tgtEl>
                                      </p:cBhvr>
                                    </p:animEffect>
                                  </p:childTnLst>
                                </p:cTn>
                              </p:par>
                            </p:childTnLst>
                          </p:cTn>
                        </p:par>
                        <p:par>
                          <p:cTn id="21" fill="hold" nodeType="afterGroup">
                            <p:stCondLst>
                              <p:cond delay="1000"/>
                            </p:stCondLst>
                            <p:childTnLst>
                              <p:par>
                                <p:cTn id="22" presetID="2" presetClass="entr" presetSubtype="8" fill="hold" nodeType="afterEffect">
                                  <p:stCondLst>
                                    <p:cond delay="0"/>
                                  </p:stCondLst>
                                  <p:childTnLst>
                                    <p:set>
                                      <p:cBhvr>
                                        <p:cTn id="23" dur="1" fill="hold">
                                          <p:stCondLst>
                                            <p:cond delay="0"/>
                                          </p:stCondLst>
                                        </p:cTn>
                                        <p:tgtEl>
                                          <p:spTgt spid="705596"/>
                                        </p:tgtEl>
                                        <p:attrNameLst>
                                          <p:attrName>style.visibility</p:attrName>
                                        </p:attrNameLst>
                                      </p:cBhvr>
                                      <p:to>
                                        <p:strVal val="visible"/>
                                      </p:to>
                                    </p:set>
                                    <p:anim calcmode="lin" valueType="num">
                                      <p:cBhvr additive="base">
                                        <p:cTn id="24" dur="500" fill="hold"/>
                                        <p:tgtEl>
                                          <p:spTgt spid="705596"/>
                                        </p:tgtEl>
                                        <p:attrNameLst>
                                          <p:attrName>ppt_x</p:attrName>
                                        </p:attrNameLst>
                                      </p:cBhvr>
                                      <p:tavLst>
                                        <p:tav tm="0">
                                          <p:val>
                                            <p:strVal val="0-#ppt_w/2"/>
                                          </p:val>
                                        </p:tav>
                                        <p:tav tm="100000">
                                          <p:val>
                                            <p:strVal val="#ppt_x"/>
                                          </p:val>
                                        </p:tav>
                                      </p:tavLst>
                                    </p:anim>
                                    <p:anim calcmode="lin" valueType="num">
                                      <p:cBhvr additive="base">
                                        <p:cTn id="25" dur="500" fill="hold"/>
                                        <p:tgtEl>
                                          <p:spTgt spid="705596"/>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1500"/>
                            </p:stCondLst>
                            <p:childTnLst>
                              <p:par>
                                <p:cTn id="27" presetID="2" presetClass="entr" presetSubtype="8" fill="hold" nodeType="afterEffect">
                                  <p:stCondLst>
                                    <p:cond delay="0"/>
                                  </p:stCondLst>
                                  <p:childTnLst>
                                    <p:set>
                                      <p:cBhvr>
                                        <p:cTn id="28" dur="1" fill="hold">
                                          <p:stCondLst>
                                            <p:cond delay="0"/>
                                          </p:stCondLst>
                                        </p:cTn>
                                        <p:tgtEl>
                                          <p:spTgt spid="705599"/>
                                        </p:tgtEl>
                                        <p:attrNameLst>
                                          <p:attrName>style.visibility</p:attrName>
                                        </p:attrNameLst>
                                      </p:cBhvr>
                                      <p:to>
                                        <p:strVal val="visible"/>
                                      </p:to>
                                    </p:set>
                                    <p:anim calcmode="lin" valueType="num">
                                      <p:cBhvr additive="base">
                                        <p:cTn id="29" dur="500" fill="hold"/>
                                        <p:tgtEl>
                                          <p:spTgt spid="705599"/>
                                        </p:tgtEl>
                                        <p:attrNameLst>
                                          <p:attrName>ppt_x</p:attrName>
                                        </p:attrNameLst>
                                      </p:cBhvr>
                                      <p:tavLst>
                                        <p:tav tm="0">
                                          <p:val>
                                            <p:strVal val="0-#ppt_w/2"/>
                                          </p:val>
                                        </p:tav>
                                        <p:tav tm="100000">
                                          <p:val>
                                            <p:strVal val="#ppt_x"/>
                                          </p:val>
                                        </p:tav>
                                      </p:tavLst>
                                    </p:anim>
                                    <p:anim calcmode="lin" valueType="num">
                                      <p:cBhvr additive="base">
                                        <p:cTn id="30" dur="500" fill="hold"/>
                                        <p:tgtEl>
                                          <p:spTgt spid="705599"/>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2000"/>
                            </p:stCondLst>
                            <p:childTnLst>
                              <p:par>
                                <p:cTn id="32" presetID="2" presetClass="entr" presetSubtype="8" fill="hold" nodeType="afterEffect">
                                  <p:stCondLst>
                                    <p:cond delay="0"/>
                                  </p:stCondLst>
                                  <p:childTnLst>
                                    <p:set>
                                      <p:cBhvr>
                                        <p:cTn id="33" dur="1" fill="hold">
                                          <p:stCondLst>
                                            <p:cond delay="0"/>
                                          </p:stCondLst>
                                        </p:cTn>
                                        <p:tgtEl>
                                          <p:spTgt spid="705600"/>
                                        </p:tgtEl>
                                        <p:attrNameLst>
                                          <p:attrName>style.visibility</p:attrName>
                                        </p:attrNameLst>
                                      </p:cBhvr>
                                      <p:to>
                                        <p:strVal val="visible"/>
                                      </p:to>
                                    </p:set>
                                    <p:anim calcmode="lin" valueType="num">
                                      <p:cBhvr additive="base">
                                        <p:cTn id="34" dur="500" fill="hold"/>
                                        <p:tgtEl>
                                          <p:spTgt spid="705600"/>
                                        </p:tgtEl>
                                        <p:attrNameLst>
                                          <p:attrName>ppt_x</p:attrName>
                                        </p:attrNameLst>
                                      </p:cBhvr>
                                      <p:tavLst>
                                        <p:tav tm="0">
                                          <p:val>
                                            <p:strVal val="0-#ppt_w/2"/>
                                          </p:val>
                                        </p:tav>
                                        <p:tav tm="100000">
                                          <p:val>
                                            <p:strVal val="#ppt_x"/>
                                          </p:val>
                                        </p:tav>
                                      </p:tavLst>
                                    </p:anim>
                                    <p:anim calcmode="lin" valueType="num">
                                      <p:cBhvr additive="base">
                                        <p:cTn id="35" dur="500" fill="hold"/>
                                        <p:tgtEl>
                                          <p:spTgt spid="705600"/>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705575"/>
                                        </p:tgtEl>
                                        <p:attrNameLst>
                                          <p:attrName>style.visibility</p:attrName>
                                        </p:attrNameLst>
                                      </p:cBhvr>
                                      <p:to>
                                        <p:strVal val="visible"/>
                                      </p:to>
                                    </p:set>
                                    <p:animEffect transition="in" filter="wipe(left)">
                                      <p:cBhvr>
                                        <p:cTn id="40" dur="500"/>
                                        <p:tgtEl>
                                          <p:spTgt spid="705575"/>
                                        </p:tgtEl>
                                      </p:cBhvr>
                                    </p:animEffect>
                                  </p:childTnLst>
                                </p:cTn>
                              </p:par>
                            </p:childTnLst>
                          </p:cTn>
                        </p:par>
                        <p:par>
                          <p:cTn id="41" fill="hold" nodeType="afterGroup">
                            <p:stCondLst>
                              <p:cond delay="500"/>
                            </p:stCondLst>
                            <p:childTnLst>
                              <p:par>
                                <p:cTn id="42" presetID="22" presetClass="entr" presetSubtype="8" fill="hold" nodeType="afterEffect">
                                  <p:stCondLst>
                                    <p:cond delay="0"/>
                                  </p:stCondLst>
                                  <p:childTnLst>
                                    <p:set>
                                      <p:cBhvr>
                                        <p:cTn id="43" dur="1" fill="hold">
                                          <p:stCondLst>
                                            <p:cond delay="0"/>
                                          </p:stCondLst>
                                        </p:cTn>
                                        <p:tgtEl>
                                          <p:spTgt spid="705585"/>
                                        </p:tgtEl>
                                        <p:attrNameLst>
                                          <p:attrName>style.visibility</p:attrName>
                                        </p:attrNameLst>
                                      </p:cBhvr>
                                      <p:to>
                                        <p:strVal val="visible"/>
                                      </p:to>
                                    </p:set>
                                    <p:animEffect transition="in" filter="wipe(left)">
                                      <p:cBhvr>
                                        <p:cTn id="44" dur="500"/>
                                        <p:tgtEl>
                                          <p:spTgt spid="70558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2" fill="hold" nodeType="clickEffect">
                                  <p:stCondLst>
                                    <p:cond delay="0"/>
                                  </p:stCondLst>
                                  <p:childTnLst>
                                    <p:set>
                                      <p:cBhvr>
                                        <p:cTn id="48" dur="1" fill="hold">
                                          <p:stCondLst>
                                            <p:cond delay="0"/>
                                          </p:stCondLst>
                                        </p:cTn>
                                        <p:tgtEl>
                                          <p:spTgt spid="705560"/>
                                        </p:tgtEl>
                                        <p:attrNameLst>
                                          <p:attrName>style.visibility</p:attrName>
                                        </p:attrNameLst>
                                      </p:cBhvr>
                                      <p:to>
                                        <p:strVal val="visible"/>
                                      </p:to>
                                    </p:set>
                                    <p:animEffect transition="in" filter="wipe(right)">
                                      <p:cBhvr>
                                        <p:cTn id="49" dur="500"/>
                                        <p:tgtEl>
                                          <p:spTgt spid="705560"/>
                                        </p:tgtEl>
                                      </p:cBhvr>
                                    </p:animEffect>
                                  </p:childTnLst>
                                </p:cTn>
                              </p:par>
                            </p:childTnLst>
                          </p:cTn>
                        </p:par>
                        <p:par>
                          <p:cTn id="50" fill="hold" nodeType="afterGroup">
                            <p:stCondLst>
                              <p:cond delay="500"/>
                            </p:stCondLst>
                            <p:childTnLst>
                              <p:par>
                                <p:cTn id="51" presetID="2" presetClass="entr" presetSubtype="8" fill="hold" nodeType="afterEffect">
                                  <p:stCondLst>
                                    <p:cond delay="0"/>
                                  </p:stCondLst>
                                  <p:childTnLst>
                                    <p:set>
                                      <p:cBhvr>
                                        <p:cTn id="52" dur="1" fill="hold">
                                          <p:stCondLst>
                                            <p:cond delay="0"/>
                                          </p:stCondLst>
                                        </p:cTn>
                                        <p:tgtEl>
                                          <p:spTgt spid="705597"/>
                                        </p:tgtEl>
                                        <p:attrNameLst>
                                          <p:attrName>style.visibility</p:attrName>
                                        </p:attrNameLst>
                                      </p:cBhvr>
                                      <p:to>
                                        <p:strVal val="visible"/>
                                      </p:to>
                                    </p:set>
                                    <p:anim calcmode="lin" valueType="num">
                                      <p:cBhvr additive="base">
                                        <p:cTn id="53" dur="500" fill="hold"/>
                                        <p:tgtEl>
                                          <p:spTgt spid="705597"/>
                                        </p:tgtEl>
                                        <p:attrNameLst>
                                          <p:attrName>ppt_x</p:attrName>
                                        </p:attrNameLst>
                                      </p:cBhvr>
                                      <p:tavLst>
                                        <p:tav tm="0">
                                          <p:val>
                                            <p:strVal val="0-#ppt_w/2"/>
                                          </p:val>
                                        </p:tav>
                                        <p:tav tm="100000">
                                          <p:val>
                                            <p:strVal val="#ppt_x"/>
                                          </p:val>
                                        </p:tav>
                                      </p:tavLst>
                                    </p:anim>
                                    <p:anim calcmode="lin" valueType="num">
                                      <p:cBhvr additive="base">
                                        <p:cTn id="54" dur="500" fill="hold"/>
                                        <p:tgtEl>
                                          <p:spTgt spid="70559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nodeType="clickEffect">
                                  <p:stCondLst>
                                    <p:cond delay="0"/>
                                  </p:stCondLst>
                                  <p:childTnLst>
                                    <p:set>
                                      <p:cBhvr>
                                        <p:cTn id="58" dur="1" fill="hold">
                                          <p:stCondLst>
                                            <p:cond delay="0"/>
                                          </p:stCondLst>
                                        </p:cTn>
                                        <p:tgtEl>
                                          <p:spTgt spid="705576"/>
                                        </p:tgtEl>
                                        <p:attrNameLst>
                                          <p:attrName>style.visibility</p:attrName>
                                        </p:attrNameLst>
                                      </p:cBhvr>
                                      <p:to>
                                        <p:strVal val="visible"/>
                                      </p:to>
                                    </p:set>
                                    <p:animEffect transition="in" filter="wipe(left)">
                                      <p:cBhvr>
                                        <p:cTn id="59" dur="500"/>
                                        <p:tgtEl>
                                          <p:spTgt spid="705576"/>
                                        </p:tgtEl>
                                      </p:cBhvr>
                                    </p:animEffect>
                                  </p:childTnLst>
                                </p:cTn>
                              </p:par>
                            </p:childTnLst>
                          </p:cTn>
                        </p:par>
                        <p:par>
                          <p:cTn id="60" fill="hold" nodeType="afterGroup">
                            <p:stCondLst>
                              <p:cond delay="500"/>
                            </p:stCondLst>
                            <p:childTnLst>
                              <p:par>
                                <p:cTn id="61" presetID="22" presetClass="entr" presetSubtype="8" fill="hold" nodeType="afterEffect">
                                  <p:stCondLst>
                                    <p:cond delay="0"/>
                                  </p:stCondLst>
                                  <p:childTnLst>
                                    <p:set>
                                      <p:cBhvr>
                                        <p:cTn id="62" dur="1" fill="hold">
                                          <p:stCondLst>
                                            <p:cond delay="0"/>
                                          </p:stCondLst>
                                        </p:cTn>
                                        <p:tgtEl>
                                          <p:spTgt spid="705577"/>
                                        </p:tgtEl>
                                        <p:attrNameLst>
                                          <p:attrName>style.visibility</p:attrName>
                                        </p:attrNameLst>
                                      </p:cBhvr>
                                      <p:to>
                                        <p:strVal val="visible"/>
                                      </p:to>
                                    </p:set>
                                    <p:animEffect transition="in" filter="wipe(left)">
                                      <p:cBhvr>
                                        <p:cTn id="63" dur="500"/>
                                        <p:tgtEl>
                                          <p:spTgt spid="705577"/>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2" fill="hold" nodeType="clickEffect">
                                  <p:stCondLst>
                                    <p:cond delay="0"/>
                                  </p:stCondLst>
                                  <p:childTnLst>
                                    <p:set>
                                      <p:cBhvr>
                                        <p:cTn id="67" dur="1" fill="hold">
                                          <p:stCondLst>
                                            <p:cond delay="0"/>
                                          </p:stCondLst>
                                        </p:cTn>
                                        <p:tgtEl>
                                          <p:spTgt spid="705561"/>
                                        </p:tgtEl>
                                        <p:attrNameLst>
                                          <p:attrName>style.visibility</p:attrName>
                                        </p:attrNameLst>
                                      </p:cBhvr>
                                      <p:to>
                                        <p:strVal val="visible"/>
                                      </p:to>
                                    </p:set>
                                    <p:animEffect transition="in" filter="wipe(right)">
                                      <p:cBhvr>
                                        <p:cTn id="68" dur="500"/>
                                        <p:tgtEl>
                                          <p:spTgt spid="705561"/>
                                        </p:tgtEl>
                                      </p:cBhvr>
                                    </p:animEffect>
                                  </p:childTnLst>
                                </p:cTn>
                              </p:par>
                            </p:childTnLst>
                          </p:cTn>
                        </p:par>
                        <p:par>
                          <p:cTn id="69" fill="hold" nodeType="afterGroup">
                            <p:stCondLst>
                              <p:cond delay="500"/>
                            </p:stCondLst>
                            <p:childTnLst>
                              <p:par>
                                <p:cTn id="70" presetID="2" presetClass="entr" presetSubtype="8" fill="hold" nodeType="afterEffect">
                                  <p:stCondLst>
                                    <p:cond delay="0"/>
                                  </p:stCondLst>
                                  <p:childTnLst>
                                    <p:set>
                                      <p:cBhvr>
                                        <p:cTn id="71" dur="1" fill="hold">
                                          <p:stCondLst>
                                            <p:cond delay="0"/>
                                          </p:stCondLst>
                                        </p:cTn>
                                        <p:tgtEl>
                                          <p:spTgt spid="705598"/>
                                        </p:tgtEl>
                                        <p:attrNameLst>
                                          <p:attrName>style.visibility</p:attrName>
                                        </p:attrNameLst>
                                      </p:cBhvr>
                                      <p:to>
                                        <p:strVal val="visible"/>
                                      </p:to>
                                    </p:set>
                                    <p:anim calcmode="lin" valueType="num">
                                      <p:cBhvr additive="base">
                                        <p:cTn id="72" dur="500" fill="hold"/>
                                        <p:tgtEl>
                                          <p:spTgt spid="705598"/>
                                        </p:tgtEl>
                                        <p:attrNameLst>
                                          <p:attrName>ppt_x</p:attrName>
                                        </p:attrNameLst>
                                      </p:cBhvr>
                                      <p:tavLst>
                                        <p:tav tm="0">
                                          <p:val>
                                            <p:strVal val="0-#ppt_w/2"/>
                                          </p:val>
                                        </p:tav>
                                        <p:tav tm="100000">
                                          <p:val>
                                            <p:strVal val="#ppt_x"/>
                                          </p:val>
                                        </p:tav>
                                      </p:tavLst>
                                    </p:anim>
                                    <p:anim calcmode="lin" valueType="num">
                                      <p:cBhvr additive="base">
                                        <p:cTn id="73" dur="500" fill="hold"/>
                                        <p:tgtEl>
                                          <p:spTgt spid="705598"/>
                                        </p:tgtEl>
                                        <p:attrNameLst>
                                          <p:attrName>ppt_y</p:attrName>
                                        </p:attrNameLst>
                                      </p:cBhvr>
                                      <p:tavLst>
                                        <p:tav tm="0">
                                          <p:val>
                                            <p:strVal val="#ppt_y"/>
                                          </p:val>
                                        </p:tav>
                                        <p:tav tm="100000">
                                          <p:val>
                                            <p:strVal val="#ppt_y"/>
                                          </p:val>
                                        </p:tav>
                                      </p:tavLst>
                                    </p:anim>
                                  </p:childTnLst>
                                </p:cTn>
                              </p:par>
                            </p:childTnLst>
                          </p:cTn>
                        </p:par>
                        <p:par>
                          <p:cTn id="74" fill="hold" nodeType="afterGroup">
                            <p:stCondLst>
                              <p:cond delay="1000"/>
                            </p:stCondLst>
                            <p:childTnLst>
                              <p:par>
                                <p:cTn id="75" presetID="22" presetClass="entr" presetSubtype="8" fill="hold" nodeType="afterEffect">
                                  <p:stCondLst>
                                    <p:cond delay="0"/>
                                  </p:stCondLst>
                                  <p:childTnLst>
                                    <p:set>
                                      <p:cBhvr>
                                        <p:cTn id="76" dur="1" fill="hold">
                                          <p:stCondLst>
                                            <p:cond delay="0"/>
                                          </p:stCondLst>
                                        </p:cTn>
                                        <p:tgtEl>
                                          <p:spTgt spid="705580"/>
                                        </p:tgtEl>
                                        <p:attrNameLst>
                                          <p:attrName>style.visibility</p:attrName>
                                        </p:attrNameLst>
                                      </p:cBhvr>
                                      <p:to>
                                        <p:strVal val="visible"/>
                                      </p:to>
                                    </p:set>
                                    <p:animEffect transition="in" filter="wipe(left)">
                                      <p:cBhvr>
                                        <p:cTn id="77" dur="500"/>
                                        <p:tgtEl>
                                          <p:spTgt spid="705580"/>
                                        </p:tgtEl>
                                      </p:cBhvr>
                                    </p:animEffect>
                                  </p:childTnLst>
                                </p:cTn>
                              </p:par>
                            </p:childTnLst>
                          </p:cTn>
                        </p:par>
                        <p:par>
                          <p:cTn id="78" fill="hold" nodeType="afterGroup">
                            <p:stCondLst>
                              <p:cond delay="1500"/>
                            </p:stCondLst>
                            <p:childTnLst>
                              <p:par>
                                <p:cTn id="79" presetID="22" presetClass="entr" presetSubtype="8" fill="hold" nodeType="afterEffect">
                                  <p:stCondLst>
                                    <p:cond delay="0"/>
                                  </p:stCondLst>
                                  <p:childTnLst>
                                    <p:set>
                                      <p:cBhvr>
                                        <p:cTn id="80" dur="1" fill="hold">
                                          <p:stCondLst>
                                            <p:cond delay="0"/>
                                          </p:stCondLst>
                                        </p:cTn>
                                        <p:tgtEl>
                                          <p:spTgt spid="705584"/>
                                        </p:tgtEl>
                                        <p:attrNameLst>
                                          <p:attrName>style.visibility</p:attrName>
                                        </p:attrNameLst>
                                      </p:cBhvr>
                                      <p:to>
                                        <p:strVal val="visible"/>
                                      </p:to>
                                    </p:set>
                                    <p:animEffect transition="in" filter="wipe(left)">
                                      <p:cBhvr>
                                        <p:cTn id="81" dur="500"/>
                                        <p:tgtEl>
                                          <p:spTgt spid="705584"/>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2" fill="hold" nodeType="clickEffect">
                                  <p:stCondLst>
                                    <p:cond delay="0"/>
                                  </p:stCondLst>
                                  <p:childTnLst>
                                    <p:set>
                                      <p:cBhvr>
                                        <p:cTn id="85" dur="1" fill="hold">
                                          <p:stCondLst>
                                            <p:cond delay="0"/>
                                          </p:stCondLst>
                                        </p:cTn>
                                        <p:tgtEl>
                                          <p:spTgt spid="705570"/>
                                        </p:tgtEl>
                                        <p:attrNameLst>
                                          <p:attrName>style.visibility</p:attrName>
                                        </p:attrNameLst>
                                      </p:cBhvr>
                                      <p:to>
                                        <p:strVal val="visible"/>
                                      </p:to>
                                    </p:set>
                                    <p:animEffect transition="in" filter="wipe(right)">
                                      <p:cBhvr>
                                        <p:cTn id="86" dur="500"/>
                                        <p:tgtEl>
                                          <p:spTgt spid="705570"/>
                                        </p:tgtEl>
                                      </p:cBhvr>
                                    </p:animEffect>
                                  </p:childTnLst>
                                </p:cTn>
                              </p:par>
                            </p:childTnLst>
                          </p:cTn>
                        </p:par>
                        <p:par>
                          <p:cTn id="87" fill="hold" nodeType="afterGroup">
                            <p:stCondLst>
                              <p:cond delay="500"/>
                            </p:stCondLst>
                            <p:childTnLst>
                              <p:par>
                                <p:cTn id="88" presetID="2" presetClass="entr" presetSubtype="8" fill="hold" nodeType="afterEffect">
                                  <p:stCondLst>
                                    <p:cond delay="0"/>
                                  </p:stCondLst>
                                  <p:childTnLst>
                                    <p:set>
                                      <p:cBhvr>
                                        <p:cTn id="89" dur="1" fill="hold">
                                          <p:stCondLst>
                                            <p:cond delay="0"/>
                                          </p:stCondLst>
                                        </p:cTn>
                                        <p:tgtEl>
                                          <p:spTgt spid="705603"/>
                                        </p:tgtEl>
                                        <p:attrNameLst>
                                          <p:attrName>style.visibility</p:attrName>
                                        </p:attrNameLst>
                                      </p:cBhvr>
                                      <p:to>
                                        <p:strVal val="visible"/>
                                      </p:to>
                                    </p:set>
                                    <p:anim calcmode="lin" valueType="num">
                                      <p:cBhvr additive="base">
                                        <p:cTn id="90" dur="500" fill="hold"/>
                                        <p:tgtEl>
                                          <p:spTgt spid="705603"/>
                                        </p:tgtEl>
                                        <p:attrNameLst>
                                          <p:attrName>ppt_x</p:attrName>
                                        </p:attrNameLst>
                                      </p:cBhvr>
                                      <p:tavLst>
                                        <p:tav tm="0">
                                          <p:val>
                                            <p:strVal val="0-#ppt_w/2"/>
                                          </p:val>
                                        </p:tav>
                                        <p:tav tm="100000">
                                          <p:val>
                                            <p:strVal val="#ppt_x"/>
                                          </p:val>
                                        </p:tav>
                                      </p:tavLst>
                                    </p:anim>
                                    <p:anim calcmode="lin" valueType="num">
                                      <p:cBhvr additive="base">
                                        <p:cTn id="91" dur="500" fill="hold"/>
                                        <p:tgtEl>
                                          <p:spTgt spid="705603"/>
                                        </p:tgtEl>
                                        <p:attrNameLst>
                                          <p:attrName>ppt_y</p:attrName>
                                        </p:attrNameLst>
                                      </p:cBhvr>
                                      <p:tavLst>
                                        <p:tav tm="0">
                                          <p:val>
                                            <p:strVal val="#ppt_y"/>
                                          </p:val>
                                        </p:tav>
                                        <p:tav tm="100000">
                                          <p:val>
                                            <p:strVal val="#ppt_y"/>
                                          </p:val>
                                        </p:tav>
                                      </p:tavLst>
                                    </p:anim>
                                  </p:childTnLst>
                                </p:cTn>
                              </p:par>
                            </p:childTnLst>
                          </p:cTn>
                        </p:par>
                        <p:par>
                          <p:cTn id="92" fill="hold" nodeType="afterGroup">
                            <p:stCondLst>
                              <p:cond delay="1000"/>
                            </p:stCondLst>
                            <p:childTnLst>
                              <p:par>
                                <p:cTn id="93" presetID="22" presetClass="entr" presetSubtype="2" fill="hold" nodeType="afterEffect">
                                  <p:stCondLst>
                                    <p:cond delay="0"/>
                                  </p:stCondLst>
                                  <p:childTnLst>
                                    <p:set>
                                      <p:cBhvr>
                                        <p:cTn id="94" dur="1" fill="hold">
                                          <p:stCondLst>
                                            <p:cond delay="0"/>
                                          </p:stCondLst>
                                        </p:cTn>
                                        <p:tgtEl>
                                          <p:spTgt spid="705571"/>
                                        </p:tgtEl>
                                        <p:attrNameLst>
                                          <p:attrName>style.visibility</p:attrName>
                                        </p:attrNameLst>
                                      </p:cBhvr>
                                      <p:to>
                                        <p:strVal val="visible"/>
                                      </p:to>
                                    </p:set>
                                    <p:animEffect transition="in" filter="wipe(right)">
                                      <p:cBhvr>
                                        <p:cTn id="95" dur="500"/>
                                        <p:tgtEl>
                                          <p:spTgt spid="705571"/>
                                        </p:tgtEl>
                                      </p:cBhvr>
                                    </p:animEffect>
                                  </p:childTnLst>
                                </p:cTn>
                              </p:par>
                            </p:childTnLst>
                          </p:cTn>
                        </p:par>
                        <p:par>
                          <p:cTn id="96" fill="hold" nodeType="afterGroup">
                            <p:stCondLst>
                              <p:cond delay="1500"/>
                            </p:stCondLst>
                            <p:childTnLst>
                              <p:par>
                                <p:cTn id="97" presetID="2" presetClass="entr" presetSubtype="8" fill="hold" nodeType="afterEffect">
                                  <p:stCondLst>
                                    <p:cond delay="0"/>
                                  </p:stCondLst>
                                  <p:childTnLst>
                                    <p:set>
                                      <p:cBhvr>
                                        <p:cTn id="98" dur="1" fill="hold">
                                          <p:stCondLst>
                                            <p:cond delay="0"/>
                                          </p:stCondLst>
                                        </p:cTn>
                                        <p:tgtEl>
                                          <p:spTgt spid="705604"/>
                                        </p:tgtEl>
                                        <p:attrNameLst>
                                          <p:attrName>style.visibility</p:attrName>
                                        </p:attrNameLst>
                                      </p:cBhvr>
                                      <p:to>
                                        <p:strVal val="visible"/>
                                      </p:to>
                                    </p:set>
                                    <p:anim calcmode="lin" valueType="num">
                                      <p:cBhvr additive="base">
                                        <p:cTn id="99" dur="500" fill="hold"/>
                                        <p:tgtEl>
                                          <p:spTgt spid="705604"/>
                                        </p:tgtEl>
                                        <p:attrNameLst>
                                          <p:attrName>ppt_x</p:attrName>
                                        </p:attrNameLst>
                                      </p:cBhvr>
                                      <p:tavLst>
                                        <p:tav tm="0">
                                          <p:val>
                                            <p:strVal val="0-#ppt_w/2"/>
                                          </p:val>
                                        </p:tav>
                                        <p:tav tm="100000">
                                          <p:val>
                                            <p:strVal val="#ppt_x"/>
                                          </p:val>
                                        </p:tav>
                                      </p:tavLst>
                                    </p:anim>
                                    <p:anim calcmode="lin" valueType="num">
                                      <p:cBhvr additive="base">
                                        <p:cTn id="100" dur="500" fill="hold"/>
                                        <p:tgtEl>
                                          <p:spTgt spid="705604"/>
                                        </p:tgtEl>
                                        <p:attrNameLst>
                                          <p:attrName>ppt_y</p:attrName>
                                        </p:attrNameLst>
                                      </p:cBhvr>
                                      <p:tavLst>
                                        <p:tav tm="0">
                                          <p:val>
                                            <p:strVal val="#ppt_y"/>
                                          </p:val>
                                        </p:tav>
                                        <p:tav tm="100000">
                                          <p:val>
                                            <p:strVal val="#ppt_y"/>
                                          </p:val>
                                        </p:tav>
                                      </p:tavLst>
                                    </p:anim>
                                  </p:childTnLst>
                                </p:cTn>
                              </p:par>
                            </p:childTnLst>
                          </p:cTn>
                        </p:par>
                        <p:par>
                          <p:cTn id="101" fill="hold" nodeType="afterGroup">
                            <p:stCondLst>
                              <p:cond delay="2000"/>
                            </p:stCondLst>
                            <p:childTnLst>
                              <p:par>
                                <p:cTn id="102" presetID="22" presetClass="entr" presetSubtype="2" fill="hold" nodeType="afterEffect">
                                  <p:stCondLst>
                                    <p:cond delay="0"/>
                                  </p:stCondLst>
                                  <p:childTnLst>
                                    <p:set>
                                      <p:cBhvr>
                                        <p:cTn id="103" dur="1" fill="hold">
                                          <p:stCondLst>
                                            <p:cond delay="0"/>
                                          </p:stCondLst>
                                        </p:cTn>
                                        <p:tgtEl>
                                          <p:spTgt spid="705572"/>
                                        </p:tgtEl>
                                        <p:attrNameLst>
                                          <p:attrName>style.visibility</p:attrName>
                                        </p:attrNameLst>
                                      </p:cBhvr>
                                      <p:to>
                                        <p:strVal val="visible"/>
                                      </p:to>
                                    </p:set>
                                    <p:animEffect transition="in" filter="wipe(right)">
                                      <p:cBhvr>
                                        <p:cTn id="104" dur="500"/>
                                        <p:tgtEl>
                                          <p:spTgt spid="705572"/>
                                        </p:tgtEl>
                                      </p:cBhvr>
                                    </p:animEffect>
                                  </p:childTnLst>
                                </p:cTn>
                              </p:par>
                            </p:childTnLst>
                          </p:cTn>
                        </p:par>
                        <p:par>
                          <p:cTn id="105" fill="hold" nodeType="afterGroup">
                            <p:stCondLst>
                              <p:cond delay="2500"/>
                            </p:stCondLst>
                            <p:childTnLst>
                              <p:par>
                                <p:cTn id="106" presetID="2" presetClass="entr" presetSubtype="8" fill="hold" nodeType="afterEffect">
                                  <p:stCondLst>
                                    <p:cond delay="0"/>
                                  </p:stCondLst>
                                  <p:childTnLst>
                                    <p:set>
                                      <p:cBhvr>
                                        <p:cTn id="107" dur="1" fill="hold">
                                          <p:stCondLst>
                                            <p:cond delay="0"/>
                                          </p:stCondLst>
                                        </p:cTn>
                                        <p:tgtEl>
                                          <p:spTgt spid="705605"/>
                                        </p:tgtEl>
                                        <p:attrNameLst>
                                          <p:attrName>style.visibility</p:attrName>
                                        </p:attrNameLst>
                                      </p:cBhvr>
                                      <p:to>
                                        <p:strVal val="visible"/>
                                      </p:to>
                                    </p:set>
                                    <p:anim calcmode="lin" valueType="num">
                                      <p:cBhvr additive="base">
                                        <p:cTn id="108" dur="500" fill="hold"/>
                                        <p:tgtEl>
                                          <p:spTgt spid="705605"/>
                                        </p:tgtEl>
                                        <p:attrNameLst>
                                          <p:attrName>ppt_x</p:attrName>
                                        </p:attrNameLst>
                                      </p:cBhvr>
                                      <p:tavLst>
                                        <p:tav tm="0">
                                          <p:val>
                                            <p:strVal val="0-#ppt_w/2"/>
                                          </p:val>
                                        </p:tav>
                                        <p:tav tm="100000">
                                          <p:val>
                                            <p:strVal val="#ppt_x"/>
                                          </p:val>
                                        </p:tav>
                                      </p:tavLst>
                                    </p:anim>
                                    <p:anim calcmode="lin" valueType="num">
                                      <p:cBhvr additive="base">
                                        <p:cTn id="109" dur="500" fill="hold"/>
                                        <p:tgtEl>
                                          <p:spTgt spid="705605"/>
                                        </p:tgtEl>
                                        <p:attrNameLst>
                                          <p:attrName>ppt_y</p:attrName>
                                        </p:attrNameLst>
                                      </p:cBhvr>
                                      <p:tavLst>
                                        <p:tav tm="0">
                                          <p:val>
                                            <p:strVal val="#ppt_y"/>
                                          </p:val>
                                        </p:tav>
                                        <p:tav tm="100000">
                                          <p:val>
                                            <p:strVal val="#ppt_y"/>
                                          </p:val>
                                        </p:tav>
                                      </p:tavLst>
                                    </p:anim>
                                  </p:childTnLst>
                                </p:cTn>
                              </p:par>
                            </p:childTnLst>
                          </p:cTn>
                        </p:par>
                        <p:par>
                          <p:cTn id="110" fill="hold" nodeType="afterGroup">
                            <p:stCondLst>
                              <p:cond delay="3000"/>
                            </p:stCondLst>
                            <p:childTnLst>
                              <p:par>
                                <p:cTn id="111" presetID="22" presetClass="entr" presetSubtype="2" fill="hold" nodeType="afterEffect">
                                  <p:stCondLst>
                                    <p:cond delay="0"/>
                                  </p:stCondLst>
                                  <p:childTnLst>
                                    <p:set>
                                      <p:cBhvr>
                                        <p:cTn id="112" dur="1" fill="hold">
                                          <p:stCondLst>
                                            <p:cond delay="0"/>
                                          </p:stCondLst>
                                        </p:cTn>
                                        <p:tgtEl>
                                          <p:spTgt spid="705573"/>
                                        </p:tgtEl>
                                        <p:attrNameLst>
                                          <p:attrName>style.visibility</p:attrName>
                                        </p:attrNameLst>
                                      </p:cBhvr>
                                      <p:to>
                                        <p:strVal val="visible"/>
                                      </p:to>
                                    </p:set>
                                    <p:animEffect transition="in" filter="wipe(right)">
                                      <p:cBhvr>
                                        <p:cTn id="113" dur="500"/>
                                        <p:tgtEl>
                                          <p:spTgt spid="705573"/>
                                        </p:tgtEl>
                                      </p:cBhvr>
                                    </p:animEffect>
                                  </p:childTnLst>
                                </p:cTn>
                              </p:par>
                            </p:childTnLst>
                          </p:cTn>
                        </p:par>
                        <p:par>
                          <p:cTn id="114" fill="hold" nodeType="afterGroup">
                            <p:stCondLst>
                              <p:cond delay="3500"/>
                            </p:stCondLst>
                            <p:childTnLst>
                              <p:par>
                                <p:cTn id="115" presetID="2" presetClass="entr" presetSubtype="8" fill="hold" nodeType="afterEffect">
                                  <p:stCondLst>
                                    <p:cond delay="0"/>
                                  </p:stCondLst>
                                  <p:childTnLst>
                                    <p:set>
                                      <p:cBhvr>
                                        <p:cTn id="116" dur="1" fill="hold">
                                          <p:stCondLst>
                                            <p:cond delay="0"/>
                                          </p:stCondLst>
                                        </p:cTn>
                                        <p:tgtEl>
                                          <p:spTgt spid="705606"/>
                                        </p:tgtEl>
                                        <p:attrNameLst>
                                          <p:attrName>style.visibility</p:attrName>
                                        </p:attrNameLst>
                                      </p:cBhvr>
                                      <p:to>
                                        <p:strVal val="visible"/>
                                      </p:to>
                                    </p:set>
                                    <p:anim calcmode="lin" valueType="num">
                                      <p:cBhvr additive="base">
                                        <p:cTn id="117" dur="500" fill="hold"/>
                                        <p:tgtEl>
                                          <p:spTgt spid="705606"/>
                                        </p:tgtEl>
                                        <p:attrNameLst>
                                          <p:attrName>ppt_x</p:attrName>
                                        </p:attrNameLst>
                                      </p:cBhvr>
                                      <p:tavLst>
                                        <p:tav tm="0">
                                          <p:val>
                                            <p:strVal val="0-#ppt_w/2"/>
                                          </p:val>
                                        </p:tav>
                                        <p:tav tm="100000">
                                          <p:val>
                                            <p:strVal val="#ppt_x"/>
                                          </p:val>
                                        </p:tav>
                                      </p:tavLst>
                                    </p:anim>
                                    <p:anim calcmode="lin" valueType="num">
                                      <p:cBhvr additive="base">
                                        <p:cTn id="118" dur="500" fill="hold"/>
                                        <p:tgtEl>
                                          <p:spTgt spid="705606"/>
                                        </p:tgtEl>
                                        <p:attrNameLst>
                                          <p:attrName>ppt_y</p:attrName>
                                        </p:attrNameLst>
                                      </p:cBhvr>
                                      <p:tavLst>
                                        <p:tav tm="0">
                                          <p:val>
                                            <p:strVal val="#ppt_y"/>
                                          </p:val>
                                        </p:tav>
                                        <p:tav tm="100000">
                                          <p:val>
                                            <p:strVal val="#ppt_y"/>
                                          </p:val>
                                        </p:tav>
                                      </p:tavLst>
                                    </p:anim>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2" presetClass="entr" presetSubtype="8" fill="hold" nodeType="clickEffect">
                                  <p:stCondLst>
                                    <p:cond delay="0"/>
                                  </p:stCondLst>
                                  <p:childTnLst>
                                    <p:set>
                                      <p:cBhvr>
                                        <p:cTn id="122" dur="1" fill="hold">
                                          <p:stCondLst>
                                            <p:cond delay="0"/>
                                          </p:stCondLst>
                                        </p:cTn>
                                        <p:tgtEl>
                                          <p:spTgt spid="705578"/>
                                        </p:tgtEl>
                                        <p:attrNameLst>
                                          <p:attrName>style.visibility</p:attrName>
                                        </p:attrNameLst>
                                      </p:cBhvr>
                                      <p:to>
                                        <p:strVal val="visible"/>
                                      </p:to>
                                    </p:set>
                                    <p:animEffect transition="in" filter="wipe(left)">
                                      <p:cBhvr>
                                        <p:cTn id="123" dur="500"/>
                                        <p:tgtEl>
                                          <p:spTgt spid="705578"/>
                                        </p:tgtEl>
                                      </p:cBhvr>
                                    </p:animEffect>
                                  </p:childTnLst>
                                </p:cTn>
                              </p:par>
                            </p:childTnLst>
                          </p:cTn>
                        </p:par>
                        <p:par>
                          <p:cTn id="124" fill="hold" nodeType="afterGroup">
                            <p:stCondLst>
                              <p:cond delay="500"/>
                            </p:stCondLst>
                            <p:childTnLst>
                              <p:par>
                                <p:cTn id="125" presetID="22" presetClass="entr" presetSubtype="8" fill="hold" nodeType="afterEffect">
                                  <p:stCondLst>
                                    <p:cond delay="0"/>
                                  </p:stCondLst>
                                  <p:childTnLst>
                                    <p:set>
                                      <p:cBhvr>
                                        <p:cTn id="126" dur="1" fill="hold">
                                          <p:stCondLst>
                                            <p:cond delay="0"/>
                                          </p:stCondLst>
                                        </p:cTn>
                                        <p:tgtEl>
                                          <p:spTgt spid="705588"/>
                                        </p:tgtEl>
                                        <p:attrNameLst>
                                          <p:attrName>style.visibility</p:attrName>
                                        </p:attrNameLst>
                                      </p:cBhvr>
                                      <p:to>
                                        <p:strVal val="visible"/>
                                      </p:to>
                                    </p:set>
                                    <p:animEffect transition="in" filter="wipe(left)">
                                      <p:cBhvr>
                                        <p:cTn id="127" dur="500"/>
                                        <p:tgtEl>
                                          <p:spTgt spid="705588"/>
                                        </p:tgtEl>
                                      </p:cBhvr>
                                    </p:animEffect>
                                  </p:childTnLst>
                                </p:cTn>
                              </p:par>
                            </p:childTnLst>
                          </p:cTn>
                        </p:par>
                        <p:par>
                          <p:cTn id="128" fill="hold" nodeType="afterGroup">
                            <p:stCondLst>
                              <p:cond delay="1000"/>
                            </p:stCondLst>
                            <p:childTnLst>
                              <p:par>
                                <p:cTn id="129" presetID="22" presetClass="entr" presetSubtype="8" fill="hold" nodeType="afterEffect">
                                  <p:stCondLst>
                                    <p:cond delay="0"/>
                                  </p:stCondLst>
                                  <p:childTnLst>
                                    <p:set>
                                      <p:cBhvr>
                                        <p:cTn id="130" dur="1" fill="hold">
                                          <p:stCondLst>
                                            <p:cond delay="0"/>
                                          </p:stCondLst>
                                        </p:cTn>
                                        <p:tgtEl>
                                          <p:spTgt spid="705587"/>
                                        </p:tgtEl>
                                        <p:attrNameLst>
                                          <p:attrName>style.visibility</p:attrName>
                                        </p:attrNameLst>
                                      </p:cBhvr>
                                      <p:to>
                                        <p:strVal val="visible"/>
                                      </p:to>
                                    </p:set>
                                    <p:animEffect transition="in" filter="wipe(left)">
                                      <p:cBhvr>
                                        <p:cTn id="131" dur="500"/>
                                        <p:tgtEl>
                                          <p:spTgt spid="705587"/>
                                        </p:tgtEl>
                                      </p:cBhvr>
                                    </p:animEffect>
                                  </p:childTnLst>
                                </p:cTn>
                              </p:par>
                            </p:childTnLst>
                          </p:cTn>
                        </p:par>
                        <p:par>
                          <p:cTn id="132" fill="hold" nodeType="afterGroup">
                            <p:stCondLst>
                              <p:cond delay="1500"/>
                            </p:stCondLst>
                            <p:childTnLst>
                              <p:par>
                                <p:cTn id="133" presetID="22" presetClass="entr" presetSubtype="8" fill="hold" nodeType="afterEffect">
                                  <p:stCondLst>
                                    <p:cond delay="0"/>
                                  </p:stCondLst>
                                  <p:childTnLst>
                                    <p:set>
                                      <p:cBhvr>
                                        <p:cTn id="134" dur="1" fill="hold">
                                          <p:stCondLst>
                                            <p:cond delay="0"/>
                                          </p:stCondLst>
                                        </p:cTn>
                                        <p:tgtEl>
                                          <p:spTgt spid="705579"/>
                                        </p:tgtEl>
                                        <p:attrNameLst>
                                          <p:attrName>style.visibility</p:attrName>
                                        </p:attrNameLst>
                                      </p:cBhvr>
                                      <p:to>
                                        <p:strVal val="visible"/>
                                      </p:to>
                                    </p:set>
                                    <p:animEffect transition="in" filter="wipe(left)">
                                      <p:cBhvr>
                                        <p:cTn id="135" dur="500"/>
                                        <p:tgtEl>
                                          <p:spTgt spid="705579"/>
                                        </p:tgtEl>
                                      </p:cBhvr>
                                    </p:animEffect>
                                  </p:childTnLst>
                                </p:cTn>
                              </p:par>
                            </p:childTnLst>
                          </p:cTn>
                        </p:par>
                        <p:par>
                          <p:cTn id="136" fill="hold" nodeType="afterGroup">
                            <p:stCondLst>
                              <p:cond delay="2000"/>
                            </p:stCondLst>
                            <p:childTnLst>
                              <p:par>
                                <p:cTn id="137" presetID="22" presetClass="entr" presetSubtype="8" fill="hold" nodeType="afterEffect">
                                  <p:stCondLst>
                                    <p:cond delay="0"/>
                                  </p:stCondLst>
                                  <p:childTnLst>
                                    <p:set>
                                      <p:cBhvr>
                                        <p:cTn id="138" dur="1" fill="hold">
                                          <p:stCondLst>
                                            <p:cond delay="0"/>
                                          </p:stCondLst>
                                        </p:cTn>
                                        <p:tgtEl>
                                          <p:spTgt spid="705589"/>
                                        </p:tgtEl>
                                        <p:attrNameLst>
                                          <p:attrName>style.visibility</p:attrName>
                                        </p:attrNameLst>
                                      </p:cBhvr>
                                      <p:to>
                                        <p:strVal val="visible"/>
                                      </p:to>
                                    </p:set>
                                    <p:animEffect transition="in" filter="wipe(left)">
                                      <p:cBhvr>
                                        <p:cTn id="139" dur="500"/>
                                        <p:tgtEl>
                                          <p:spTgt spid="705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607" grpId="0" animBg="1" autoUpdateAnimBg="0"/>
      <p:bldP spid="705608" grpId="0" animBg="1" autoUpdateAnimBg="0"/>
      <p:bldP spid="705600" grpId="0" autoUpdateAnimBg="0"/>
      <p:bldP spid="705596" grpId="0" autoUpdateAnimBg="0"/>
      <p:bldP spid="705597" grpId="0" autoUpdateAnimBg="0"/>
      <p:bldP spid="705598" grpId="0" autoUpdateAnimBg="0"/>
      <p:bldP spid="705599" grpId="0" animBg="1"/>
      <p:bldP spid="705603" grpId="0" autoUpdateAnimBg="0"/>
      <p:bldP spid="705604" grpId="0" autoUpdateAnimBg="0"/>
      <p:bldP spid="705605" grpId="0" autoUpdateAnimBg="0"/>
      <p:bldP spid="705606"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7C1CBD-D777-49DE-AF2B-B707170FC983}"/>
              </a:ext>
            </a:extLst>
          </p:cNvPr>
          <p:cNvSpPr>
            <a:spLocks noGrp="1"/>
          </p:cNvSpPr>
          <p:nvPr>
            <p:ph type="sldNum" sz="quarter" idx="12"/>
          </p:nvPr>
        </p:nvSpPr>
        <p:spPr/>
        <p:txBody>
          <a:bodyPr/>
          <a:lstStyle/>
          <a:p>
            <a:pPr>
              <a:defRPr/>
            </a:pPr>
            <a:fld id="{983B2371-4882-F247-9615-1FEE18DC3753}" type="slidenum">
              <a:rPr lang="en-US" altLang="en-US" smtClean="0"/>
              <a:pPr>
                <a:defRPr/>
              </a:pPr>
              <a:t>90</a:t>
            </a:fld>
            <a:endParaRPr lang="en-US" altLang="en-US"/>
          </a:p>
        </p:txBody>
      </p:sp>
      <p:pic>
        <p:nvPicPr>
          <p:cNvPr id="3" name="Picture 2">
            <a:extLst>
              <a:ext uri="{FF2B5EF4-FFF2-40B4-BE49-F238E27FC236}">
                <a16:creationId xmlns:a16="http://schemas.microsoft.com/office/drawing/2014/main" id="{58B34EBD-F702-7B75-2056-FF3D9798B2FA}"/>
              </a:ext>
            </a:extLst>
          </p:cNvPr>
          <p:cNvPicPr>
            <a:picLocks noChangeAspect="1"/>
          </p:cNvPicPr>
          <p:nvPr/>
        </p:nvPicPr>
        <p:blipFill>
          <a:blip r:embed="rId2"/>
          <a:stretch>
            <a:fillRect/>
          </a:stretch>
        </p:blipFill>
        <p:spPr>
          <a:xfrm>
            <a:off x="225777" y="112890"/>
            <a:ext cx="8692611" cy="5573888"/>
          </a:xfrm>
          <a:prstGeom prst="rect">
            <a:avLst/>
          </a:prstGeom>
        </p:spPr>
      </p:pic>
      <p:sp>
        <p:nvSpPr>
          <p:cNvPr id="4" name="Rectangle 3">
            <a:extLst>
              <a:ext uri="{FF2B5EF4-FFF2-40B4-BE49-F238E27FC236}">
                <a16:creationId xmlns:a16="http://schemas.microsoft.com/office/drawing/2014/main" id="{69A100CB-B69E-EC5A-FB4C-083018A70893}"/>
              </a:ext>
            </a:extLst>
          </p:cNvPr>
          <p:cNvSpPr/>
          <p:nvPr/>
        </p:nvSpPr>
        <p:spPr>
          <a:xfrm>
            <a:off x="0" y="6331587"/>
            <a:ext cx="9144000" cy="276999"/>
          </a:xfrm>
          <a:prstGeom prst="rect">
            <a:avLst/>
          </a:prstGeom>
        </p:spPr>
        <p:txBody>
          <a:bodyPr wrap="square">
            <a:spAutoFit/>
          </a:bodyPr>
          <a:lstStyle/>
          <a:p>
            <a:pPr algn="ctr"/>
            <a:r>
              <a:rPr lang="en-US" b="1" baseline="30000" dirty="0"/>
              <a:t>CUBIC window curves with competing flows (NS simulation in a network with 500Mbps and 100ms RTT), </a:t>
            </a:r>
            <a:r>
              <a:rPr lang="en-US" b="1" i="1" baseline="30000" dirty="0"/>
              <a:t>C </a:t>
            </a:r>
            <a:r>
              <a:rPr lang="en-US" b="1" baseline="30000" dirty="0"/>
              <a:t>= 0.4, β = 0.8.</a:t>
            </a:r>
            <a:endParaRPr lang="en-US" b="1" dirty="0"/>
          </a:p>
        </p:txBody>
      </p:sp>
    </p:spTree>
    <p:extLst>
      <p:ext uri="{BB962C8B-B14F-4D97-AF65-F5344CB8AC3E}">
        <p14:creationId xmlns:p14="http://schemas.microsoft.com/office/powerpoint/2010/main" val="31791861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AD2628-3B30-15F2-8730-7A1070A77D21}"/>
              </a:ext>
            </a:extLst>
          </p:cNvPr>
          <p:cNvSpPr>
            <a:spLocks noGrp="1"/>
          </p:cNvSpPr>
          <p:nvPr>
            <p:ph type="sldNum" sz="quarter" idx="12"/>
          </p:nvPr>
        </p:nvSpPr>
        <p:spPr/>
        <p:txBody>
          <a:bodyPr/>
          <a:lstStyle/>
          <a:p>
            <a:pPr>
              <a:defRPr/>
            </a:pPr>
            <a:fld id="{983B2371-4882-F247-9615-1FEE18DC3753}" type="slidenum">
              <a:rPr lang="en-US" altLang="en-US" smtClean="0"/>
              <a:pPr>
                <a:defRPr/>
              </a:pPr>
              <a:t>91</a:t>
            </a:fld>
            <a:endParaRPr lang="en-US" altLang="en-US"/>
          </a:p>
        </p:txBody>
      </p:sp>
      <p:pic>
        <p:nvPicPr>
          <p:cNvPr id="3" name="Picture 2">
            <a:extLst>
              <a:ext uri="{FF2B5EF4-FFF2-40B4-BE49-F238E27FC236}">
                <a16:creationId xmlns:a16="http://schemas.microsoft.com/office/drawing/2014/main" id="{1EDEC744-FC5C-CDAC-CC2A-BA61250BDE72}"/>
              </a:ext>
            </a:extLst>
          </p:cNvPr>
          <p:cNvPicPr>
            <a:picLocks noChangeAspect="1"/>
          </p:cNvPicPr>
          <p:nvPr/>
        </p:nvPicPr>
        <p:blipFill>
          <a:blip r:embed="rId2"/>
          <a:stretch>
            <a:fillRect/>
          </a:stretch>
        </p:blipFill>
        <p:spPr>
          <a:xfrm>
            <a:off x="1186483" y="841066"/>
            <a:ext cx="6771033" cy="5535853"/>
          </a:xfrm>
          <a:prstGeom prst="rect">
            <a:avLst/>
          </a:prstGeom>
        </p:spPr>
      </p:pic>
      <p:sp>
        <p:nvSpPr>
          <p:cNvPr id="4" name="Rectangle 3">
            <a:extLst>
              <a:ext uri="{FF2B5EF4-FFF2-40B4-BE49-F238E27FC236}">
                <a16:creationId xmlns:a16="http://schemas.microsoft.com/office/drawing/2014/main" id="{9BFA8134-F6A0-919F-8D56-A649112F270C}"/>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ex Machina: Remy</a:t>
            </a:r>
          </a:p>
        </p:txBody>
      </p:sp>
      <p:sp>
        <p:nvSpPr>
          <p:cNvPr id="5" name="TextBox 4">
            <a:extLst>
              <a:ext uri="{FF2B5EF4-FFF2-40B4-BE49-F238E27FC236}">
                <a16:creationId xmlns:a16="http://schemas.microsoft.com/office/drawing/2014/main" id="{4D76C06C-3BD5-B70E-496C-8453B58D5A36}"/>
              </a:ext>
            </a:extLst>
          </p:cNvPr>
          <p:cNvSpPr txBox="1"/>
          <p:nvPr/>
        </p:nvSpPr>
        <p:spPr>
          <a:xfrm>
            <a:off x="0" y="6488668"/>
            <a:ext cx="6152133" cy="369332"/>
          </a:xfrm>
          <a:prstGeom prst="rect">
            <a:avLst/>
          </a:prstGeom>
          <a:noFill/>
        </p:spPr>
        <p:txBody>
          <a:bodyPr wrap="none" rtlCol="0">
            <a:spAutoFit/>
          </a:bodyPr>
          <a:lstStyle/>
          <a:p>
            <a:r>
              <a:rPr lang="en-US" dirty="0"/>
              <a:t>Link to the paper: https://</a:t>
            </a:r>
            <a:r>
              <a:rPr lang="en-US" dirty="0" err="1"/>
              <a:t>web.mit.edu</a:t>
            </a:r>
            <a:r>
              <a:rPr lang="en-US" dirty="0"/>
              <a:t>/</a:t>
            </a:r>
            <a:r>
              <a:rPr lang="en-US" dirty="0" err="1"/>
              <a:t>remy</a:t>
            </a:r>
            <a:r>
              <a:rPr lang="en-US" dirty="0"/>
              <a:t>/</a:t>
            </a:r>
            <a:r>
              <a:rPr lang="en-US" dirty="0" err="1"/>
              <a:t>TCPexMachina.pdf</a:t>
            </a:r>
            <a:endParaRPr lang="en-US" dirty="0"/>
          </a:p>
        </p:txBody>
      </p:sp>
    </p:spTree>
    <p:extLst>
      <p:ext uri="{BB962C8B-B14F-4D97-AF65-F5344CB8AC3E}">
        <p14:creationId xmlns:p14="http://schemas.microsoft.com/office/powerpoint/2010/main" val="2519818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1.5"/>
</p:tagLst>
</file>

<file path=ppt/tags/tag2.xml><?xml version="1.0" encoding="utf-8"?>
<p:tagLst xmlns:a="http://schemas.openxmlformats.org/drawingml/2006/main" xmlns:r="http://schemas.openxmlformats.org/officeDocument/2006/relationships" xmlns:p="http://schemas.openxmlformats.org/presentationml/2006/main">
  <p:tag name="TIMING" val="|19.9|15.5"/>
</p:tagLst>
</file>

<file path=ppt/tags/tag3.xml><?xml version="1.0" encoding="utf-8"?>
<p:tagLst xmlns:a="http://schemas.openxmlformats.org/drawingml/2006/main" xmlns:r="http://schemas.openxmlformats.org/officeDocument/2006/relationships" xmlns:p="http://schemas.openxmlformats.org/presentationml/2006/main">
  <p:tag name="TIMING" val="|20.7|5.3|6.1|23.9|3.1|1."/>
</p:tagLst>
</file>

<file path=ppt/tags/tag4.xml><?xml version="1.0" encoding="utf-8"?>
<p:tagLst xmlns:a="http://schemas.openxmlformats.org/drawingml/2006/main" xmlns:r="http://schemas.openxmlformats.org/officeDocument/2006/relationships" xmlns:p="http://schemas.openxmlformats.org/presentationml/2006/main">
  <p:tag name="TIMING" val="|3.9|13.9"/>
</p:tagLst>
</file>

<file path=ppt/tags/tag5.xml><?xml version="1.0" encoding="utf-8"?>
<p:tagLst xmlns:a="http://schemas.openxmlformats.org/drawingml/2006/main" xmlns:r="http://schemas.openxmlformats.org/officeDocument/2006/relationships" xmlns:p="http://schemas.openxmlformats.org/presentationml/2006/main">
  <p:tag name="TIMING" val="|5.9|0.4|2.2|5.1|13.2|8.|8.4"/>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14639</TotalTime>
  <Words>5226</Words>
  <Application>Microsoft Macintosh PowerPoint</Application>
  <PresentationFormat>On-screen Show (4:3)</PresentationFormat>
  <Paragraphs>908</Paragraphs>
  <Slides>91</Slides>
  <Notes>46</Notes>
  <HiddenSlides>20</HiddenSlides>
  <MMClips>0</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2</vt:i4>
      </vt:variant>
      <vt:variant>
        <vt:lpstr>Slide Titles</vt:lpstr>
      </vt:variant>
      <vt:variant>
        <vt:i4>91</vt:i4>
      </vt:variant>
    </vt:vector>
  </HeadingPairs>
  <TitlesOfParts>
    <vt:vector size="111" baseType="lpstr">
      <vt:lpstr>굴림</vt:lpstr>
      <vt:lpstr>ＭＳ Ｐゴシック</vt:lpstr>
      <vt:lpstr>SimSun</vt:lpstr>
      <vt:lpstr>Arial</vt:lpstr>
      <vt:lpstr>Calibri</vt:lpstr>
      <vt:lpstr>Comic Sans MS</vt:lpstr>
      <vt:lpstr>Courier New</vt:lpstr>
      <vt:lpstr>ElsevierGulliver</vt:lpstr>
      <vt:lpstr>Google Sans</vt:lpstr>
      <vt:lpstr>Helvetica</vt:lpstr>
      <vt:lpstr>Lucida Bright</vt:lpstr>
      <vt:lpstr>Lucida Console</vt:lpstr>
      <vt:lpstr>Tahoma</vt:lpstr>
      <vt:lpstr>Times New Roman</vt:lpstr>
      <vt:lpstr>Wingdings</vt:lpstr>
      <vt:lpstr>Zapf Dingbats</vt:lpstr>
      <vt:lpstr>3_Office Theme</vt:lpstr>
      <vt:lpstr>6_Office Theme</vt:lpstr>
      <vt:lpstr>Equation</vt:lpstr>
      <vt:lpstr>Chart</vt:lpstr>
      <vt:lpstr>PowerPoint Presentation</vt:lpstr>
      <vt:lpstr>TCP Congestion Control</vt:lpstr>
      <vt:lpstr>TCP congestion control</vt:lpstr>
      <vt:lpstr>Development of Congestion Control over TCP versions</vt:lpstr>
      <vt:lpstr>TCP versions</vt:lpstr>
      <vt:lpstr>TCP Congestion Controls</vt:lpstr>
      <vt:lpstr>TCP Tahoe (Jacobson 1988)</vt:lpstr>
      <vt:lpstr>Slow Start in Tahoe</vt:lpstr>
      <vt:lpstr>Slow Start</vt:lpstr>
      <vt:lpstr>Congestion Avoidance</vt:lpstr>
      <vt:lpstr>Congestion Avoidance</vt:lpstr>
      <vt:lpstr>Packet Loss</vt:lpstr>
      <vt:lpstr>Fast Retransmit (Tahoe)</vt:lpstr>
      <vt:lpstr>Summary: Tahoe</vt:lpstr>
      <vt:lpstr>TCP Congestion Controls</vt:lpstr>
      <vt:lpstr>Tahoe’s CWND recovers slowly</vt:lpstr>
      <vt:lpstr>TCP Reno</vt:lpstr>
      <vt:lpstr>TCP Reno</vt:lpstr>
      <vt:lpstr>TCP Reno: details of Fast Recovery</vt:lpstr>
      <vt:lpstr>TCP Reno</vt:lpstr>
      <vt:lpstr>TCP Reno: details of Fast Recovery</vt:lpstr>
      <vt:lpstr>TCP Reno: details of Fast Recovery</vt:lpstr>
      <vt:lpstr>TCP Reno: details of Fast Recovery</vt:lpstr>
      <vt:lpstr>PowerPoint Presentation</vt:lpstr>
      <vt:lpstr>PowerPoint Presentation</vt:lpstr>
      <vt:lpstr>Fast Retransmit/Fast Recovery (FR/FR) (will work on this example during lecture)</vt:lpstr>
      <vt:lpstr>Fast Retransmit/Fast Recovery (FR/FR) </vt:lpstr>
      <vt:lpstr>Fast Retransmit/Fast Recovery (FR/FR)</vt:lpstr>
      <vt:lpstr>Summary: Reno</vt:lpstr>
      <vt:lpstr>TCP congestion control: CWND graph</vt:lpstr>
      <vt:lpstr>Problem with Reno</vt:lpstr>
      <vt:lpstr>TCP Vegas (Brakmo &amp; Peterson 1994)</vt:lpstr>
      <vt:lpstr>Router-assisted Congestion Control</vt:lpstr>
      <vt:lpstr>Congestion Control discussed so far</vt:lpstr>
      <vt:lpstr>PowerPoint Presentation</vt:lpstr>
      <vt:lpstr>Router</vt:lpstr>
      <vt:lpstr>Line Cards (Interface Cards, Adaptors)</vt:lpstr>
      <vt:lpstr>Packet Switching and Forwarding</vt:lpstr>
      <vt:lpstr>Queue Management Issues</vt:lpstr>
      <vt:lpstr>Queue Management 1: Drop Policy</vt:lpstr>
      <vt:lpstr>FIFO Scheduling and Drop-Tail</vt:lpstr>
      <vt:lpstr>Bursty Loss From Drop-Tail Queuing</vt:lpstr>
      <vt:lpstr>Slow Feedback from Drop Tail</vt:lpstr>
      <vt:lpstr>Random Early Detection (RED)</vt:lpstr>
      <vt:lpstr>Properties of RED</vt:lpstr>
      <vt:lpstr>Problems With RED</vt:lpstr>
      <vt:lpstr>Feedback: From Loss to Notification</vt:lpstr>
      <vt:lpstr>Queue Management 2: Link Scheduling</vt:lpstr>
      <vt:lpstr>First-In First-Out Scheduling</vt:lpstr>
      <vt:lpstr>Strict Priority</vt:lpstr>
      <vt:lpstr>Weighted Fair Scheduling</vt:lpstr>
      <vt:lpstr>Implementation Trade-Offs</vt:lpstr>
      <vt:lpstr>PowerPoint Presentation</vt:lpstr>
      <vt:lpstr>PowerPoint Presentation</vt:lpstr>
      <vt:lpstr>Revisiting Dup ACKs (without Fast-Recovery)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Response Function of TCP</vt:lpstr>
      <vt:lpstr>PowerPoint Presentation</vt:lpstr>
      <vt:lpstr>Why BIC (Response Function of TCP)</vt:lpstr>
      <vt:lpstr>A Search Problem</vt:lpstr>
      <vt:lpstr>Linear Search</vt:lpstr>
      <vt:lpstr>PowerPoint Presentation</vt:lpstr>
      <vt:lpstr>PowerPoint Presentation</vt:lpstr>
      <vt:lpstr>PowerPoint Presentation</vt:lpstr>
      <vt:lpstr>PowerPoint Presentation</vt:lpstr>
      <vt:lpstr>PowerPoint Presentation</vt:lpstr>
      <vt:lpstr>PowerPoint Presentation</vt:lpstr>
      <vt:lpstr>Binary Search with Smax and Smin</vt:lpstr>
      <vt:lpstr>Setting Smax</vt:lpstr>
      <vt:lpstr>Setting Smin</vt:lpstr>
      <vt:lpstr>In Summary BIC function</vt:lpstr>
      <vt:lpstr>PowerPoint Presentation</vt:lpstr>
      <vt:lpstr>PowerPoint Presentation</vt:lpstr>
      <vt:lpstr>The CUBIC function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987</cp:revision>
  <dcterms:created xsi:type="dcterms:W3CDTF">2019-01-28T20:09:31Z</dcterms:created>
  <dcterms:modified xsi:type="dcterms:W3CDTF">2026-04-20T15:16:08Z</dcterms:modified>
</cp:coreProperties>
</file>