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ags/tag1.xml" ContentType="application/vnd.openxmlformats-officedocument.presentationml.tags+xml"/>
  <Override PartName="/ppt/notesSlides/notesSlide57.xml" ContentType="application/vnd.openxmlformats-officedocument.presentationml.notesSlide+xml"/>
  <Override PartName="/ppt/tags/tag2.xml" ContentType="application/vnd.openxmlformats-officedocument.presentationml.tags+xml"/>
  <Override PartName="/ppt/notesSlides/notesSlide58.xml" ContentType="application/vnd.openxmlformats-officedocument.presentationml.notesSlide+xml"/>
  <Override PartName="/ppt/tags/tag3.xml" ContentType="application/vnd.openxmlformats-officedocument.presentationml.tags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803" r:id="rId1"/>
    <p:sldMasterId id="2147483821" r:id="rId2"/>
    <p:sldMasterId id="2147483833" r:id="rId3"/>
  </p:sldMasterIdLst>
  <p:notesMasterIdLst>
    <p:notesMasterId r:id="rId119"/>
  </p:notesMasterIdLst>
  <p:sldIdLst>
    <p:sldId id="1637" r:id="rId4"/>
    <p:sldId id="1555" r:id="rId5"/>
    <p:sldId id="475" r:id="rId6"/>
    <p:sldId id="476" r:id="rId7"/>
    <p:sldId id="477" r:id="rId8"/>
    <p:sldId id="479" r:id="rId9"/>
    <p:sldId id="480" r:id="rId10"/>
    <p:sldId id="1557" r:id="rId11"/>
    <p:sldId id="482" r:id="rId12"/>
    <p:sldId id="483" r:id="rId13"/>
    <p:sldId id="1686" r:id="rId14"/>
    <p:sldId id="1556" r:id="rId15"/>
    <p:sldId id="1776" r:id="rId16"/>
    <p:sldId id="472" r:id="rId17"/>
    <p:sldId id="1532" r:id="rId18"/>
    <p:sldId id="1682" r:id="rId19"/>
    <p:sldId id="1533" r:id="rId20"/>
    <p:sldId id="1697" r:id="rId21"/>
    <p:sldId id="737" r:id="rId22"/>
    <p:sldId id="1683" r:id="rId23"/>
    <p:sldId id="570" r:id="rId24"/>
    <p:sldId id="571" r:id="rId25"/>
    <p:sldId id="572" r:id="rId26"/>
    <p:sldId id="738" r:id="rId27"/>
    <p:sldId id="1699" r:id="rId28"/>
    <p:sldId id="1698" r:id="rId29"/>
    <p:sldId id="739" r:id="rId30"/>
    <p:sldId id="1534" r:id="rId31"/>
    <p:sldId id="741" r:id="rId32"/>
    <p:sldId id="742" r:id="rId33"/>
    <p:sldId id="743" r:id="rId34"/>
    <p:sldId id="744" r:id="rId35"/>
    <p:sldId id="745" r:id="rId36"/>
    <p:sldId id="1535" r:id="rId37"/>
    <p:sldId id="740" r:id="rId38"/>
    <p:sldId id="1700" r:id="rId39"/>
    <p:sldId id="1784" r:id="rId40"/>
    <p:sldId id="747" r:id="rId41"/>
    <p:sldId id="748" r:id="rId42"/>
    <p:sldId id="749" r:id="rId43"/>
    <p:sldId id="1696" r:id="rId44"/>
    <p:sldId id="1778" r:id="rId45"/>
    <p:sldId id="1779" r:id="rId46"/>
    <p:sldId id="750" r:id="rId47"/>
    <p:sldId id="751" r:id="rId48"/>
    <p:sldId id="752" r:id="rId49"/>
    <p:sldId id="753" r:id="rId50"/>
    <p:sldId id="1780" r:id="rId51"/>
    <p:sldId id="754" r:id="rId52"/>
    <p:sldId id="755" r:id="rId53"/>
    <p:sldId id="1781" r:id="rId54"/>
    <p:sldId id="1785" r:id="rId55"/>
    <p:sldId id="1782" r:id="rId56"/>
    <p:sldId id="1783" r:id="rId57"/>
    <p:sldId id="1701" r:id="rId58"/>
    <p:sldId id="1702" r:id="rId59"/>
    <p:sldId id="1687" r:id="rId60"/>
    <p:sldId id="1688" r:id="rId61"/>
    <p:sldId id="507" r:id="rId62"/>
    <p:sldId id="508" r:id="rId63"/>
    <p:sldId id="536" r:id="rId64"/>
    <p:sldId id="509" r:id="rId65"/>
    <p:sldId id="510" r:id="rId66"/>
    <p:sldId id="513" r:id="rId67"/>
    <p:sldId id="270" r:id="rId68"/>
    <p:sldId id="271" r:id="rId69"/>
    <p:sldId id="273" r:id="rId70"/>
    <p:sldId id="505" r:id="rId71"/>
    <p:sldId id="565" r:id="rId72"/>
    <p:sldId id="277" r:id="rId73"/>
    <p:sldId id="546" r:id="rId74"/>
    <p:sldId id="396" r:id="rId75"/>
    <p:sldId id="398" r:id="rId76"/>
    <p:sldId id="1703" r:id="rId77"/>
    <p:sldId id="400" r:id="rId78"/>
    <p:sldId id="1706" r:id="rId79"/>
    <p:sldId id="1707" r:id="rId80"/>
    <p:sldId id="1708" r:id="rId81"/>
    <p:sldId id="284" r:id="rId82"/>
    <p:sldId id="1711" r:id="rId83"/>
    <p:sldId id="1709" r:id="rId84"/>
    <p:sldId id="1710" r:id="rId85"/>
    <p:sldId id="1536" r:id="rId86"/>
    <p:sldId id="525" r:id="rId87"/>
    <p:sldId id="756" r:id="rId88"/>
    <p:sldId id="524" r:id="rId89"/>
    <p:sldId id="757" r:id="rId90"/>
    <p:sldId id="533" r:id="rId91"/>
    <p:sldId id="462" r:id="rId92"/>
    <p:sldId id="519" r:id="rId93"/>
    <p:sldId id="275" r:id="rId94"/>
    <p:sldId id="1689" r:id="rId95"/>
    <p:sldId id="550" r:id="rId96"/>
    <p:sldId id="551" r:id="rId97"/>
    <p:sldId id="404" r:id="rId98"/>
    <p:sldId id="278" r:id="rId99"/>
    <p:sldId id="1777" r:id="rId100"/>
    <p:sldId id="520" r:id="rId101"/>
    <p:sldId id="280" r:id="rId102"/>
    <p:sldId id="458" r:id="rId103"/>
    <p:sldId id="459" r:id="rId104"/>
    <p:sldId id="402" r:id="rId105"/>
    <p:sldId id="263" r:id="rId106"/>
    <p:sldId id="264" r:id="rId107"/>
    <p:sldId id="268" r:id="rId108"/>
    <p:sldId id="265" r:id="rId109"/>
    <p:sldId id="702" r:id="rId110"/>
    <p:sldId id="703" r:id="rId111"/>
    <p:sldId id="704" r:id="rId112"/>
    <p:sldId id="269" r:id="rId113"/>
    <p:sldId id="1690" r:id="rId114"/>
    <p:sldId id="1691" r:id="rId115"/>
    <p:sldId id="1692" r:id="rId116"/>
    <p:sldId id="281" r:id="rId117"/>
    <p:sldId id="1693" r:id="rId118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263"/>
    <p:restoredTop sz="80000"/>
  </p:normalViewPr>
  <p:slideViewPr>
    <p:cSldViewPr snapToGrid="0" snapToObjects="1" showGuides="1">
      <p:cViewPr varScale="1">
        <p:scale>
          <a:sx n="96" d="100"/>
          <a:sy n="96" d="100"/>
        </p:scale>
        <p:origin x="2232" y="16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tableStyles" Target="tableStyles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notesMaster" Target="notesMasters/notesMaster1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49926-832A-0146-A58C-0A7B8706D706}" type="datetimeFigureOut">
              <a:rPr lang="en-US" smtClean="0"/>
              <a:t>4/29/26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6C8ABCF-8DBE-0B44-8881-1104B3E50F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582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>
            <a:extLst>
              <a:ext uri="{FF2B5EF4-FFF2-40B4-BE49-F238E27FC236}">
                <a16:creationId xmlns:a16="http://schemas.microsoft.com/office/drawing/2014/main" id="{3B3C1734-0BB5-9AAB-6E2E-0F06DAE9C9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C2DF11-5153-8245-A01C-5A4039044809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87D3DF0A-408B-6122-78A5-A227E70D4C4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356DBD5C-E122-2DD9-BCC8-0052C684E4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7">
            <a:extLst>
              <a:ext uri="{FF2B5EF4-FFF2-40B4-BE49-F238E27FC236}">
                <a16:creationId xmlns:a16="http://schemas.microsoft.com/office/drawing/2014/main" id="{61EA8B30-71BF-774B-AFC9-B5F086472D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970598-4160-594C-A212-3732537F2215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0898" name="Rectangle 2">
            <a:extLst>
              <a:ext uri="{FF2B5EF4-FFF2-40B4-BE49-F238E27FC236}">
                <a16:creationId xmlns:a16="http://schemas.microsoft.com/office/drawing/2014/main" id="{91450F38-6CC5-2F4A-BC1E-EEC5D00201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899" name="Rectangle 3">
            <a:extLst>
              <a:ext uri="{FF2B5EF4-FFF2-40B4-BE49-F238E27FC236}">
                <a16:creationId xmlns:a16="http://schemas.microsoft.com/office/drawing/2014/main" id="{8D8B5E98-05BD-304A-93E5-47530B9260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733031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380DA4B-DDFA-BC49-99B5-D2DB08996E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385656-4AC2-7F4E-9932-B1EE29D844A9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2178" name="Rectangle 2">
            <a:extLst>
              <a:ext uri="{FF2B5EF4-FFF2-40B4-BE49-F238E27FC236}">
                <a16:creationId xmlns:a16="http://schemas.microsoft.com/office/drawing/2014/main" id="{6C1947FE-BADA-D741-947E-8D859D18B709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70000" y="725488"/>
            <a:ext cx="4783138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562179" name="Rectangle 3">
            <a:extLst>
              <a:ext uri="{FF2B5EF4-FFF2-40B4-BE49-F238E27FC236}">
                <a16:creationId xmlns:a16="http://schemas.microsoft.com/office/drawing/2014/main" id="{6F0D80CE-37FF-BB4E-BF63-9C09BEFF8C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6966" tIns="48483" rIns="96966" bIns="48483"/>
          <a:lstStyle/>
          <a:p>
            <a:pPr eaLnBrk="1" hangingPunct="1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48994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C0D57B2-D08E-BE4B-A93A-75B68A2933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3FA9C5-4731-BE46-ABC4-873B340B2BFA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2962" name="Rectangle 2">
            <a:extLst>
              <a:ext uri="{FF2B5EF4-FFF2-40B4-BE49-F238E27FC236}">
                <a16:creationId xmlns:a16="http://schemas.microsoft.com/office/drawing/2014/main" id="{D235242D-0210-2E47-8861-0908CA02885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552963" name="Rectangle 3">
            <a:extLst>
              <a:ext uri="{FF2B5EF4-FFF2-40B4-BE49-F238E27FC236}">
                <a16:creationId xmlns:a16="http://schemas.microsoft.com/office/drawing/2014/main" id="{F7271602-8ECC-E64B-9FE7-01A865D895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5381" tIns="47691" rIns="95381" bIns="47691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13974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675617C-8A38-0646-BC01-BD84A1C08F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B22396-16D7-1340-B4C7-0214F8C2CF8C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5010" name="Rectangle 2">
            <a:extLst>
              <a:ext uri="{FF2B5EF4-FFF2-40B4-BE49-F238E27FC236}">
                <a16:creationId xmlns:a16="http://schemas.microsoft.com/office/drawing/2014/main" id="{69FBD81A-4780-3F40-BC2B-FC1B86ACED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555011" name="Rectangle 3">
            <a:extLst>
              <a:ext uri="{FF2B5EF4-FFF2-40B4-BE49-F238E27FC236}">
                <a16:creationId xmlns:a16="http://schemas.microsoft.com/office/drawing/2014/main" id="{493B129A-7CC9-D944-A97D-52B15CBF3A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5381" tIns="47691" rIns="95381" bIns="47691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03670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BB3B97B-5A15-E048-9B2A-56C2C99F57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F76CBC2-460E-3046-A8F9-3A56A546009E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7058" name="Rectangle 2">
            <a:extLst>
              <a:ext uri="{FF2B5EF4-FFF2-40B4-BE49-F238E27FC236}">
                <a16:creationId xmlns:a16="http://schemas.microsoft.com/office/drawing/2014/main" id="{CF0CFEEA-F326-E14A-8F2F-66B1B968A01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557059" name="Rectangle 3">
            <a:extLst>
              <a:ext uri="{FF2B5EF4-FFF2-40B4-BE49-F238E27FC236}">
                <a16:creationId xmlns:a16="http://schemas.microsoft.com/office/drawing/2014/main" id="{433E3754-F178-BD43-A9FE-F13BC03FF9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5381" tIns="47691" rIns="95381" bIns="47691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30075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different types of tasks: One is external and the other is internal to the AS.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1DE876-845E-814B-A07B-7B43A23062A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68809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CCD5E27-021E-054B-84DE-C100B224ED65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060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Port 179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1DE876-845E-814B-A07B-7B43A23062A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125955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57B6EB-7AD9-CCEF-9FE1-29E4EC1A30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E41635-FFF9-FCA1-5D89-34557827C9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2C78F9-F5C3-FB4C-9C66-B4F0D64A599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01E18866-F1F8-94DD-ED20-EC95F16EBA8D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8916" name="Rectangle 4">
            <a:extLst>
              <a:ext uri="{FF2B5EF4-FFF2-40B4-BE49-F238E27FC236}">
                <a16:creationId xmlns:a16="http://schemas.microsoft.com/office/drawing/2014/main" id="{8991F41C-5F33-AA28-77C2-FC358E2120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74942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BDBC16-EECB-46EA-5765-872D5E8F4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94B5BFB-D620-0904-7F43-4AA52489AA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B5238D-76D7-6D4E-A7EC-9C86782D3C0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6098" name="Rectangle 2">
            <a:extLst>
              <a:ext uri="{FF2B5EF4-FFF2-40B4-BE49-F238E27FC236}">
                <a16:creationId xmlns:a16="http://schemas.microsoft.com/office/drawing/2014/main" id="{7A76C28C-0107-0582-B2E7-C825B06272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516099" name="Rectangle 3">
            <a:extLst>
              <a:ext uri="{FF2B5EF4-FFF2-40B4-BE49-F238E27FC236}">
                <a16:creationId xmlns:a16="http://schemas.microsoft.com/office/drawing/2014/main" id="{B5D02498-AB96-939C-13F4-7DF5EF6304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9056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>
            <a:extLst>
              <a:ext uri="{FF2B5EF4-FFF2-40B4-BE49-F238E27FC236}">
                <a16:creationId xmlns:a16="http://schemas.microsoft.com/office/drawing/2014/main" id="{9FD6BEAE-90F4-8CB2-6466-786826AD6D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92D2934-453A-2347-9322-578CE9342F4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810" name="Rectangle 2">
            <a:extLst>
              <a:ext uri="{FF2B5EF4-FFF2-40B4-BE49-F238E27FC236}">
                <a16:creationId xmlns:a16="http://schemas.microsoft.com/office/drawing/2014/main" id="{D826D831-94AF-00AC-8489-D447CBFEADE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ED56CD5C-5E10-3D06-0255-C756E717CE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6CB2DB-201A-A558-33EF-ED8A36D2F2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E7412BF-898D-EE32-7F57-5F91DE153D2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B5238D-76D7-6D4E-A7EC-9C86782D3C0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6098" name="Rectangle 2">
            <a:extLst>
              <a:ext uri="{FF2B5EF4-FFF2-40B4-BE49-F238E27FC236}">
                <a16:creationId xmlns:a16="http://schemas.microsoft.com/office/drawing/2014/main" id="{704CEA54-F5BE-1225-92BE-AC99550FC5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516099" name="Rectangle 3">
            <a:extLst>
              <a:ext uri="{FF2B5EF4-FFF2-40B4-BE49-F238E27FC236}">
                <a16:creationId xmlns:a16="http://schemas.microsoft.com/office/drawing/2014/main" id="{9DDE4766-1D61-FD99-CD0C-C36D540644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041218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57B6EB-7AD9-CCEF-9FE1-29E4EC1A30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E41635-FFF9-FCA1-5D89-34557827C9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2C78F9-F5C3-FB4C-9C66-B4F0D64A599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01E18866-F1F8-94DD-ED20-EC95F16EBA8D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8916" name="Rectangle 4">
            <a:extLst>
              <a:ext uri="{FF2B5EF4-FFF2-40B4-BE49-F238E27FC236}">
                <a16:creationId xmlns:a16="http://schemas.microsoft.com/office/drawing/2014/main" id="{8991F41C-5F33-AA28-77C2-FC358E2120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242185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BDBC16-EECB-46EA-5765-872D5E8F4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94B5BFB-D620-0904-7F43-4AA52489AA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B5238D-76D7-6D4E-A7EC-9C86782D3C0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6098" name="Rectangle 2">
            <a:extLst>
              <a:ext uri="{FF2B5EF4-FFF2-40B4-BE49-F238E27FC236}">
                <a16:creationId xmlns:a16="http://schemas.microsoft.com/office/drawing/2014/main" id="{7A76C28C-0107-0582-B2E7-C825B06272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516099" name="Rectangle 3">
            <a:extLst>
              <a:ext uri="{FF2B5EF4-FFF2-40B4-BE49-F238E27FC236}">
                <a16:creationId xmlns:a16="http://schemas.microsoft.com/office/drawing/2014/main" id="{B5D02498-AB96-939C-13F4-7DF5EF6304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90568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55D6C4B-A34D-5D4B-AE66-1ED3F8DE15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9591A6-30DD-A14C-A7B9-23B1601BFCA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382CC96E-5355-8446-A22B-27796EEE7B02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E2D099BB-74E8-6747-A6C9-BFDE273DCB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6" tIns="49122" rIns="96606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4104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B93EB0ED-614A-894A-B92D-54FF3C9D41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41639F-1DA2-374B-A7B8-C324C72E5772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0802" name="Rectangle 2">
            <a:extLst>
              <a:ext uri="{FF2B5EF4-FFF2-40B4-BE49-F238E27FC236}">
                <a16:creationId xmlns:a16="http://schemas.microsoft.com/office/drawing/2014/main" id="{F10BD3FE-6ADA-9C4A-90B7-5933A15CAF45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60803" name="Rectangle 3">
            <a:extLst>
              <a:ext uri="{FF2B5EF4-FFF2-40B4-BE49-F238E27FC236}">
                <a16:creationId xmlns:a16="http://schemas.microsoft.com/office/drawing/2014/main" id="{620B4D8F-3BF3-D44F-9F76-09B954E27E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6" tIns="49122" rIns="96606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4678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F87CF30-F822-CF45-8E6E-724B5D96FC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5BC3F24-B6C3-C14E-A3E9-40AB82CAE2DD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5A0542D0-1910-A242-83E4-A70186033E1B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580" name="Rectangle 4">
            <a:extLst>
              <a:ext uri="{FF2B5EF4-FFF2-40B4-BE49-F238E27FC236}">
                <a16:creationId xmlns:a16="http://schemas.microsoft.com/office/drawing/2014/main" id="{83558EBF-A9E9-A24F-B4B5-531BD1732A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205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9455E8E-FCC5-3341-9867-E8E15408A5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33F587-6B87-244E-B3BD-5069A277C5DB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CA79F1F4-7530-4C49-AAB5-BF8D023A7AE8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6628" name="Rectangle 4">
            <a:extLst>
              <a:ext uri="{FF2B5EF4-FFF2-40B4-BE49-F238E27FC236}">
                <a16:creationId xmlns:a16="http://schemas.microsoft.com/office/drawing/2014/main" id="{6A61A308-1C6F-2C4F-9A7F-EC7EA5BF6D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887454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2B21CF8-96B1-874C-B3E9-47F0443166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951229-57DC-5C48-AAAF-C7BBDE9E5E30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CE807ABB-B28D-A44E-97A1-890ED984EBC7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BBAFD4B0-12C5-3048-8D4C-A7A63D3CC0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5" tIns="49122" rIns="96605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688598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600" b="0" i="0" u="none" strike="noStrike" dirty="0">
                <a:solidFill>
                  <a:srgbClr val="001D35"/>
                </a:solidFill>
                <a:effectLst/>
                <a:latin typeface="Google Sans"/>
              </a:rPr>
              <a:t>In BGP, the </a:t>
            </a:r>
            <a:r>
              <a:rPr lang="en-US" sz="1600" dirty="0"/>
              <a:t>treat-as-withdraw path</a:t>
            </a:r>
            <a:r>
              <a:rPr lang="en-US" sz="1600" b="0" i="0" u="none" strike="noStrike" dirty="0">
                <a:solidFill>
                  <a:srgbClr val="001D35"/>
                </a:solidFill>
                <a:effectLst/>
                <a:latin typeface="Google Sans"/>
              </a:rPr>
              <a:t> attribute is used to effectively rescind a path, meaning it removes a prefix from the BGP routing table if a specific path attribute is matched.</a:t>
            </a:r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1DE876-845E-814B-A07B-7B43A23062A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78756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2901240-2E22-ED44-8659-7A932A1803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2C78F9-F5C3-FB4C-9C66-B4F0D64A599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B44F2352-43EA-9F4B-BAE9-89D14959CC8B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8916" name="Rectangle 4">
            <a:extLst>
              <a:ext uri="{FF2B5EF4-FFF2-40B4-BE49-F238E27FC236}">
                <a16:creationId xmlns:a16="http://schemas.microsoft.com/office/drawing/2014/main" id="{DF6A388B-5614-D544-AEF9-43A18E7F7A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1331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>
            <a:extLst>
              <a:ext uri="{FF2B5EF4-FFF2-40B4-BE49-F238E27FC236}">
                <a16:creationId xmlns:a16="http://schemas.microsoft.com/office/drawing/2014/main" id="{C8CB3858-BEEF-66BD-3990-73BCD96C960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DB7DDA3-1A65-2E49-81E3-FBD7289B9C24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1858" name="Rectangle 2">
            <a:extLst>
              <a:ext uri="{FF2B5EF4-FFF2-40B4-BE49-F238E27FC236}">
                <a16:creationId xmlns:a16="http://schemas.microsoft.com/office/drawing/2014/main" id="{6F804C55-9055-BA51-6C2F-7AAF0FE6C72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>
            <a:extLst>
              <a:ext uri="{FF2B5EF4-FFF2-40B4-BE49-F238E27FC236}">
                <a16:creationId xmlns:a16="http://schemas.microsoft.com/office/drawing/2014/main" id="{BCCAF765-2E2F-C9BA-6829-4603CA87A4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728D824-5235-824E-A844-BBA0E8B73B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B5238D-76D7-6D4E-A7EC-9C86782D3C0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6098" name="Rectangle 2">
            <a:extLst>
              <a:ext uri="{FF2B5EF4-FFF2-40B4-BE49-F238E27FC236}">
                <a16:creationId xmlns:a16="http://schemas.microsoft.com/office/drawing/2014/main" id="{99378034-F9B6-7040-B474-D80F92570F6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516099" name="Rectangle 3">
            <a:extLst>
              <a:ext uri="{FF2B5EF4-FFF2-40B4-BE49-F238E27FC236}">
                <a16:creationId xmlns:a16="http://schemas.microsoft.com/office/drawing/2014/main" id="{DD4D7FD8-79CC-1D4E-B6B5-EEF8B37EA57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09391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722B833-6FA7-9F4B-B424-374FA4E6903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9E8DD5-AC1C-7143-B1F0-EE8012DB4C79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1890" name="Rectangle 2">
            <a:extLst>
              <a:ext uri="{FF2B5EF4-FFF2-40B4-BE49-F238E27FC236}">
                <a16:creationId xmlns:a16="http://schemas.microsoft.com/office/drawing/2014/main" id="{68832909-7FFD-ED4C-98D8-D9B8F195E1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1891" name="Rectangle 3">
            <a:extLst>
              <a:ext uri="{FF2B5EF4-FFF2-40B4-BE49-F238E27FC236}">
                <a16:creationId xmlns:a16="http://schemas.microsoft.com/office/drawing/2014/main" id="{9109C01F-FEC5-B849-979C-DCE0F7B4B4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08743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838CFEE-F6E4-E045-B1CF-EFBC67347D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554310-2B76-154D-A075-744769613DD4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2914" name="Rectangle 2">
            <a:extLst>
              <a:ext uri="{FF2B5EF4-FFF2-40B4-BE49-F238E27FC236}">
                <a16:creationId xmlns:a16="http://schemas.microsoft.com/office/drawing/2014/main" id="{A318AC61-0979-AC44-89B9-87B32FEAD35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2915" name="Rectangle 3">
            <a:extLst>
              <a:ext uri="{FF2B5EF4-FFF2-40B4-BE49-F238E27FC236}">
                <a16:creationId xmlns:a16="http://schemas.microsoft.com/office/drawing/2014/main" id="{FC14AA12-5084-F74F-B96F-8AC20494DE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 dirty="0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60569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87F06C-9087-042D-38F2-7E8EE983F3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864854F-192B-F72F-BA08-7B3D941E31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554310-2B76-154D-A075-744769613DD4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2914" name="Rectangle 2">
            <a:extLst>
              <a:ext uri="{FF2B5EF4-FFF2-40B4-BE49-F238E27FC236}">
                <a16:creationId xmlns:a16="http://schemas.microsoft.com/office/drawing/2014/main" id="{A75EC939-5792-25B5-0F86-4D9DE0751F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22915" name="Rectangle 3">
            <a:extLst>
              <a:ext uri="{FF2B5EF4-FFF2-40B4-BE49-F238E27FC236}">
                <a16:creationId xmlns:a16="http://schemas.microsoft.com/office/drawing/2014/main" id="{D684A6D2-FCDB-C8DE-4E07-5FE5100DC0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152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18AAFB4-2F54-F946-A49E-F2FDEA7739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3F1D4E-6330-984A-902E-44D71D959F7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3938" name="Rectangle 2">
            <a:extLst>
              <a:ext uri="{FF2B5EF4-FFF2-40B4-BE49-F238E27FC236}">
                <a16:creationId xmlns:a16="http://schemas.microsoft.com/office/drawing/2014/main" id="{8A863C0F-0DD5-2C40-A4AD-823A9B49268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938DE69F-CE8D-A440-8094-DA424AFC47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6566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0D9A1-30C9-585C-FDDA-2D51903BC6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97CFDBD-62E6-48EC-FEED-AA0108EEAC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3F1D4E-6330-984A-902E-44D71D959F7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3938" name="Rectangle 2">
            <a:extLst>
              <a:ext uri="{FF2B5EF4-FFF2-40B4-BE49-F238E27FC236}">
                <a16:creationId xmlns:a16="http://schemas.microsoft.com/office/drawing/2014/main" id="{BC46813A-54F8-60B6-A8E1-9A60B8321D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8EA1BB4A-42E7-B00C-B6B6-52C357C8AE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10284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98A5EE-1ADD-41BC-8EDB-66EA7C5399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2BB7A5C-CC8D-F90F-9F34-5B07A45287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3F1D4E-6330-984A-902E-44D71D959F7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3938" name="Rectangle 2">
            <a:extLst>
              <a:ext uri="{FF2B5EF4-FFF2-40B4-BE49-F238E27FC236}">
                <a16:creationId xmlns:a16="http://schemas.microsoft.com/office/drawing/2014/main" id="{0B523342-84B5-E379-B220-7FE45DD790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FA42BE3D-D77E-AB61-E73A-0966A18182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6111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1D2AEE-99DF-E999-913C-5419A5147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C4BECDD-33CA-2D72-B685-F4A63DD1355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3F1D4E-6330-984A-902E-44D71D959F7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3938" name="Rectangle 2">
            <a:extLst>
              <a:ext uri="{FF2B5EF4-FFF2-40B4-BE49-F238E27FC236}">
                <a16:creationId xmlns:a16="http://schemas.microsoft.com/office/drawing/2014/main" id="{74D478B7-27F1-6B1C-42F0-57C7D7AEC5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4D3BFA5A-B29D-3D92-70CF-F75C7FF3F4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776769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D48AC03-C3A4-024F-B0EF-65062D9324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A73C67-B3EA-B74F-A147-C5E74ADF3FCA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226" name="Rectangle 2">
            <a:extLst>
              <a:ext uri="{FF2B5EF4-FFF2-40B4-BE49-F238E27FC236}">
                <a16:creationId xmlns:a16="http://schemas.microsoft.com/office/drawing/2014/main" id="{E2421552-AC30-4B4D-BE37-9C15613F0F16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C73BF321-B8A5-1247-B485-F5C67BE40E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6" tIns="49122" rIns="96606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83522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no-</a:t>
            </a:r>
            <a:r>
              <a:rPr lang="en-US" dirty="0" err="1"/>
              <a:t>exportDon’t</a:t>
            </a:r>
            <a:r>
              <a:rPr lang="en-US" dirty="0"/>
              <a:t> advertise this route to </a:t>
            </a:r>
            <a:r>
              <a:rPr lang="en-US" b="1" dirty="0"/>
              <a:t>external</a:t>
            </a:r>
            <a:r>
              <a:rPr lang="en-US" dirty="0"/>
              <a:t> (eBGP) </a:t>
            </a:r>
            <a:r>
              <a:rPr lang="en-US" dirty="0" err="1"/>
              <a:t>peers.no-advertiseDon’t</a:t>
            </a:r>
            <a:r>
              <a:rPr lang="en-US" dirty="0"/>
              <a:t> advertise this route to </a:t>
            </a:r>
            <a:r>
              <a:rPr lang="en-US" b="1" dirty="0"/>
              <a:t>any</a:t>
            </a:r>
            <a:r>
              <a:rPr lang="en-US" dirty="0"/>
              <a:t> peers (iBGP or eBGP).local-</a:t>
            </a:r>
            <a:r>
              <a:rPr lang="en-US" dirty="0" err="1"/>
              <a:t>ASDon’t</a:t>
            </a:r>
            <a:r>
              <a:rPr lang="en-US" dirty="0"/>
              <a:t> advertise this route </a:t>
            </a:r>
            <a:r>
              <a:rPr lang="en-US" b="1" dirty="0"/>
              <a:t>outside the local AS</a:t>
            </a:r>
            <a:r>
              <a:rPr lang="en-US" dirty="0"/>
              <a:t>, even within confederations.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1DE876-845E-814B-A07B-7B43A23062A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24446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>
            <a:extLst>
              <a:ext uri="{FF2B5EF4-FFF2-40B4-BE49-F238E27FC236}">
                <a16:creationId xmlns:a16="http://schemas.microsoft.com/office/drawing/2014/main" id="{76551A11-F9EF-30E7-C3DC-D3CFE4DF8B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499934A-B93D-014A-A4CE-E1C141B1AA3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906" name="Rectangle 2">
            <a:extLst>
              <a:ext uri="{FF2B5EF4-FFF2-40B4-BE49-F238E27FC236}">
                <a16:creationId xmlns:a16="http://schemas.microsoft.com/office/drawing/2014/main" id="{0A2D9F16-2F6F-7CC5-629D-1D08C32A37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>
            <a:extLst>
              <a:ext uri="{FF2B5EF4-FFF2-40B4-BE49-F238E27FC236}">
                <a16:creationId xmlns:a16="http://schemas.microsoft.com/office/drawing/2014/main" id="{7540B047-45B7-940B-31CC-43DF95CF07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93ADDAA-6252-114E-A93A-64C6198BD1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52F0B72-4898-C24F-A307-E3CDF289F094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5378" name="Rectangle 2">
            <a:extLst>
              <a:ext uri="{FF2B5EF4-FFF2-40B4-BE49-F238E27FC236}">
                <a16:creationId xmlns:a16="http://schemas.microsoft.com/office/drawing/2014/main" id="{F9485A5C-123A-1845-9EAC-7851D27FFA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85379" name="Rectangle 3">
            <a:extLst>
              <a:ext uri="{FF2B5EF4-FFF2-40B4-BE49-F238E27FC236}">
                <a16:creationId xmlns:a16="http://schemas.microsoft.com/office/drawing/2014/main" id="{C8495C44-EA7E-784A-BDAE-847726168F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94322" tIns="47162" rIns="94322" bIns="4716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538825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1F59F75-B16E-8749-A621-F1DF9E0D29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8301E5-FEF7-7D46-9432-6D140B94C3B9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3330" name="Rectangle 2">
            <a:extLst>
              <a:ext uri="{FF2B5EF4-FFF2-40B4-BE49-F238E27FC236}">
                <a16:creationId xmlns:a16="http://schemas.microsoft.com/office/drawing/2014/main" id="{8CA13EC6-9B21-374D-9D3D-C4AF84F943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83331" name="Rectangle 3">
            <a:extLst>
              <a:ext uri="{FF2B5EF4-FFF2-40B4-BE49-F238E27FC236}">
                <a16:creationId xmlns:a16="http://schemas.microsoft.com/office/drawing/2014/main" id="{5041EF02-27F3-4C4E-AEE7-C6F60CEA6C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94322" tIns="47162" rIns="94322" bIns="4716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84988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1B3D305-0C19-F143-AB4C-D8ECB4FF5A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182303-85E8-6D43-9D9B-2869B7D798E4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5618" name="Rectangle 2">
            <a:extLst>
              <a:ext uri="{FF2B5EF4-FFF2-40B4-BE49-F238E27FC236}">
                <a16:creationId xmlns:a16="http://schemas.microsoft.com/office/drawing/2014/main" id="{BCE44C79-3086-904C-932C-59E8CE0871A0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95619" name="Rectangle 3">
            <a:extLst>
              <a:ext uri="{FF2B5EF4-FFF2-40B4-BE49-F238E27FC236}">
                <a16:creationId xmlns:a16="http://schemas.microsoft.com/office/drawing/2014/main" id="{DAE1390E-1FC6-EB4A-8125-8AAEF64AB0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5" tIns="49122" rIns="96605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7098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0CA38D7-4061-7A46-8059-F57F716398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5E070E3-46FB-7B4F-A05F-A5EE6A6963A5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3586" name="Rectangle 2">
            <a:extLst>
              <a:ext uri="{FF2B5EF4-FFF2-40B4-BE49-F238E27FC236}">
                <a16:creationId xmlns:a16="http://schemas.microsoft.com/office/drawing/2014/main" id="{F5CDBDC7-2AC2-3545-84CC-0FAE044C7903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23588" name="Rectangle 4">
            <a:extLst>
              <a:ext uri="{FF2B5EF4-FFF2-40B4-BE49-F238E27FC236}">
                <a16:creationId xmlns:a16="http://schemas.microsoft.com/office/drawing/2014/main" id="{75BAC70E-1530-FF4F-8576-B2FE46D732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194399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2FA0F4C-9F23-C042-BE77-692727F19A4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B8689E9-2807-A34D-8ADD-51320DD8AC01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5138" name="Rectangle 2">
            <a:extLst>
              <a:ext uri="{FF2B5EF4-FFF2-40B4-BE49-F238E27FC236}">
                <a16:creationId xmlns:a16="http://schemas.microsoft.com/office/drawing/2014/main" id="{8B173634-1233-2249-BA64-9B4727E91D2B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75139" name="Rectangle 3">
            <a:extLst>
              <a:ext uri="{FF2B5EF4-FFF2-40B4-BE49-F238E27FC236}">
                <a16:creationId xmlns:a16="http://schemas.microsoft.com/office/drawing/2014/main" id="{F4047401-9CC3-7348-B961-CFE401372B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46674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750B96A-8AEC-9D4F-9E80-D75B68C444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E29D2B7-6B1E-894C-9CB5-15D5A70195E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A42F0CCE-27EE-9D4D-A380-2323F6725E58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4820" name="Rectangle 4">
            <a:extLst>
              <a:ext uri="{FF2B5EF4-FFF2-40B4-BE49-F238E27FC236}">
                <a16:creationId xmlns:a16="http://schemas.microsoft.com/office/drawing/2014/main" id="{6FF9745D-5707-B44D-B549-D81F4DE61E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125934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0D863BC-5E26-C54E-AD33-77D4A32EEA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612337-FBB1-5D41-8BDE-643FD31D08FA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6514F10D-AD30-1849-B1C3-D320BA5ACB87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AB431116-A7F5-1747-8CD1-FF70540F21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96605" tIns="49122" rIns="96605" bIns="49122"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06112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6384609-389C-D544-BDB8-549D8066E9E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EF8819-29E3-B145-8C92-BA6024C22A65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7010" name="Rectangle 2">
            <a:extLst>
              <a:ext uri="{FF2B5EF4-FFF2-40B4-BE49-F238E27FC236}">
                <a16:creationId xmlns:a16="http://schemas.microsoft.com/office/drawing/2014/main" id="{5F87E307-A0CF-8949-B39E-EC4350ED12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7011" name="Rectangle 3">
            <a:extLst>
              <a:ext uri="{FF2B5EF4-FFF2-40B4-BE49-F238E27FC236}">
                <a16:creationId xmlns:a16="http://schemas.microsoft.com/office/drawing/2014/main" id="{7368BE66-1A8F-CA45-A279-DA82C9CF08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08464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16C8C5E-9695-4641-A38A-EB0747F8AE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A42E15-0CDA-B84B-9A24-C373B955F2E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962" name="Rectangle 2">
            <a:extLst>
              <a:ext uri="{FF2B5EF4-FFF2-40B4-BE49-F238E27FC236}">
                <a16:creationId xmlns:a16="http://schemas.microsoft.com/office/drawing/2014/main" id="{8B632643-273D-6B4F-B305-5330D543CC89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0964" name="Rectangle 4">
            <a:extLst>
              <a:ext uri="{FF2B5EF4-FFF2-40B4-BE49-F238E27FC236}">
                <a16:creationId xmlns:a16="http://schemas.microsoft.com/office/drawing/2014/main" id="{8A8DF999-2F27-AD4B-A3C6-268A36F363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504285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8CFA1AF-1B09-D849-A4A2-B7C46E705D3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D0EFB2-8B0C-8E4D-A7B8-FA68F00AAFD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7378" name="Rectangle 2">
            <a:extLst>
              <a:ext uri="{FF2B5EF4-FFF2-40B4-BE49-F238E27FC236}">
                <a16:creationId xmlns:a16="http://schemas.microsoft.com/office/drawing/2014/main" id="{AED193ED-1A9E-A04F-BB0E-FB69110FE0CC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57380" name="Rectangle 4">
            <a:extLst>
              <a:ext uri="{FF2B5EF4-FFF2-40B4-BE49-F238E27FC236}">
                <a16:creationId xmlns:a16="http://schemas.microsoft.com/office/drawing/2014/main" id="{8501E85A-EE1D-E943-87DB-B18FC1C18D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20416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>
            <a:extLst>
              <a:ext uri="{FF2B5EF4-FFF2-40B4-BE49-F238E27FC236}">
                <a16:creationId xmlns:a16="http://schemas.microsoft.com/office/drawing/2014/main" id="{BF002923-F13E-EBEB-3632-B82964C3AC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748B6C-E2A2-8843-A891-E74CC7140E2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5954" name="Rectangle 2">
            <a:extLst>
              <a:ext uri="{FF2B5EF4-FFF2-40B4-BE49-F238E27FC236}">
                <a16:creationId xmlns:a16="http://schemas.microsoft.com/office/drawing/2014/main" id="{BA1084FE-1886-121B-F6A5-2AB347FFB3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>
            <a:extLst>
              <a:ext uri="{FF2B5EF4-FFF2-40B4-BE49-F238E27FC236}">
                <a16:creationId xmlns:a16="http://schemas.microsoft.com/office/drawing/2014/main" id="{3F802E9D-5AF6-8ABB-9DC9-4B58AB2F7A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7DF3B30-23B5-3E4D-8C37-4A4A2B679D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C5773A0-774F-E84E-8996-4E2C7EDC16C9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7186" name="Rectangle 2">
            <a:extLst>
              <a:ext uri="{FF2B5EF4-FFF2-40B4-BE49-F238E27FC236}">
                <a16:creationId xmlns:a16="http://schemas.microsoft.com/office/drawing/2014/main" id="{20266760-91AD-9843-BA40-4833057043B6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77187" name="Rectangle 3">
            <a:extLst>
              <a:ext uri="{FF2B5EF4-FFF2-40B4-BE49-F238E27FC236}">
                <a16:creationId xmlns:a16="http://schemas.microsoft.com/office/drawing/2014/main" id="{E247A510-2665-D240-8609-9CE2B8F7C3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28234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80BB81B-2B57-0644-908A-6C23D73A0DC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A554ED2-2879-5B42-A94D-4A6F7724CD6A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058" name="Rectangle 2">
            <a:extLst>
              <a:ext uri="{FF2B5EF4-FFF2-40B4-BE49-F238E27FC236}">
                <a16:creationId xmlns:a16="http://schemas.microsoft.com/office/drawing/2014/main" id="{69589053-FA8F-FD4C-9553-C511AC19837B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45060" name="Rectangle 4">
            <a:extLst>
              <a:ext uri="{FF2B5EF4-FFF2-40B4-BE49-F238E27FC236}">
                <a16:creationId xmlns:a16="http://schemas.microsoft.com/office/drawing/2014/main" id="{C0CC4038-6E20-B140-BE4B-C1385C88BF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859344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C635DBA-C33F-C341-A6C9-DC0A5B7BB6C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97C6FD-7BB5-254B-BFB8-66A116FB6509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6418" name="Rectangle 2">
            <a:extLst>
              <a:ext uri="{FF2B5EF4-FFF2-40B4-BE49-F238E27FC236}">
                <a16:creationId xmlns:a16="http://schemas.microsoft.com/office/drawing/2014/main" id="{A513FC96-04A5-E148-8A90-E3E81D0479C6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16420" name="Rectangle 4">
            <a:extLst>
              <a:ext uri="{FF2B5EF4-FFF2-40B4-BE49-F238E27FC236}">
                <a16:creationId xmlns:a16="http://schemas.microsoft.com/office/drawing/2014/main" id="{A303A5B9-E6CF-9540-BBA8-2087169016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35728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265068F-6ECB-FB4D-92C1-B2174E209E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201C15A-2BEA-0247-86EB-05254C66510F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8466" name="Rectangle 2">
            <a:extLst>
              <a:ext uri="{FF2B5EF4-FFF2-40B4-BE49-F238E27FC236}">
                <a16:creationId xmlns:a16="http://schemas.microsoft.com/office/drawing/2014/main" id="{3A621372-37BD-D24D-9000-6B49997A4B9C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66825" y="725488"/>
            <a:ext cx="4784725" cy="3587750"/>
          </a:xfrm>
          <a:noFill/>
          <a:ln w="12700" cap="flat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318468" name="Rectangle 4">
            <a:extLst>
              <a:ext uri="{FF2B5EF4-FFF2-40B4-BE49-F238E27FC236}">
                <a16:creationId xmlns:a16="http://schemas.microsoft.com/office/drawing/2014/main" id="{01F4C24A-744A-E444-9A89-6FD2C8D8AA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4658429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29CF7CC-AA61-7247-951E-A9DBC9A2FF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588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88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AB41360-06CA-C048-9F96-B8E8ACC2BDE7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588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zh-CN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8034" name="Rectangle 2">
            <a:extLst>
              <a:ext uri="{FF2B5EF4-FFF2-40B4-BE49-F238E27FC236}">
                <a16:creationId xmlns:a16="http://schemas.microsoft.com/office/drawing/2014/main" id="{BECBA89B-7924-D945-929A-39A26779F9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28035" name="Rectangle 3">
            <a:extLst>
              <a:ext uri="{FF2B5EF4-FFF2-40B4-BE49-F238E27FC236}">
                <a16:creationId xmlns:a16="http://schemas.microsoft.com/office/drawing/2014/main" id="{72A7D231-F08D-2440-8A1D-E89D67E8DF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6702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B0DEFA09-62A8-134B-81C2-A1C902F596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F96344-9057-5346-BAE8-B0F9E543302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1D8D96DA-4A41-0343-893D-D661496D58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0950" y="708025"/>
            <a:ext cx="4814888" cy="3611563"/>
          </a:xfrm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7B39CBE2-E500-B447-81A8-F7B1E1F0D1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42975" y="4564063"/>
            <a:ext cx="5429250" cy="43338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>
            <a:extLst>
              <a:ext uri="{FF2B5EF4-FFF2-40B4-BE49-F238E27FC236}">
                <a16:creationId xmlns:a16="http://schemas.microsoft.com/office/drawing/2014/main" id="{5CF59BFC-6545-5E4B-94C1-A64038DEAF2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AA7B4A-9E31-3041-8DAE-0327756E730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DB54F1D7-E835-7146-A1F1-630420E0F9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FAD32121-5C51-E04B-B0B6-FE6C8F66EB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E644E1-5405-4BC2-9597-85334D1206F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en-US" dirty="0"/>
              <a:t>-level of autonomous systems</a:t>
            </a:r>
          </a:p>
          <a:p>
            <a:r>
              <a:rPr lang="en-US" dirty="0"/>
              <a:t>-e.g., YouTube,</a:t>
            </a:r>
            <a:r>
              <a:rPr lang="en-US" baseline="0" dirty="0"/>
              <a:t> AT&amp;T, </a:t>
            </a:r>
            <a:r>
              <a:rPr lang="en-US" baseline="0" dirty="0" err="1"/>
              <a:t>pakistan</a:t>
            </a:r>
            <a:r>
              <a:rPr lang="en-US" baseline="0" dirty="0"/>
              <a:t> telecom</a:t>
            </a:r>
          </a:p>
          <a:p>
            <a:r>
              <a:rPr lang="en-US" baseline="0" dirty="0"/>
              <a:t>-routing is done on IP addresses, so when someone wants to go to YouTube they get YouTube’s IP address and YouTube announces to the world that they have the </a:t>
            </a:r>
            <a:r>
              <a:rPr lang="en-US" baseline="0" dirty="0" err="1"/>
              <a:t>ip</a:t>
            </a:r>
            <a:r>
              <a:rPr lang="en-US" baseline="0" dirty="0"/>
              <a:t> address and traffic is forwarded towards them. So here </a:t>
            </a:r>
            <a:r>
              <a:rPr lang="en-US" baseline="0" dirty="0" err="1"/>
              <a:t>multinet</a:t>
            </a:r>
            <a:r>
              <a:rPr lang="en-US" baseline="0" dirty="0"/>
              <a:t> would route to it’s provider </a:t>
            </a:r>
            <a:r>
              <a:rPr lang="en-US" baseline="0" dirty="0" err="1"/>
              <a:t>pakistan</a:t>
            </a:r>
            <a:r>
              <a:rPr lang="en-US" baseline="0" dirty="0"/>
              <a:t> telecom that then forwards the traffic on to </a:t>
            </a:r>
            <a:r>
              <a:rPr lang="en-US" baseline="0" dirty="0" err="1"/>
              <a:t>youtube</a:t>
            </a:r>
            <a:r>
              <a:rPr lang="en-US" baseline="0" dirty="0"/>
              <a:t>.</a:t>
            </a:r>
          </a:p>
          <a:p>
            <a:r>
              <a:rPr lang="en-US" baseline="0" dirty="0"/>
              <a:t>-these networks chosen for a specific reason which is that there was an incident in </a:t>
            </a:r>
            <a:r>
              <a:rPr lang="en-US" baseline="0" dirty="0" err="1"/>
              <a:t>february</a:t>
            </a:r>
            <a:r>
              <a:rPr lang="en-US" baseline="0" dirty="0"/>
              <a:t> 2008 </a:t>
            </a:r>
            <a:r>
              <a:rPr lang="en-US" baseline="0" dirty="0" err="1"/>
              <a:t>pakistan</a:t>
            </a:r>
            <a:r>
              <a:rPr lang="en-US" baseline="0" dirty="0"/>
              <a:t> telecom actually high jacked traffic going to </a:t>
            </a:r>
            <a:r>
              <a:rPr lang="en-US" baseline="0" dirty="0" err="1"/>
              <a:t>youtube</a:t>
            </a:r>
            <a:r>
              <a:rPr lang="en-US" baseline="0" dirty="0"/>
              <a:t> (misconfiguration).</a:t>
            </a:r>
          </a:p>
          <a:p>
            <a:r>
              <a:rPr lang="en-US" baseline="0" dirty="0"/>
              <a:t>-they announced to the world that they’re </a:t>
            </a:r>
            <a:r>
              <a:rPr lang="en-US" baseline="0" dirty="0" err="1"/>
              <a:t>youtube</a:t>
            </a:r>
            <a:r>
              <a:rPr lang="en-US" baseline="0" dirty="0"/>
              <a:t> and traffic destined to </a:t>
            </a:r>
            <a:r>
              <a:rPr lang="en-US" baseline="0" dirty="0" err="1"/>
              <a:t>youtube</a:t>
            </a:r>
            <a:r>
              <a:rPr lang="en-US" baseline="0" dirty="0"/>
              <a:t> was routed to them</a:t>
            </a:r>
          </a:p>
          <a:p>
            <a:r>
              <a:rPr lang="en-US" baseline="0" dirty="0"/>
              <a:t>-</a:t>
            </a:r>
            <a:r>
              <a:rPr lang="en-US" baseline="0" dirty="0" err="1"/>
              <a:t>youtube</a:t>
            </a:r>
            <a:r>
              <a:rPr lang="en-US" baseline="0" dirty="0"/>
              <a:t> was unavailable for a couple of hours as operators phone each other to figure out what was going on.</a:t>
            </a: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E644E1-5405-4BC2-9597-85334D1206F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E644E1-5405-4BC2-9597-85334D1206F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en-US" dirty="0"/>
              <a:t>Our</a:t>
            </a:r>
            <a:r>
              <a:rPr lang="en-US" baseline="0" dirty="0"/>
              <a:t> works focuses on attacks of this flavor..</a:t>
            </a:r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7">
            <a:extLst>
              <a:ext uri="{FF2B5EF4-FFF2-40B4-BE49-F238E27FC236}">
                <a16:creationId xmlns:a16="http://schemas.microsoft.com/office/drawing/2014/main" id="{AAA11381-13C9-4F66-347D-559E33C811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F2BCCA-77C3-E34C-86C9-066384F8FBC2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9026" name="Rectangle 2">
            <a:extLst>
              <a:ext uri="{FF2B5EF4-FFF2-40B4-BE49-F238E27FC236}">
                <a16:creationId xmlns:a16="http://schemas.microsoft.com/office/drawing/2014/main" id="{E5C0CC81-3C16-B2AF-AE9B-E25FAD43CC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4FC75A87-7B83-E748-8E2E-3BC605818D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7">
            <a:extLst>
              <a:ext uri="{FF2B5EF4-FFF2-40B4-BE49-F238E27FC236}">
                <a16:creationId xmlns:a16="http://schemas.microsoft.com/office/drawing/2014/main" id="{31BF2CFF-BAFD-D04E-AF83-1195EDB14B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F0D1CAC-0280-4841-9E09-F51CD6380AA3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E94DAB38-70D3-F146-A36F-40341C6B83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1" name="Rectangle 3">
            <a:extLst>
              <a:ext uri="{FF2B5EF4-FFF2-40B4-BE49-F238E27FC236}">
                <a16:creationId xmlns:a16="http://schemas.microsoft.com/office/drawing/2014/main" id="{7200A0FC-AE4D-4547-A631-14B036F936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>
            <a:extLst>
              <a:ext uri="{FF2B5EF4-FFF2-40B4-BE49-F238E27FC236}">
                <a16:creationId xmlns:a16="http://schemas.microsoft.com/office/drawing/2014/main" id="{1366781B-3CE4-F64C-BC84-6E30DF10CA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73E412-E6FC-EA49-A14E-C64B298A1DE7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938" name="Rectangle 2">
            <a:extLst>
              <a:ext uri="{FF2B5EF4-FFF2-40B4-BE49-F238E27FC236}">
                <a16:creationId xmlns:a16="http://schemas.microsoft.com/office/drawing/2014/main" id="{EF345451-17DE-8942-A4E8-F5E2506048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9" name="Rectangle 3">
            <a:extLst>
              <a:ext uri="{FF2B5EF4-FFF2-40B4-BE49-F238E27FC236}">
                <a16:creationId xmlns:a16="http://schemas.microsoft.com/office/drawing/2014/main" id="{B42B3380-5B20-7A45-AF7C-C45376D3A7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>
            <a:extLst>
              <a:ext uri="{FF2B5EF4-FFF2-40B4-BE49-F238E27FC236}">
                <a16:creationId xmlns:a16="http://schemas.microsoft.com/office/drawing/2014/main" id="{2D9376AF-4A42-9844-AE87-0528CF56B66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8EBE8A-599A-3B42-BA2E-4B54CDD5C68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986" name="Rectangle 2">
            <a:extLst>
              <a:ext uri="{FF2B5EF4-FFF2-40B4-BE49-F238E27FC236}">
                <a16:creationId xmlns:a16="http://schemas.microsoft.com/office/drawing/2014/main" id="{EC67F7A2-4885-B646-AACE-A4EE5BD481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7" name="Rectangle 3">
            <a:extLst>
              <a:ext uri="{FF2B5EF4-FFF2-40B4-BE49-F238E27FC236}">
                <a16:creationId xmlns:a16="http://schemas.microsoft.com/office/drawing/2014/main" id="{0725ED61-F3E2-FA46-9118-69223CCD5B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>
            <a:extLst>
              <a:ext uri="{FF2B5EF4-FFF2-40B4-BE49-F238E27FC236}">
                <a16:creationId xmlns:a16="http://schemas.microsoft.com/office/drawing/2014/main" id="{C284FC46-7AB7-A64B-8553-497ADCDDD3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22CDD8-B4E1-4048-A87D-FF3B7C482F5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4B497CA0-0D0E-E644-8752-00539B3750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>
            <a:extLst>
              <a:ext uri="{FF2B5EF4-FFF2-40B4-BE49-F238E27FC236}">
                <a16:creationId xmlns:a16="http://schemas.microsoft.com/office/drawing/2014/main" id="{222BDDB4-EE5D-AB48-8EB0-8C1499A515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>
            <a:extLst>
              <a:ext uri="{FF2B5EF4-FFF2-40B4-BE49-F238E27FC236}">
                <a16:creationId xmlns:a16="http://schemas.microsoft.com/office/drawing/2014/main" id="{C7B17C0F-3A92-C583-2055-F2627F4063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0EBD0A6-507F-7048-9CF1-FB99BC2D8950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1074" name="Rectangle 2">
            <a:extLst>
              <a:ext uri="{FF2B5EF4-FFF2-40B4-BE49-F238E27FC236}">
                <a16:creationId xmlns:a16="http://schemas.microsoft.com/office/drawing/2014/main" id="{91ED8B4A-0170-1B41-FDA5-7225248348D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8DD75D9D-8236-0332-5690-EFF3A380DF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Slide Image Placeholder 1">
            <a:extLst>
              <a:ext uri="{FF2B5EF4-FFF2-40B4-BE49-F238E27FC236}">
                <a16:creationId xmlns:a16="http://schemas.microsoft.com/office/drawing/2014/main" id="{5C4746ED-DCBB-49AF-74B5-3227552A363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4" name="Notes Placeholder 2">
            <a:extLst>
              <a:ext uri="{FF2B5EF4-FFF2-40B4-BE49-F238E27FC236}">
                <a16:creationId xmlns:a16="http://schemas.microsoft.com/office/drawing/2014/main" id="{07656C51-01DA-324A-ABB5-49C253EA98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000">
                <a:latin typeface="Times New Roman" panose="02020603050405020304" pitchFamily="18" charset="0"/>
                <a:ea typeface="ＭＳ Ｐゴシック" panose="020B0600070205080204" pitchFamily="34" charset="-128"/>
              </a:rPr>
              <a:t>Figure: Computer Networking - A Top Down Approach, 7</a:t>
            </a:r>
            <a:r>
              <a:rPr lang="en-US" altLang="en-US" sz="2000" baseline="30000">
                <a:latin typeface="Times New Roman" panose="02020603050405020304" pitchFamily="18" charset="0"/>
                <a:ea typeface="ＭＳ Ｐゴシック" panose="020B0600070205080204" pitchFamily="34" charset="-128"/>
              </a:rPr>
              <a:t>th</a:t>
            </a:r>
            <a:r>
              <a:rPr lang="en-US" altLang="en-US" sz="2000">
                <a:latin typeface="Times New Roman" panose="02020603050405020304" pitchFamily="18" charset="0"/>
                <a:ea typeface="ＭＳ Ｐゴシック" panose="020B0600070205080204" pitchFamily="34" charset="-128"/>
              </a:rPr>
              <a:t> edition, Figure 6.19</a:t>
            </a:r>
          </a:p>
        </p:txBody>
      </p:sp>
      <p:sp>
        <p:nvSpPr>
          <p:cNvPr id="100355" name="Slide Number Placeholder 3">
            <a:extLst>
              <a:ext uri="{FF2B5EF4-FFF2-40B4-BE49-F238E27FC236}">
                <a16:creationId xmlns:a16="http://schemas.microsoft.com/office/drawing/2014/main" id="{675BC46C-95A5-F933-AED6-97A581ECC4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1pPr>
            <a:lvl2pPr marL="742950" indent="-285750" defTabSz="957263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2pPr>
            <a:lvl3pPr marL="1143000" indent="-228600" defTabSz="957263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3pPr>
            <a:lvl4pPr marL="1600200" indent="-228600" defTabSz="957263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4pPr>
            <a:lvl5pPr marL="2057400" indent="-228600" defTabSz="957263"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defRPr>
            </a:lvl9pPr>
          </a:lstStyle>
          <a:p>
            <a:fld id="{9A508241-E84A-5642-9B86-63A1015D5B6E}" type="slidenum">
              <a:rPr lang="en-US" altLang="en-US" sz="1300" b="0" smtClean="0">
                <a:latin typeface="Times New Roman" panose="02020603050405020304" pitchFamily="18" charset="0"/>
              </a:rPr>
              <a:pPr/>
              <a:t>13</a:t>
            </a:fld>
            <a:endParaRPr lang="en-US" altLang="en-US" sz="1300" b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>
            <a:extLst>
              <a:ext uri="{FF2B5EF4-FFF2-40B4-BE49-F238E27FC236}">
                <a16:creationId xmlns:a16="http://schemas.microsoft.com/office/drawing/2014/main" id="{7A1BAADD-4986-50C6-3456-A0CC7D58C6D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572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572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57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6C3974-26BF-1148-B932-94AB4C850DA4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572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170" name="Rectangle 2">
            <a:extLst>
              <a:ext uri="{FF2B5EF4-FFF2-40B4-BE49-F238E27FC236}">
                <a16:creationId xmlns:a16="http://schemas.microsoft.com/office/drawing/2014/main" id="{7130F711-AC77-0340-0BE9-FB5891BBA3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Rectangle 3">
            <a:extLst>
              <a:ext uri="{FF2B5EF4-FFF2-40B4-BE49-F238E27FC236}">
                <a16:creationId xmlns:a16="http://schemas.microsoft.com/office/drawing/2014/main" id="{9DCDFD99-8411-DB5C-A130-59608595C1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A9C8D7-0FB7-410F-0EEC-0721868F94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F11D74-FB2F-4048-9E9A-C8C0516E9F4F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5E0803-E532-9A7D-5B95-0399517B2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0EBAF5-65BB-0290-98AE-C3F8A0D6E9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6DC6-2B26-7D4E-BD61-1190653B01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48691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8B7687-453C-B969-DB30-C38B1D555E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98E2CA-DEC3-AF4C-896B-BBEA27FB128C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306FCB-0ADC-862B-3081-74A3B4F95B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4F4F62-C0DD-70BC-F577-BDA7C36F4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E1E4D-F584-EF4E-9FE9-4C51BB71D9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12036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0DDB49-8F43-20BE-CD36-FE57FA9851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B32CE1-3FED-F346-B5F8-983A8DA27862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EF7205-52C2-8B14-483A-3FFC8798BC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3784C5-FF12-E256-270C-329E7317EE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1E1C0D-6E47-B54F-ACB8-7695D93E2D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89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192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6D8632E-DE09-65C3-97CF-ED1CF750D8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F22864-B64E-8346-9A9D-5C9F555E61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51484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7625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72367-173F-4F9A-E079-360599BF9F4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F0BE25-080E-7541-B130-B6036AD2DE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6904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2192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809E914-4689-5E5C-EE6D-C971230115B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E433C-71FB-0C42-8DD7-F742F66549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32316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0263E5D-2C3D-E343-9185-B364E57F701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851AE3-D314-DD48-B3E1-D1432A74BB8C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F85403-0CA0-3D40-97DD-9021CE893E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6897789-310A-F745-8B84-00C6795430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FFC74E-6CCA-3848-AAF6-CFC630EC0F82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188107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957A564-2168-F846-AC6C-5EA7411279D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7668E3-2338-1748-B98D-BDED83D86150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927F68-B023-CD47-94FB-988F1D1E208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C512E51-3349-9545-8C5D-C7F97FB9E52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D16A73-F503-5440-82D0-DB86EBDD50DD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61880663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BE787F1-52BC-4544-85ED-E1F3E30CBF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CF49D5-A625-6A4F-8062-D7C85D5A9D3B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8441D1-CC16-F543-8E88-4A4CB45053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9C6DA3C-B798-F44E-BE6E-C9242195DE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43D7894-EB5C-AF44-9680-175E2BEBAC84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2300166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CB72415-2C83-184F-B731-E29280242AB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D3CA1E-F2CB-6A48-BAD8-F1CE6180BEEB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BBC70AC-1E7E-444C-BD57-57FBD74B763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B07F2F-F478-924C-8893-F0C08104506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6A1427-4AE4-484A-BDCA-A0A8D94D9AA9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5302258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BE9687A-3E89-8249-A998-096F0FF444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0742BC-EBBF-3148-AA7F-F62B13604C47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1B0B79B-529B-D044-A2D2-C595B45914D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34DFF17-4035-1444-9D8D-F8BE26F84BF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ADD73A-F8C0-9740-9A33-3BEDEE5CA78F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178454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0FB78E-3D15-F9D4-6B43-702D7D0163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81081C-219A-A74E-8096-3E2C56546585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A98B89-A9AD-A850-4DC2-110ECE16D3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9BCA62-AF1E-5719-02C0-83F3186F9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ADDB5-77E5-534A-9E7A-A60B379F16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50011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5FC89070-E44B-3B42-9A68-5213A1D2A7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76BA1E-6FE6-7447-9629-F4D77931ECED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7EB7644-46D2-AC4D-8710-283848F79D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B3B9398-7E14-6F4B-B0A6-5EE00F320B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02CFAE-B6D1-A040-A9EF-DA027DC87CE4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59512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1261630-B0B7-1940-9B4C-7F3BF2246F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F9D9FD-C6EB-2745-AC58-D8A5DAC75BE7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3713D83-6840-3148-A933-B2B8A9CD26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E0BC569-E7E5-204F-BF2E-592ADF5112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48E5C8-B485-E04F-89D5-D55E40A8E6A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4358190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7F26ECE-5DE7-C142-857D-6308089C78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E52F2D-E32A-CF48-B41E-57D930C12344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4D47132-41CA-7D48-BBB6-3FBD68D845B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BF7E6A-5FF1-C442-9A7E-745593D5FA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325BED-856E-1141-A0B4-D25AF6DE5A2D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5037609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3C12C10-55D9-6E4B-B03F-1858A5B566B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267CDE-D758-2846-B611-591883E73906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AE3B39-E9DB-7548-A87A-C89C40FBD35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3CB7F88-46BF-7C49-A8B4-7A0F05BF18F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145D108-EAD3-4C49-A160-E3DF988354D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2241652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CF7481F-F60C-5941-80A8-8359014407E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5E4C9E-B597-C044-A5F0-2201B7D1E93D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846668-29F0-5A45-9925-8E7718A2E87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DF39C43-2452-4A4A-A610-CB59574937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CF4BC8-D915-CC43-97AB-682EBDAC7E6C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6274900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304800"/>
            <a:ext cx="1943100" cy="5791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04800"/>
            <a:ext cx="5676900" cy="5791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5C776CA-0481-AF41-9343-2C56C63ED8B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88A6AF-76C7-E54F-9161-8440C3A41927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4258ED5-EE13-DF48-A96A-FAD82C7DB2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F224FB0-B5C3-5D4D-A77C-C00DF605443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43E9E9-A631-E742-AC58-14899622E6BC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6911776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902A8D-4959-E076-04C8-ABBDB3C6A5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ABD128-74EA-3049-8955-D09321A79661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E0FC18-B67B-D173-4722-AD24824451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9B4F7E-0518-78B8-2981-E1E56B24B2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BCCFA9-98DF-3445-AF38-DFC040054D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61320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7CFB7F-ACF6-7F13-C363-C9B593E635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D90B3A-E3D3-524C-9FB1-20C7CC949A7B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2480417-A4D4-4807-9EC7-8343BADC0E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8D17B1-708F-0E5F-4CB7-CC8E819E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5B33E6-E29D-F74E-A082-1C3F2E4EAF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11282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B70C37-3B6A-B890-FEF6-FE7226FF0B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F1EAC9-31C1-424D-9C17-C0259BF8D31F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422F4C-EE57-B21C-63A8-CC436D4CD5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41029B-AB03-5CC5-A77E-CC77550A99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4C181D-F700-F24F-A947-880A198C4C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05748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9DFDA3C3-AE31-FEDB-1B04-4A43EE8032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B3F1DE-733F-8549-A8F4-06E48C0E55FD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53BF3C2-4460-141A-4420-DDB0F5EA87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991FC92-1C4B-C122-66AC-074B147426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68026-DD09-6647-B43B-2C5CA286B2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1606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A4D9E3-B8D0-7AC3-F9D0-7337B46A17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50FA64-A639-DA4A-BFF5-DB6AE66153BE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3FBDC-A346-3DD6-0BD2-B099AEE41A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762B65-9EB3-99A5-D396-B5C0EAFC63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2B3443-796C-E148-A36F-BB6B905946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548971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B95CACD3-4F45-CFA4-475C-999ABDAC87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FEE73A-103C-514B-A931-A9203F34F1D9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FA95924F-4804-8F60-6CC5-9AD39271F0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B94351EC-F826-A813-9496-EF163CC78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24A86D-414F-D44B-8317-F869CF6B44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028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3026F36-87B9-5AFF-2C15-37E9644DAF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B6C096-5653-824E-9FC8-A571A2132E95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241EBFE6-DB07-7CAF-629F-EB98069029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665FC9C-9ABA-F04C-6558-0E199E25D2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5F653-134D-004E-921B-31803B5B80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348286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F7E30DEF-1481-0ED3-CF0E-1676476A21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22B6C-AE4E-5043-B709-CBA439D9BA43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CA92885-62D9-647A-F9E3-4F429AFCC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D391CFE-D5C2-A720-2D62-260F53FC12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895986-B31A-D245-BC24-FD95E60280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74714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1904645-9290-E326-2741-793D87B90F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FC43A-506C-534B-9E8A-3290D87506D9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0F7C197-8694-7786-99FB-DDC81E05B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57E52D02-EF8B-EF6D-2D00-1A4531A923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CEA9A0-E170-2C49-8A73-9D27DB089A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35312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0C35BB4-FEF6-2A56-8ABD-0F515397DE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D428C2-2CEF-F644-A861-8FCD6A3205F5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065C3E5-6E98-63E5-7E11-CE258B62C6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DB80326-A29D-D4CB-AE0E-D876DDD535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E9B94E-0A1D-D84E-ABB1-65BB643FEB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13573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9D3FA9-34F0-9C86-2213-5B02775F97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89C4BA-33DC-904A-A478-47B49A6E2C9B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D9E068-E255-8B75-838F-7229A827AB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AD518B-8FBD-974F-68AE-B6FAD2530C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B2BEB-B42D-1D44-B67F-9DBDAB0F71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439371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699FBA-20C3-3799-33C5-C2E40ED032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363F9-0F17-DB48-97AE-B81601345824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C372D7-CEFE-25E2-ED0E-391D39D4A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311EA2-D573-8360-FF93-6D831F8D20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B2DCA8-27F8-AC48-9530-B8637151D8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59291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192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930312-3EDB-8410-7A9D-C7469EF5D7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11629-CB17-F54E-A6C0-BB2660F07E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01999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219200"/>
            <a:ext cx="41529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62500" y="1219200"/>
            <a:ext cx="41529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5B2C156-27F7-D125-9F13-2BC7FFF9F3B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ED4A9-4126-754C-A62C-78FB1F56E2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420522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7625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4C572F-D945-9E6E-66D0-0BB08BB8B34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001000" y="6324600"/>
            <a:ext cx="914400" cy="3810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384057-3682-3247-8B62-770AF49096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95549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F1588DB-5F1D-0AA6-58B2-16C0EFE61E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F67CBF-B506-C045-A550-BF5CD671FF40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5DEBE4C-409F-CC61-2985-9DA8941EE5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EB28FC4-7F20-4D20-E5C6-F3D9D89015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C5A145-D809-284F-8796-90B4E10FFB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308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1F35B21F-FF9D-2F4C-49E4-B1E095C7D5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8C0427-BD59-6C4E-866C-C51E129470B3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B187434-9391-5E0C-18BF-829D25D0FE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15A3703-7CC4-6E5B-B623-14C4545D41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32C4E1-58FB-5547-847A-36B06D634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7626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8E14310-9F9C-2A0D-989A-B9540ED80E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BABDC9-28DF-AC49-A257-52F7B30E3581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B2133FA-C5C0-148D-A50B-088F62C348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0D79D6D-37AB-7B6D-44F9-A354AF1D21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A06FAF-609B-0F4F-99A6-1180E4D015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4406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9300AAE8-20C5-1E83-0B54-3300C945FA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F2927B-FFDC-2F43-8594-E7E0F2C2411A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EAD28FFA-27FD-17DD-D076-C7054D167C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5DFFFC0F-311C-6227-6A33-F2051CF094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27995-3B73-9E4E-8C97-548DB1B585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9509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D232C15-C753-FA04-4955-8366DF7CB7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6D36EF-2A2C-4B49-B50E-2F41AE20532C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7AC87A7A-47F5-83EE-13D5-FF1041B5FB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794F225-E84F-0CE9-6C9F-DED169D87C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9FCE31-A327-9849-951F-7C36BE11B6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93792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FAB0C5C-3D71-A5B3-3FFD-21C9FFBD91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5F0DAA-530C-324E-ACD8-C62C2CB19DBC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7536C7F4-B69F-A1B0-B631-A4F66D9D82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9EDEC979-3D33-1B96-092E-58F7AC0D59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FA4A6A-6451-0D43-B693-562DB02027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2341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itle Placeholder 1">
            <a:extLst>
              <a:ext uri="{FF2B5EF4-FFF2-40B4-BE49-F238E27FC236}">
                <a16:creationId xmlns:a16="http://schemas.microsoft.com/office/drawing/2014/main" id="{002194EC-6A60-9103-30FD-6F4AA5BC6206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4035" name="Text Placeholder 2">
            <a:extLst>
              <a:ext uri="{FF2B5EF4-FFF2-40B4-BE49-F238E27FC236}">
                <a16:creationId xmlns:a16="http://schemas.microsoft.com/office/drawing/2014/main" id="{ED68F56A-BE03-E521-BAC7-5456E065B3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381000" y="1219200"/>
            <a:ext cx="8534400" cy="490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D66456-2F93-21BC-1067-D8B3589E2EA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B600BFCF-209B-1149-B054-D3475E781CA0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A17747-A807-4C1F-1587-A1E3F1BE280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Courier New" pitchFamily="-105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9E6E8C-3345-24D8-49B0-A06E757508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52E6A37D-1EED-9E46-AB7C-2FCFDF0095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1816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  <p:sldLayoutId id="2147483812" r:id="rId9"/>
    <p:sldLayoutId id="2147483813" r:id="rId10"/>
    <p:sldLayoutId id="2147483814" r:id="rId11"/>
    <p:sldLayoutId id="2147483815" r:id="rId12"/>
    <p:sldLayoutId id="2147483817" r:id="rId13"/>
    <p:sldLayoutId id="2147483820" r:id="rId14"/>
  </p:sldLayoutIdLst>
  <p:hf hdr="0" ftr="0" dt="0"/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000090"/>
          </a:solidFill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rgbClr val="800000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ＭＳ Ｐゴシック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55A718EB-4ED3-1948-BA54-40062E71B6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04800"/>
            <a:ext cx="7772400" cy="1143000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EDCB1E1D-D558-A443-B01D-5D93E2B2B0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C296BECD-B934-A246-A7D0-93F3AC9F6C7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fld id="{4E7E50A1-6371-7A40-83A1-907317A4B591}" type="datetime1">
              <a:rPr lang="en-US" altLang="zh-CN" smtClean="0"/>
              <a:t>4/29/26</a:t>
            </a:fld>
            <a:endParaRPr lang="en-US" altLang="zh-CN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E25039D-C615-8C49-A2C0-FDC447725B1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r>
              <a:rPr lang="en-US" altLang="zh-CN"/>
              <a:t>Network Layer: Control Plane</a:t>
            </a: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76B529D9-5A50-464A-B68E-5D7FBEADB07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Times New Roman" panose="02020603050405020304" pitchFamily="18" charset="0"/>
                <a:ea typeface="宋体" panose="02010600030101010101" pitchFamily="2" charset="-122"/>
              </a:defRPr>
            </a:lvl1pPr>
          </a:lstStyle>
          <a:p>
            <a:fld id="{9BC13B7E-EAA7-EC4F-AA51-FD4758C18C2F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3973509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  <p:sldLayoutId id="2147483830" r:id="rId9"/>
    <p:sldLayoutId id="2147483831" r:id="rId10"/>
    <p:sldLayoutId id="2147483832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accent2"/>
          </a:solidFill>
          <a:latin typeface="Arial Black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305C0DC5-2E9B-CF5A-B6C9-3E0DBC98A44C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8B65467C-9468-0483-FE35-AE218091A4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381000" y="1219200"/>
            <a:ext cx="8534400" cy="490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C60BD6-B587-8279-56A0-E5D6D2EAEFE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091EA724-8535-B744-883A-5639BCFC83E2}" type="datetime1">
              <a:rPr lang="en-US" altLang="en-US"/>
              <a:pPr>
                <a:defRPr/>
              </a:pPr>
              <a:t>4/29/26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44CE82-A57D-3485-47DE-B0BF40287FE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Courier New" pitchFamily="-105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5F3B83-BD5E-CC61-81EE-534BE9ED41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11E176E-B86E-684F-A983-567D388E43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7054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  <p:sldLayoutId id="2147483845" r:id="rId12"/>
    <p:sldLayoutId id="2147483846" r:id="rId13"/>
    <p:sldLayoutId id="2147483847" r:id="rId14"/>
  </p:sldLayoutIdLst>
  <p:hf hdr="0" ftr="0" dt="0"/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000090"/>
          </a:solidFill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rgbClr val="000090"/>
          </a:solidFill>
          <a:latin typeface="Calibri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rgbClr val="800000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ＭＳ Ｐゴシック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7" Type="http://schemas.openxmlformats.org/officeDocument/2006/relationships/oleObject" Target="../embeddings/oleObject21.bin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0.bin"/><Relationship Id="rId5" Type="http://schemas.openxmlformats.org/officeDocument/2006/relationships/oleObject" Target="../embeddings/oleObject19.bin"/><Relationship Id="rId4" Type="http://schemas.openxmlformats.org/officeDocument/2006/relationships/image" Target="../media/image4.e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3" Type="http://schemas.openxmlformats.org/officeDocument/2006/relationships/oleObject" Target="../embeddings/oleObject22.bin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24.bin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3.bin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32.png"/><Relationship Id="rId9" Type="http://schemas.openxmlformats.org/officeDocument/2006/relationships/oleObject" Target="../embeddings/oleObject26.bin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6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3" Type="http://schemas.openxmlformats.org/officeDocument/2006/relationships/oleObject" Target="../embeddings/oleObject22.bin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24.bin"/><Relationship Id="rId11" Type="http://schemas.openxmlformats.org/officeDocument/2006/relationships/oleObject" Target="../embeddings/oleObject29.bin"/><Relationship Id="rId5" Type="http://schemas.openxmlformats.org/officeDocument/2006/relationships/oleObject" Target="../embeddings/oleObject23.bin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32.png"/><Relationship Id="rId9" Type="http://schemas.openxmlformats.org/officeDocument/2006/relationships/oleObject" Target="../embeddings/oleObject26.bin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1.xml"/><Relationship Id="rId4" Type="http://schemas.openxmlformats.org/officeDocument/2006/relationships/image" Target="../media/image35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6.xml"/><Relationship Id="rId5" Type="http://schemas.openxmlformats.org/officeDocument/2006/relationships/oleObject" Target="../embeddings/oleObject31.bin"/><Relationship Id="rId4" Type="http://schemas.openxmlformats.org/officeDocument/2006/relationships/image" Target="../media/image32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6.xml"/><Relationship Id="rId5" Type="http://schemas.openxmlformats.org/officeDocument/2006/relationships/oleObject" Target="../embeddings/oleObject32.bin"/><Relationship Id="rId4" Type="http://schemas.openxmlformats.org/officeDocument/2006/relationships/image" Target="../media/image32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6.xml"/><Relationship Id="rId5" Type="http://schemas.openxmlformats.org/officeDocument/2006/relationships/oleObject" Target="../embeddings/oleObject33.bin"/><Relationship Id="rId4" Type="http://schemas.openxmlformats.org/officeDocument/2006/relationships/image" Target="../media/image32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6.xml"/><Relationship Id="rId5" Type="http://schemas.openxmlformats.org/officeDocument/2006/relationships/oleObject" Target="../embeddings/oleObject35.bin"/><Relationship Id="rId4" Type="http://schemas.openxmlformats.org/officeDocument/2006/relationships/image" Target="../media/image32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3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.wmf"/><Relationship Id="rId5" Type="http://schemas.openxmlformats.org/officeDocument/2006/relationships/image" Target="../media/image1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4.bin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.bin"/><Relationship Id="rId5" Type="http://schemas.openxmlformats.org/officeDocument/2006/relationships/oleObject" Target="../embeddings/oleObject2.bin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3" Type="http://schemas.openxmlformats.org/officeDocument/2006/relationships/oleObject" Target="../embeddings/oleObject5.bin"/><Relationship Id="rId7" Type="http://schemas.openxmlformats.org/officeDocument/2006/relationships/oleObject" Target="../embeddings/oleObject8.bin"/><Relationship Id="rId12" Type="http://schemas.openxmlformats.org/officeDocument/2006/relationships/oleObject" Target="../embeddings/oleObject13.bin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7.bin"/><Relationship Id="rId11" Type="http://schemas.openxmlformats.org/officeDocument/2006/relationships/oleObject" Target="../embeddings/oleObject12.bin"/><Relationship Id="rId5" Type="http://schemas.openxmlformats.org/officeDocument/2006/relationships/oleObject" Target="../embeddings/oleObject6.bin"/><Relationship Id="rId10" Type="http://schemas.openxmlformats.org/officeDocument/2006/relationships/oleObject" Target="../embeddings/oleObject11.bin"/><Relationship Id="rId4" Type="http://schemas.openxmlformats.org/officeDocument/2006/relationships/image" Target="../media/image4.emf"/><Relationship Id="rId9" Type="http://schemas.openxmlformats.org/officeDocument/2006/relationships/oleObject" Target="../embeddings/oleObject10.bin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3.wm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0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0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7" Type="http://schemas.openxmlformats.org/officeDocument/2006/relationships/oleObject" Target="../embeddings/oleObject17.bin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6.bin"/><Relationship Id="rId5" Type="http://schemas.openxmlformats.org/officeDocument/2006/relationships/oleObject" Target="../embeddings/oleObject15.bin"/><Relationship Id="rId4" Type="http://schemas.openxmlformats.org/officeDocument/2006/relationships/image" Target="../media/image4.e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0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1">
            <a:extLst>
              <a:ext uri="{FF2B5EF4-FFF2-40B4-BE49-F238E27FC236}">
                <a16:creationId xmlns:a16="http://schemas.microsoft.com/office/drawing/2014/main" id="{C198ABE5-00C7-1A71-1614-673E811FF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A6A593-5868-B256-232D-39F35DFAE972}"/>
              </a:ext>
            </a:extLst>
          </p:cNvPr>
          <p:cNvSpPr txBox="1"/>
          <p:nvPr/>
        </p:nvSpPr>
        <p:spPr>
          <a:xfrm>
            <a:off x="0" y="1408113"/>
            <a:ext cx="9144000" cy="646112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Centaur" panose="020F0502020204030204" pitchFamily="34" charset="0"/>
              </a:rPr>
              <a:t>Computer Networks</a:t>
            </a:r>
          </a:p>
        </p:txBody>
      </p:sp>
      <p:sp>
        <p:nvSpPr>
          <p:cNvPr id="138243" name="TextBox 3">
            <a:extLst>
              <a:ext uri="{FF2B5EF4-FFF2-40B4-BE49-F238E27FC236}">
                <a16:creationId xmlns:a16="http://schemas.microsoft.com/office/drawing/2014/main" id="{AD9C53BC-2D44-BDD1-D4DA-C1B3667B8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516438"/>
            <a:ext cx="9144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9411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Nirupam Roy</a:t>
            </a:r>
          </a:p>
        </p:txBody>
      </p:sp>
      <p:sp>
        <p:nvSpPr>
          <p:cNvPr id="138244" name="TextBox 4">
            <a:extLst>
              <a:ext uri="{FF2B5EF4-FFF2-40B4-BE49-F238E27FC236}">
                <a16:creationId xmlns:a16="http://schemas.microsoft.com/office/drawing/2014/main" id="{EAC19BB3-14A7-0D5C-B1F2-45E8FE77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81563"/>
            <a:ext cx="9144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M-W 2:00-3:15pm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CSI 2117</a:t>
            </a:r>
          </a:p>
        </p:txBody>
      </p:sp>
      <p:pic>
        <p:nvPicPr>
          <p:cNvPr id="138245" name="Picture 5">
            <a:extLst>
              <a:ext uri="{FF2B5EF4-FFF2-40B4-BE49-F238E27FC236}">
                <a16:creationId xmlns:a16="http://schemas.microsoft.com/office/drawing/2014/main" id="{5953F1B0-2943-A3C1-812E-8ED00E2E3C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2038" y="2536825"/>
            <a:ext cx="18097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6" name="TextBox 6">
            <a:extLst>
              <a:ext uri="{FF2B5EF4-FFF2-40B4-BE49-F238E27FC236}">
                <a16:creationId xmlns:a16="http://schemas.microsoft.com/office/drawing/2014/main" id="{53E4FC6C-F820-C47F-92C2-B01B46B0D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942" y="2066925"/>
            <a:ext cx="38876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CMSC 417 : Spring 2026</a:t>
            </a:r>
          </a:p>
        </p:txBody>
      </p:sp>
      <p:sp>
        <p:nvSpPr>
          <p:cNvPr id="138247" name="TextBox 7">
            <a:extLst>
              <a:ext uri="{FF2B5EF4-FFF2-40B4-BE49-F238E27FC236}">
                <a16:creationId xmlns:a16="http://schemas.microsoft.com/office/drawing/2014/main" id="{E61B319E-D40E-CEA5-B5C1-11CA5CA15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78200"/>
            <a:ext cx="91440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Topic: Link </a:t>
            </a: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layer Devices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(Textbook chapter 2)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Number Placeholder 3">
            <a:extLst>
              <a:ext uri="{FF2B5EF4-FFF2-40B4-BE49-F238E27FC236}">
                <a16:creationId xmlns:a16="http://schemas.microsoft.com/office/drawing/2014/main" id="{5A33F09F-EC2A-5DB8-1A25-C8F1D174D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5A78B6-C969-0F45-A60E-86419CFDB872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50" name="Rectangle 2">
            <a:extLst>
              <a:ext uri="{FF2B5EF4-FFF2-40B4-BE49-F238E27FC236}">
                <a16:creationId xmlns:a16="http://schemas.microsoft.com/office/drawing/2014/main" id="{3A701835-0ED8-3790-75C5-FC3A449C3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Self Learning: Handling Misses</a:t>
            </a:r>
          </a:p>
        </p:txBody>
      </p:sp>
      <p:sp>
        <p:nvSpPr>
          <p:cNvPr id="130051" name="Rectangle 3">
            <a:extLst>
              <a:ext uri="{FF2B5EF4-FFF2-40B4-BE49-F238E27FC236}">
                <a16:creationId xmlns:a16="http://schemas.microsoft.com/office/drawing/2014/main" id="{CF524535-0210-7900-D464-C6EE5E0EF8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1963" y="1277938"/>
            <a:ext cx="8458200" cy="2112962"/>
          </a:xfrm>
        </p:spPr>
        <p:txBody>
          <a:bodyPr/>
          <a:lstStyle/>
          <a:p>
            <a:pPr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When frame arrives with unfamiliar destination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Forward the frame out all of the interfaces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… except for the one where the frame arrived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Hopefully, this case won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t happen very often!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0052" name="Rectangle 4">
            <a:extLst>
              <a:ext uri="{FF2B5EF4-FFF2-40B4-BE49-F238E27FC236}">
                <a16:creationId xmlns:a16="http://schemas.microsoft.com/office/drawing/2014/main" id="{86BC1106-28CA-1035-F482-6F7F01817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0" y="5227638"/>
            <a:ext cx="355600" cy="88900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30053" name="Object 2">
            <a:extLst>
              <a:ext uri="{FF2B5EF4-FFF2-40B4-BE49-F238E27FC236}">
                <a16:creationId xmlns:a16="http://schemas.microsoft.com/office/drawing/2014/main" id="{07E94DC5-F728-158C-3ADA-F126649F55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68750" y="4124325"/>
          <a:ext cx="512763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8100" imgH="1079500" progId="MS_ClipArt_Gallery.2">
                  <p:embed/>
                </p:oleObj>
              </mc:Choice>
              <mc:Fallback>
                <p:oleObj name="Clip" r:id="rId3" imgW="1308100" imgH="1079500" progId="MS_ClipArt_Gallery.2">
                  <p:embed/>
                  <p:pic>
                    <p:nvPicPr>
                      <p:cNvPr id="130053" name="Object 2">
                        <a:extLst>
                          <a:ext uri="{FF2B5EF4-FFF2-40B4-BE49-F238E27FC236}">
                            <a16:creationId xmlns:a16="http://schemas.microsoft.com/office/drawing/2014/main" id="{07E94DC5-F728-158C-3ADA-F126649F55D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8750" y="4124325"/>
                        <a:ext cx="512763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0054" name="Object 3">
            <a:extLst>
              <a:ext uri="{FF2B5EF4-FFF2-40B4-BE49-F238E27FC236}">
                <a16:creationId xmlns:a16="http://schemas.microsoft.com/office/drawing/2014/main" id="{5FB0F568-5D22-9AD6-BFF8-22E71F7AE63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98913" y="62071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8100" imgH="1079500" progId="MS_ClipArt_Gallery.2">
                  <p:embed/>
                </p:oleObj>
              </mc:Choice>
              <mc:Fallback>
                <p:oleObj name="Clip" r:id="rId5" imgW="1308100" imgH="1079500" progId="MS_ClipArt_Gallery.2">
                  <p:embed/>
                  <p:pic>
                    <p:nvPicPr>
                      <p:cNvPr id="130054" name="Object 3">
                        <a:extLst>
                          <a:ext uri="{FF2B5EF4-FFF2-40B4-BE49-F238E27FC236}">
                            <a16:creationId xmlns:a16="http://schemas.microsoft.com/office/drawing/2014/main" id="{5FB0F568-5D22-9AD6-BFF8-22E71F7AE63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8913" y="62071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0055" name="Object 4">
            <a:extLst>
              <a:ext uri="{FF2B5EF4-FFF2-40B4-BE49-F238E27FC236}">
                <a16:creationId xmlns:a16="http://schemas.microsoft.com/office/drawing/2014/main" id="{03B6EB7A-9E62-887B-E43B-82AC7D631D3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83213" y="49752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8100" imgH="1079500" progId="MS_ClipArt_Gallery.2">
                  <p:embed/>
                </p:oleObj>
              </mc:Choice>
              <mc:Fallback>
                <p:oleObj name="Clip" r:id="rId6" imgW="1308100" imgH="1079500" progId="MS_ClipArt_Gallery.2">
                  <p:embed/>
                  <p:pic>
                    <p:nvPicPr>
                      <p:cNvPr id="130055" name="Object 4">
                        <a:extLst>
                          <a:ext uri="{FF2B5EF4-FFF2-40B4-BE49-F238E27FC236}">
                            <a16:creationId xmlns:a16="http://schemas.microsoft.com/office/drawing/2014/main" id="{03B6EB7A-9E62-887B-E43B-82AC7D631D3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3213" y="49752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0056" name="Object 5">
            <a:extLst>
              <a:ext uri="{FF2B5EF4-FFF2-40B4-BE49-F238E27FC236}">
                <a16:creationId xmlns:a16="http://schemas.microsoft.com/office/drawing/2014/main" id="{3F2EBD08-F0D4-3193-8CEE-1D056C31D94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1113" y="4986338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8100" imgH="1079500" progId="MS_ClipArt_Gallery.2">
                  <p:embed/>
                </p:oleObj>
              </mc:Choice>
              <mc:Fallback>
                <p:oleObj name="Clip" r:id="rId7" imgW="1308100" imgH="1079500" progId="MS_ClipArt_Gallery.2">
                  <p:embed/>
                  <p:pic>
                    <p:nvPicPr>
                      <p:cNvPr id="130056" name="Object 5">
                        <a:extLst>
                          <a:ext uri="{FF2B5EF4-FFF2-40B4-BE49-F238E27FC236}">
                            <a16:creationId xmlns:a16="http://schemas.microsoft.com/office/drawing/2014/main" id="{3F2EBD08-F0D4-3193-8CEE-1D056C31D94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1113" y="4986338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0057" name="Rectangle 9">
            <a:extLst>
              <a:ext uri="{FF2B5EF4-FFF2-40B4-BE49-F238E27FC236}">
                <a16:creationId xmlns:a16="http://schemas.microsoft.com/office/drawing/2014/main" id="{62DD4E1E-261D-B569-1B4A-04BA48624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129213"/>
            <a:ext cx="153987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58" name="Rectangle 10">
            <a:extLst>
              <a:ext uri="{FF2B5EF4-FFF2-40B4-BE49-F238E27FC236}">
                <a16:creationId xmlns:a16="http://schemas.microsoft.com/office/drawing/2014/main" id="{9FCC854D-2D97-8843-AB09-192F96F21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5129213"/>
            <a:ext cx="153988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59" name="Rectangle 11">
            <a:extLst>
              <a:ext uri="{FF2B5EF4-FFF2-40B4-BE49-F238E27FC236}">
                <a16:creationId xmlns:a16="http://schemas.microsoft.com/office/drawing/2014/main" id="{4B055F26-15E2-F3D7-CA0D-0082EFC6D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386263"/>
            <a:ext cx="120650" cy="207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0" name="Rectangle 12">
            <a:extLst>
              <a:ext uri="{FF2B5EF4-FFF2-40B4-BE49-F238E27FC236}">
                <a16:creationId xmlns:a16="http://schemas.microsoft.com/office/drawing/2014/main" id="{55EB6D41-B24B-74FE-F3A5-DD64DF695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6013450"/>
            <a:ext cx="120650" cy="2079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1" name="Line 13">
            <a:extLst>
              <a:ext uri="{FF2B5EF4-FFF2-40B4-BE49-F238E27FC236}">
                <a16:creationId xmlns:a16="http://schemas.microsoft.com/office/drawing/2014/main" id="{F3440BC9-A3A2-6A97-A24A-A117BA7C0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7700" y="5184775"/>
            <a:ext cx="842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2" name="Line 14">
            <a:extLst>
              <a:ext uri="{FF2B5EF4-FFF2-40B4-BE49-F238E27FC236}">
                <a16:creationId xmlns:a16="http://schemas.microsoft.com/office/drawing/2014/main" id="{D1BC71CA-A481-72A5-5596-B1DC80C3310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6088" y="4597400"/>
            <a:ext cx="0" cy="487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3" name="Line 15">
            <a:extLst>
              <a:ext uri="{FF2B5EF4-FFF2-40B4-BE49-F238E27FC236}">
                <a16:creationId xmlns:a16="http://schemas.microsoft.com/office/drawing/2014/main" id="{88ECF453-03B7-203E-4F40-8E0E4F7C13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9600" y="5184775"/>
            <a:ext cx="852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4" name="Line 16">
            <a:extLst>
              <a:ext uri="{FF2B5EF4-FFF2-40B4-BE49-F238E27FC236}">
                <a16:creationId xmlns:a16="http://schemas.microsoft.com/office/drawing/2014/main" id="{21542B64-08F3-A16C-CF69-0863A41CDC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6088" y="5305425"/>
            <a:ext cx="11112" cy="687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65" name="Text Box 19">
            <a:extLst>
              <a:ext uri="{FF2B5EF4-FFF2-40B4-BE49-F238E27FC236}">
                <a16:creationId xmlns:a16="http://schemas.microsoft.com/office/drawing/2014/main" id="{C431192F-CBD8-B787-5243-EE73DA97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0738" y="49260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30066" name="Text Box 20">
            <a:extLst>
              <a:ext uri="{FF2B5EF4-FFF2-40B4-BE49-F238E27FC236}">
                <a16:creationId xmlns:a16="http://schemas.microsoft.com/office/drawing/2014/main" id="{CC869CB6-00A7-CE0C-FEB8-EE8882E4B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75" y="3889375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30067" name="Text Box 21">
            <a:extLst>
              <a:ext uri="{FF2B5EF4-FFF2-40B4-BE49-F238E27FC236}">
                <a16:creationId xmlns:a16="http://schemas.microsoft.com/office/drawing/2014/main" id="{1C4926C5-19C5-1B11-4062-0477A5A08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8688" y="49641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130068" name="Text Box 22">
            <a:extLst>
              <a:ext uri="{FF2B5EF4-FFF2-40B4-BE49-F238E27FC236}">
                <a16:creationId xmlns:a16="http://schemas.microsoft.com/office/drawing/2014/main" id="{09121636-ADB5-37E7-5375-4098DDF47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8188" y="6154738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</a:t>
            </a:r>
          </a:p>
        </p:txBody>
      </p:sp>
      <p:sp>
        <p:nvSpPr>
          <p:cNvPr id="130069" name="Text Box 23">
            <a:extLst>
              <a:ext uri="{FF2B5EF4-FFF2-40B4-BE49-F238E27FC236}">
                <a16:creationId xmlns:a16="http://schemas.microsoft.com/office/drawing/2014/main" id="{C893BF03-22CD-E26B-9AC4-90640B14A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594225"/>
            <a:ext cx="1306513" cy="1044575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When in doubt, shout!</a:t>
            </a:r>
          </a:p>
        </p:txBody>
      </p:sp>
      <p:sp>
        <p:nvSpPr>
          <p:cNvPr id="130070" name="Rectangle 26">
            <a:extLst>
              <a:ext uri="{FF2B5EF4-FFF2-40B4-BE49-F238E27FC236}">
                <a16:creationId xmlns:a16="http://schemas.microsoft.com/office/drawing/2014/main" id="{0E1D8FCE-EE82-FA20-7D51-67C2F6D49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4927600"/>
            <a:ext cx="460375" cy="153988"/>
          </a:xfrm>
          <a:prstGeom prst="rect">
            <a:avLst/>
          </a:prstGeom>
          <a:solidFill>
            <a:srgbClr val="99CC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71" name="Rectangle 27">
            <a:extLst>
              <a:ext uri="{FF2B5EF4-FFF2-40B4-BE49-F238E27FC236}">
                <a16:creationId xmlns:a16="http://schemas.microsoft.com/office/drawing/2014/main" id="{120BA154-C8A8-A84F-797F-C14E5DADA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4927600"/>
            <a:ext cx="153988" cy="1539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72" name="Freeform 28">
            <a:extLst>
              <a:ext uri="{FF2B5EF4-FFF2-40B4-BE49-F238E27FC236}">
                <a16:creationId xmlns:a16="http://schemas.microsoft.com/office/drawing/2014/main" id="{7CC898E2-D6AD-716F-EA8E-9432A1AFD764}"/>
              </a:ext>
            </a:extLst>
          </p:cNvPr>
          <p:cNvSpPr>
            <a:spLocks/>
          </p:cNvSpPr>
          <p:nvPr/>
        </p:nvSpPr>
        <p:spPr bwMode="auto">
          <a:xfrm>
            <a:off x="3957638" y="4581525"/>
            <a:ext cx="179387" cy="363538"/>
          </a:xfrm>
          <a:custGeom>
            <a:avLst/>
            <a:gdLst>
              <a:gd name="T0" fmla="*/ 0 w 113"/>
              <a:gd name="T1" fmla="*/ 2147483646 h 229"/>
              <a:gd name="T2" fmla="*/ 2147483646 w 113"/>
              <a:gd name="T3" fmla="*/ 2147483646 h 229"/>
              <a:gd name="T4" fmla="*/ 2147483646 w 113"/>
              <a:gd name="T5" fmla="*/ 0 h 229"/>
              <a:gd name="T6" fmla="*/ 0 60000 65536"/>
              <a:gd name="T7" fmla="*/ 0 60000 65536"/>
              <a:gd name="T8" fmla="*/ 0 60000 65536"/>
              <a:gd name="T9" fmla="*/ 0 w 113"/>
              <a:gd name="T10" fmla="*/ 0 h 229"/>
              <a:gd name="T11" fmla="*/ 113 w 113"/>
              <a:gd name="T12" fmla="*/ 229 h 2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3" h="229">
                <a:moveTo>
                  <a:pt x="0" y="218"/>
                </a:moveTo>
                <a:cubicBezTo>
                  <a:pt x="40" y="223"/>
                  <a:pt x="81" y="229"/>
                  <a:pt x="97" y="193"/>
                </a:cubicBezTo>
                <a:cubicBezTo>
                  <a:pt x="113" y="157"/>
                  <a:pt x="105" y="78"/>
                  <a:pt x="97" y="0"/>
                </a:cubicBez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73" name="Freeform 29">
            <a:extLst>
              <a:ext uri="{FF2B5EF4-FFF2-40B4-BE49-F238E27FC236}">
                <a16:creationId xmlns:a16="http://schemas.microsoft.com/office/drawing/2014/main" id="{85CBEA44-77C2-0AB9-82DE-1663CA64301F}"/>
              </a:ext>
            </a:extLst>
          </p:cNvPr>
          <p:cNvSpPr>
            <a:spLocks/>
          </p:cNvSpPr>
          <p:nvPr/>
        </p:nvSpPr>
        <p:spPr bwMode="auto">
          <a:xfrm>
            <a:off x="3649663" y="5272088"/>
            <a:ext cx="498475" cy="538162"/>
          </a:xfrm>
          <a:custGeom>
            <a:avLst/>
            <a:gdLst>
              <a:gd name="T0" fmla="*/ 0 w 314"/>
              <a:gd name="T1" fmla="*/ 0 h 339"/>
              <a:gd name="T2" fmla="*/ 2147483646 w 314"/>
              <a:gd name="T3" fmla="*/ 2147483646 h 339"/>
              <a:gd name="T4" fmla="*/ 2147483646 w 314"/>
              <a:gd name="T5" fmla="*/ 2147483646 h 339"/>
              <a:gd name="T6" fmla="*/ 0 60000 65536"/>
              <a:gd name="T7" fmla="*/ 0 60000 65536"/>
              <a:gd name="T8" fmla="*/ 0 60000 65536"/>
              <a:gd name="T9" fmla="*/ 0 w 314"/>
              <a:gd name="T10" fmla="*/ 0 h 339"/>
              <a:gd name="T11" fmla="*/ 314 w 314"/>
              <a:gd name="T12" fmla="*/ 339 h 3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4" h="339">
                <a:moveTo>
                  <a:pt x="0" y="0"/>
                </a:moveTo>
                <a:cubicBezTo>
                  <a:pt x="109" y="32"/>
                  <a:pt x="218" y="65"/>
                  <a:pt x="266" y="121"/>
                </a:cubicBezTo>
                <a:cubicBezTo>
                  <a:pt x="314" y="177"/>
                  <a:pt x="302" y="258"/>
                  <a:pt x="290" y="339"/>
                </a:cubicBez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074" name="Line 30">
            <a:extLst>
              <a:ext uri="{FF2B5EF4-FFF2-40B4-BE49-F238E27FC236}">
                <a16:creationId xmlns:a16="http://schemas.microsoft.com/office/drawing/2014/main" id="{BB4038D6-432E-751B-5D2D-AD4174653A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57638" y="5003800"/>
            <a:ext cx="1228725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Slide Number Placeholder 4">
            <a:extLst>
              <a:ext uri="{FF2B5EF4-FFF2-40B4-BE49-F238E27FC236}">
                <a16:creationId xmlns:a16="http://schemas.microsoft.com/office/drawing/2014/main" id="{36AAA54A-D2D2-1B4E-A82C-74E77BB6F6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3BD609-F125-9D41-830A-5782E8AD4FB9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5394" name="Rectangle 2">
            <a:extLst>
              <a:ext uri="{FF2B5EF4-FFF2-40B4-BE49-F238E27FC236}">
                <a16:creationId xmlns:a16="http://schemas.microsoft.com/office/drawing/2014/main" id="{BBD6944E-732C-B743-9B5C-BDD4576BA3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458200" cy="762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2800" b="0">
                <a:ea typeface="宋体" charset="0"/>
                <a:cs typeface="宋体" charset="0"/>
              </a:rPr>
              <a:t>Getting Burned by the Hot Potato</a:t>
            </a:r>
            <a:endParaRPr lang="en-US" altLang="zh-CN" sz="2800">
              <a:ea typeface="宋体" charset="0"/>
              <a:cs typeface="宋体" charset="0"/>
            </a:endParaRPr>
          </a:p>
        </p:txBody>
      </p:sp>
      <p:grpSp>
        <p:nvGrpSpPr>
          <p:cNvPr id="84995" name="Group 3">
            <a:extLst>
              <a:ext uri="{FF2B5EF4-FFF2-40B4-BE49-F238E27FC236}">
                <a16:creationId xmlns:a16="http://schemas.microsoft.com/office/drawing/2014/main" id="{43FE0900-02AF-E946-9F7F-2348BE094BAA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219200"/>
            <a:ext cx="5099050" cy="1447800"/>
            <a:chOff x="916" y="628"/>
            <a:chExt cx="2968" cy="1336"/>
          </a:xfrm>
        </p:grpSpPr>
        <p:grpSp>
          <p:nvGrpSpPr>
            <p:cNvPr id="85078" name="Group 4">
              <a:extLst>
                <a:ext uri="{FF2B5EF4-FFF2-40B4-BE49-F238E27FC236}">
                  <a16:creationId xmlns:a16="http://schemas.microsoft.com/office/drawing/2014/main" id="{9DE038F9-1E36-EA4B-A2D1-41B3AEA40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" y="628"/>
              <a:ext cx="2905" cy="1336"/>
              <a:chOff x="979" y="628"/>
              <a:chExt cx="2905" cy="1336"/>
            </a:xfrm>
          </p:grpSpPr>
          <p:sp>
            <p:nvSpPr>
              <p:cNvPr id="315397" name="Oval 5">
                <a:extLst>
                  <a:ext uri="{FF2B5EF4-FFF2-40B4-BE49-F238E27FC236}">
                    <a16:creationId xmlns:a16="http://schemas.microsoft.com/office/drawing/2014/main" id="{628CB242-A760-0B47-B026-FC42DCB6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747"/>
                <a:ext cx="2492" cy="10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398" name="Oval 6">
                <a:extLst>
                  <a:ext uri="{FF2B5EF4-FFF2-40B4-BE49-F238E27FC236}">
                    <a16:creationId xmlns:a16="http://schemas.microsoft.com/office/drawing/2014/main" id="{3A8741AF-2D50-F34B-9C99-439FE324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47"/>
                <a:ext cx="577" cy="15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399" name="Oval 7">
                <a:extLst>
                  <a:ext uri="{FF2B5EF4-FFF2-40B4-BE49-F238E27FC236}">
                    <a16:creationId xmlns:a16="http://schemas.microsoft.com/office/drawing/2014/main" id="{B7FEB6FA-6F4B-8147-80AB-287ECDA7C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707"/>
                <a:ext cx="825" cy="27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0" name="Oval 8">
                <a:extLst>
                  <a:ext uri="{FF2B5EF4-FFF2-40B4-BE49-F238E27FC236}">
                    <a16:creationId xmlns:a16="http://schemas.microsoft.com/office/drawing/2014/main" id="{1383E918-4D12-B14B-951B-5AF393D0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628"/>
                <a:ext cx="991" cy="54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1" name="Oval 9">
                <a:extLst>
                  <a:ext uri="{FF2B5EF4-FFF2-40B4-BE49-F238E27FC236}">
                    <a16:creationId xmlns:a16="http://schemas.microsoft.com/office/drawing/2014/main" id="{95DBFC81-A600-E747-B522-6C9C3E921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" y="864"/>
                <a:ext cx="1823" cy="31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2" name="Oval 10">
                <a:extLst>
                  <a:ext uri="{FF2B5EF4-FFF2-40B4-BE49-F238E27FC236}">
                    <a16:creationId xmlns:a16="http://schemas.microsoft.com/office/drawing/2014/main" id="{B9880BBB-9F95-484C-BE92-C1C2EF592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38"/>
                <a:ext cx="990" cy="62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3" name="Oval 11">
                <a:extLst>
                  <a:ext uri="{FF2B5EF4-FFF2-40B4-BE49-F238E27FC236}">
                    <a16:creationId xmlns:a16="http://schemas.microsoft.com/office/drawing/2014/main" id="{0808DBF8-7E86-C443-B6F0-F29B4C60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905"/>
                <a:ext cx="741" cy="34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4" name="Oval 12">
                <a:extLst>
                  <a:ext uri="{FF2B5EF4-FFF2-40B4-BE49-F238E27FC236}">
                    <a16:creationId xmlns:a16="http://schemas.microsoft.com/office/drawing/2014/main" id="{FC2C7BB7-4C58-8946-8F29-E103FCC55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065"/>
                <a:ext cx="492" cy="62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5" name="Oval 13">
                <a:extLst>
                  <a:ext uri="{FF2B5EF4-FFF2-40B4-BE49-F238E27FC236}">
                    <a16:creationId xmlns:a16="http://schemas.microsoft.com/office/drawing/2014/main" id="{9DCF8FED-DD58-EC44-9648-33BD9ED83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380"/>
                <a:ext cx="492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6" name="Oval 14">
                <a:extLst>
                  <a:ext uri="{FF2B5EF4-FFF2-40B4-BE49-F238E27FC236}">
                    <a16:creationId xmlns:a16="http://schemas.microsoft.com/office/drawing/2014/main" id="{B74ED347-778D-944F-B59F-A7BA833CF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36"/>
                <a:ext cx="493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07" name="Oval 15">
                <a:extLst>
                  <a:ext uri="{FF2B5EF4-FFF2-40B4-BE49-F238E27FC236}">
                    <a16:creationId xmlns:a16="http://schemas.microsoft.com/office/drawing/2014/main" id="{90E0C583-962A-B54D-9186-9E7BAD1E0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1536"/>
                <a:ext cx="741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5079" name="Group 16">
              <a:extLst>
                <a:ext uri="{FF2B5EF4-FFF2-40B4-BE49-F238E27FC236}">
                  <a16:creationId xmlns:a16="http://schemas.microsoft.com/office/drawing/2014/main" id="{692E95AB-61B8-EB42-84C7-24A1E240AC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6" y="628"/>
              <a:ext cx="2905" cy="1336"/>
              <a:chOff x="916" y="628"/>
              <a:chExt cx="2905" cy="1336"/>
            </a:xfrm>
          </p:grpSpPr>
          <p:sp>
            <p:nvSpPr>
              <p:cNvPr id="315409" name="Oval 17">
                <a:extLst>
                  <a:ext uri="{FF2B5EF4-FFF2-40B4-BE49-F238E27FC236}">
                    <a16:creationId xmlns:a16="http://schemas.microsoft.com/office/drawing/2014/main" id="{2098D8F2-ED56-544E-91B4-3C4D35C45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" y="747"/>
                <a:ext cx="2489" cy="10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0" name="Oval 18">
                <a:extLst>
                  <a:ext uri="{FF2B5EF4-FFF2-40B4-BE49-F238E27FC236}">
                    <a16:creationId xmlns:a16="http://schemas.microsoft.com/office/drawing/2014/main" id="{B26F1608-E5A0-E84A-8E5C-D8B9787AD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747"/>
                <a:ext cx="577" cy="15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1" name="Oval 19">
                <a:extLst>
                  <a:ext uri="{FF2B5EF4-FFF2-40B4-BE49-F238E27FC236}">
                    <a16:creationId xmlns:a16="http://schemas.microsoft.com/office/drawing/2014/main" id="{695DA923-2207-CD4C-AF72-20778C469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7" y="707"/>
                <a:ext cx="827" cy="27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2" name="Oval 20">
                <a:extLst>
                  <a:ext uri="{FF2B5EF4-FFF2-40B4-BE49-F238E27FC236}">
                    <a16:creationId xmlns:a16="http://schemas.microsoft.com/office/drawing/2014/main" id="{FD426FE6-C58A-6F4A-9EC7-B16E3227A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628"/>
                <a:ext cx="990" cy="54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3" name="Oval 21">
                <a:extLst>
                  <a:ext uri="{FF2B5EF4-FFF2-40B4-BE49-F238E27FC236}">
                    <a16:creationId xmlns:a16="http://schemas.microsoft.com/office/drawing/2014/main" id="{91E7D315-9BF3-0D4D-85B6-A659B1ECB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864"/>
                <a:ext cx="1822" cy="31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4" name="Oval 22">
                <a:extLst>
                  <a:ext uri="{FF2B5EF4-FFF2-40B4-BE49-F238E27FC236}">
                    <a16:creationId xmlns:a16="http://schemas.microsoft.com/office/drawing/2014/main" id="{BA22F1A6-D5FD-9D42-9480-44323642C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338"/>
                <a:ext cx="991" cy="62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5" name="Oval 23">
                <a:extLst>
                  <a:ext uri="{FF2B5EF4-FFF2-40B4-BE49-F238E27FC236}">
                    <a16:creationId xmlns:a16="http://schemas.microsoft.com/office/drawing/2014/main" id="{FC14E075-BD1C-7147-B6F0-486A4BCCC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905"/>
                <a:ext cx="743" cy="34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6" name="Oval 24">
                <a:extLst>
                  <a:ext uri="{FF2B5EF4-FFF2-40B4-BE49-F238E27FC236}">
                    <a16:creationId xmlns:a16="http://schemas.microsoft.com/office/drawing/2014/main" id="{BC1A1D0C-A07C-A945-AD55-481F7B171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065"/>
                <a:ext cx="492" cy="62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7" name="Oval 25">
                <a:extLst>
                  <a:ext uri="{FF2B5EF4-FFF2-40B4-BE49-F238E27FC236}">
                    <a16:creationId xmlns:a16="http://schemas.microsoft.com/office/drawing/2014/main" id="{C51DC6B6-97F8-F44E-BDDA-8C62DA334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380"/>
                <a:ext cx="492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8" name="Oval 26">
                <a:extLst>
                  <a:ext uri="{FF2B5EF4-FFF2-40B4-BE49-F238E27FC236}">
                    <a16:creationId xmlns:a16="http://schemas.microsoft.com/office/drawing/2014/main" id="{AB86D32D-8A24-B94D-A053-0576EC502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536"/>
                <a:ext cx="491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19" name="Oval 27">
                <a:extLst>
                  <a:ext uri="{FF2B5EF4-FFF2-40B4-BE49-F238E27FC236}">
                    <a16:creationId xmlns:a16="http://schemas.microsoft.com/office/drawing/2014/main" id="{4074A6F2-745F-4543-B5FE-5735A532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536"/>
                <a:ext cx="740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84996" name="Group 28">
            <a:extLst>
              <a:ext uri="{FF2B5EF4-FFF2-40B4-BE49-F238E27FC236}">
                <a16:creationId xmlns:a16="http://schemas.microsoft.com/office/drawing/2014/main" id="{A1D2EED3-E568-E446-9D1A-5C4B76E018C4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124200"/>
            <a:ext cx="5556250" cy="1143000"/>
            <a:chOff x="532" y="2260"/>
            <a:chExt cx="4120" cy="1144"/>
          </a:xfrm>
        </p:grpSpPr>
        <p:grpSp>
          <p:nvGrpSpPr>
            <p:cNvPr id="85054" name="Group 29">
              <a:extLst>
                <a:ext uri="{FF2B5EF4-FFF2-40B4-BE49-F238E27FC236}">
                  <a16:creationId xmlns:a16="http://schemas.microsoft.com/office/drawing/2014/main" id="{01CFA4D8-CF57-DD4C-A84B-0A96489D36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" y="2260"/>
              <a:ext cx="4033" cy="1144"/>
              <a:chOff x="619" y="2260"/>
              <a:chExt cx="4033" cy="1144"/>
            </a:xfrm>
          </p:grpSpPr>
          <p:sp>
            <p:nvSpPr>
              <p:cNvPr id="315422" name="Oval 30">
                <a:extLst>
                  <a:ext uri="{FF2B5EF4-FFF2-40B4-BE49-F238E27FC236}">
                    <a16:creationId xmlns:a16="http://schemas.microsoft.com/office/drawing/2014/main" id="{1D67DAF5-0164-5640-8DAE-819CF242C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2362"/>
                <a:ext cx="3460" cy="87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3" name="Oval 31">
                <a:extLst>
                  <a:ext uri="{FF2B5EF4-FFF2-40B4-BE49-F238E27FC236}">
                    <a16:creationId xmlns:a16="http://schemas.microsoft.com/office/drawing/2014/main" id="{3F48FF0F-D5F1-BE41-BBA0-7D7981B59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362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4" name="Oval 32">
                <a:extLst>
                  <a:ext uri="{FF2B5EF4-FFF2-40B4-BE49-F238E27FC236}">
                    <a16:creationId xmlns:a16="http://schemas.microsoft.com/office/drawing/2014/main" id="{098197DD-F1C8-204C-9241-6DCE76767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28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5" name="Oval 33">
                <a:extLst>
                  <a:ext uri="{FF2B5EF4-FFF2-40B4-BE49-F238E27FC236}">
                    <a16:creationId xmlns:a16="http://schemas.microsoft.com/office/drawing/2014/main" id="{AF05C591-676C-C043-94D3-CA96EDD38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2260"/>
                <a:ext cx="1377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6" name="Oval 34">
                <a:extLst>
                  <a:ext uri="{FF2B5EF4-FFF2-40B4-BE49-F238E27FC236}">
                    <a16:creationId xmlns:a16="http://schemas.microsoft.com/office/drawing/2014/main" id="{5F0A79F2-4D95-034B-B143-1DB57CE8A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463"/>
                <a:ext cx="2533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7" name="Oval 35">
                <a:extLst>
                  <a:ext uri="{FF2B5EF4-FFF2-40B4-BE49-F238E27FC236}">
                    <a16:creationId xmlns:a16="http://schemas.microsoft.com/office/drawing/2014/main" id="{6E93B9A2-5C29-054B-AD19-E706C3E9F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2870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8" name="Oval 36">
                <a:extLst>
                  <a:ext uri="{FF2B5EF4-FFF2-40B4-BE49-F238E27FC236}">
                    <a16:creationId xmlns:a16="http://schemas.microsoft.com/office/drawing/2014/main" id="{3AC8ADEE-80E4-FC40-B6C4-4DFCA2958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0" y="2497"/>
                <a:ext cx="1032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29" name="Oval 37">
                <a:extLst>
                  <a:ext uri="{FF2B5EF4-FFF2-40B4-BE49-F238E27FC236}">
                    <a16:creationId xmlns:a16="http://schemas.microsoft.com/office/drawing/2014/main" id="{4D3EFA09-0687-9E46-8D6E-EFC589FA8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" y="2633"/>
                <a:ext cx="68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0" name="Oval 38">
                <a:extLst>
                  <a:ext uri="{FF2B5EF4-FFF2-40B4-BE49-F238E27FC236}">
                    <a16:creationId xmlns:a16="http://schemas.microsoft.com/office/drawing/2014/main" id="{39745377-9E94-7746-B133-1AB077F0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904"/>
                <a:ext cx="686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1" name="Oval 39">
                <a:extLst>
                  <a:ext uri="{FF2B5EF4-FFF2-40B4-BE49-F238E27FC236}">
                    <a16:creationId xmlns:a16="http://schemas.microsoft.com/office/drawing/2014/main" id="{44555EA5-191D-2A4F-8140-8233D09D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3039"/>
                <a:ext cx="685" cy="1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2" name="Oval 40">
                <a:extLst>
                  <a:ext uri="{FF2B5EF4-FFF2-40B4-BE49-F238E27FC236}">
                    <a16:creationId xmlns:a16="http://schemas.microsoft.com/office/drawing/2014/main" id="{25270536-9E0A-3D46-80AF-489093A3F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039"/>
                <a:ext cx="1032" cy="1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5055" name="Group 41">
              <a:extLst>
                <a:ext uri="{FF2B5EF4-FFF2-40B4-BE49-F238E27FC236}">
                  <a16:creationId xmlns:a16="http://schemas.microsoft.com/office/drawing/2014/main" id="{0D78427B-2CD7-6F4F-A114-A8C7EFB3A7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" y="2260"/>
              <a:ext cx="4033" cy="1144"/>
              <a:chOff x="532" y="2260"/>
              <a:chExt cx="4033" cy="1144"/>
            </a:xfrm>
          </p:grpSpPr>
          <p:sp>
            <p:nvSpPr>
              <p:cNvPr id="315434" name="Oval 42">
                <a:extLst>
                  <a:ext uri="{FF2B5EF4-FFF2-40B4-BE49-F238E27FC236}">
                    <a16:creationId xmlns:a16="http://schemas.microsoft.com/office/drawing/2014/main" id="{E1285B7C-57CF-1046-925B-98F25F8E5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" y="2362"/>
                <a:ext cx="3457" cy="87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5" name="Oval 43">
                <a:extLst>
                  <a:ext uri="{FF2B5EF4-FFF2-40B4-BE49-F238E27FC236}">
                    <a16:creationId xmlns:a16="http://schemas.microsoft.com/office/drawing/2014/main" id="{302BBDE9-A34C-1746-818E-4F5B6CE3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2362"/>
                <a:ext cx="802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6" name="Oval 44">
                <a:extLst>
                  <a:ext uri="{FF2B5EF4-FFF2-40B4-BE49-F238E27FC236}">
                    <a16:creationId xmlns:a16="http://schemas.microsoft.com/office/drawing/2014/main" id="{4D7ED7AD-EFD8-6841-9EC1-B3494D190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328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7" name="Oval 45">
                <a:extLst>
                  <a:ext uri="{FF2B5EF4-FFF2-40B4-BE49-F238E27FC236}">
                    <a16:creationId xmlns:a16="http://schemas.microsoft.com/office/drawing/2014/main" id="{AB167576-12A9-2149-BCE2-26AA1357E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260"/>
                <a:ext cx="1378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8" name="Oval 46">
                <a:extLst>
                  <a:ext uri="{FF2B5EF4-FFF2-40B4-BE49-F238E27FC236}">
                    <a16:creationId xmlns:a16="http://schemas.microsoft.com/office/drawing/2014/main" id="{A4CEACF0-F983-684F-85B2-C1D226A88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463"/>
                <a:ext cx="2531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39" name="Oval 47">
                <a:extLst>
                  <a:ext uri="{FF2B5EF4-FFF2-40B4-BE49-F238E27FC236}">
                    <a16:creationId xmlns:a16="http://schemas.microsoft.com/office/drawing/2014/main" id="{2A397182-67BC-D14F-A9E7-9D040AB19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2870"/>
                <a:ext cx="137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40" name="Oval 48">
                <a:extLst>
                  <a:ext uri="{FF2B5EF4-FFF2-40B4-BE49-F238E27FC236}">
                    <a16:creationId xmlns:a16="http://schemas.microsoft.com/office/drawing/2014/main" id="{665FE6B4-BFB9-3849-BBA6-B8CD58928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497"/>
                <a:ext cx="1034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41" name="Oval 49">
                <a:extLst>
                  <a:ext uri="{FF2B5EF4-FFF2-40B4-BE49-F238E27FC236}">
                    <a16:creationId xmlns:a16="http://schemas.microsoft.com/office/drawing/2014/main" id="{0CB63B3C-EE3D-6E42-B6F8-26E7CC483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" y="2633"/>
                <a:ext cx="686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42" name="Oval 50">
                <a:extLst>
                  <a:ext uri="{FF2B5EF4-FFF2-40B4-BE49-F238E27FC236}">
                    <a16:creationId xmlns:a16="http://schemas.microsoft.com/office/drawing/2014/main" id="{0E524B2F-7596-EA45-A825-A49934816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2904"/>
                <a:ext cx="686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43" name="Oval 51">
                <a:extLst>
                  <a:ext uri="{FF2B5EF4-FFF2-40B4-BE49-F238E27FC236}">
                    <a16:creationId xmlns:a16="http://schemas.microsoft.com/office/drawing/2014/main" id="{CDB3CC97-6269-014D-94DB-70CC135B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3039"/>
                <a:ext cx="682" cy="1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5444" name="Oval 52">
                <a:extLst>
                  <a:ext uri="{FF2B5EF4-FFF2-40B4-BE49-F238E27FC236}">
                    <a16:creationId xmlns:a16="http://schemas.microsoft.com/office/drawing/2014/main" id="{BF2DB178-1962-D54D-8848-0C4E55EB1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3039"/>
                <a:ext cx="1028" cy="1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15445" name="Freeform 53">
            <a:extLst>
              <a:ext uri="{FF2B5EF4-FFF2-40B4-BE49-F238E27FC236}">
                <a16:creationId xmlns:a16="http://schemas.microsoft.com/office/drawing/2014/main" id="{5C5D17A6-5AD5-4C44-803C-AD6595AC4932}"/>
              </a:ext>
            </a:extLst>
          </p:cNvPr>
          <p:cNvSpPr>
            <a:spLocks/>
          </p:cNvSpPr>
          <p:nvPr/>
        </p:nvSpPr>
        <p:spPr bwMode="auto">
          <a:xfrm>
            <a:off x="3124200" y="3505200"/>
            <a:ext cx="777875" cy="644525"/>
          </a:xfrm>
          <a:custGeom>
            <a:avLst/>
            <a:gdLst>
              <a:gd name="T0" fmla="*/ 0 w 490"/>
              <a:gd name="T1" fmla="*/ 0 h 406"/>
              <a:gd name="T2" fmla="*/ 6350 w 490"/>
              <a:gd name="T3" fmla="*/ 68263 h 406"/>
              <a:gd name="T4" fmla="*/ 6350 w 490"/>
              <a:gd name="T5" fmla="*/ 95250 h 406"/>
              <a:gd name="T6" fmla="*/ 6350 w 490"/>
              <a:gd name="T7" fmla="*/ 133350 h 406"/>
              <a:gd name="T8" fmla="*/ 6350 w 490"/>
              <a:gd name="T9" fmla="*/ 160338 h 406"/>
              <a:gd name="T10" fmla="*/ 19050 w 490"/>
              <a:gd name="T11" fmla="*/ 200025 h 406"/>
              <a:gd name="T12" fmla="*/ 71438 w 490"/>
              <a:gd name="T13" fmla="*/ 238125 h 406"/>
              <a:gd name="T14" fmla="*/ 111125 w 490"/>
              <a:gd name="T15" fmla="*/ 238125 h 406"/>
              <a:gd name="T16" fmla="*/ 149225 w 490"/>
              <a:gd name="T17" fmla="*/ 238125 h 406"/>
              <a:gd name="T18" fmla="*/ 176213 w 490"/>
              <a:gd name="T19" fmla="*/ 238125 h 406"/>
              <a:gd name="T20" fmla="*/ 241300 w 490"/>
              <a:gd name="T21" fmla="*/ 238125 h 406"/>
              <a:gd name="T22" fmla="*/ 279400 w 490"/>
              <a:gd name="T23" fmla="*/ 212725 h 406"/>
              <a:gd name="T24" fmla="*/ 293688 w 490"/>
              <a:gd name="T25" fmla="*/ 173038 h 406"/>
              <a:gd name="T26" fmla="*/ 331788 w 490"/>
              <a:gd name="T27" fmla="*/ 147638 h 406"/>
              <a:gd name="T28" fmla="*/ 371475 w 490"/>
              <a:gd name="T29" fmla="*/ 120650 h 406"/>
              <a:gd name="T30" fmla="*/ 411163 w 490"/>
              <a:gd name="T31" fmla="*/ 107950 h 406"/>
              <a:gd name="T32" fmla="*/ 461963 w 490"/>
              <a:gd name="T33" fmla="*/ 107950 h 406"/>
              <a:gd name="T34" fmla="*/ 488950 w 490"/>
              <a:gd name="T35" fmla="*/ 133350 h 406"/>
              <a:gd name="T36" fmla="*/ 501650 w 490"/>
              <a:gd name="T37" fmla="*/ 160338 h 406"/>
              <a:gd name="T38" fmla="*/ 501650 w 490"/>
              <a:gd name="T39" fmla="*/ 200025 h 406"/>
              <a:gd name="T40" fmla="*/ 501650 w 490"/>
              <a:gd name="T41" fmla="*/ 238125 h 406"/>
              <a:gd name="T42" fmla="*/ 461963 w 490"/>
              <a:gd name="T43" fmla="*/ 250825 h 406"/>
              <a:gd name="T44" fmla="*/ 436563 w 490"/>
              <a:gd name="T45" fmla="*/ 277813 h 406"/>
              <a:gd name="T46" fmla="*/ 396875 w 490"/>
              <a:gd name="T47" fmla="*/ 290513 h 406"/>
              <a:gd name="T48" fmla="*/ 358775 w 490"/>
              <a:gd name="T49" fmla="*/ 315913 h 406"/>
              <a:gd name="T50" fmla="*/ 344488 w 490"/>
              <a:gd name="T51" fmla="*/ 342900 h 406"/>
              <a:gd name="T52" fmla="*/ 319088 w 490"/>
              <a:gd name="T53" fmla="*/ 382588 h 406"/>
              <a:gd name="T54" fmla="*/ 331788 w 490"/>
              <a:gd name="T55" fmla="*/ 420688 h 406"/>
              <a:gd name="T56" fmla="*/ 358775 w 490"/>
              <a:gd name="T57" fmla="*/ 447675 h 406"/>
              <a:gd name="T58" fmla="*/ 396875 w 490"/>
              <a:gd name="T59" fmla="*/ 460375 h 406"/>
              <a:gd name="T60" fmla="*/ 423863 w 490"/>
              <a:gd name="T61" fmla="*/ 460375 h 406"/>
              <a:gd name="T62" fmla="*/ 476250 w 490"/>
              <a:gd name="T63" fmla="*/ 473075 h 406"/>
              <a:gd name="T64" fmla="*/ 528638 w 490"/>
              <a:gd name="T65" fmla="*/ 473075 h 406"/>
              <a:gd name="T66" fmla="*/ 566738 w 490"/>
              <a:gd name="T67" fmla="*/ 460375 h 406"/>
              <a:gd name="T68" fmla="*/ 593725 w 490"/>
              <a:gd name="T69" fmla="*/ 447675 h 406"/>
              <a:gd name="T70" fmla="*/ 631825 w 490"/>
              <a:gd name="T71" fmla="*/ 447675 h 406"/>
              <a:gd name="T72" fmla="*/ 631825 w 490"/>
              <a:gd name="T73" fmla="*/ 485775 h 406"/>
              <a:gd name="T74" fmla="*/ 631825 w 490"/>
              <a:gd name="T75" fmla="*/ 512763 h 406"/>
              <a:gd name="T76" fmla="*/ 631825 w 490"/>
              <a:gd name="T77" fmla="*/ 550863 h 406"/>
              <a:gd name="T78" fmla="*/ 631825 w 490"/>
              <a:gd name="T79" fmla="*/ 577850 h 406"/>
              <a:gd name="T80" fmla="*/ 631825 w 490"/>
              <a:gd name="T81" fmla="*/ 617538 h 406"/>
              <a:gd name="T82" fmla="*/ 658813 w 490"/>
              <a:gd name="T83" fmla="*/ 642938 h 406"/>
              <a:gd name="T84" fmla="*/ 711200 w 490"/>
              <a:gd name="T85" fmla="*/ 642938 h 406"/>
              <a:gd name="T86" fmla="*/ 749300 w 490"/>
              <a:gd name="T87" fmla="*/ 642938 h 406"/>
              <a:gd name="T88" fmla="*/ 776288 w 490"/>
              <a:gd name="T89" fmla="*/ 642938 h 406"/>
              <a:gd name="T90" fmla="*/ 762000 w 490"/>
              <a:gd name="T91" fmla="*/ 609600 h 40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0" h="406">
                <a:moveTo>
                  <a:pt x="0" y="0"/>
                </a:moveTo>
                <a:lnTo>
                  <a:pt x="4" y="43"/>
                </a:lnTo>
                <a:lnTo>
                  <a:pt x="4" y="60"/>
                </a:lnTo>
                <a:lnTo>
                  <a:pt x="4" y="84"/>
                </a:lnTo>
                <a:lnTo>
                  <a:pt x="4" y="101"/>
                </a:lnTo>
                <a:lnTo>
                  <a:pt x="12" y="126"/>
                </a:lnTo>
                <a:lnTo>
                  <a:pt x="45" y="150"/>
                </a:lnTo>
                <a:lnTo>
                  <a:pt x="70" y="150"/>
                </a:lnTo>
                <a:lnTo>
                  <a:pt x="94" y="150"/>
                </a:lnTo>
                <a:lnTo>
                  <a:pt x="111" y="150"/>
                </a:lnTo>
                <a:lnTo>
                  <a:pt x="152" y="150"/>
                </a:lnTo>
                <a:lnTo>
                  <a:pt x="176" y="134"/>
                </a:lnTo>
                <a:lnTo>
                  <a:pt x="185" y="109"/>
                </a:lnTo>
                <a:lnTo>
                  <a:pt x="209" y="93"/>
                </a:lnTo>
                <a:lnTo>
                  <a:pt x="234" y="76"/>
                </a:lnTo>
                <a:lnTo>
                  <a:pt x="259" y="68"/>
                </a:lnTo>
                <a:lnTo>
                  <a:pt x="291" y="68"/>
                </a:lnTo>
                <a:lnTo>
                  <a:pt x="308" y="84"/>
                </a:lnTo>
                <a:lnTo>
                  <a:pt x="316" y="101"/>
                </a:lnTo>
                <a:lnTo>
                  <a:pt x="316" y="126"/>
                </a:lnTo>
                <a:lnTo>
                  <a:pt x="316" y="150"/>
                </a:lnTo>
                <a:lnTo>
                  <a:pt x="291" y="158"/>
                </a:lnTo>
                <a:lnTo>
                  <a:pt x="275" y="175"/>
                </a:lnTo>
                <a:lnTo>
                  <a:pt x="250" y="183"/>
                </a:lnTo>
                <a:lnTo>
                  <a:pt x="226" y="199"/>
                </a:lnTo>
                <a:lnTo>
                  <a:pt x="217" y="216"/>
                </a:lnTo>
                <a:lnTo>
                  <a:pt x="201" y="241"/>
                </a:lnTo>
                <a:lnTo>
                  <a:pt x="209" y="265"/>
                </a:lnTo>
                <a:lnTo>
                  <a:pt x="226" y="282"/>
                </a:lnTo>
                <a:lnTo>
                  <a:pt x="250" y="290"/>
                </a:lnTo>
                <a:lnTo>
                  <a:pt x="267" y="290"/>
                </a:lnTo>
                <a:lnTo>
                  <a:pt x="300" y="298"/>
                </a:lnTo>
                <a:lnTo>
                  <a:pt x="333" y="298"/>
                </a:lnTo>
                <a:lnTo>
                  <a:pt x="357" y="290"/>
                </a:lnTo>
                <a:lnTo>
                  <a:pt x="374" y="282"/>
                </a:lnTo>
                <a:lnTo>
                  <a:pt x="398" y="282"/>
                </a:lnTo>
                <a:lnTo>
                  <a:pt x="398" y="306"/>
                </a:lnTo>
                <a:lnTo>
                  <a:pt x="398" y="323"/>
                </a:lnTo>
                <a:lnTo>
                  <a:pt x="398" y="347"/>
                </a:lnTo>
                <a:lnTo>
                  <a:pt x="398" y="364"/>
                </a:lnTo>
                <a:lnTo>
                  <a:pt x="398" y="389"/>
                </a:lnTo>
                <a:lnTo>
                  <a:pt x="415" y="405"/>
                </a:lnTo>
                <a:lnTo>
                  <a:pt x="448" y="405"/>
                </a:lnTo>
                <a:lnTo>
                  <a:pt x="472" y="405"/>
                </a:lnTo>
                <a:lnTo>
                  <a:pt x="489" y="405"/>
                </a:lnTo>
                <a:lnTo>
                  <a:pt x="480" y="384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446" name="Line 54">
            <a:extLst>
              <a:ext uri="{FF2B5EF4-FFF2-40B4-BE49-F238E27FC236}">
                <a16:creationId xmlns:a16="http://schemas.microsoft.com/office/drawing/2014/main" id="{27E468F4-147C-9E4D-A40F-E4ECE59B57B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2209800"/>
            <a:ext cx="0" cy="9906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5447" name="Line 55">
            <a:extLst>
              <a:ext uri="{FF2B5EF4-FFF2-40B4-BE49-F238E27FC236}">
                <a16:creationId xmlns:a16="http://schemas.microsoft.com/office/drawing/2014/main" id="{7E3C96A0-1CF6-8041-B3C6-2492FD75E7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220980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315448" name="Picture 56">
            <a:extLst>
              <a:ext uri="{FF2B5EF4-FFF2-40B4-BE49-F238E27FC236}">
                <a16:creationId xmlns:a16="http://schemas.microsoft.com/office/drawing/2014/main" id="{04887863-E989-354B-99A3-03DEC27BE9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133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5449" name="Picture 57">
            <a:extLst>
              <a:ext uri="{FF2B5EF4-FFF2-40B4-BE49-F238E27FC236}">
                <a16:creationId xmlns:a16="http://schemas.microsoft.com/office/drawing/2014/main" id="{31CD382C-1ED5-104A-AEA6-51404015D68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0838" y="3163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5450" name="Picture 58">
            <a:extLst>
              <a:ext uri="{FF2B5EF4-FFF2-40B4-BE49-F238E27FC236}">
                <a16:creationId xmlns:a16="http://schemas.microsoft.com/office/drawing/2014/main" id="{63F9DEEB-D396-9846-9E16-39BECF0A2B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68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5452" name="Picture 60">
            <a:extLst>
              <a:ext uri="{FF2B5EF4-FFF2-40B4-BE49-F238E27FC236}">
                <a16:creationId xmlns:a16="http://schemas.microsoft.com/office/drawing/2014/main" id="{AB32E9AE-01DF-FE4D-80BF-ADB78B8195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5238" y="4078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5454" name="Rectangle 62">
            <a:extLst>
              <a:ext uri="{FF2B5EF4-FFF2-40B4-BE49-F238E27FC236}">
                <a16:creationId xmlns:a16="http://schemas.microsoft.com/office/drawing/2014/main" id="{D96C1214-3126-0043-96CF-6C299025C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15</a:t>
            </a:r>
          </a:p>
        </p:txBody>
      </p:sp>
      <p:sp>
        <p:nvSpPr>
          <p:cNvPr id="315455" name="Rectangle 63">
            <a:extLst>
              <a:ext uri="{FF2B5EF4-FFF2-40B4-BE49-F238E27FC236}">
                <a16:creationId xmlns:a16="http://schemas.microsoft.com/office/drawing/2014/main" id="{0A8B5459-0F5F-FF4E-94B7-0FA3F610A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5" y="35655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56</a:t>
            </a:r>
          </a:p>
        </p:txBody>
      </p:sp>
      <p:sp>
        <p:nvSpPr>
          <p:cNvPr id="315456" name="Freeform 64">
            <a:extLst>
              <a:ext uri="{FF2B5EF4-FFF2-40B4-BE49-F238E27FC236}">
                <a16:creationId xmlns:a16="http://schemas.microsoft.com/office/drawing/2014/main" id="{0618849B-E530-4D45-81A2-FBAE73ECF6DF}"/>
              </a:ext>
            </a:extLst>
          </p:cNvPr>
          <p:cNvSpPr>
            <a:spLocks/>
          </p:cNvSpPr>
          <p:nvPr/>
        </p:nvSpPr>
        <p:spPr bwMode="auto">
          <a:xfrm>
            <a:off x="4191000" y="3273425"/>
            <a:ext cx="1068388" cy="842963"/>
          </a:xfrm>
          <a:custGeom>
            <a:avLst/>
            <a:gdLst>
              <a:gd name="T0" fmla="*/ 1066800 w 673"/>
              <a:gd name="T1" fmla="*/ 79375 h 531"/>
              <a:gd name="T2" fmla="*/ 987425 w 673"/>
              <a:gd name="T3" fmla="*/ 52388 h 531"/>
              <a:gd name="T4" fmla="*/ 909638 w 673"/>
              <a:gd name="T5" fmla="*/ 26988 h 531"/>
              <a:gd name="T6" fmla="*/ 701675 w 673"/>
              <a:gd name="T7" fmla="*/ 14288 h 531"/>
              <a:gd name="T8" fmla="*/ 635000 w 673"/>
              <a:gd name="T9" fmla="*/ 0 h 531"/>
              <a:gd name="T10" fmla="*/ 609600 w 673"/>
              <a:gd name="T11" fmla="*/ 39688 h 531"/>
              <a:gd name="T12" fmla="*/ 584200 w 673"/>
              <a:gd name="T13" fmla="*/ 79375 h 531"/>
              <a:gd name="T14" fmla="*/ 557213 w 673"/>
              <a:gd name="T15" fmla="*/ 104775 h 531"/>
              <a:gd name="T16" fmla="*/ 557213 w 673"/>
              <a:gd name="T17" fmla="*/ 131763 h 531"/>
              <a:gd name="T18" fmla="*/ 544513 w 673"/>
              <a:gd name="T19" fmla="*/ 169863 h 531"/>
              <a:gd name="T20" fmla="*/ 544513 w 673"/>
              <a:gd name="T21" fmla="*/ 196850 h 531"/>
              <a:gd name="T22" fmla="*/ 557213 w 673"/>
              <a:gd name="T23" fmla="*/ 247650 h 531"/>
              <a:gd name="T24" fmla="*/ 584200 w 673"/>
              <a:gd name="T25" fmla="*/ 274638 h 531"/>
              <a:gd name="T26" fmla="*/ 622300 w 673"/>
              <a:gd name="T27" fmla="*/ 300038 h 531"/>
              <a:gd name="T28" fmla="*/ 649288 w 673"/>
              <a:gd name="T29" fmla="*/ 327025 h 531"/>
              <a:gd name="T30" fmla="*/ 622300 w 673"/>
              <a:gd name="T31" fmla="*/ 339725 h 531"/>
              <a:gd name="T32" fmla="*/ 569913 w 673"/>
              <a:gd name="T33" fmla="*/ 339725 h 531"/>
              <a:gd name="T34" fmla="*/ 517525 w 673"/>
              <a:gd name="T35" fmla="*/ 339725 h 531"/>
              <a:gd name="T36" fmla="*/ 479425 w 673"/>
              <a:gd name="T37" fmla="*/ 327025 h 531"/>
              <a:gd name="T38" fmla="*/ 452438 w 673"/>
              <a:gd name="T39" fmla="*/ 300038 h 531"/>
              <a:gd name="T40" fmla="*/ 387350 w 673"/>
              <a:gd name="T41" fmla="*/ 247650 h 531"/>
              <a:gd name="T42" fmla="*/ 349250 w 673"/>
              <a:gd name="T43" fmla="*/ 222250 h 531"/>
              <a:gd name="T44" fmla="*/ 322263 w 673"/>
              <a:gd name="T45" fmla="*/ 209550 h 531"/>
              <a:gd name="T46" fmla="*/ 282575 w 673"/>
              <a:gd name="T47" fmla="*/ 182563 h 531"/>
              <a:gd name="T48" fmla="*/ 231775 w 673"/>
              <a:gd name="T49" fmla="*/ 157163 h 531"/>
              <a:gd name="T50" fmla="*/ 204788 w 673"/>
              <a:gd name="T51" fmla="*/ 144463 h 531"/>
              <a:gd name="T52" fmla="*/ 165100 w 673"/>
              <a:gd name="T53" fmla="*/ 131763 h 531"/>
              <a:gd name="T54" fmla="*/ 127000 w 673"/>
              <a:gd name="T55" fmla="*/ 131763 h 531"/>
              <a:gd name="T56" fmla="*/ 100013 w 673"/>
              <a:gd name="T57" fmla="*/ 131763 h 531"/>
              <a:gd name="T58" fmla="*/ 61913 w 673"/>
              <a:gd name="T59" fmla="*/ 131763 h 531"/>
              <a:gd name="T60" fmla="*/ 34925 w 673"/>
              <a:gd name="T61" fmla="*/ 169863 h 531"/>
              <a:gd name="T62" fmla="*/ 22225 w 673"/>
              <a:gd name="T63" fmla="*/ 196850 h 531"/>
              <a:gd name="T64" fmla="*/ 22225 w 673"/>
              <a:gd name="T65" fmla="*/ 247650 h 531"/>
              <a:gd name="T66" fmla="*/ 22225 w 673"/>
              <a:gd name="T67" fmla="*/ 287338 h 531"/>
              <a:gd name="T68" fmla="*/ 22225 w 673"/>
              <a:gd name="T69" fmla="*/ 314325 h 531"/>
              <a:gd name="T70" fmla="*/ 49213 w 673"/>
              <a:gd name="T71" fmla="*/ 352425 h 531"/>
              <a:gd name="T72" fmla="*/ 61913 w 673"/>
              <a:gd name="T73" fmla="*/ 379413 h 531"/>
              <a:gd name="T74" fmla="*/ 100013 w 673"/>
              <a:gd name="T75" fmla="*/ 417513 h 531"/>
              <a:gd name="T76" fmla="*/ 127000 w 673"/>
              <a:gd name="T77" fmla="*/ 431800 h 531"/>
              <a:gd name="T78" fmla="*/ 179388 w 673"/>
              <a:gd name="T79" fmla="*/ 469900 h 531"/>
              <a:gd name="T80" fmla="*/ 204788 w 673"/>
              <a:gd name="T81" fmla="*/ 496888 h 531"/>
              <a:gd name="T82" fmla="*/ 231775 w 673"/>
              <a:gd name="T83" fmla="*/ 509588 h 531"/>
              <a:gd name="T84" fmla="*/ 269875 w 673"/>
              <a:gd name="T85" fmla="*/ 522288 h 531"/>
              <a:gd name="T86" fmla="*/ 296863 w 673"/>
              <a:gd name="T87" fmla="*/ 547688 h 531"/>
              <a:gd name="T88" fmla="*/ 334963 w 673"/>
              <a:gd name="T89" fmla="*/ 574675 h 531"/>
              <a:gd name="T90" fmla="*/ 334963 w 673"/>
              <a:gd name="T91" fmla="*/ 614363 h 531"/>
              <a:gd name="T92" fmla="*/ 349250 w 673"/>
              <a:gd name="T93" fmla="*/ 652463 h 531"/>
              <a:gd name="T94" fmla="*/ 349250 w 673"/>
              <a:gd name="T95" fmla="*/ 679450 h 531"/>
              <a:gd name="T96" fmla="*/ 349250 w 673"/>
              <a:gd name="T97" fmla="*/ 717550 h 531"/>
              <a:gd name="T98" fmla="*/ 322263 w 673"/>
              <a:gd name="T99" fmla="*/ 731838 h 531"/>
              <a:gd name="T100" fmla="*/ 282575 w 673"/>
              <a:gd name="T101" fmla="*/ 731838 h 531"/>
              <a:gd name="T102" fmla="*/ 244475 w 673"/>
              <a:gd name="T103" fmla="*/ 731838 h 531"/>
              <a:gd name="T104" fmla="*/ 217488 w 673"/>
              <a:gd name="T105" fmla="*/ 731838 h 531"/>
              <a:gd name="T106" fmla="*/ 179388 w 673"/>
              <a:gd name="T107" fmla="*/ 731838 h 531"/>
              <a:gd name="T108" fmla="*/ 152400 w 673"/>
              <a:gd name="T109" fmla="*/ 731838 h 531"/>
              <a:gd name="T110" fmla="*/ 100013 w 673"/>
              <a:gd name="T111" fmla="*/ 731838 h 531"/>
              <a:gd name="T112" fmla="*/ 74613 w 673"/>
              <a:gd name="T113" fmla="*/ 769938 h 531"/>
              <a:gd name="T114" fmla="*/ 49213 w 673"/>
              <a:gd name="T115" fmla="*/ 796925 h 531"/>
              <a:gd name="T116" fmla="*/ 0 w 673"/>
              <a:gd name="T117" fmla="*/ 841375 h 5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73" h="531">
                <a:moveTo>
                  <a:pt x="672" y="50"/>
                </a:moveTo>
                <a:lnTo>
                  <a:pt x="622" y="33"/>
                </a:lnTo>
                <a:lnTo>
                  <a:pt x="573" y="17"/>
                </a:lnTo>
                <a:lnTo>
                  <a:pt x="442" y="9"/>
                </a:lnTo>
                <a:lnTo>
                  <a:pt x="400" y="0"/>
                </a:lnTo>
                <a:lnTo>
                  <a:pt x="384" y="25"/>
                </a:lnTo>
                <a:lnTo>
                  <a:pt x="368" y="50"/>
                </a:lnTo>
                <a:lnTo>
                  <a:pt x="351" y="66"/>
                </a:lnTo>
                <a:lnTo>
                  <a:pt x="351" y="83"/>
                </a:lnTo>
                <a:lnTo>
                  <a:pt x="343" y="107"/>
                </a:lnTo>
                <a:lnTo>
                  <a:pt x="343" y="124"/>
                </a:lnTo>
                <a:lnTo>
                  <a:pt x="351" y="156"/>
                </a:lnTo>
                <a:lnTo>
                  <a:pt x="368" y="173"/>
                </a:lnTo>
                <a:lnTo>
                  <a:pt x="392" y="189"/>
                </a:lnTo>
                <a:lnTo>
                  <a:pt x="409" y="206"/>
                </a:lnTo>
                <a:lnTo>
                  <a:pt x="392" y="214"/>
                </a:lnTo>
                <a:lnTo>
                  <a:pt x="359" y="214"/>
                </a:lnTo>
                <a:lnTo>
                  <a:pt x="326" y="214"/>
                </a:lnTo>
                <a:lnTo>
                  <a:pt x="302" y="206"/>
                </a:lnTo>
                <a:lnTo>
                  <a:pt x="285" y="189"/>
                </a:lnTo>
                <a:lnTo>
                  <a:pt x="244" y="156"/>
                </a:lnTo>
                <a:lnTo>
                  <a:pt x="220" y="140"/>
                </a:lnTo>
                <a:lnTo>
                  <a:pt x="203" y="132"/>
                </a:lnTo>
                <a:lnTo>
                  <a:pt x="178" y="115"/>
                </a:lnTo>
                <a:lnTo>
                  <a:pt x="146" y="99"/>
                </a:lnTo>
                <a:lnTo>
                  <a:pt x="129" y="91"/>
                </a:lnTo>
                <a:lnTo>
                  <a:pt x="104" y="83"/>
                </a:lnTo>
                <a:lnTo>
                  <a:pt x="80" y="83"/>
                </a:lnTo>
                <a:lnTo>
                  <a:pt x="63" y="83"/>
                </a:lnTo>
                <a:lnTo>
                  <a:pt x="39" y="83"/>
                </a:lnTo>
                <a:lnTo>
                  <a:pt x="22" y="107"/>
                </a:lnTo>
                <a:lnTo>
                  <a:pt x="14" y="124"/>
                </a:lnTo>
                <a:lnTo>
                  <a:pt x="14" y="156"/>
                </a:lnTo>
                <a:lnTo>
                  <a:pt x="14" y="181"/>
                </a:lnTo>
                <a:lnTo>
                  <a:pt x="14" y="198"/>
                </a:lnTo>
                <a:lnTo>
                  <a:pt x="31" y="222"/>
                </a:lnTo>
                <a:lnTo>
                  <a:pt x="39" y="239"/>
                </a:lnTo>
                <a:lnTo>
                  <a:pt x="63" y="263"/>
                </a:lnTo>
                <a:lnTo>
                  <a:pt x="80" y="272"/>
                </a:lnTo>
                <a:lnTo>
                  <a:pt x="113" y="296"/>
                </a:lnTo>
                <a:lnTo>
                  <a:pt x="129" y="313"/>
                </a:lnTo>
                <a:lnTo>
                  <a:pt x="146" y="321"/>
                </a:lnTo>
                <a:lnTo>
                  <a:pt x="170" y="329"/>
                </a:lnTo>
                <a:lnTo>
                  <a:pt x="187" y="345"/>
                </a:lnTo>
                <a:lnTo>
                  <a:pt x="211" y="362"/>
                </a:lnTo>
                <a:lnTo>
                  <a:pt x="211" y="387"/>
                </a:lnTo>
                <a:lnTo>
                  <a:pt x="220" y="411"/>
                </a:lnTo>
                <a:lnTo>
                  <a:pt x="220" y="428"/>
                </a:lnTo>
                <a:lnTo>
                  <a:pt x="220" y="452"/>
                </a:lnTo>
                <a:lnTo>
                  <a:pt x="203" y="461"/>
                </a:lnTo>
                <a:lnTo>
                  <a:pt x="178" y="461"/>
                </a:lnTo>
                <a:lnTo>
                  <a:pt x="154" y="461"/>
                </a:lnTo>
                <a:lnTo>
                  <a:pt x="137" y="461"/>
                </a:lnTo>
                <a:lnTo>
                  <a:pt x="113" y="461"/>
                </a:lnTo>
                <a:lnTo>
                  <a:pt x="96" y="461"/>
                </a:lnTo>
                <a:lnTo>
                  <a:pt x="63" y="461"/>
                </a:lnTo>
                <a:lnTo>
                  <a:pt x="47" y="485"/>
                </a:lnTo>
                <a:lnTo>
                  <a:pt x="31" y="502"/>
                </a:lnTo>
                <a:lnTo>
                  <a:pt x="0" y="530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465" name="Freeform 73">
            <a:extLst>
              <a:ext uri="{FF2B5EF4-FFF2-40B4-BE49-F238E27FC236}">
                <a16:creationId xmlns:a16="http://schemas.microsoft.com/office/drawing/2014/main" id="{CD8D4BC0-41B5-0E44-9DB2-38BD2BBC2703}"/>
              </a:ext>
            </a:extLst>
          </p:cNvPr>
          <p:cNvSpPr>
            <a:spLocks/>
          </p:cNvSpPr>
          <p:nvPr/>
        </p:nvSpPr>
        <p:spPr bwMode="auto">
          <a:xfrm>
            <a:off x="3276600" y="1346200"/>
            <a:ext cx="2438400" cy="787400"/>
          </a:xfrm>
          <a:custGeom>
            <a:avLst/>
            <a:gdLst>
              <a:gd name="T0" fmla="*/ 0 w 1536"/>
              <a:gd name="T1" fmla="*/ 787400 h 496"/>
              <a:gd name="T2" fmla="*/ 228600 w 1536"/>
              <a:gd name="T3" fmla="*/ 711200 h 496"/>
              <a:gd name="T4" fmla="*/ 457200 w 1536"/>
              <a:gd name="T5" fmla="*/ 330200 h 496"/>
              <a:gd name="T6" fmla="*/ 990600 w 1536"/>
              <a:gd name="T7" fmla="*/ 330200 h 496"/>
              <a:gd name="T8" fmla="*/ 1219200 w 1536"/>
              <a:gd name="T9" fmla="*/ 25400 h 496"/>
              <a:gd name="T10" fmla="*/ 1676400 w 1536"/>
              <a:gd name="T11" fmla="*/ 177800 h 496"/>
              <a:gd name="T12" fmla="*/ 2209800 w 1536"/>
              <a:gd name="T13" fmla="*/ 254000 h 496"/>
              <a:gd name="T14" fmla="*/ 2438400 w 1536"/>
              <a:gd name="T15" fmla="*/ 254000 h 4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36" h="496">
                <a:moveTo>
                  <a:pt x="0" y="496"/>
                </a:moveTo>
                <a:cubicBezTo>
                  <a:pt x="48" y="496"/>
                  <a:pt x="96" y="496"/>
                  <a:pt x="144" y="448"/>
                </a:cubicBezTo>
                <a:cubicBezTo>
                  <a:pt x="192" y="400"/>
                  <a:pt x="208" y="248"/>
                  <a:pt x="288" y="208"/>
                </a:cubicBezTo>
                <a:cubicBezTo>
                  <a:pt x="368" y="168"/>
                  <a:pt x="544" y="240"/>
                  <a:pt x="624" y="208"/>
                </a:cubicBezTo>
                <a:cubicBezTo>
                  <a:pt x="704" y="176"/>
                  <a:pt x="696" y="32"/>
                  <a:pt x="768" y="16"/>
                </a:cubicBezTo>
                <a:cubicBezTo>
                  <a:pt x="840" y="0"/>
                  <a:pt x="952" y="88"/>
                  <a:pt x="1056" y="112"/>
                </a:cubicBezTo>
                <a:cubicBezTo>
                  <a:pt x="1160" y="136"/>
                  <a:pt x="1312" y="152"/>
                  <a:pt x="1392" y="160"/>
                </a:cubicBezTo>
                <a:cubicBezTo>
                  <a:pt x="1472" y="168"/>
                  <a:pt x="1504" y="164"/>
                  <a:pt x="1536" y="160"/>
                </a:cubicBezTo>
              </a:path>
            </a:pathLst>
          </a:custGeom>
          <a:noFill/>
          <a:ln w="5715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466" name="Freeform 74">
            <a:extLst>
              <a:ext uri="{FF2B5EF4-FFF2-40B4-BE49-F238E27FC236}">
                <a16:creationId xmlns:a16="http://schemas.microsoft.com/office/drawing/2014/main" id="{48DAAD75-B6C5-BC4D-A782-14DD6BAC9CE3}"/>
              </a:ext>
            </a:extLst>
          </p:cNvPr>
          <p:cNvSpPr>
            <a:spLocks/>
          </p:cNvSpPr>
          <p:nvPr/>
        </p:nvSpPr>
        <p:spPr bwMode="auto">
          <a:xfrm>
            <a:off x="5181600" y="1752600"/>
            <a:ext cx="762000" cy="457200"/>
          </a:xfrm>
          <a:custGeom>
            <a:avLst/>
            <a:gdLst>
              <a:gd name="T0" fmla="*/ 0 w 480"/>
              <a:gd name="T1" fmla="*/ 457200 h 288"/>
              <a:gd name="T2" fmla="*/ 533400 w 480"/>
              <a:gd name="T3" fmla="*/ 304800 h 288"/>
              <a:gd name="T4" fmla="*/ 762000 w 480"/>
              <a:gd name="T5" fmla="*/ 0 h 2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0" h="288">
                <a:moveTo>
                  <a:pt x="0" y="288"/>
                </a:moveTo>
                <a:cubicBezTo>
                  <a:pt x="128" y="264"/>
                  <a:pt x="256" y="240"/>
                  <a:pt x="336" y="192"/>
                </a:cubicBezTo>
                <a:cubicBezTo>
                  <a:pt x="416" y="144"/>
                  <a:pt x="448" y="72"/>
                  <a:pt x="480" y="0"/>
                </a:cubicBezTo>
              </a:path>
            </a:pathLst>
          </a:custGeom>
          <a:noFill/>
          <a:ln w="5715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467" name="Rectangle 75">
            <a:extLst>
              <a:ext uri="{FF2B5EF4-FFF2-40B4-BE49-F238E27FC236}">
                <a16:creationId xmlns:a16="http://schemas.microsoft.com/office/drawing/2014/main" id="{53191D8F-FB36-BC41-ADC5-69FCBF5AC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1828800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17</a:t>
            </a:r>
          </a:p>
        </p:txBody>
      </p:sp>
      <p:sp>
        <p:nvSpPr>
          <p:cNvPr id="315468" name="Rectangle 76">
            <a:extLst>
              <a:ext uri="{FF2B5EF4-FFF2-40B4-BE49-F238E27FC236}">
                <a16:creationId xmlns:a16="http://schemas.microsoft.com/office/drawing/2014/main" id="{BE22786A-4B01-844F-B591-A8B75DF8E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447800"/>
            <a:ext cx="86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2865</a:t>
            </a:r>
          </a:p>
        </p:txBody>
      </p:sp>
      <p:pic>
        <p:nvPicPr>
          <p:cNvPr id="315451" name="Picture 59">
            <a:extLst>
              <a:ext uri="{FF2B5EF4-FFF2-40B4-BE49-F238E27FC236}">
                <a16:creationId xmlns:a16="http://schemas.microsoft.com/office/drawing/2014/main" id="{B665E246-F723-2D45-8E54-749069E099B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057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5469" name="Text Box 77">
            <a:extLst>
              <a:ext uri="{FF2B5EF4-FFF2-40B4-BE49-F238E27FC236}">
                <a16:creationId xmlns:a16="http://schemas.microsoft.com/office/drawing/2014/main" id="{4B823880-34D0-374A-A1BE-DF035793A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600200"/>
            <a:ext cx="2520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High bandwidth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 backbone</a:t>
            </a:r>
          </a:p>
        </p:txBody>
      </p:sp>
      <p:sp>
        <p:nvSpPr>
          <p:cNvPr id="315470" name="Text Box 78">
            <a:extLst>
              <a:ext uri="{FF2B5EF4-FFF2-40B4-BE49-F238E27FC236}">
                <a16:creationId xmlns:a16="http://schemas.microsoft.com/office/drawing/2014/main" id="{5F3C6CB6-4667-D944-9290-AA1B9942C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3328988"/>
            <a:ext cx="2660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 bandwidth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backbone</a:t>
            </a:r>
          </a:p>
        </p:txBody>
      </p:sp>
      <p:sp>
        <p:nvSpPr>
          <p:cNvPr id="315471" name="Freeform 79">
            <a:extLst>
              <a:ext uri="{FF2B5EF4-FFF2-40B4-BE49-F238E27FC236}">
                <a16:creationId xmlns:a16="http://schemas.microsoft.com/office/drawing/2014/main" id="{7ED96A69-1BA1-6844-8A5A-94906A912277}"/>
              </a:ext>
            </a:extLst>
          </p:cNvPr>
          <p:cNvSpPr>
            <a:spLocks/>
          </p:cNvSpPr>
          <p:nvPr/>
        </p:nvSpPr>
        <p:spPr bwMode="auto">
          <a:xfrm>
            <a:off x="3302000" y="1651000"/>
            <a:ext cx="2108200" cy="2387600"/>
          </a:xfrm>
          <a:custGeom>
            <a:avLst/>
            <a:gdLst>
              <a:gd name="T0" fmla="*/ 660400 w 1328"/>
              <a:gd name="T1" fmla="*/ 2387600 h 1504"/>
              <a:gd name="T2" fmla="*/ 203200 w 1328"/>
              <a:gd name="T3" fmla="*/ 1701800 h 1504"/>
              <a:gd name="T4" fmla="*/ 127000 w 1328"/>
              <a:gd name="T5" fmla="*/ 635000 h 1504"/>
              <a:gd name="T6" fmla="*/ 965200 w 1328"/>
              <a:gd name="T7" fmla="*/ 177800 h 1504"/>
              <a:gd name="T8" fmla="*/ 1498600 w 1328"/>
              <a:gd name="T9" fmla="*/ 25400 h 1504"/>
              <a:gd name="T10" fmla="*/ 2108200 w 1328"/>
              <a:gd name="T11" fmla="*/ 25400 h 15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8" h="1504">
                <a:moveTo>
                  <a:pt x="416" y="1504"/>
                </a:moveTo>
                <a:cubicBezTo>
                  <a:pt x="300" y="1380"/>
                  <a:pt x="184" y="1256"/>
                  <a:pt x="128" y="1072"/>
                </a:cubicBezTo>
                <a:cubicBezTo>
                  <a:pt x="72" y="888"/>
                  <a:pt x="0" y="560"/>
                  <a:pt x="80" y="400"/>
                </a:cubicBezTo>
                <a:cubicBezTo>
                  <a:pt x="160" y="240"/>
                  <a:pt x="464" y="176"/>
                  <a:pt x="608" y="112"/>
                </a:cubicBezTo>
                <a:cubicBezTo>
                  <a:pt x="752" y="48"/>
                  <a:pt x="824" y="32"/>
                  <a:pt x="944" y="16"/>
                </a:cubicBezTo>
                <a:cubicBezTo>
                  <a:pt x="1064" y="0"/>
                  <a:pt x="1196" y="8"/>
                  <a:pt x="1328" y="16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lg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472" name="Freeform 80">
            <a:extLst>
              <a:ext uri="{FF2B5EF4-FFF2-40B4-BE49-F238E27FC236}">
                <a16:creationId xmlns:a16="http://schemas.microsoft.com/office/drawing/2014/main" id="{CA73D2EC-9EBF-DB40-AA56-1105BCEE308D}"/>
              </a:ext>
            </a:extLst>
          </p:cNvPr>
          <p:cNvSpPr>
            <a:spLocks/>
          </p:cNvSpPr>
          <p:nvPr/>
        </p:nvSpPr>
        <p:spPr bwMode="auto">
          <a:xfrm>
            <a:off x="4191000" y="1752600"/>
            <a:ext cx="1600200" cy="2209800"/>
          </a:xfrm>
          <a:custGeom>
            <a:avLst/>
            <a:gdLst>
              <a:gd name="T0" fmla="*/ 1600200 w 1008"/>
              <a:gd name="T1" fmla="*/ 0 h 1392"/>
              <a:gd name="T2" fmla="*/ 838200 w 1008"/>
              <a:gd name="T3" fmla="*/ 381000 h 1392"/>
              <a:gd name="T4" fmla="*/ 838200 w 1008"/>
              <a:gd name="T5" fmla="*/ 1371600 h 1392"/>
              <a:gd name="T6" fmla="*/ 0 w 1008"/>
              <a:gd name="T7" fmla="*/ 2209800 h 13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8" h="1392">
                <a:moveTo>
                  <a:pt x="1008" y="0"/>
                </a:moveTo>
                <a:cubicBezTo>
                  <a:pt x="808" y="48"/>
                  <a:pt x="608" y="96"/>
                  <a:pt x="528" y="240"/>
                </a:cubicBezTo>
                <a:cubicBezTo>
                  <a:pt x="448" y="384"/>
                  <a:pt x="616" y="672"/>
                  <a:pt x="528" y="864"/>
                </a:cubicBezTo>
                <a:cubicBezTo>
                  <a:pt x="440" y="1056"/>
                  <a:pt x="220" y="1224"/>
                  <a:pt x="0" y="1392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5500" name="Line 108">
            <a:extLst>
              <a:ext uri="{FF2B5EF4-FFF2-40B4-BE49-F238E27FC236}">
                <a16:creationId xmlns:a16="http://schemas.microsoft.com/office/drawing/2014/main" id="{F880B02E-D218-8A4E-AC0F-C0A983236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1600200"/>
            <a:ext cx="1371600" cy="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85017" name="Group 107">
            <a:extLst>
              <a:ext uri="{FF2B5EF4-FFF2-40B4-BE49-F238E27FC236}">
                <a16:creationId xmlns:a16="http://schemas.microsoft.com/office/drawing/2014/main" id="{DAD8FC91-AEEC-BC44-BFC9-F4CE1CAC3C0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066800"/>
            <a:ext cx="1905000" cy="1524000"/>
            <a:chOff x="1008" y="3264"/>
            <a:chExt cx="1200" cy="960"/>
          </a:xfrm>
        </p:grpSpPr>
        <p:grpSp>
          <p:nvGrpSpPr>
            <p:cNvPr id="85028" name="Group 81">
              <a:extLst>
                <a:ext uri="{FF2B5EF4-FFF2-40B4-BE49-F238E27FC236}">
                  <a16:creationId xmlns:a16="http://schemas.microsoft.com/office/drawing/2014/main" id="{19E95B0B-225F-584A-A1B0-1EDFFB96E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8" y="3264"/>
              <a:ext cx="1200" cy="960"/>
              <a:chOff x="532" y="2260"/>
              <a:chExt cx="4120" cy="1144"/>
            </a:xfrm>
          </p:grpSpPr>
          <p:grpSp>
            <p:nvGrpSpPr>
              <p:cNvPr id="85030" name="Group 82">
                <a:extLst>
                  <a:ext uri="{FF2B5EF4-FFF2-40B4-BE49-F238E27FC236}">
                    <a16:creationId xmlns:a16="http://schemas.microsoft.com/office/drawing/2014/main" id="{E9860D92-770D-034C-BFDB-BB9267A2A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9" y="2260"/>
                <a:ext cx="4033" cy="1144"/>
                <a:chOff x="619" y="2260"/>
                <a:chExt cx="4033" cy="1144"/>
              </a:xfrm>
            </p:grpSpPr>
            <p:sp>
              <p:nvSpPr>
                <p:cNvPr id="315475" name="Oval 83">
                  <a:extLst>
                    <a:ext uri="{FF2B5EF4-FFF2-40B4-BE49-F238E27FC236}">
                      <a16:creationId xmlns:a16="http://schemas.microsoft.com/office/drawing/2014/main" id="{8718DA2E-F948-8949-991B-9994BC0D4D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1" y="2362"/>
                  <a:ext cx="3461" cy="872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76" name="Oval 84">
                  <a:extLst>
                    <a:ext uri="{FF2B5EF4-FFF2-40B4-BE49-F238E27FC236}">
                      <a16:creationId xmlns:a16="http://schemas.microsoft.com/office/drawing/2014/main" id="{5ED376B8-9A63-7346-83A4-98F8790D62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8" y="2362"/>
                  <a:ext cx="803" cy="12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77" name="Oval 85">
                  <a:extLst>
                    <a:ext uri="{FF2B5EF4-FFF2-40B4-BE49-F238E27FC236}">
                      <a16:creationId xmlns:a16="http://schemas.microsoft.com/office/drawing/2014/main" id="{CCC83C40-10B1-F245-8913-F54ED207AF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328"/>
                  <a:ext cx="1147" cy="229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78" name="Oval 86">
                  <a:extLst>
                    <a:ext uri="{FF2B5EF4-FFF2-40B4-BE49-F238E27FC236}">
                      <a16:creationId xmlns:a16="http://schemas.microsoft.com/office/drawing/2014/main" id="{836F3B30-AD7B-E847-8790-2747EF215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2" y="2260"/>
                  <a:ext cx="1377" cy="46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79" name="Oval 87">
                  <a:extLst>
                    <a:ext uri="{FF2B5EF4-FFF2-40B4-BE49-F238E27FC236}">
                      <a16:creationId xmlns:a16="http://schemas.microsoft.com/office/drawing/2014/main" id="{46E11C3E-BEEB-9847-A1F8-2529C6F260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463"/>
                  <a:ext cx="2534" cy="263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0" name="Oval 88">
                  <a:extLst>
                    <a:ext uri="{FF2B5EF4-FFF2-40B4-BE49-F238E27FC236}">
                      <a16:creationId xmlns:a16="http://schemas.microsoft.com/office/drawing/2014/main" id="{3592C713-D5FE-F544-A91B-2525BFD0A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8" y="2870"/>
                  <a:ext cx="1377" cy="53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1" name="Oval 89">
                  <a:extLst>
                    <a:ext uri="{FF2B5EF4-FFF2-40B4-BE49-F238E27FC236}">
                      <a16:creationId xmlns:a16="http://schemas.microsoft.com/office/drawing/2014/main" id="{E94073BD-8D5A-A440-BFDD-9FBB52270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19" y="2497"/>
                  <a:ext cx="1033" cy="297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2" name="Oval 90">
                  <a:extLst>
                    <a:ext uri="{FF2B5EF4-FFF2-40B4-BE49-F238E27FC236}">
                      <a16:creationId xmlns:a16="http://schemas.microsoft.com/office/drawing/2014/main" id="{F657DF80-3757-A04E-B700-C5AE9F715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8" y="2633"/>
                  <a:ext cx="687" cy="53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3" name="Oval 91">
                  <a:extLst>
                    <a:ext uri="{FF2B5EF4-FFF2-40B4-BE49-F238E27FC236}">
                      <a16:creationId xmlns:a16="http://schemas.microsoft.com/office/drawing/2014/main" id="{B3A61EE8-F9E2-EE49-9AE2-C6BCBF2D1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5" y="2903"/>
                  <a:ext cx="687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4" name="Oval 92">
                  <a:extLst>
                    <a:ext uri="{FF2B5EF4-FFF2-40B4-BE49-F238E27FC236}">
                      <a16:creationId xmlns:a16="http://schemas.microsoft.com/office/drawing/2014/main" id="{8ED9D603-5780-7844-B731-D73B675AF0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" y="3039"/>
                  <a:ext cx="683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5" name="Oval 93">
                  <a:extLst>
                    <a:ext uri="{FF2B5EF4-FFF2-40B4-BE49-F238E27FC236}">
                      <a16:creationId xmlns:a16="http://schemas.microsoft.com/office/drawing/2014/main" id="{885F4C27-E802-8041-9ADA-BBCCACDDA3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5" y="3039"/>
                  <a:ext cx="1030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85031" name="Group 94">
                <a:extLst>
                  <a:ext uri="{FF2B5EF4-FFF2-40B4-BE49-F238E27FC236}">
                    <a16:creationId xmlns:a16="http://schemas.microsoft.com/office/drawing/2014/main" id="{883CA1E3-E123-9949-8D54-20A28D568A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2" y="2260"/>
                <a:ext cx="4033" cy="1144"/>
                <a:chOff x="532" y="2260"/>
                <a:chExt cx="4033" cy="1144"/>
              </a:xfrm>
            </p:grpSpPr>
            <p:sp>
              <p:nvSpPr>
                <p:cNvPr id="315487" name="Oval 95">
                  <a:extLst>
                    <a:ext uri="{FF2B5EF4-FFF2-40B4-BE49-F238E27FC236}">
                      <a16:creationId xmlns:a16="http://schemas.microsoft.com/office/drawing/2014/main" id="{CC483D04-F082-5142-9563-7B517454D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2362"/>
                  <a:ext cx="3457" cy="872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8" name="Oval 96">
                  <a:extLst>
                    <a:ext uri="{FF2B5EF4-FFF2-40B4-BE49-F238E27FC236}">
                      <a16:creationId xmlns:a16="http://schemas.microsoft.com/office/drawing/2014/main" id="{645FF889-DB01-094E-8D5A-51E415630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2" y="2362"/>
                  <a:ext cx="803" cy="12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89" name="Oval 97">
                  <a:extLst>
                    <a:ext uri="{FF2B5EF4-FFF2-40B4-BE49-F238E27FC236}">
                      <a16:creationId xmlns:a16="http://schemas.microsoft.com/office/drawing/2014/main" id="{5095659D-EB72-DF46-A6DD-EFBD502BB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3" y="2328"/>
                  <a:ext cx="1150" cy="229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0" name="Oval 98">
                  <a:extLst>
                    <a:ext uri="{FF2B5EF4-FFF2-40B4-BE49-F238E27FC236}">
                      <a16:creationId xmlns:a16="http://schemas.microsoft.com/office/drawing/2014/main" id="{74787329-1038-FA48-932F-03763FF9F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2" y="2260"/>
                  <a:ext cx="1377" cy="46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1" name="Oval 99">
                  <a:extLst>
                    <a:ext uri="{FF2B5EF4-FFF2-40B4-BE49-F238E27FC236}">
                      <a16:creationId xmlns:a16="http://schemas.microsoft.com/office/drawing/2014/main" id="{05E6E1CB-CC98-6B4F-A9C1-4D38C23188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2" y="2463"/>
                  <a:ext cx="2530" cy="26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2" name="Oval 100">
                  <a:extLst>
                    <a:ext uri="{FF2B5EF4-FFF2-40B4-BE49-F238E27FC236}">
                      <a16:creationId xmlns:a16="http://schemas.microsoft.com/office/drawing/2014/main" id="{9E9333CC-47DA-B644-961D-4820808499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" y="2870"/>
                  <a:ext cx="1377" cy="53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3" name="Oval 101">
                  <a:extLst>
                    <a:ext uri="{FF2B5EF4-FFF2-40B4-BE49-F238E27FC236}">
                      <a16:creationId xmlns:a16="http://schemas.microsoft.com/office/drawing/2014/main" id="{97E2D603-3FBB-3149-B238-21F8A55A2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3" y="2497"/>
                  <a:ext cx="1033" cy="297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4" name="Oval 102">
                  <a:extLst>
                    <a:ext uri="{FF2B5EF4-FFF2-40B4-BE49-F238E27FC236}">
                      <a16:creationId xmlns:a16="http://schemas.microsoft.com/office/drawing/2014/main" id="{6D88926F-4DDD-554A-BE7F-C667A2F69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2" y="2633"/>
                  <a:ext cx="687" cy="53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5" name="Oval 103">
                  <a:extLst>
                    <a:ext uri="{FF2B5EF4-FFF2-40B4-BE49-F238E27FC236}">
                      <a16:creationId xmlns:a16="http://schemas.microsoft.com/office/drawing/2014/main" id="{012F62BF-A9C4-3F44-A0CE-359881B07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9" y="2903"/>
                  <a:ext cx="687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6" name="Oval 104">
                  <a:extLst>
                    <a:ext uri="{FF2B5EF4-FFF2-40B4-BE49-F238E27FC236}">
                      <a16:creationId xmlns:a16="http://schemas.microsoft.com/office/drawing/2014/main" id="{AB184CFD-E44F-2045-B4A3-BED0EB2C4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2" y="3039"/>
                  <a:ext cx="683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5497" name="Oval 105">
                  <a:extLst>
                    <a:ext uri="{FF2B5EF4-FFF2-40B4-BE49-F238E27FC236}">
                      <a16:creationId xmlns:a16="http://schemas.microsoft.com/office/drawing/2014/main" id="{B973F934-FA0D-3545-B7A0-243FE87DA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9" y="3039"/>
                  <a:ext cx="1027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15498" name="Text Box 106">
              <a:extLst>
                <a:ext uri="{FF2B5EF4-FFF2-40B4-BE49-F238E27FC236}">
                  <a16:creationId xmlns:a16="http://schemas.microsoft.com/office/drawing/2014/main" id="{59E0DA63-6807-0A4D-96DC-9516CD39A2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456"/>
              <a:ext cx="812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  </a:t>
              </a: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Heavy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  Content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Web Farm</a:t>
              </a:r>
            </a:p>
          </p:txBody>
        </p:sp>
      </p:grpSp>
      <p:pic>
        <p:nvPicPr>
          <p:cNvPr id="315464" name="Picture 72">
            <a:extLst>
              <a:ext uri="{FF2B5EF4-FFF2-40B4-BE49-F238E27FC236}">
                <a16:creationId xmlns:a16="http://schemas.microsoft.com/office/drawing/2014/main" id="{5DDEC1CF-608A-5242-9D26-1EFA74CF5DD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1447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5502" name="Text Box 110">
            <a:extLst>
              <a:ext uri="{FF2B5EF4-FFF2-40B4-BE49-F238E27FC236}">
                <a16:creationId xmlns:a16="http://schemas.microsoft.com/office/drawing/2014/main" id="{55E38D41-BE48-F647-A249-35B96B088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953000"/>
            <a:ext cx="3956050" cy="118745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Many customers want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their provider to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carry the bits! </a:t>
            </a:r>
          </a:p>
        </p:txBody>
      </p:sp>
      <p:sp>
        <p:nvSpPr>
          <p:cNvPr id="315503" name="Line 111">
            <a:extLst>
              <a:ext uri="{FF2B5EF4-FFF2-40B4-BE49-F238E27FC236}">
                <a16:creationId xmlns:a16="http://schemas.microsoft.com/office/drawing/2014/main" id="{8E134E1A-EEA7-BF46-BD87-C7217DD5D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5410200"/>
            <a:ext cx="1143000" cy="0"/>
          </a:xfrm>
          <a:prstGeom prst="line">
            <a:avLst/>
          </a:prstGeom>
          <a:noFill/>
          <a:ln w="28575">
            <a:solidFill>
              <a:schemeClr val="accent2"/>
            </a:solidFill>
            <a:prstDash val="lg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5504" name="Text Box 112">
            <a:extLst>
              <a:ext uri="{FF2B5EF4-FFF2-40B4-BE49-F238E27FC236}">
                <a16:creationId xmlns:a16="http://schemas.microsoft.com/office/drawing/2014/main" id="{914BD883-645E-2748-82C3-7735D3FF8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5181600"/>
            <a:ext cx="2266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tiny http request</a:t>
            </a:r>
          </a:p>
        </p:txBody>
      </p:sp>
      <p:sp>
        <p:nvSpPr>
          <p:cNvPr id="315505" name="Line 113">
            <a:extLst>
              <a:ext uri="{FF2B5EF4-FFF2-40B4-BE49-F238E27FC236}">
                <a16:creationId xmlns:a16="http://schemas.microsoft.com/office/drawing/2014/main" id="{854F6EF3-40C6-1B49-A918-033D464F5C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5715000"/>
            <a:ext cx="1219200" cy="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5506" name="Text Box 114">
            <a:extLst>
              <a:ext uri="{FF2B5EF4-FFF2-40B4-BE49-F238E27FC236}">
                <a16:creationId xmlns:a16="http://schemas.microsoft.com/office/drawing/2014/main" id="{41616739-F58D-1642-975D-1472B75B0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5562600"/>
            <a:ext cx="2076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huge http reply</a:t>
            </a:r>
          </a:p>
        </p:txBody>
      </p:sp>
      <p:sp>
        <p:nvSpPr>
          <p:cNvPr id="315507" name="Rectangle 115">
            <a:extLst>
              <a:ext uri="{FF2B5EF4-FFF2-40B4-BE49-F238E27FC236}">
                <a16:creationId xmlns:a16="http://schemas.microsoft.com/office/drawing/2014/main" id="{74BB7739-E3C7-A242-84A6-59A4F8BAC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5181600"/>
            <a:ext cx="3733800" cy="838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5509" name="Text Box 117">
            <a:extLst>
              <a:ext uri="{FF2B5EF4-FFF2-40B4-BE49-F238E27FC236}">
                <a16:creationId xmlns:a16="http://schemas.microsoft.com/office/drawing/2014/main" id="{A76268D2-3734-A440-AEFE-237B945EF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2743200"/>
            <a:ext cx="749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SFO</a:t>
            </a:r>
          </a:p>
        </p:txBody>
      </p:sp>
      <p:sp>
        <p:nvSpPr>
          <p:cNvPr id="315510" name="Text Box 118">
            <a:extLst>
              <a:ext uri="{FF2B5EF4-FFF2-40B4-BE49-F238E27FC236}">
                <a16:creationId xmlns:a16="http://schemas.microsoft.com/office/drawing/2014/main" id="{CD29A0EE-CD54-4943-9652-C6D47E61D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2743200"/>
            <a:ext cx="788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NYC</a:t>
            </a:r>
          </a:p>
        </p:txBody>
      </p:sp>
      <p:sp>
        <p:nvSpPr>
          <p:cNvPr id="315511" name="Text Box 119">
            <a:extLst>
              <a:ext uri="{FF2B5EF4-FFF2-40B4-BE49-F238E27FC236}">
                <a16:creationId xmlns:a16="http://schemas.microsoft.com/office/drawing/2014/main" id="{7B4337B2-5E06-E240-A262-EEF948231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4343400"/>
            <a:ext cx="15827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San Diego</a:t>
            </a:r>
          </a:p>
        </p:txBody>
      </p:sp>
    </p:spTree>
    <p:extLst>
      <p:ext uri="{BB962C8B-B14F-4D97-AF65-F5344CB8AC3E}">
        <p14:creationId xmlns:p14="http://schemas.microsoft.com/office/powerpoint/2010/main" val="291709000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Slide Number Placeholder 4">
            <a:extLst>
              <a:ext uri="{FF2B5EF4-FFF2-40B4-BE49-F238E27FC236}">
                <a16:creationId xmlns:a16="http://schemas.microsoft.com/office/drawing/2014/main" id="{9CD711BF-2E8D-EC46-B5B2-64D64A8A46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8418E5-08AF-B440-ACD1-653832D61F59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7442" name="Rectangle 2">
            <a:extLst>
              <a:ext uri="{FF2B5EF4-FFF2-40B4-BE49-F238E27FC236}">
                <a16:creationId xmlns:a16="http://schemas.microsoft.com/office/drawing/2014/main" id="{48B400CD-CDD0-4E47-8DDE-F437B8ED52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76200"/>
            <a:ext cx="8458200" cy="9144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2800" b="0">
                <a:ea typeface="宋体" charset="0"/>
                <a:cs typeface="宋体" charset="0"/>
              </a:rPr>
              <a:t>Cold Potato Routing with MEDs</a:t>
            </a:r>
            <a:br>
              <a:rPr lang="en-US" altLang="zh-CN" sz="2800" b="0">
                <a:ea typeface="宋体" charset="0"/>
                <a:cs typeface="宋体" charset="0"/>
              </a:rPr>
            </a:br>
            <a:r>
              <a:rPr lang="en-US" altLang="zh-CN" sz="2800" b="0">
                <a:ea typeface="宋体" charset="0"/>
                <a:cs typeface="宋体" charset="0"/>
              </a:rPr>
              <a:t>(Multi-Exit Discriminator Attribute)</a:t>
            </a:r>
            <a:endParaRPr lang="en-US" altLang="zh-CN" sz="2800">
              <a:ea typeface="宋体" charset="0"/>
              <a:cs typeface="宋体" charset="0"/>
            </a:endParaRPr>
          </a:p>
        </p:txBody>
      </p:sp>
      <p:grpSp>
        <p:nvGrpSpPr>
          <p:cNvPr id="87043" name="Group 3">
            <a:extLst>
              <a:ext uri="{FF2B5EF4-FFF2-40B4-BE49-F238E27FC236}">
                <a16:creationId xmlns:a16="http://schemas.microsoft.com/office/drawing/2014/main" id="{47C2D407-AF1C-9844-8AAB-0068B45770FE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219200"/>
            <a:ext cx="5022850" cy="1447800"/>
            <a:chOff x="916" y="628"/>
            <a:chExt cx="2968" cy="1336"/>
          </a:xfrm>
        </p:grpSpPr>
        <p:grpSp>
          <p:nvGrpSpPr>
            <p:cNvPr id="87124" name="Group 4">
              <a:extLst>
                <a:ext uri="{FF2B5EF4-FFF2-40B4-BE49-F238E27FC236}">
                  <a16:creationId xmlns:a16="http://schemas.microsoft.com/office/drawing/2014/main" id="{0A855F78-FBC8-2E40-9B88-835E9AE47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" y="628"/>
              <a:ext cx="2905" cy="1336"/>
              <a:chOff x="979" y="628"/>
              <a:chExt cx="2905" cy="1336"/>
            </a:xfrm>
          </p:grpSpPr>
          <p:sp>
            <p:nvSpPr>
              <p:cNvPr id="317445" name="Oval 5">
                <a:extLst>
                  <a:ext uri="{FF2B5EF4-FFF2-40B4-BE49-F238E27FC236}">
                    <a16:creationId xmlns:a16="http://schemas.microsoft.com/office/drawing/2014/main" id="{884AF34D-0EF6-674F-BDD2-57B3ABC84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747"/>
                <a:ext cx="2492" cy="10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46" name="Oval 6">
                <a:extLst>
                  <a:ext uri="{FF2B5EF4-FFF2-40B4-BE49-F238E27FC236}">
                    <a16:creationId xmlns:a16="http://schemas.microsoft.com/office/drawing/2014/main" id="{CEC22F5A-D6C8-334B-AFC8-4184448D1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47"/>
                <a:ext cx="576" cy="15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47" name="Oval 7">
                <a:extLst>
                  <a:ext uri="{FF2B5EF4-FFF2-40B4-BE49-F238E27FC236}">
                    <a16:creationId xmlns:a16="http://schemas.microsoft.com/office/drawing/2014/main" id="{0B4A9C63-D6CB-5A46-84AF-4DAD60EE1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707"/>
                <a:ext cx="825" cy="27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48" name="Oval 8">
                <a:extLst>
                  <a:ext uri="{FF2B5EF4-FFF2-40B4-BE49-F238E27FC236}">
                    <a16:creationId xmlns:a16="http://schemas.microsoft.com/office/drawing/2014/main" id="{62F50364-CE2E-A74E-A95A-E1663F184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628"/>
                <a:ext cx="991" cy="54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49" name="Oval 9">
                <a:extLst>
                  <a:ext uri="{FF2B5EF4-FFF2-40B4-BE49-F238E27FC236}">
                    <a16:creationId xmlns:a16="http://schemas.microsoft.com/office/drawing/2014/main" id="{C2F8307D-7600-8146-83EA-A2E7EF4D8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" y="864"/>
                <a:ext cx="1823" cy="31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0" name="Oval 10">
                <a:extLst>
                  <a:ext uri="{FF2B5EF4-FFF2-40B4-BE49-F238E27FC236}">
                    <a16:creationId xmlns:a16="http://schemas.microsoft.com/office/drawing/2014/main" id="{33827DFF-5479-2944-A1C7-BD613D8BA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38"/>
                <a:ext cx="989" cy="62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1" name="Oval 11">
                <a:extLst>
                  <a:ext uri="{FF2B5EF4-FFF2-40B4-BE49-F238E27FC236}">
                    <a16:creationId xmlns:a16="http://schemas.microsoft.com/office/drawing/2014/main" id="{5E816042-328E-8843-8B99-F5C66A7D5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905"/>
                <a:ext cx="741" cy="34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2" name="Oval 12">
                <a:extLst>
                  <a:ext uri="{FF2B5EF4-FFF2-40B4-BE49-F238E27FC236}">
                    <a16:creationId xmlns:a16="http://schemas.microsoft.com/office/drawing/2014/main" id="{B6EB8338-EEFB-4248-A0C4-96789719A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065"/>
                <a:ext cx="492" cy="62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3" name="Oval 13">
                <a:extLst>
                  <a:ext uri="{FF2B5EF4-FFF2-40B4-BE49-F238E27FC236}">
                    <a16:creationId xmlns:a16="http://schemas.microsoft.com/office/drawing/2014/main" id="{E50D3C5E-4A32-6A41-8B28-5353DD71D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380"/>
                <a:ext cx="492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4" name="Oval 14">
                <a:extLst>
                  <a:ext uri="{FF2B5EF4-FFF2-40B4-BE49-F238E27FC236}">
                    <a16:creationId xmlns:a16="http://schemas.microsoft.com/office/drawing/2014/main" id="{1192C8D1-74F8-EE47-AAB5-DFC3CB5A5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" y="1536"/>
                <a:ext cx="493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5" name="Oval 15">
                <a:extLst>
                  <a:ext uri="{FF2B5EF4-FFF2-40B4-BE49-F238E27FC236}">
                    <a16:creationId xmlns:a16="http://schemas.microsoft.com/office/drawing/2014/main" id="{F10104FC-992B-F34D-8E6F-88495BC40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1536"/>
                <a:ext cx="741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7125" name="Group 16">
              <a:extLst>
                <a:ext uri="{FF2B5EF4-FFF2-40B4-BE49-F238E27FC236}">
                  <a16:creationId xmlns:a16="http://schemas.microsoft.com/office/drawing/2014/main" id="{B2E6B31C-1247-C94C-9C9F-7E9CE13C2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6" y="628"/>
              <a:ext cx="2905" cy="1336"/>
              <a:chOff x="916" y="628"/>
              <a:chExt cx="2905" cy="1336"/>
            </a:xfrm>
          </p:grpSpPr>
          <p:sp>
            <p:nvSpPr>
              <p:cNvPr id="317457" name="Oval 17">
                <a:extLst>
                  <a:ext uri="{FF2B5EF4-FFF2-40B4-BE49-F238E27FC236}">
                    <a16:creationId xmlns:a16="http://schemas.microsoft.com/office/drawing/2014/main" id="{2A737780-C3A8-8847-9B0C-6B6672D2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" y="747"/>
                <a:ext cx="2490" cy="10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8" name="Oval 18">
                <a:extLst>
                  <a:ext uri="{FF2B5EF4-FFF2-40B4-BE49-F238E27FC236}">
                    <a16:creationId xmlns:a16="http://schemas.microsoft.com/office/drawing/2014/main" id="{DBE40A5E-837C-D549-A4EE-51044068B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747"/>
                <a:ext cx="576" cy="15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59" name="Oval 19">
                <a:extLst>
                  <a:ext uri="{FF2B5EF4-FFF2-40B4-BE49-F238E27FC236}">
                    <a16:creationId xmlns:a16="http://schemas.microsoft.com/office/drawing/2014/main" id="{0B55448B-4A3D-F048-912C-7CE10F650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707"/>
                <a:ext cx="827" cy="27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0" name="Oval 20">
                <a:extLst>
                  <a:ext uri="{FF2B5EF4-FFF2-40B4-BE49-F238E27FC236}">
                    <a16:creationId xmlns:a16="http://schemas.microsoft.com/office/drawing/2014/main" id="{C1F93447-3113-0845-B970-325F8E808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" y="628"/>
                <a:ext cx="990" cy="54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1" name="Oval 21">
                <a:extLst>
                  <a:ext uri="{FF2B5EF4-FFF2-40B4-BE49-F238E27FC236}">
                    <a16:creationId xmlns:a16="http://schemas.microsoft.com/office/drawing/2014/main" id="{670B330D-5110-B54E-BF6E-8E71DD072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864"/>
                <a:ext cx="1822" cy="31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2" name="Oval 22">
                <a:extLst>
                  <a:ext uri="{FF2B5EF4-FFF2-40B4-BE49-F238E27FC236}">
                    <a16:creationId xmlns:a16="http://schemas.microsoft.com/office/drawing/2014/main" id="{F87C4FB5-2077-4340-92E4-0874D0527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338"/>
                <a:ext cx="990" cy="62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3" name="Oval 23">
                <a:extLst>
                  <a:ext uri="{FF2B5EF4-FFF2-40B4-BE49-F238E27FC236}">
                    <a16:creationId xmlns:a16="http://schemas.microsoft.com/office/drawing/2014/main" id="{3A59E9B7-3B92-4C4A-A895-D374AEFD9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905"/>
                <a:ext cx="743" cy="34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4" name="Oval 24">
                <a:extLst>
                  <a:ext uri="{FF2B5EF4-FFF2-40B4-BE49-F238E27FC236}">
                    <a16:creationId xmlns:a16="http://schemas.microsoft.com/office/drawing/2014/main" id="{1F7C5B3F-499C-1B48-9F5A-58BD9D2BB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065"/>
                <a:ext cx="492" cy="62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5" name="Oval 25">
                <a:extLst>
                  <a:ext uri="{FF2B5EF4-FFF2-40B4-BE49-F238E27FC236}">
                    <a16:creationId xmlns:a16="http://schemas.microsoft.com/office/drawing/2014/main" id="{110C6578-11D5-D540-B79F-4EE9B0B81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380"/>
                <a:ext cx="492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6" name="Oval 26">
                <a:extLst>
                  <a:ext uri="{FF2B5EF4-FFF2-40B4-BE49-F238E27FC236}">
                    <a16:creationId xmlns:a16="http://schemas.microsoft.com/office/drawing/2014/main" id="{0846A6BE-7C30-434D-9EEB-E0DAC459E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536"/>
                <a:ext cx="491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67" name="Oval 27">
                <a:extLst>
                  <a:ext uri="{FF2B5EF4-FFF2-40B4-BE49-F238E27FC236}">
                    <a16:creationId xmlns:a16="http://schemas.microsoft.com/office/drawing/2014/main" id="{6471DD7A-4AE2-CA46-AAF6-9074B9734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536"/>
                <a:ext cx="740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87044" name="Group 28">
            <a:extLst>
              <a:ext uri="{FF2B5EF4-FFF2-40B4-BE49-F238E27FC236}">
                <a16:creationId xmlns:a16="http://schemas.microsoft.com/office/drawing/2014/main" id="{FDAA991C-DAD9-F64E-91C3-37F0C68D9511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124200"/>
            <a:ext cx="5556250" cy="1295400"/>
            <a:chOff x="532" y="2260"/>
            <a:chExt cx="4120" cy="1144"/>
          </a:xfrm>
        </p:grpSpPr>
        <p:grpSp>
          <p:nvGrpSpPr>
            <p:cNvPr id="87100" name="Group 29">
              <a:extLst>
                <a:ext uri="{FF2B5EF4-FFF2-40B4-BE49-F238E27FC236}">
                  <a16:creationId xmlns:a16="http://schemas.microsoft.com/office/drawing/2014/main" id="{B55A5DE6-3079-CA48-80FB-B5F7B5D37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" y="2260"/>
              <a:ext cx="4033" cy="1144"/>
              <a:chOff x="619" y="2260"/>
              <a:chExt cx="4033" cy="1144"/>
            </a:xfrm>
          </p:grpSpPr>
          <p:sp>
            <p:nvSpPr>
              <p:cNvPr id="317470" name="Oval 30">
                <a:extLst>
                  <a:ext uri="{FF2B5EF4-FFF2-40B4-BE49-F238E27FC236}">
                    <a16:creationId xmlns:a16="http://schemas.microsoft.com/office/drawing/2014/main" id="{938F270A-11FB-2344-9FCA-8A54BF49E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2362"/>
                <a:ext cx="3460" cy="87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1" name="Oval 31">
                <a:extLst>
                  <a:ext uri="{FF2B5EF4-FFF2-40B4-BE49-F238E27FC236}">
                    <a16:creationId xmlns:a16="http://schemas.microsoft.com/office/drawing/2014/main" id="{94A9EA81-363F-EE4B-8E2B-F0214490F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362"/>
                <a:ext cx="803" cy="12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2" name="Oval 32">
                <a:extLst>
                  <a:ext uri="{FF2B5EF4-FFF2-40B4-BE49-F238E27FC236}">
                    <a16:creationId xmlns:a16="http://schemas.microsoft.com/office/drawing/2014/main" id="{EA0F0FD9-0BAC-5C44-8A15-AB022C07C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29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3" name="Oval 33">
                <a:extLst>
                  <a:ext uri="{FF2B5EF4-FFF2-40B4-BE49-F238E27FC236}">
                    <a16:creationId xmlns:a16="http://schemas.microsoft.com/office/drawing/2014/main" id="{AAB2BD6F-66E4-E045-BDC1-D4767BFA7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2260"/>
                <a:ext cx="1377" cy="46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4" name="Oval 34">
                <a:extLst>
                  <a:ext uri="{FF2B5EF4-FFF2-40B4-BE49-F238E27FC236}">
                    <a16:creationId xmlns:a16="http://schemas.microsoft.com/office/drawing/2014/main" id="{DD637D90-9043-E548-A0BC-0C6AB15FB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463"/>
                <a:ext cx="2533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5" name="Oval 35">
                <a:extLst>
                  <a:ext uri="{FF2B5EF4-FFF2-40B4-BE49-F238E27FC236}">
                    <a16:creationId xmlns:a16="http://schemas.microsoft.com/office/drawing/2014/main" id="{9B7B4D63-B48F-204B-A63A-039EC2421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2870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6" name="Oval 36">
                <a:extLst>
                  <a:ext uri="{FF2B5EF4-FFF2-40B4-BE49-F238E27FC236}">
                    <a16:creationId xmlns:a16="http://schemas.microsoft.com/office/drawing/2014/main" id="{92A6D175-AAD7-DF47-9FF6-04469DA18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0" y="2497"/>
                <a:ext cx="1032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7" name="Oval 37">
                <a:extLst>
                  <a:ext uri="{FF2B5EF4-FFF2-40B4-BE49-F238E27FC236}">
                    <a16:creationId xmlns:a16="http://schemas.microsoft.com/office/drawing/2014/main" id="{C9FE46A9-E726-AE42-9633-CB1CB95CD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" y="2633"/>
                <a:ext cx="68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8" name="Oval 38">
                <a:extLst>
                  <a:ext uri="{FF2B5EF4-FFF2-40B4-BE49-F238E27FC236}">
                    <a16:creationId xmlns:a16="http://schemas.microsoft.com/office/drawing/2014/main" id="{69CB3E9D-3BC6-D14C-93C8-860BE410C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904"/>
                <a:ext cx="686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79" name="Oval 39">
                <a:extLst>
                  <a:ext uri="{FF2B5EF4-FFF2-40B4-BE49-F238E27FC236}">
                    <a16:creationId xmlns:a16="http://schemas.microsoft.com/office/drawing/2014/main" id="{271343FC-5AC1-6C4C-BDC5-B009C2CAF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3039"/>
                <a:ext cx="685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0" name="Oval 40">
                <a:extLst>
                  <a:ext uri="{FF2B5EF4-FFF2-40B4-BE49-F238E27FC236}">
                    <a16:creationId xmlns:a16="http://schemas.microsoft.com/office/drawing/2014/main" id="{492BED51-B607-CF41-B687-33B8C8C31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039"/>
                <a:ext cx="1032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7101" name="Group 41">
              <a:extLst>
                <a:ext uri="{FF2B5EF4-FFF2-40B4-BE49-F238E27FC236}">
                  <a16:creationId xmlns:a16="http://schemas.microsoft.com/office/drawing/2014/main" id="{1F17E890-F563-4642-B17A-6231F5410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" y="2260"/>
              <a:ext cx="4033" cy="1144"/>
              <a:chOff x="532" y="2260"/>
              <a:chExt cx="4033" cy="1144"/>
            </a:xfrm>
          </p:grpSpPr>
          <p:sp>
            <p:nvSpPr>
              <p:cNvPr id="317482" name="Oval 42">
                <a:extLst>
                  <a:ext uri="{FF2B5EF4-FFF2-40B4-BE49-F238E27FC236}">
                    <a16:creationId xmlns:a16="http://schemas.microsoft.com/office/drawing/2014/main" id="{C340C7F2-3C10-D149-AED1-C52A6B68C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" y="2362"/>
                <a:ext cx="3457" cy="87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3" name="Oval 43">
                <a:extLst>
                  <a:ext uri="{FF2B5EF4-FFF2-40B4-BE49-F238E27FC236}">
                    <a16:creationId xmlns:a16="http://schemas.microsoft.com/office/drawing/2014/main" id="{9664EE10-BB3B-2641-823D-665ECB3FA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2362"/>
                <a:ext cx="802" cy="12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4" name="Oval 44">
                <a:extLst>
                  <a:ext uri="{FF2B5EF4-FFF2-40B4-BE49-F238E27FC236}">
                    <a16:creationId xmlns:a16="http://schemas.microsoft.com/office/drawing/2014/main" id="{4B47F742-A562-134B-8383-3A42C52FD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329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5" name="Oval 45">
                <a:extLst>
                  <a:ext uri="{FF2B5EF4-FFF2-40B4-BE49-F238E27FC236}">
                    <a16:creationId xmlns:a16="http://schemas.microsoft.com/office/drawing/2014/main" id="{29E69998-D538-9F4B-BE30-C727F9183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260"/>
                <a:ext cx="1378" cy="46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6" name="Oval 46">
                <a:extLst>
                  <a:ext uri="{FF2B5EF4-FFF2-40B4-BE49-F238E27FC236}">
                    <a16:creationId xmlns:a16="http://schemas.microsoft.com/office/drawing/2014/main" id="{714AAAB9-F971-B54C-848F-CA15E5E13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463"/>
                <a:ext cx="2531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7" name="Oval 47">
                <a:extLst>
                  <a:ext uri="{FF2B5EF4-FFF2-40B4-BE49-F238E27FC236}">
                    <a16:creationId xmlns:a16="http://schemas.microsoft.com/office/drawing/2014/main" id="{2CE6C443-5817-A04B-B2BE-16F21D36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2870"/>
                <a:ext cx="137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8" name="Oval 48">
                <a:extLst>
                  <a:ext uri="{FF2B5EF4-FFF2-40B4-BE49-F238E27FC236}">
                    <a16:creationId xmlns:a16="http://schemas.microsoft.com/office/drawing/2014/main" id="{8BECD14F-CAD6-0C45-AD1C-D81BC07C5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497"/>
                <a:ext cx="1034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89" name="Oval 49">
                <a:extLst>
                  <a:ext uri="{FF2B5EF4-FFF2-40B4-BE49-F238E27FC236}">
                    <a16:creationId xmlns:a16="http://schemas.microsoft.com/office/drawing/2014/main" id="{7CA9497C-6661-354E-9940-FC8067FCA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" y="2633"/>
                <a:ext cx="686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90" name="Oval 50">
                <a:extLst>
                  <a:ext uri="{FF2B5EF4-FFF2-40B4-BE49-F238E27FC236}">
                    <a16:creationId xmlns:a16="http://schemas.microsoft.com/office/drawing/2014/main" id="{8A725F17-6996-2743-ACA1-F0791229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2904"/>
                <a:ext cx="686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91" name="Oval 51">
                <a:extLst>
                  <a:ext uri="{FF2B5EF4-FFF2-40B4-BE49-F238E27FC236}">
                    <a16:creationId xmlns:a16="http://schemas.microsoft.com/office/drawing/2014/main" id="{FAC865B6-2AF3-BD46-A9E8-A62184A09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3039"/>
                <a:ext cx="682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17492" name="Oval 52">
                <a:extLst>
                  <a:ext uri="{FF2B5EF4-FFF2-40B4-BE49-F238E27FC236}">
                    <a16:creationId xmlns:a16="http://schemas.microsoft.com/office/drawing/2014/main" id="{C428201D-77C3-D44C-A448-FCCD36E0D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3039"/>
                <a:ext cx="1028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17493" name="Freeform 53">
            <a:extLst>
              <a:ext uri="{FF2B5EF4-FFF2-40B4-BE49-F238E27FC236}">
                <a16:creationId xmlns:a16="http://schemas.microsoft.com/office/drawing/2014/main" id="{EBC046AF-3F14-BC44-8A16-A82282859E37}"/>
              </a:ext>
            </a:extLst>
          </p:cNvPr>
          <p:cNvSpPr>
            <a:spLocks/>
          </p:cNvSpPr>
          <p:nvPr/>
        </p:nvSpPr>
        <p:spPr bwMode="auto">
          <a:xfrm>
            <a:off x="3124200" y="3505200"/>
            <a:ext cx="777875" cy="644525"/>
          </a:xfrm>
          <a:custGeom>
            <a:avLst/>
            <a:gdLst>
              <a:gd name="T0" fmla="*/ 0 w 490"/>
              <a:gd name="T1" fmla="*/ 0 h 406"/>
              <a:gd name="T2" fmla="*/ 6350 w 490"/>
              <a:gd name="T3" fmla="*/ 68263 h 406"/>
              <a:gd name="T4" fmla="*/ 6350 w 490"/>
              <a:gd name="T5" fmla="*/ 95250 h 406"/>
              <a:gd name="T6" fmla="*/ 6350 w 490"/>
              <a:gd name="T7" fmla="*/ 133350 h 406"/>
              <a:gd name="T8" fmla="*/ 6350 w 490"/>
              <a:gd name="T9" fmla="*/ 160338 h 406"/>
              <a:gd name="T10" fmla="*/ 19050 w 490"/>
              <a:gd name="T11" fmla="*/ 200025 h 406"/>
              <a:gd name="T12" fmla="*/ 71438 w 490"/>
              <a:gd name="T13" fmla="*/ 238125 h 406"/>
              <a:gd name="T14" fmla="*/ 111125 w 490"/>
              <a:gd name="T15" fmla="*/ 238125 h 406"/>
              <a:gd name="T16" fmla="*/ 149225 w 490"/>
              <a:gd name="T17" fmla="*/ 238125 h 406"/>
              <a:gd name="T18" fmla="*/ 176213 w 490"/>
              <a:gd name="T19" fmla="*/ 238125 h 406"/>
              <a:gd name="T20" fmla="*/ 241300 w 490"/>
              <a:gd name="T21" fmla="*/ 238125 h 406"/>
              <a:gd name="T22" fmla="*/ 279400 w 490"/>
              <a:gd name="T23" fmla="*/ 212725 h 406"/>
              <a:gd name="T24" fmla="*/ 293688 w 490"/>
              <a:gd name="T25" fmla="*/ 173038 h 406"/>
              <a:gd name="T26" fmla="*/ 331788 w 490"/>
              <a:gd name="T27" fmla="*/ 147638 h 406"/>
              <a:gd name="T28" fmla="*/ 371475 w 490"/>
              <a:gd name="T29" fmla="*/ 120650 h 406"/>
              <a:gd name="T30" fmla="*/ 411163 w 490"/>
              <a:gd name="T31" fmla="*/ 107950 h 406"/>
              <a:gd name="T32" fmla="*/ 461963 w 490"/>
              <a:gd name="T33" fmla="*/ 107950 h 406"/>
              <a:gd name="T34" fmla="*/ 488950 w 490"/>
              <a:gd name="T35" fmla="*/ 133350 h 406"/>
              <a:gd name="T36" fmla="*/ 501650 w 490"/>
              <a:gd name="T37" fmla="*/ 160338 h 406"/>
              <a:gd name="T38" fmla="*/ 501650 w 490"/>
              <a:gd name="T39" fmla="*/ 200025 h 406"/>
              <a:gd name="T40" fmla="*/ 501650 w 490"/>
              <a:gd name="T41" fmla="*/ 238125 h 406"/>
              <a:gd name="T42" fmla="*/ 461963 w 490"/>
              <a:gd name="T43" fmla="*/ 250825 h 406"/>
              <a:gd name="T44" fmla="*/ 436563 w 490"/>
              <a:gd name="T45" fmla="*/ 277813 h 406"/>
              <a:gd name="T46" fmla="*/ 396875 w 490"/>
              <a:gd name="T47" fmla="*/ 290513 h 406"/>
              <a:gd name="T48" fmla="*/ 358775 w 490"/>
              <a:gd name="T49" fmla="*/ 315913 h 406"/>
              <a:gd name="T50" fmla="*/ 344488 w 490"/>
              <a:gd name="T51" fmla="*/ 342900 h 406"/>
              <a:gd name="T52" fmla="*/ 319088 w 490"/>
              <a:gd name="T53" fmla="*/ 382588 h 406"/>
              <a:gd name="T54" fmla="*/ 331788 w 490"/>
              <a:gd name="T55" fmla="*/ 420688 h 406"/>
              <a:gd name="T56" fmla="*/ 358775 w 490"/>
              <a:gd name="T57" fmla="*/ 447675 h 406"/>
              <a:gd name="T58" fmla="*/ 396875 w 490"/>
              <a:gd name="T59" fmla="*/ 460375 h 406"/>
              <a:gd name="T60" fmla="*/ 423863 w 490"/>
              <a:gd name="T61" fmla="*/ 460375 h 406"/>
              <a:gd name="T62" fmla="*/ 476250 w 490"/>
              <a:gd name="T63" fmla="*/ 473075 h 406"/>
              <a:gd name="T64" fmla="*/ 528638 w 490"/>
              <a:gd name="T65" fmla="*/ 473075 h 406"/>
              <a:gd name="T66" fmla="*/ 566738 w 490"/>
              <a:gd name="T67" fmla="*/ 460375 h 406"/>
              <a:gd name="T68" fmla="*/ 593725 w 490"/>
              <a:gd name="T69" fmla="*/ 447675 h 406"/>
              <a:gd name="T70" fmla="*/ 631825 w 490"/>
              <a:gd name="T71" fmla="*/ 447675 h 406"/>
              <a:gd name="T72" fmla="*/ 631825 w 490"/>
              <a:gd name="T73" fmla="*/ 485775 h 406"/>
              <a:gd name="T74" fmla="*/ 631825 w 490"/>
              <a:gd name="T75" fmla="*/ 512763 h 406"/>
              <a:gd name="T76" fmla="*/ 631825 w 490"/>
              <a:gd name="T77" fmla="*/ 550863 h 406"/>
              <a:gd name="T78" fmla="*/ 631825 w 490"/>
              <a:gd name="T79" fmla="*/ 577850 h 406"/>
              <a:gd name="T80" fmla="*/ 631825 w 490"/>
              <a:gd name="T81" fmla="*/ 617538 h 406"/>
              <a:gd name="T82" fmla="*/ 658813 w 490"/>
              <a:gd name="T83" fmla="*/ 642938 h 406"/>
              <a:gd name="T84" fmla="*/ 711200 w 490"/>
              <a:gd name="T85" fmla="*/ 642938 h 406"/>
              <a:gd name="T86" fmla="*/ 749300 w 490"/>
              <a:gd name="T87" fmla="*/ 642938 h 406"/>
              <a:gd name="T88" fmla="*/ 776288 w 490"/>
              <a:gd name="T89" fmla="*/ 642938 h 406"/>
              <a:gd name="T90" fmla="*/ 762000 w 490"/>
              <a:gd name="T91" fmla="*/ 609600 h 40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0" h="406">
                <a:moveTo>
                  <a:pt x="0" y="0"/>
                </a:moveTo>
                <a:lnTo>
                  <a:pt x="4" y="43"/>
                </a:lnTo>
                <a:lnTo>
                  <a:pt x="4" y="60"/>
                </a:lnTo>
                <a:lnTo>
                  <a:pt x="4" y="84"/>
                </a:lnTo>
                <a:lnTo>
                  <a:pt x="4" y="101"/>
                </a:lnTo>
                <a:lnTo>
                  <a:pt x="12" y="126"/>
                </a:lnTo>
                <a:lnTo>
                  <a:pt x="45" y="150"/>
                </a:lnTo>
                <a:lnTo>
                  <a:pt x="70" y="150"/>
                </a:lnTo>
                <a:lnTo>
                  <a:pt x="94" y="150"/>
                </a:lnTo>
                <a:lnTo>
                  <a:pt x="111" y="150"/>
                </a:lnTo>
                <a:lnTo>
                  <a:pt x="152" y="150"/>
                </a:lnTo>
                <a:lnTo>
                  <a:pt x="176" y="134"/>
                </a:lnTo>
                <a:lnTo>
                  <a:pt x="185" y="109"/>
                </a:lnTo>
                <a:lnTo>
                  <a:pt x="209" y="93"/>
                </a:lnTo>
                <a:lnTo>
                  <a:pt x="234" y="76"/>
                </a:lnTo>
                <a:lnTo>
                  <a:pt x="259" y="68"/>
                </a:lnTo>
                <a:lnTo>
                  <a:pt x="291" y="68"/>
                </a:lnTo>
                <a:lnTo>
                  <a:pt x="308" y="84"/>
                </a:lnTo>
                <a:lnTo>
                  <a:pt x="316" y="101"/>
                </a:lnTo>
                <a:lnTo>
                  <a:pt x="316" y="126"/>
                </a:lnTo>
                <a:lnTo>
                  <a:pt x="316" y="150"/>
                </a:lnTo>
                <a:lnTo>
                  <a:pt x="291" y="158"/>
                </a:lnTo>
                <a:lnTo>
                  <a:pt x="275" y="175"/>
                </a:lnTo>
                <a:lnTo>
                  <a:pt x="250" y="183"/>
                </a:lnTo>
                <a:lnTo>
                  <a:pt x="226" y="199"/>
                </a:lnTo>
                <a:lnTo>
                  <a:pt x="217" y="216"/>
                </a:lnTo>
                <a:lnTo>
                  <a:pt x="201" y="241"/>
                </a:lnTo>
                <a:lnTo>
                  <a:pt x="209" y="265"/>
                </a:lnTo>
                <a:lnTo>
                  <a:pt x="226" y="282"/>
                </a:lnTo>
                <a:lnTo>
                  <a:pt x="250" y="290"/>
                </a:lnTo>
                <a:lnTo>
                  <a:pt x="267" y="290"/>
                </a:lnTo>
                <a:lnTo>
                  <a:pt x="300" y="298"/>
                </a:lnTo>
                <a:lnTo>
                  <a:pt x="333" y="298"/>
                </a:lnTo>
                <a:lnTo>
                  <a:pt x="357" y="290"/>
                </a:lnTo>
                <a:lnTo>
                  <a:pt x="374" y="282"/>
                </a:lnTo>
                <a:lnTo>
                  <a:pt x="398" y="282"/>
                </a:lnTo>
                <a:lnTo>
                  <a:pt x="398" y="306"/>
                </a:lnTo>
                <a:lnTo>
                  <a:pt x="398" y="323"/>
                </a:lnTo>
                <a:lnTo>
                  <a:pt x="398" y="347"/>
                </a:lnTo>
                <a:lnTo>
                  <a:pt x="398" y="364"/>
                </a:lnTo>
                <a:lnTo>
                  <a:pt x="398" y="389"/>
                </a:lnTo>
                <a:lnTo>
                  <a:pt x="415" y="405"/>
                </a:lnTo>
                <a:lnTo>
                  <a:pt x="448" y="405"/>
                </a:lnTo>
                <a:lnTo>
                  <a:pt x="472" y="405"/>
                </a:lnTo>
                <a:lnTo>
                  <a:pt x="489" y="405"/>
                </a:lnTo>
                <a:lnTo>
                  <a:pt x="480" y="384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494" name="Line 54">
            <a:extLst>
              <a:ext uri="{FF2B5EF4-FFF2-40B4-BE49-F238E27FC236}">
                <a16:creationId xmlns:a16="http://schemas.microsoft.com/office/drawing/2014/main" id="{14D9526F-48A9-234E-BB22-4C2A20D05E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2209800"/>
            <a:ext cx="0" cy="990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7495" name="Line 55">
            <a:extLst>
              <a:ext uri="{FF2B5EF4-FFF2-40B4-BE49-F238E27FC236}">
                <a16:creationId xmlns:a16="http://schemas.microsoft.com/office/drawing/2014/main" id="{AD2F586F-D518-4A44-AD3E-740814337BE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2209800"/>
            <a:ext cx="0" cy="11430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317496" name="Picture 56">
            <a:extLst>
              <a:ext uri="{FF2B5EF4-FFF2-40B4-BE49-F238E27FC236}">
                <a16:creationId xmlns:a16="http://schemas.microsoft.com/office/drawing/2014/main" id="{8570EB75-4490-2643-850B-40AEB9E4413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133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97" name="Picture 57">
            <a:extLst>
              <a:ext uri="{FF2B5EF4-FFF2-40B4-BE49-F238E27FC236}">
                <a16:creationId xmlns:a16="http://schemas.microsoft.com/office/drawing/2014/main" id="{9C2C405F-E8D0-4449-8F70-DCA4F80CC4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0838" y="3163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98" name="Picture 58">
            <a:extLst>
              <a:ext uri="{FF2B5EF4-FFF2-40B4-BE49-F238E27FC236}">
                <a16:creationId xmlns:a16="http://schemas.microsoft.com/office/drawing/2014/main" id="{5346ABD1-1148-CF46-B075-94E9AE41A2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68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99" name="Picture 59">
            <a:extLst>
              <a:ext uri="{FF2B5EF4-FFF2-40B4-BE49-F238E27FC236}">
                <a16:creationId xmlns:a16="http://schemas.microsoft.com/office/drawing/2014/main" id="{EDC66687-8309-B746-AF4A-647D47A3D2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5238" y="4078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7500" name="Rectangle 60">
            <a:extLst>
              <a:ext uri="{FF2B5EF4-FFF2-40B4-BE49-F238E27FC236}">
                <a16:creationId xmlns:a16="http://schemas.microsoft.com/office/drawing/2014/main" id="{5F7AB728-EB6C-054C-A4CF-DCB1F87B5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15</a:t>
            </a:r>
          </a:p>
        </p:txBody>
      </p:sp>
      <p:sp>
        <p:nvSpPr>
          <p:cNvPr id="317501" name="Rectangle 61">
            <a:extLst>
              <a:ext uri="{FF2B5EF4-FFF2-40B4-BE49-F238E27FC236}">
                <a16:creationId xmlns:a16="http://schemas.microsoft.com/office/drawing/2014/main" id="{4068D105-2E1C-1A40-9F9A-F7658F245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5" y="35655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56</a:t>
            </a:r>
          </a:p>
        </p:txBody>
      </p:sp>
      <p:sp>
        <p:nvSpPr>
          <p:cNvPr id="317502" name="Freeform 62">
            <a:extLst>
              <a:ext uri="{FF2B5EF4-FFF2-40B4-BE49-F238E27FC236}">
                <a16:creationId xmlns:a16="http://schemas.microsoft.com/office/drawing/2014/main" id="{59204647-26DE-8049-BCBB-A22C4A3B9D50}"/>
              </a:ext>
            </a:extLst>
          </p:cNvPr>
          <p:cNvSpPr>
            <a:spLocks/>
          </p:cNvSpPr>
          <p:nvPr/>
        </p:nvSpPr>
        <p:spPr bwMode="auto">
          <a:xfrm>
            <a:off x="4191000" y="3273425"/>
            <a:ext cx="1068388" cy="842963"/>
          </a:xfrm>
          <a:custGeom>
            <a:avLst/>
            <a:gdLst>
              <a:gd name="T0" fmla="*/ 1066800 w 673"/>
              <a:gd name="T1" fmla="*/ 79375 h 531"/>
              <a:gd name="T2" fmla="*/ 987425 w 673"/>
              <a:gd name="T3" fmla="*/ 52388 h 531"/>
              <a:gd name="T4" fmla="*/ 909638 w 673"/>
              <a:gd name="T5" fmla="*/ 26988 h 531"/>
              <a:gd name="T6" fmla="*/ 701675 w 673"/>
              <a:gd name="T7" fmla="*/ 14288 h 531"/>
              <a:gd name="T8" fmla="*/ 635000 w 673"/>
              <a:gd name="T9" fmla="*/ 0 h 531"/>
              <a:gd name="T10" fmla="*/ 609600 w 673"/>
              <a:gd name="T11" fmla="*/ 39688 h 531"/>
              <a:gd name="T12" fmla="*/ 584200 w 673"/>
              <a:gd name="T13" fmla="*/ 79375 h 531"/>
              <a:gd name="T14" fmla="*/ 557213 w 673"/>
              <a:gd name="T15" fmla="*/ 104775 h 531"/>
              <a:gd name="T16" fmla="*/ 557213 w 673"/>
              <a:gd name="T17" fmla="*/ 131763 h 531"/>
              <a:gd name="T18" fmla="*/ 544513 w 673"/>
              <a:gd name="T19" fmla="*/ 169863 h 531"/>
              <a:gd name="T20" fmla="*/ 544513 w 673"/>
              <a:gd name="T21" fmla="*/ 196850 h 531"/>
              <a:gd name="T22" fmla="*/ 557213 w 673"/>
              <a:gd name="T23" fmla="*/ 247650 h 531"/>
              <a:gd name="T24" fmla="*/ 584200 w 673"/>
              <a:gd name="T25" fmla="*/ 274638 h 531"/>
              <a:gd name="T26" fmla="*/ 622300 w 673"/>
              <a:gd name="T27" fmla="*/ 300038 h 531"/>
              <a:gd name="T28" fmla="*/ 649288 w 673"/>
              <a:gd name="T29" fmla="*/ 327025 h 531"/>
              <a:gd name="T30" fmla="*/ 622300 w 673"/>
              <a:gd name="T31" fmla="*/ 339725 h 531"/>
              <a:gd name="T32" fmla="*/ 569913 w 673"/>
              <a:gd name="T33" fmla="*/ 339725 h 531"/>
              <a:gd name="T34" fmla="*/ 517525 w 673"/>
              <a:gd name="T35" fmla="*/ 339725 h 531"/>
              <a:gd name="T36" fmla="*/ 479425 w 673"/>
              <a:gd name="T37" fmla="*/ 327025 h 531"/>
              <a:gd name="T38" fmla="*/ 452438 w 673"/>
              <a:gd name="T39" fmla="*/ 300038 h 531"/>
              <a:gd name="T40" fmla="*/ 387350 w 673"/>
              <a:gd name="T41" fmla="*/ 247650 h 531"/>
              <a:gd name="T42" fmla="*/ 349250 w 673"/>
              <a:gd name="T43" fmla="*/ 222250 h 531"/>
              <a:gd name="T44" fmla="*/ 322263 w 673"/>
              <a:gd name="T45" fmla="*/ 209550 h 531"/>
              <a:gd name="T46" fmla="*/ 282575 w 673"/>
              <a:gd name="T47" fmla="*/ 182563 h 531"/>
              <a:gd name="T48" fmla="*/ 231775 w 673"/>
              <a:gd name="T49" fmla="*/ 157163 h 531"/>
              <a:gd name="T50" fmla="*/ 204788 w 673"/>
              <a:gd name="T51" fmla="*/ 144463 h 531"/>
              <a:gd name="T52" fmla="*/ 165100 w 673"/>
              <a:gd name="T53" fmla="*/ 131763 h 531"/>
              <a:gd name="T54" fmla="*/ 127000 w 673"/>
              <a:gd name="T55" fmla="*/ 131763 h 531"/>
              <a:gd name="T56" fmla="*/ 100013 w 673"/>
              <a:gd name="T57" fmla="*/ 131763 h 531"/>
              <a:gd name="T58" fmla="*/ 61913 w 673"/>
              <a:gd name="T59" fmla="*/ 131763 h 531"/>
              <a:gd name="T60" fmla="*/ 34925 w 673"/>
              <a:gd name="T61" fmla="*/ 169863 h 531"/>
              <a:gd name="T62" fmla="*/ 22225 w 673"/>
              <a:gd name="T63" fmla="*/ 196850 h 531"/>
              <a:gd name="T64" fmla="*/ 22225 w 673"/>
              <a:gd name="T65" fmla="*/ 247650 h 531"/>
              <a:gd name="T66" fmla="*/ 22225 w 673"/>
              <a:gd name="T67" fmla="*/ 287338 h 531"/>
              <a:gd name="T68" fmla="*/ 22225 w 673"/>
              <a:gd name="T69" fmla="*/ 314325 h 531"/>
              <a:gd name="T70" fmla="*/ 49213 w 673"/>
              <a:gd name="T71" fmla="*/ 352425 h 531"/>
              <a:gd name="T72" fmla="*/ 61913 w 673"/>
              <a:gd name="T73" fmla="*/ 379413 h 531"/>
              <a:gd name="T74" fmla="*/ 100013 w 673"/>
              <a:gd name="T75" fmla="*/ 417513 h 531"/>
              <a:gd name="T76" fmla="*/ 127000 w 673"/>
              <a:gd name="T77" fmla="*/ 431800 h 531"/>
              <a:gd name="T78" fmla="*/ 179388 w 673"/>
              <a:gd name="T79" fmla="*/ 469900 h 531"/>
              <a:gd name="T80" fmla="*/ 204788 w 673"/>
              <a:gd name="T81" fmla="*/ 496888 h 531"/>
              <a:gd name="T82" fmla="*/ 231775 w 673"/>
              <a:gd name="T83" fmla="*/ 509588 h 531"/>
              <a:gd name="T84" fmla="*/ 269875 w 673"/>
              <a:gd name="T85" fmla="*/ 522288 h 531"/>
              <a:gd name="T86" fmla="*/ 296863 w 673"/>
              <a:gd name="T87" fmla="*/ 547688 h 531"/>
              <a:gd name="T88" fmla="*/ 334963 w 673"/>
              <a:gd name="T89" fmla="*/ 574675 h 531"/>
              <a:gd name="T90" fmla="*/ 334963 w 673"/>
              <a:gd name="T91" fmla="*/ 614363 h 531"/>
              <a:gd name="T92" fmla="*/ 349250 w 673"/>
              <a:gd name="T93" fmla="*/ 652463 h 531"/>
              <a:gd name="T94" fmla="*/ 349250 w 673"/>
              <a:gd name="T95" fmla="*/ 679450 h 531"/>
              <a:gd name="T96" fmla="*/ 349250 w 673"/>
              <a:gd name="T97" fmla="*/ 717550 h 531"/>
              <a:gd name="T98" fmla="*/ 322263 w 673"/>
              <a:gd name="T99" fmla="*/ 731838 h 531"/>
              <a:gd name="T100" fmla="*/ 282575 w 673"/>
              <a:gd name="T101" fmla="*/ 731838 h 531"/>
              <a:gd name="T102" fmla="*/ 244475 w 673"/>
              <a:gd name="T103" fmla="*/ 731838 h 531"/>
              <a:gd name="T104" fmla="*/ 217488 w 673"/>
              <a:gd name="T105" fmla="*/ 731838 h 531"/>
              <a:gd name="T106" fmla="*/ 179388 w 673"/>
              <a:gd name="T107" fmla="*/ 731838 h 531"/>
              <a:gd name="T108" fmla="*/ 152400 w 673"/>
              <a:gd name="T109" fmla="*/ 731838 h 531"/>
              <a:gd name="T110" fmla="*/ 100013 w 673"/>
              <a:gd name="T111" fmla="*/ 731838 h 531"/>
              <a:gd name="T112" fmla="*/ 74613 w 673"/>
              <a:gd name="T113" fmla="*/ 769938 h 531"/>
              <a:gd name="T114" fmla="*/ 49213 w 673"/>
              <a:gd name="T115" fmla="*/ 796925 h 531"/>
              <a:gd name="T116" fmla="*/ 0 w 673"/>
              <a:gd name="T117" fmla="*/ 841375 h 5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73" h="531">
                <a:moveTo>
                  <a:pt x="672" y="50"/>
                </a:moveTo>
                <a:lnTo>
                  <a:pt x="622" y="33"/>
                </a:lnTo>
                <a:lnTo>
                  <a:pt x="573" y="17"/>
                </a:lnTo>
                <a:lnTo>
                  <a:pt x="442" y="9"/>
                </a:lnTo>
                <a:lnTo>
                  <a:pt x="400" y="0"/>
                </a:lnTo>
                <a:lnTo>
                  <a:pt x="384" y="25"/>
                </a:lnTo>
                <a:lnTo>
                  <a:pt x="368" y="50"/>
                </a:lnTo>
                <a:lnTo>
                  <a:pt x="351" y="66"/>
                </a:lnTo>
                <a:lnTo>
                  <a:pt x="351" y="83"/>
                </a:lnTo>
                <a:lnTo>
                  <a:pt x="343" y="107"/>
                </a:lnTo>
                <a:lnTo>
                  <a:pt x="343" y="124"/>
                </a:lnTo>
                <a:lnTo>
                  <a:pt x="351" y="156"/>
                </a:lnTo>
                <a:lnTo>
                  <a:pt x="368" y="173"/>
                </a:lnTo>
                <a:lnTo>
                  <a:pt x="392" y="189"/>
                </a:lnTo>
                <a:lnTo>
                  <a:pt x="409" y="206"/>
                </a:lnTo>
                <a:lnTo>
                  <a:pt x="392" y="214"/>
                </a:lnTo>
                <a:lnTo>
                  <a:pt x="359" y="214"/>
                </a:lnTo>
                <a:lnTo>
                  <a:pt x="326" y="214"/>
                </a:lnTo>
                <a:lnTo>
                  <a:pt x="302" y="206"/>
                </a:lnTo>
                <a:lnTo>
                  <a:pt x="285" y="189"/>
                </a:lnTo>
                <a:lnTo>
                  <a:pt x="244" y="156"/>
                </a:lnTo>
                <a:lnTo>
                  <a:pt x="220" y="140"/>
                </a:lnTo>
                <a:lnTo>
                  <a:pt x="203" y="132"/>
                </a:lnTo>
                <a:lnTo>
                  <a:pt x="178" y="115"/>
                </a:lnTo>
                <a:lnTo>
                  <a:pt x="146" y="99"/>
                </a:lnTo>
                <a:lnTo>
                  <a:pt x="129" y="91"/>
                </a:lnTo>
                <a:lnTo>
                  <a:pt x="104" y="83"/>
                </a:lnTo>
                <a:lnTo>
                  <a:pt x="80" y="83"/>
                </a:lnTo>
                <a:lnTo>
                  <a:pt x="63" y="83"/>
                </a:lnTo>
                <a:lnTo>
                  <a:pt x="39" y="83"/>
                </a:lnTo>
                <a:lnTo>
                  <a:pt x="22" y="107"/>
                </a:lnTo>
                <a:lnTo>
                  <a:pt x="14" y="124"/>
                </a:lnTo>
                <a:lnTo>
                  <a:pt x="14" y="156"/>
                </a:lnTo>
                <a:lnTo>
                  <a:pt x="14" y="181"/>
                </a:lnTo>
                <a:lnTo>
                  <a:pt x="14" y="198"/>
                </a:lnTo>
                <a:lnTo>
                  <a:pt x="31" y="222"/>
                </a:lnTo>
                <a:lnTo>
                  <a:pt x="39" y="239"/>
                </a:lnTo>
                <a:lnTo>
                  <a:pt x="63" y="263"/>
                </a:lnTo>
                <a:lnTo>
                  <a:pt x="80" y="272"/>
                </a:lnTo>
                <a:lnTo>
                  <a:pt x="113" y="296"/>
                </a:lnTo>
                <a:lnTo>
                  <a:pt x="129" y="313"/>
                </a:lnTo>
                <a:lnTo>
                  <a:pt x="146" y="321"/>
                </a:lnTo>
                <a:lnTo>
                  <a:pt x="170" y="329"/>
                </a:lnTo>
                <a:lnTo>
                  <a:pt x="187" y="345"/>
                </a:lnTo>
                <a:lnTo>
                  <a:pt x="211" y="362"/>
                </a:lnTo>
                <a:lnTo>
                  <a:pt x="211" y="387"/>
                </a:lnTo>
                <a:lnTo>
                  <a:pt x="220" y="411"/>
                </a:lnTo>
                <a:lnTo>
                  <a:pt x="220" y="428"/>
                </a:lnTo>
                <a:lnTo>
                  <a:pt x="220" y="452"/>
                </a:lnTo>
                <a:lnTo>
                  <a:pt x="203" y="461"/>
                </a:lnTo>
                <a:lnTo>
                  <a:pt x="178" y="461"/>
                </a:lnTo>
                <a:lnTo>
                  <a:pt x="154" y="461"/>
                </a:lnTo>
                <a:lnTo>
                  <a:pt x="137" y="461"/>
                </a:lnTo>
                <a:lnTo>
                  <a:pt x="113" y="461"/>
                </a:lnTo>
                <a:lnTo>
                  <a:pt x="96" y="461"/>
                </a:lnTo>
                <a:lnTo>
                  <a:pt x="63" y="461"/>
                </a:lnTo>
                <a:lnTo>
                  <a:pt x="47" y="485"/>
                </a:lnTo>
                <a:lnTo>
                  <a:pt x="31" y="502"/>
                </a:lnTo>
                <a:lnTo>
                  <a:pt x="0" y="530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503" name="Freeform 63">
            <a:extLst>
              <a:ext uri="{FF2B5EF4-FFF2-40B4-BE49-F238E27FC236}">
                <a16:creationId xmlns:a16="http://schemas.microsoft.com/office/drawing/2014/main" id="{CECFED79-0EEA-DC46-82EE-144367C9B4C7}"/>
              </a:ext>
            </a:extLst>
          </p:cNvPr>
          <p:cNvSpPr>
            <a:spLocks/>
          </p:cNvSpPr>
          <p:nvPr/>
        </p:nvSpPr>
        <p:spPr bwMode="auto">
          <a:xfrm>
            <a:off x="3276600" y="1346200"/>
            <a:ext cx="2438400" cy="787400"/>
          </a:xfrm>
          <a:custGeom>
            <a:avLst/>
            <a:gdLst>
              <a:gd name="T0" fmla="*/ 0 w 1536"/>
              <a:gd name="T1" fmla="*/ 787400 h 496"/>
              <a:gd name="T2" fmla="*/ 228600 w 1536"/>
              <a:gd name="T3" fmla="*/ 711200 h 496"/>
              <a:gd name="T4" fmla="*/ 457200 w 1536"/>
              <a:gd name="T5" fmla="*/ 330200 h 496"/>
              <a:gd name="T6" fmla="*/ 990600 w 1536"/>
              <a:gd name="T7" fmla="*/ 330200 h 496"/>
              <a:gd name="T8" fmla="*/ 1219200 w 1536"/>
              <a:gd name="T9" fmla="*/ 25400 h 496"/>
              <a:gd name="T10" fmla="*/ 1676400 w 1536"/>
              <a:gd name="T11" fmla="*/ 177800 h 496"/>
              <a:gd name="T12" fmla="*/ 2209800 w 1536"/>
              <a:gd name="T13" fmla="*/ 254000 h 496"/>
              <a:gd name="T14" fmla="*/ 2438400 w 1536"/>
              <a:gd name="T15" fmla="*/ 254000 h 4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36" h="496">
                <a:moveTo>
                  <a:pt x="0" y="496"/>
                </a:moveTo>
                <a:cubicBezTo>
                  <a:pt x="48" y="496"/>
                  <a:pt x="96" y="496"/>
                  <a:pt x="144" y="448"/>
                </a:cubicBezTo>
                <a:cubicBezTo>
                  <a:pt x="192" y="400"/>
                  <a:pt x="208" y="248"/>
                  <a:pt x="288" y="208"/>
                </a:cubicBezTo>
                <a:cubicBezTo>
                  <a:pt x="368" y="168"/>
                  <a:pt x="544" y="240"/>
                  <a:pt x="624" y="208"/>
                </a:cubicBezTo>
                <a:cubicBezTo>
                  <a:pt x="704" y="176"/>
                  <a:pt x="696" y="32"/>
                  <a:pt x="768" y="16"/>
                </a:cubicBezTo>
                <a:cubicBezTo>
                  <a:pt x="840" y="0"/>
                  <a:pt x="952" y="88"/>
                  <a:pt x="1056" y="112"/>
                </a:cubicBezTo>
                <a:cubicBezTo>
                  <a:pt x="1160" y="136"/>
                  <a:pt x="1312" y="152"/>
                  <a:pt x="1392" y="160"/>
                </a:cubicBezTo>
                <a:cubicBezTo>
                  <a:pt x="1472" y="168"/>
                  <a:pt x="1504" y="164"/>
                  <a:pt x="1536" y="160"/>
                </a:cubicBezTo>
              </a:path>
            </a:pathLst>
          </a:custGeom>
          <a:noFill/>
          <a:ln w="5715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504" name="Freeform 64">
            <a:extLst>
              <a:ext uri="{FF2B5EF4-FFF2-40B4-BE49-F238E27FC236}">
                <a16:creationId xmlns:a16="http://schemas.microsoft.com/office/drawing/2014/main" id="{D4610AD7-2BCB-264B-B178-5D2FDBD1B88A}"/>
              </a:ext>
            </a:extLst>
          </p:cNvPr>
          <p:cNvSpPr>
            <a:spLocks/>
          </p:cNvSpPr>
          <p:nvPr/>
        </p:nvSpPr>
        <p:spPr bwMode="auto">
          <a:xfrm>
            <a:off x="5181600" y="1752600"/>
            <a:ext cx="762000" cy="457200"/>
          </a:xfrm>
          <a:custGeom>
            <a:avLst/>
            <a:gdLst>
              <a:gd name="T0" fmla="*/ 0 w 480"/>
              <a:gd name="T1" fmla="*/ 457200 h 288"/>
              <a:gd name="T2" fmla="*/ 533400 w 480"/>
              <a:gd name="T3" fmla="*/ 304800 h 288"/>
              <a:gd name="T4" fmla="*/ 762000 w 480"/>
              <a:gd name="T5" fmla="*/ 0 h 2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0" h="288">
                <a:moveTo>
                  <a:pt x="0" y="288"/>
                </a:moveTo>
                <a:cubicBezTo>
                  <a:pt x="128" y="264"/>
                  <a:pt x="256" y="240"/>
                  <a:pt x="336" y="192"/>
                </a:cubicBezTo>
                <a:cubicBezTo>
                  <a:pt x="416" y="144"/>
                  <a:pt x="448" y="72"/>
                  <a:pt x="480" y="0"/>
                </a:cubicBezTo>
              </a:path>
            </a:pathLst>
          </a:custGeom>
          <a:noFill/>
          <a:ln w="5715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505" name="Rectangle 65">
            <a:extLst>
              <a:ext uri="{FF2B5EF4-FFF2-40B4-BE49-F238E27FC236}">
                <a16:creationId xmlns:a16="http://schemas.microsoft.com/office/drawing/2014/main" id="{A590789E-D40A-C64B-89D8-994391C02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1828800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17</a:t>
            </a:r>
          </a:p>
        </p:txBody>
      </p:sp>
      <p:sp>
        <p:nvSpPr>
          <p:cNvPr id="317506" name="Rectangle 66">
            <a:extLst>
              <a:ext uri="{FF2B5EF4-FFF2-40B4-BE49-F238E27FC236}">
                <a16:creationId xmlns:a16="http://schemas.microsoft.com/office/drawing/2014/main" id="{BB8F351D-C26B-3F42-9E2A-1D31A278F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447800"/>
            <a:ext cx="86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2865</a:t>
            </a:r>
          </a:p>
        </p:txBody>
      </p:sp>
      <p:pic>
        <p:nvPicPr>
          <p:cNvPr id="317507" name="Picture 67">
            <a:extLst>
              <a:ext uri="{FF2B5EF4-FFF2-40B4-BE49-F238E27FC236}">
                <a16:creationId xmlns:a16="http://schemas.microsoft.com/office/drawing/2014/main" id="{C981F940-FD37-4344-907D-7CD43A3BDD6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057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7510" name="Freeform 70">
            <a:extLst>
              <a:ext uri="{FF2B5EF4-FFF2-40B4-BE49-F238E27FC236}">
                <a16:creationId xmlns:a16="http://schemas.microsoft.com/office/drawing/2014/main" id="{AC754141-16F0-604F-98BD-1A0576750C14}"/>
              </a:ext>
            </a:extLst>
          </p:cNvPr>
          <p:cNvSpPr>
            <a:spLocks/>
          </p:cNvSpPr>
          <p:nvPr/>
        </p:nvSpPr>
        <p:spPr bwMode="auto">
          <a:xfrm>
            <a:off x="3302000" y="1651000"/>
            <a:ext cx="2108200" cy="2387600"/>
          </a:xfrm>
          <a:custGeom>
            <a:avLst/>
            <a:gdLst>
              <a:gd name="T0" fmla="*/ 660400 w 1328"/>
              <a:gd name="T1" fmla="*/ 2387600 h 1504"/>
              <a:gd name="T2" fmla="*/ 203200 w 1328"/>
              <a:gd name="T3" fmla="*/ 1701800 h 1504"/>
              <a:gd name="T4" fmla="*/ 127000 w 1328"/>
              <a:gd name="T5" fmla="*/ 635000 h 1504"/>
              <a:gd name="T6" fmla="*/ 965200 w 1328"/>
              <a:gd name="T7" fmla="*/ 177800 h 1504"/>
              <a:gd name="T8" fmla="*/ 1498600 w 1328"/>
              <a:gd name="T9" fmla="*/ 25400 h 1504"/>
              <a:gd name="T10" fmla="*/ 2108200 w 1328"/>
              <a:gd name="T11" fmla="*/ 25400 h 15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8" h="1504">
                <a:moveTo>
                  <a:pt x="416" y="1504"/>
                </a:moveTo>
                <a:cubicBezTo>
                  <a:pt x="300" y="1380"/>
                  <a:pt x="184" y="1256"/>
                  <a:pt x="128" y="1072"/>
                </a:cubicBezTo>
                <a:cubicBezTo>
                  <a:pt x="72" y="888"/>
                  <a:pt x="0" y="560"/>
                  <a:pt x="80" y="400"/>
                </a:cubicBezTo>
                <a:cubicBezTo>
                  <a:pt x="160" y="240"/>
                  <a:pt x="464" y="176"/>
                  <a:pt x="608" y="112"/>
                </a:cubicBezTo>
                <a:cubicBezTo>
                  <a:pt x="752" y="48"/>
                  <a:pt x="824" y="32"/>
                  <a:pt x="944" y="16"/>
                </a:cubicBezTo>
                <a:cubicBezTo>
                  <a:pt x="1064" y="0"/>
                  <a:pt x="1196" y="8"/>
                  <a:pt x="1328" y="16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lg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512" name="Line 72">
            <a:extLst>
              <a:ext uri="{FF2B5EF4-FFF2-40B4-BE49-F238E27FC236}">
                <a16:creationId xmlns:a16="http://schemas.microsoft.com/office/drawing/2014/main" id="{B05C3A9A-0C62-7C4C-9AB9-1C3C1AF6D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9800" y="1600200"/>
            <a:ext cx="14478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87062" name="Group 73">
            <a:extLst>
              <a:ext uri="{FF2B5EF4-FFF2-40B4-BE49-F238E27FC236}">
                <a16:creationId xmlns:a16="http://schemas.microsoft.com/office/drawing/2014/main" id="{611E3E2B-34E7-D645-AE83-2993E2AC7AF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066800"/>
            <a:ext cx="1905000" cy="1524000"/>
            <a:chOff x="1008" y="3264"/>
            <a:chExt cx="1200" cy="960"/>
          </a:xfrm>
        </p:grpSpPr>
        <p:grpSp>
          <p:nvGrpSpPr>
            <p:cNvPr id="87074" name="Group 74">
              <a:extLst>
                <a:ext uri="{FF2B5EF4-FFF2-40B4-BE49-F238E27FC236}">
                  <a16:creationId xmlns:a16="http://schemas.microsoft.com/office/drawing/2014/main" id="{45D8AF79-CA63-8D4E-AAA3-31F3A8415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8" y="3264"/>
              <a:ext cx="1200" cy="960"/>
              <a:chOff x="532" y="2260"/>
              <a:chExt cx="4120" cy="1144"/>
            </a:xfrm>
          </p:grpSpPr>
          <p:grpSp>
            <p:nvGrpSpPr>
              <p:cNvPr id="87076" name="Group 75">
                <a:extLst>
                  <a:ext uri="{FF2B5EF4-FFF2-40B4-BE49-F238E27FC236}">
                    <a16:creationId xmlns:a16="http://schemas.microsoft.com/office/drawing/2014/main" id="{FD3EDA35-4F08-DC40-BC28-20FB4856D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9" y="2260"/>
                <a:ext cx="4033" cy="1144"/>
                <a:chOff x="619" y="2260"/>
                <a:chExt cx="4033" cy="1144"/>
              </a:xfrm>
            </p:grpSpPr>
            <p:sp>
              <p:nvSpPr>
                <p:cNvPr id="317516" name="Oval 76">
                  <a:extLst>
                    <a:ext uri="{FF2B5EF4-FFF2-40B4-BE49-F238E27FC236}">
                      <a16:creationId xmlns:a16="http://schemas.microsoft.com/office/drawing/2014/main" id="{5A675EBA-4045-E540-A831-EEE98405B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1" y="2362"/>
                  <a:ext cx="3461" cy="872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17" name="Oval 77">
                  <a:extLst>
                    <a:ext uri="{FF2B5EF4-FFF2-40B4-BE49-F238E27FC236}">
                      <a16:creationId xmlns:a16="http://schemas.microsoft.com/office/drawing/2014/main" id="{055CADD9-8816-834D-9FF5-52037B6F4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8" y="2362"/>
                  <a:ext cx="803" cy="12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18" name="Oval 78">
                  <a:extLst>
                    <a:ext uri="{FF2B5EF4-FFF2-40B4-BE49-F238E27FC236}">
                      <a16:creationId xmlns:a16="http://schemas.microsoft.com/office/drawing/2014/main" id="{9D28FDE6-EB9E-014B-9DD0-C4615FDB1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328"/>
                  <a:ext cx="1147" cy="229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19" name="Oval 79">
                  <a:extLst>
                    <a:ext uri="{FF2B5EF4-FFF2-40B4-BE49-F238E27FC236}">
                      <a16:creationId xmlns:a16="http://schemas.microsoft.com/office/drawing/2014/main" id="{0602FF02-8DD0-3841-AA94-F48C52301F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2" y="2260"/>
                  <a:ext cx="1377" cy="46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0" name="Oval 80">
                  <a:extLst>
                    <a:ext uri="{FF2B5EF4-FFF2-40B4-BE49-F238E27FC236}">
                      <a16:creationId xmlns:a16="http://schemas.microsoft.com/office/drawing/2014/main" id="{6F070EA5-A4D6-594A-844E-76869E657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463"/>
                  <a:ext cx="2534" cy="263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1" name="Oval 81">
                  <a:extLst>
                    <a:ext uri="{FF2B5EF4-FFF2-40B4-BE49-F238E27FC236}">
                      <a16:creationId xmlns:a16="http://schemas.microsoft.com/office/drawing/2014/main" id="{4041DF13-E242-2C46-B271-DFFC900F16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8" y="2870"/>
                  <a:ext cx="1377" cy="53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2" name="Oval 82">
                  <a:extLst>
                    <a:ext uri="{FF2B5EF4-FFF2-40B4-BE49-F238E27FC236}">
                      <a16:creationId xmlns:a16="http://schemas.microsoft.com/office/drawing/2014/main" id="{A5BFDE38-A59F-E243-9E35-6F25887A7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19" y="2497"/>
                  <a:ext cx="1033" cy="297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3" name="Oval 83">
                  <a:extLst>
                    <a:ext uri="{FF2B5EF4-FFF2-40B4-BE49-F238E27FC236}">
                      <a16:creationId xmlns:a16="http://schemas.microsoft.com/office/drawing/2014/main" id="{E8B43192-C437-8042-BC3D-91FC44E34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8" y="2633"/>
                  <a:ext cx="687" cy="53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4" name="Oval 84">
                  <a:extLst>
                    <a:ext uri="{FF2B5EF4-FFF2-40B4-BE49-F238E27FC236}">
                      <a16:creationId xmlns:a16="http://schemas.microsoft.com/office/drawing/2014/main" id="{39CB0EE8-127E-C04E-BC8E-7EB4D529D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5" y="2903"/>
                  <a:ext cx="687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5" name="Oval 85">
                  <a:extLst>
                    <a:ext uri="{FF2B5EF4-FFF2-40B4-BE49-F238E27FC236}">
                      <a16:creationId xmlns:a16="http://schemas.microsoft.com/office/drawing/2014/main" id="{72ED5E45-00CE-944A-988B-0109ACA5A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" y="3039"/>
                  <a:ext cx="683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6" name="Oval 86">
                  <a:extLst>
                    <a:ext uri="{FF2B5EF4-FFF2-40B4-BE49-F238E27FC236}">
                      <a16:creationId xmlns:a16="http://schemas.microsoft.com/office/drawing/2014/main" id="{E8765962-56D8-B247-8963-49848B8F5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5" y="3039"/>
                  <a:ext cx="1030" cy="195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87077" name="Group 87">
                <a:extLst>
                  <a:ext uri="{FF2B5EF4-FFF2-40B4-BE49-F238E27FC236}">
                    <a16:creationId xmlns:a16="http://schemas.microsoft.com/office/drawing/2014/main" id="{98FA1C9F-C03C-6540-82F8-7C85CB07B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2" y="2260"/>
                <a:ext cx="4033" cy="1144"/>
                <a:chOff x="532" y="2260"/>
                <a:chExt cx="4033" cy="1144"/>
              </a:xfrm>
            </p:grpSpPr>
            <p:sp>
              <p:nvSpPr>
                <p:cNvPr id="317528" name="Oval 88">
                  <a:extLst>
                    <a:ext uri="{FF2B5EF4-FFF2-40B4-BE49-F238E27FC236}">
                      <a16:creationId xmlns:a16="http://schemas.microsoft.com/office/drawing/2014/main" id="{B55C5789-BEE7-CF40-8C51-97CFA60D8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9" y="2362"/>
                  <a:ext cx="3457" cy="872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29" name="Oval 89">
                  <a:extLst>
                    <a:ext uri="{FF2B5EF4-FFF2-40B4-BE49-F238E27FC236}">
                      <a16:creationId xmlns:a16="http://schemas.microsoft.com/office/drawing/2014/main" id="{93BE116A-A5D7-2740-A206-70196362BC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2" y="2362"/>
                  <a:ext cx="803" cy="12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0" name="Oval 90">
                  <a:extLst>
                    <a:ext uri="{FF2B5EF4-FFF2-40B4-BE49-F238E27FC236}">
                      <a16:creationId xmlns:a16="http://schemas.microsoft.com/office/drawing/2014/main" id="{557324F2-4AAC-1844-8176-3A780FAC5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3" y="2328"/>
                  <a:ext cx="1150" cy="229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1" name="Oval 91">
                  <a:extLst>
                    <a:ext uri="{FF2B5EF4-FFF2-40B4-BE49-F238E27FC236}">
                      <a16:creationId xmlns:a16="http://schemas.microsoft.com/office/drawing/2014/main" id="{3CCC6DD7-C607-284C-A72F-3382DCBC0D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2" y="2260"/>
                  <a:ext cx="1377" cy="46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2" name="Oval 92">
                  <a:extLst>
                    <a:ext uri="{FF2B5EF4-FFF2-40B4-BE49-F238E27FC236}">
                      <a16:creationId xmlns:a16="http://schemas.microsoft.com/office/drawing/2014/main" id="{6BBC5F54-6DDA-AA4E-949A-F25847D911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2" y="2463"/>
                  <a:ext cx="2530" cy="26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3" name="Oval 93">
                  <a:extLst>
                    <a:ext uri="{FF2B5EF4-FFF2-40B4-BE49-F238E27FC236}">
                      <a16:creationId xmlns:a16="http://schemas.microsoft.com/office/drawing/2014/main" id="{75760069-7530-1941-9DED-0B9B5D846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" y="2870"/>
                  <a:ext cx="1377" cy="53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4" name="Oval 94">
                  <a:extLst>
                    <a:ext uri="{FF2B5EF4-FFF2-40B4-BE49-F238E27FC236}">
                      <a16:creationId xmlns:a16="http://schemas.microsoft.com/office/drawing/2014/main" id="{E4AABA07-427F-A04C-B659-9572899B67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3" y="2497"/>
                  <a:ext cx="1033" cy="297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5" name="Oval 95">
                  <a:extLst>
                    <a:ext uri="{FF2B5EF4-FFF2-40B4-BE49-F238E27FC236}">
                      <a16:creationId xmlns:a16="http://schemas.microsoft.com/office/drawing/2014/main" id="{6984746F-A90F-4543-ABB8-26C81923A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2" y="2633"/>
                  <a:ext cx="687" cy="53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6" name="Oval 96">
                  <a:extLst>
                    <a:ext uri="{FF2B5EF4-FFF2-40B4-BE49-F238E27FC236}">
                      <a16:creationId xmlns:a16="http://schemas.microsoft.com/office/drawing/2014/main" id="{ED44F3C5-356D-7B45-A1C0-68728CAE3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9" y="2903"/>
                  <a:ext cx="687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7" name="Oval 97">
                  <a:extLst>
                    <a:ext uri="{FF2B5EF4-FFF2-40B4-BE49-F238E27FC236}">
                      <a16:creationId xmlns:a16="http://schemas.microsoft.com/office/drawing/2014/main" id="{BBDDB73A-0254-F34C-A33F-630D5E86A1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2" y="3039"/>
                  <a:ext cx="683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17538" name="Oval 98">
                  <a:extLst>
                    <a:ext uri="{FF2B5EF4-FFF2-40B4-BE49-F238E27FC236}">
                      <a16:creationId xmlns:a16="http://schemas.microsoft.com/office/drawing/2014/main" id="{49F59A84-0AF3-3040-A460-D7AF587CA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9" y="3039"/>
                  <a:ext cx="1027" cy="1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17539" name="Text Box 99">
              <a:extLst>
                <a:ext uri="{FF2B5EF4-FFF2-40B4-BE49-F238E27FC236}">
                  <a16:creationId xmlns:a16="http://schemas.microsoft.com/office/drawing/2014/main" id="{3274D7E2-2044-A845-BCCF-7CD2F7744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456"/>
              <a:ext cx="812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  </a:t>
              </a: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Heavy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  Content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Web Farm</a:t>
              </a:r>
            </a:p>
          </p:txBody>
        </p:sp>
      </p:grpSp>
      <p:pic>
        <p:nvPicPr>
          <p:cNvPr id="317540" name="Picture 100">
            <a:extLst>
              <a:ext uri="{FF2B5EF4-FFF2-40B4-BE49-F238E27FC236}">
                <a16:creationId xmlns:a16="http://schemas.microsoft.com/office/drawing/2014/main" id="{F8BF633B-AC8F-4A4B-8A22-73BE295565E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1447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7542" name="AutoShape 102">
            <a:extLst>
              <a:ext uri="{FF2B5EF4-FFF2-40B4-BE49-F238E27FC236}">
                <a16:creationId xmlns:a16="http://schemas.microsoft.com/office/drawing/2014/main" id="{A2EB07AA-0344-534F-9AC5-06A072C5F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514600"/>
            <a:ext cx="228600" cy="609600"/>
          </a:xfrm>
          <a:prstGeom prst="upArrow">
            <a:avLst>
              <a:gd name="adj1" fmla="val 50000"/>
              <a:gd name="adj2" fmla="val 66667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7543" name="Freeform 103">
            <a:extLst>
              <a:ext uri="{FF2B5EF4-FFF2-40B4-BE49-F238E27FC236}">
                <a16:creationId xmlns:a16="http://schemas.microsoft.com/office/drawing/2014/main" id="{A8505046-6273-694F-9FB0-D42110664964}"/>
              </a:ext>
            </a:extLst>
          </p:cNvPr>
          <p:cNvSpPr>
            <a:spLocks/>
          </p:cNvSpPr>
          <p:nvPr/>
        </p:nvSpPr>
        <p:spPr bwMode="auto">
          <a:xfrm>
            <a:off x="3403600" y="1752600"/>
            <a:ext cx="2159000" cy="2209800"/>
          </a:xfrm>
          <a:custGeom>
            <a:avLst/>
            <a:gdLst>
              <a:gd name="T0" fmla="*/ 2159000 w 1360"/>
              <a:gd name="T1" fmla="*/ 0 h 1392"/>
              <a:gd name="T2" fmla="*/ 1397000 w 1360"/>
              <a:gd name="T3" fmla="*/ 152400 h 1392"/>
              <a:gd name="T4" fmla="*/ 177800 w 1360"/>
              <a:gd name="T5" fmla="*/ 533400 h 1392"/>
              <a:gd name="T6" fmla="*/ 330200 w 1360"/>
              <a:gd name="T7" fmla="*/ 1676400 h 1392"/>
              <a:gd name="T8" fmla="*/ 635000 w 1360"/>
              <a:gd name="T9" fmla="*/ 2209800 h 1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0" h="1392">
                <a:moveTo>
                  <a:pt x="1360" y="0"/>
                </a:moveTo>
                <a:cubicBezTo>
                  <a:pt x="1224" y="20"/>
                  <a:pt x="1088" y="40"/>
                  <a:pt x="880" y="96"/>
                </a:cubicBezTo>
                <a:cubicBezTo>
                  <a:pt x="672" y="152"/>
                  <a:pt x="224" y="176"/>
                  <a:pt x="112" y="336"/>
                </a:cubicBezTo>
                <a:cubicBezTo>
                  <a:pt x="0" y="496"/>
                  <a:pt x="160" y="880"/>
                  <a:pt x="208" y="1056"/>
                </a:cubicBezTo>
                <a:cubicBezTo>
                  <a:pt x="256" y="1232"/>
                  <a:pt x="328" y="1312"/>
                  <a:pt x="400" y="1392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7544" name="Rectangle 104">
            <a:extLst>
              <a:ext uri="{FF2B5EF4-FFF2-40B4-BE49-F238E27FC236}">
                <a16:creationId xmlns:a16="http://schemas.microsoft.com/office/drawing/2014/main" id="{64974067-21C5-E149-A344-96CCA8F71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4267200"/>
            <a:ext cx="1600200" cy="304800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192.44.78.0/24</a:t>
            </a:r>
          </a:p>
        </p:txBody>
      </p:sp>
      <p:sp>
        <p:nvSpPr>
          <p:cNvPr id="317545" name="Rectangle 105">
            <a:extLst>
              <a:ext uri="{FF2B5EF4-FFF2-40B4-BE49-F238E27FC236}">
                <a16:creationId xmlns:a16="http://schemas.microsoft.com/office/drawing/2014/main" id="{A1317945-C0B8-8446-9AA1-F03207889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179546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192.44.78.0/24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MED = 15</a:t>
            </a:r>
          </a:p>
        </p:txBody>
      </p:sp>
      <p:sp>
        <p:nvSpPr>
          <p:cNvPr id="317546" name="Rectangle 106">
            <a:extLst>
              <a:ext uri="{FF2B5EF4-FFF2-40B4-BE49-F238E27FC236}">
                <a16:creationId xmlns:a16="http://schemas.microsoft.com/office/drawing/2014/main" id="{808BEBC3-7393-BE49-AC9A-A89898A27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514600"/>
            <a:ext cx="179546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192.44.78.0/24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MED = 56</a:t>
            </a:r>
          </a:p>
        </p:txBody>
      </p:sp>
      <p:sp>
        <p:nvSpPr>
          <p:cNvPr id="317549" name="Text Box 109">
            <a:extLst>
              <a:ext uri="{FF2B5EF4-FFF2-40B4-BE49-F238E27FC236}">
                <a16:creationId xmlns:a16="http://schemas.microsoft.com/office/drawing/2014/main" id="{40CE29CC-E57D-D241-99F5-37B9EC82D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800600"/>
            <a:ext cx="8764588" cy="82232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This means that MEDs must be considered BEFORE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IGP distance!</a:t>
            </a:r>
          </a:p>
        </p:txBody>
      </p:sp>
      <p:sp>
        <p:nvSpPr>
          <p:cNvPr id="317550" name="Rectangle 110">
            <a:extLst>
              <a:ext uri="{FF2B5EF4-FFF2-40B4-BE49-F238E27FC236}">
                <a16:creationId xmlns:a16="http://schemas.microsoft.com/office/drawing/2014/main" id="{2D9FC0F7-3702-BD4D-A638-B9927A2F4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371600"/>
            <a:ext cx="14176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Prefer lower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MED values</a:t>
            </a:r>
          </a:p>
        </p:txBody>
      </p:sp>
      <p:sp>
        <p:nvSpPr>
          <p:cNvPr id="317551" name="Text Box 111">
            <a:extLst>
              <a:ext uri="{FF2B5EF4-FFF2-40B4-BE49-F238E27FC236}">
                <a16:creationId xmlns:a16="http://schemas.microsoft.com/office/drawing/2014/main" id="{61BB9DF6-1763-954B-806D-61E67A4FD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867400"/>
            <a:ext cx="6038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Note1 : some providers will not listen to MEDs </a:t>
            </a:r>
          </a:p>
        </p:txBody>
      </p:sp>
      <p:sp>
        <p:nvSpPr>
          <p:cNvPr id="317552" name="AutoShape 112">
            <a:extLst>
              <a:ext uri="{FF2B5EF4-FFF2-40B4-BE49-F238E27FC236}">
                <a16:creationId xmlns:a16="http://schemas.microsoft.com/office/drawing/2014/main" id="{CCD586CB-90A4-FB42-9E28-34CF665A9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438400"/>
            <a:ext cx="228600" cy="609600"/>
          </a:xfrm>
          <a:prstGeom prst="upArrow">
            <a:avLst>
              <a:gd name="adj1" fmla="val 50000"/>
              <a:gd name="adj2" fmla="val 66667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17553" name="Text Box 113">
            <a:extLst>
              <a:ext uri="{FF2B5EF4-FFF2-40B4-BE49-F238E27FC236}">
                <a16:creationId xmlns:a16="http://schemas.microsoft.com/office/drawing/2014/main" id="{CBD9FD51-A2FD-CC45-B216-AECB18978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6248400"/>
            <a:ext cx="5975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Note2 : MEDs need not be tied to IGP distance</a:t>
            </a:r>
          </a:p>
        </p:txBody>
      </p:sp>
    </p:spTree>
    <p:extLst>
      <p:ext uri="{BB962C8B-B14F-4D97-AF65-F5344CB8AC3E}">
        <p14:creationId xmlns:p14="http://schemas.microsoft.com/office/powerpoint/2010/main" val="238632894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DE279B7C-36D0-9345-B0B8-F6815B1A9D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307210-9EDD-E341-AF8C-F12913162293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6555" name="Rectangle 11">
            <a:extLst>
              <a:ext uri="{FF2B5EF4-FFF2-40B4-BE49-F238E27FC236}">
                <a16:creationId xmlns:a16="http://schemas.microsoft.com/office/drawing/2014/main" id="{F9BF9F46-3FB6-9645-B466-49F006DE3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105400"/>
            <a:ext cx="7162800" cy="9144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6554" name="Rectangle 10">
            <a:extLst>
              <a:ext uri="{FF2B5EF4-FFF2-40B4-BE49-F238E27FC236}">
                <a16:creationId xmlns:a16="http://schemas.microsoft.com/office/drawing/2014/main" id="{BB1C6404-E153-DE46-98C8-5D5A12A7D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676400"/>
            <a:ext cx="7162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6553" name="Rectangle 9">
            <a:extLst>
              <a:ext uri="{FF2B5EF4-FFF2-40B4-BE49-F238E27FC236}">
                <a16:creationId xmlns:a16="http://schemas.microsoft.com/office/drawing/2014/main" id="{96C9D4C5-858C-A448-960D-74ED105DB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95600"/>
            <a:ext cx="7162800" cy="21336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6546" name="Rectangle 2">
            <a:extLst>
              <a:ext uri="{FF2B5EF4-FFF2-40B4-BE49-F238E27FC236}">
                <a16:creationId xmlns:a16="http://schemas.microsoft.com/office/drawing/2014/main" id="{6A01524D-0981-F146-9B13-4C773EFDB1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382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Route Selection Summary</a:t>
            </a:r>
          </a:p>
        </p:txBody>
      </p:sp>
      <p:sp>
        <p:nvSpPr>
          <p:cNvPr id="236547" name="Text Box 3">
            <a:extLst>
              <a:ext uri="{FF2B5EF4-FFF2-40B4-BE49-F238E27FC236}">
                <a16:creationId xmlns:a16="http://schemas.microsoft.com/office/drawing/2014/main" id="{0149687F-3B6B-034F-AE45-AA858E1AE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1981200"/>
            <a:ext cx="37163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Highest Local Preference</a:t>
            </a:r>
          </a:p>
        </p:txBody>
      </p:sp>
      <p:sp>
        <p:nvSpPr>
          <p:cNvPr id="236548" name="Text Box 4">
            <a:extLst>
              <a:ext uri="{FF2B5EF4-FFF2-40B4-BE49-F238E27FC236}">
                <a16:creationId xmlns:a16="http://schemas.microsoft.com/office/drawing/2014/main" id="{F14F487D-9F99-B04E-8F80-EDF7C6A27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71800"/>
            <a:ext cx="2616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Shortest ASPATH</a:t>
            </a:r>
          </a:p>
        </p:txBody>
      </p:sp>
      <p:sp>
        <p:nvSpPr>
          <p:cNvPr id="236549" name="Text Box 5">
            <a:extLst>
              <a:ext uri="{FF2B5EF4-FFF2-40B4-BE49-F238E27FC236}">
                <a16:creationId xmlns:a16="http://schemas.microsoft.com/office/drawing/2014/main" id="{19C3DFA1-33CB-864B-9C36-7573B73A7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429000"/>
            <a:ext cx="1908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MED</a:t>
            </a:r>
          </a:p>
        </p:txBody>
      </p:sp>
      <p:sp>
        <p:nvSpPr>
          <p:cNvPr id="236550" name="Text Box 6">
            <a:extLst>
              <a:ext uri="{FF2B5EF4-FFF2-40B4-BE49-F238E27FC236}">
                <a16:creationId xmlns:a16="http://schemas.microsoft.com/office/drawing/2014/main" id="{449C3EE7-98B8-7843-9FD8-D2C34996E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886200"/>
            <a:ext cx="2130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i-BGP &lt; e-BGP</a:t>
            </a:r>
          </a:p>
        </p:txBody>
      </p:sp>
      <p:sp>
        <p:nvSpPr>
          <p:cNvPr id="236551" name="Text Box 7">
            <a:extLst>
              <a:ext uri="{FF2B5EF4-FFF2-40B4-BE49-F238E27FC236}">
                <a16:creationId xmlns:a16="http://schemas.microsoft.com/office/drawing/2014/main" id="{58EDE7D7-0BC8-9046-B9D3-3E392BB8D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343400"/>
            <a:ext cx="255587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IGP cost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 BGP egress</a:t>
            </a:r>
          </a:p>
        </p:txBody>
      </p:sp>
      <p:sp>
        <p:nvSpPr>
          <p:cNvPr id="236552" name="Text Box 8">
            <a:extLst>
              <a:ext uri="{FF2B5EF4-FFF2-40B4-BE49-F238E27FC236}">
                <a16:creationId xmlns:a16="http://schemas.microsoft.com/office/drawing/2014/main" id="{FC7E7A5D-6DDB-2F41-860A-59AFDD05D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334000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router ID</a:t>
            </a:r>
          </a:p>
        </p:txBody>
      </p:sp>
      <p:sp>
        <p:nvSpPr>
          <p:cNvPr id="236556" name="Text Box 12">
            <a:extLst>
              <a:ext uri="{FF2B5EF4-FFF2-40B4-BE49-F238E27FC236}">
                <a16:creationId xmlns:a16="http://schemas.microsoft.com/office/drawing/2014/main" id="{3A19D3F8-452D-BD40-8465-373E12298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3810000"/>
            <a:ext cx="2305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 engineering </a:t>
            </a:r>
          </a:p>
        </p:txBody>
      </p:sp>
      <p:sp>
        <p:nvSpPr>
          <p:cNvPr id="236557" name="Text Box 13">
            <a:extLst>
              <a:ext uri="{FF2B5EF4-FFF2-40B4-BE49-F238E27FC236}">
                <a16:creationId xmlns:a16="http://schemas.microsoft.com/office/drawing/2014/main" id="{8299896F-63A0-034B-8391-41FBEFE7E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1981200"/>
            <a:ext cx="2552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Enforce relationships</a:t>
            </a:r>
          </a:p>
        </p:txBody>
      </p:sp>
      <p:sp>
        <p:nvSpPr>
          <p:cNvPr id="236558" name="Text Box 14">
            <a:extLst>
              <a:ext uri="{FF2B5EF4-FFF2-40B4-BE49-F238E27FC236}">
                <a16:creationId xmlns:a16="http://schemas.microsoft.com/office/drawing/2014/main" id="{F975054A-024E-C845-B152-1CACA8DA6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5257800"/>
            <a:ext cx="24272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Throw up hands and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break ties</a:t>
            </a:r>
          </a:p>
        </p:txBody>
      </p:sp>
      <p:sp>
        <p:nvSpPr>
          <p:cNvPr id="236559" name="AutoShape 15">
            <a:extLst>
              <a:ext uri="{FF2B5EF4-FFF2-40B4-BE49-F238E27FC236}">
                <a16:creationId xmlns:a16="http://schemas.microsoft.com/office/drawing/2014/main" id="{EF0AE2DE-CE2E-F64A-BE70-9DEED5B2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609600" cy="4343400"/>
          </a:xfrm>
          <a:prstGeom prst="downArrow">
            <a:avLst>
              <a:gd name="adj1" fmla="val 50000"/>
              <a:gd name="adj2" fmla="val 178125"/>
            </a:avLst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620207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4">
            <a:extLst>
              <a:ext uri="{FF2B5EF4-FFF2-40B4-BE49-F238E27FC236}">
                <a16:creationId xmlns:a16="http://schemas.microsoft.com/office/drawing/2014/main" id="{ABCDA6D6-5547-4242-BFE2-51267725EAC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BGP Attacks/Misconfiguration</a:t>
            </a:r>
          </a:p>
        </p:txBody>
      </p:sp>
      <p:sp>
        <p:nvSpPr>
          <p:cNvPr id="30722" name="Subtitle 5">
            <a:extLst>
              <a:ext uri="{FF2B5EF4-FFF2-40B4-BE49-F238E27FC236}">
                <a16:creationId xmlns:a16="http://schemas.microsoft.com/office/drawing/2014/main" id="{C549B67F-EA8B-F54C-B7E2-79B9CFBB91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0723" name="Slide Number Placeholder 3">
            <a:extLst>
              <a:ext uri="{FF2B5EF4-FFF2-40B4-BE49-F238E27FC236}">
                <a16:creationId xmlns:a16="http://schemas.microsoft.com/office/drawing/2014/main" id="{5A57EB12-D3CB-B74D-A34D-C1EE28CFE5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A0951E-A7DF-F647-8B13-89D2208A0DE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lide Number Placeholder 3">
            <a:extLst>
              <a:ext uri="{FF2B5EF4-FFF2-40B4-BE49-F238E27FC236}">
                <a16:creationId xmlns:a16="http://schemas.microsoft.com/office/drawing/2014/main" id="{9FB98C9E-6C64-9743-9795-CB637B21C94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DD3B81-ED0D-1345-BAB8-FC91F157207D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31746" name="Rectangle 2">
            <a:extLst>
              <a:ext uri="{FF2B5EF4-FFF2-40B4-BE49-F238E27FC236}">
                <a16:creationId xmlns:a16="http://schemas.microsoft.com/office/drawing/2014/main" id="{9A55D264-B28B-2F4D-91E7-0340AFE502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Prefix Hijacking</a:t>
            </a:r>
          </a:p>
        </p:txBody>
      </p:sp>
      <p:grpSp>
        <p:nvGrpSpPr>
          <p:cNvPr id="31747" name="Group 3">
            <a:extLst>
              <a:ext uri="{FF2B5EF4-FFF2-40B4-BE49-F238E27FC236}">
                <a16:creationId xmlns:a16="http://schemas.microsoft.com/office/drawing/2014/main" id="{7EAFAE9C-C1E6-864D-8F71-733883AD4F4F}"/>
              </a:ext>
            </a:extLst>
          </p:cNvPr>
          <p:cNvGrpSpPr>
            <a:grpSpLocks/>
          </p:cNvGrpSpPr>
          <p:nvPr/>
        </p:nvGrpSpPr>
        <p:grpSpPr bwMode="auto">
          <a:xfrm>
            <a:off x="482600" y="2536825"/>
            <a:ext cx="8447088" cy="3986213"/>
            <a:chOff x="516" y="945"/>
            <a:chExt cx="5004" cy="3195"/>
          </a:xfrm>
        </p:grpSpPr>
        <p:graphicFrame>
          <p:nvGraphicFramePr>
            <p:cNvPr id="31755" name="Object 4">
              <a:extLst>
                <a:ext uri="{FF2B5EF4-FFF2-40B4-BE49-F238E27FC236}">
                  <a16:creationId xmlns:a16="http://schemas.microsoft.com/office/drawing/2014/main" id="{CAF6BA50-04F4-294C-9E9A-D09AD45F3DF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57" y="1338"/>
            <a:ext cx="1668" cy="12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3" imgW="1270000" imgH="927100" progId="MSPhotoEd.3">
                    <p:embed/>
                  </p:oleObj>
                </mc:Choice>
                <mc:Fallback>
                  <p:oleObj name="Photo Editor Photo" r:id="rId3" imgW="1270000" imgH="927100" progId="MSPhotoEd.3">
                    <p:embed/>
                    <p:pic>
                      <p:nvPicPr>
                        <p:cNvPr id="31755" name="Object 4">
                          <a:extLst>
                            <a:ext uri="{FF2B5EF4-FFF2-40B4-BE49-F238E27FC236}">
                              <a16:creationId xmlns:a16="http://schemas.microsoft.com/office/drawing/2014/main" id="{CAF6BA50-04F4-294C-9E9A-D09AD45F3DFB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57" y="1338"/>
                          <a:ext cx="1668" cy="12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56" name="Object 5">
              <a:extLst>
                <a:ext uri="{FF2B5EF4-FFF2-40B4-BE49-F238E27FC236}">
                  <a16:creationId xmlns:a16="http://schemas.microsoft.com/office/drawing/2014/main" id="{AF6639EC-5B97-2642-9B35-F69919F56F19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907" y="945"/>
            <a:ext cx="1671" cy="13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5" imgW="1270000" imgH="927100" progId="MSPhotoEd.3">
                    <p:embed/>
                  </p:oleObj>
                </mc:Choice>
                <mc:Fallback>
                  <p:oleObj name="Photo Editor Photo" r:id="rId5" imgW="1270000" imgH="927100" progId="MSPhotoEd.3">
                    <p:embed/>
                    <p:pic>
                      <p:nvPicPr>
                        <p:cNvPr id="31756" name="Object 5">
                          <a:extLst>
                            <a:ext uri="{FF2B5EF4-FFF2-40B4-BE49-F238E27FC236}">
                              <a16:creationId xmlns:a16="http://schemas.microsoft.com/office/drawing/2014/main" id="{AF6639EC-5B97-2642-9B35-F69919F56F19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07" y="945"/>
                          <a:ext cx="1671" cy="13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57" name="Object 6">
              <a:extLst>
                <a:ext uri="{FF2B5EF4-FFF2-40B4-BE49-F238E27FC236}">
                  <a16:creationId xmlns:a16="http://schemas.microsoft.com/office/drawing/2014/main" id="{AC1198BF-5DCC-6B49-896F-E583F6FA18D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553" y="2517"/>
            <a:ext cx="1671" cy="13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6" imgW="1270000" imgH="927100" progId="MSPhotoEd.3">
                    <p:embed/>
                  </p:oleObj>
                </mc:Choice>
                <mc:Fallback>
                  <p:oleObj name="Photo Editor Photo" r:id="rId6" imgW="1270000" imgH="927100" progId="MSPhotoEd.3">
                    <p:embed/>
                    <p:pic>
                      <p:nvPicPr>
                        <p:cNvPr id="31757" name="Object 6">
                          <a:extLst>
                            <a:ext uri="{FF2B5EF4-FFF2-40B4-BE49-F238E27FC236}">
                              <a16:creationId xmlns:a16="http://schemas.microsoft.com/office/drawing/2014/main" id="{AC1198BF-5DCC-6B49-896F-E583F6FA18D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53" y="2517"/>
                          <a:ext cx="1671" cy="13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8759" name="Text Box 7">
              <a:extLst>
                <a:ext uri="{FF2B5EF4-FFF2-40B4-BE49-F238E27FC236}">
                  <a16:creationId xmlns:a16="http://schemas.microsoft.com/office/drawing/2014/main" id="{671C25BC-85B5-A241-9BA6-21DC1E246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4" y="3048"/>
              <a:ext cx="109" cy="2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graphicFrame>
          <p:nvGraphicFramePr>
            <p:cNvPr id="31759" name="Object 8">
              <a:extLst>
                <a:ext uri="{FF2B5EF4-FFF2-40B4-BE49-F238E27FC236}">
                  <a16:creationId xmlns:a16="http://schemas.microsoft.com/office/drawing/2014/main" id="{C3AA0F79-B189-A045-A1FF-E376DCC18D72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99" y="2647"/>
            <a:ext cx="813" cy="6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8" imgW="1270000" imgH="927100" progId="MSPhotoEd.3">
                    <p:embed/>
                  </p:oleObj>
                </mc:Choice>
                <mc:Fallback>
                  <p:oleObj name="Photo Editor Photo" r:id="rId8" imgW="1270000" imgH="927100" progId="MSPhotoEd.3">
                    <p:embed/>
                    <p:pic>
                      <p:nvPicPr>
                        <p:cNvPr id="31759" name="Object 8">
                          <a:extLst>
                            <a:ext uri="{FF2B5EF4-FFF2-40B4-BE49-F238E27FC236}">
                              <a16:creationId xmlns:a16="http://schemas.microsoft.com/office/drawing/2014/main" id="{C3AA0F79-B189-A045-A1FF-E376DCC18D72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99" y="2647"/>
                          <a:ext cx="813" cy="6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60" name="Object 9">
              <a:extLst>
                <a:ext uri="{FF2B5EF4-FFF2-40B4-BE49-F238E27FC236}">
                  <a16:creationId xmlns:a16="http://schemas.microsoft.com/office/drawing/2014/main" id="{FD627976-E949-4048-A47E-705D2189094F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16" y="3501"/>
            <a:ext cx="525" cy="44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9" imgW="1270000" imgH="927100" progId="MSPhotoEd.3">
                    <p:embed/>
                  </p:oleObj>
                </mc:Choice>
                <mc:Fallback>
                  <p:oleObj name="Photo Editor Photo" r:id="rId9" imgW="1270000" imgH="927100" progId="MSPhotoEd.3">
                    <p:embed/>
                    <p:pic>
                      <p:nvPicPr>
                        <p:cNvPr id="31760" name="Object 9">
                          <a:extLst>
                            <a:ext uri="{FF2B5EF4-FFF2-40B4-BE49-F238E27FC236}">
                              <a16:creationId xmlns:a16="http://schemas.microsoft.com/office/drawing/2014/main" id="{FD627976-E949-4048-A47E-705D2189094F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6" y="3501"/>
                          <a:ext cx="525" cy="44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61" name="Object 10">
              <a:extLst>
                <a:ext uri="{FF2B5EF4-FFF2-40B4-BE49-F238E27FC236}">
                  <a16:creationId xmlns:a16="http://schemas.microsoft.com/office/drawing/2014/main" id="{4C653079-EEAB-2F46-B1EA-9F7570493758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404" y="2086"/>
            <a:ext cx="813" cy="6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0" imgW="1270000" imgH="927100" progId="MSPhotoEd.3">
                    <p:embed/>
                  </p:oleObj>
                </mc:Choice>
                <mc:Fallback>
                  <p:oleObj name="Photo Editor Photo" r:id="rId10" imgW="1270000" imgH="927100" progId="MSPhotoEd.3">
                    <p:embed/>
                    <p:pic>
                      <p:nvPicPr>
                        <p:cNvPr id="31761" name="Object 10">
                          <a:extLst>
                            <a:ext uri="{FF2B5EF4-FFF2-40B4-BE49-F238E27FC236}">
                              <a16:creationId xmlns:a16="http://schemas.microsoft.com/office/drawing/2014/main" id="{4C653079-EEAB-2F46-B1EA-9F7570493758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" y="2086"/>
                          <a:ext cx="813" cy="6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62" name="Object 11">
              <a:extLst>
                <a:ext uri="{FF2B5EF4-FFF2-40B4-BE49-F238E27FC236}">
                  <a16:creationId xmlns:a16="http://schemas.microsoft.com/office/drawing/2014/main" id="{893AED15-BD4F-F24A-B89A-979466433A47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995" y="2922"/>
            <a:ext cx="525" cy="44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1" imgW="1270000" imgH="927100" progId="MSPhotoEd.3">
                    <p:embed/>
                  </p:oleObj>
                </mc:Choice>
                <mc:Fallback>
                  <p:oleObj name="Photo Editor Photo" r:id="rId11" imgW="1270000" imgH="927100" progId="MSPhotoEd.3">
                    <p:embed/>
                    <p:pic>
                      <p:nvPicPr>
                        <p:cNvPr id="31762" name="Object 11">
                          <a:extLst>
                            <a:ext uri="{FF2B5EF4-FFF2-40B4-BE49-F238E27FC236}">
                              <a16:creationId xmlns:a16="http://schemas.microsoft.com/office/drawing/2014/main" id="{893AED15-BD4F-F24A-B89A-979466433A47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95" y="2922"/>
                          <a:ext cx="525" cy="44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8764" name="Line 12">
              <a:extLst>
                <a:ext uri="{FF2B5EF4-FFF2-40B4-BE49-F238E27FC236}">
                  <a16:creationId xmlns:a16="http://schemas.microsoft.com/office/drawing/2014/main" id="{3DC28F38-0935-9C41-A639-8D2B42283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3240"/>
              <a:ext cx="118" cy="29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65" name="Line 13">
              <a:extLst>
                <a:ext uri="{FF2B5EF4-FFF2-40B4-BE49-F238E27FC236}">
                  <a16:creationId xmlns:a16="http://schemas.microsoft.com/office/drawing/2014/main" id="{F2EBDC2C-FA6A-9D41-A687-634D0F904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35" y="2439"/>
              <a:ext cx="81" cy="27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66" name="Line 14">
              <a:extLst>
                <a:ext uri="{FF2B5EF4-FFF2-40B4-BE49-F238E27FC236}">
                  <a16:creationId xmlns:a16="http://schemas.microsoft.com/office/drawing/2014/main" id="{08FB3A08-8661-A14D-8BEE-4388626AA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7" y="1566"/>
              <a:ext cx="837" cy="1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67" name="Line 15">
              <a:extLst>
                <a:ext uri="{FF2B5EF4-FFF2-40B4-BE49-F238E27FC236}">
                  <a16:creationId xmlns:a16="http://schemas.microsoft.com/office/drawing/2014/main" id="{D124C78C-FF1C-1543-B6B6-A87E553B9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3" y="2368"/>
              <a:ext cx="891" cy="4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68" name="Line 16">
              <a:extLst>
                <a:ext uri="{FF2B5EF4-FFF2-40B4-BE49-F238E27FC236}">
                  <a16:creationId xmlns:a16="http://schemas.microsoft.com/office/drawing/2014/main" id="{AF3E0CF2-CE88-CF47-9E7C-3A8F4CEA6F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3" y="1736"/>
              <a:ext cx="396" cy="40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69" name="Line 17">
              <a:extLst>
                <a:ext uri="{FF2B5EF4-FFF2-40B4-BE49-F238E27FC236}">
                  <a16:creationId xmlns:a16="http://schemas.microsoft.com/office/drawing/2014/main" id="{781640F9-2F6B-AD4C-B4B0-9D7E4D7134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" y="2691"/>
              <a:ext cx="540" cy="32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0" name="Line 18">
              <a:extLst>
                <a:ext uri="{FF2B5EF4-FFF2-40B4-BE49-F238E27FC236}">
                  <a16:creationId xmlns:a16="http://schemas.microsoft.com/office/drawing/2014/main" id="{5048C377-1AC9-5E43-985F-D1591133A4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9" y="2717"/>
              <a:ext cx="225" cy="28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1" name="Line 19">
              <a:extLst>
                <a:ext uri="{FF2B5EF4-FFF2-40B4-BE49-F238E27FC236}">
                  <a16:creationId xmlns:a16="http://schemas.microsoft.com/office/drawing/2014/main" id="{305EF565-7742-BF46-A361-E25AB97E8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6" y="3329"/>
              <a:ext cx="0" cy="22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2" name="Line 20">
              <a:extLst>
                <a:ext uri="{FF2B5EF4-FFF2-40B4-BE49-F238E27FC236}">
                  <a16:creationId xmlns:a16="http://schemas.microsoft.com/office/drawing/2014/main" id="{040D7EA9-C290-E14B-AB0F-7125FF78B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" y="3924"/>
              <a:ext cx="0" cy="2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3" name="Line 21">
              <a:extLst>
                <a:ext uri="{FF2B5EF4-FFF2-40B4-BE49-F238E27FC236}">
                  <a16:creationId xmlns:a16="http://schemas.microsoft.com/office/drawing/2014/main" id="{911911D6-EA35-D149-BA96-E308275A2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8" y="2142"/>
              <a:ext cx="22" cy="51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4" name="Text Box 22">
              <a:extLst>
                <a:ext uri="{FF2B5EF4-FFF2-40B4-BE49-F238E27FC236}">
                  <a16:creationId xmlns:a16="http://schemas.microsoft.com/office/drawing/2014/main" id="{37F9970F-EAD4-914E-BF2B-50DCCE9341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" y="3562"/>
              <a:ext cx="182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5" name="Text Box 23">
              <a:extLst>
                <a:ext uri="{FF2B5EF4-FFF2-40B4-BE49-F238E27FC236}">
                  <a16:creationId xmlns:a16="http://schemas.microsoft.com/office/drawing/2014/main" id="{B0894286-4205-DD49-BE9E-1A72A90EA0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823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6" name="Text Box 24">
              <a:extLst>
                <a:ext uri="{FF2B5EF4-FFF2-40B4-BE49-F238E27FC236}">
                  <a16:creationId xmlns:a16="http://schemas.microsoft.com/office/drawing/2014/main" id="{527E3451-28E9-A243-96D5-356BC9A96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7" y="1798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3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7" name="Text Box 25">
              <a:extLst>
                <a:ext uri="{FF2B5EF4-FFF2-40B4-BE49-F238E27FC236}">
                  <a16:creationId xmlns:a16="http://schemas.microsoft.com/office/drawing/2014/main" id="{F79896F3-F402-2D46-B649-E694CC807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3" y="1455"/>
              <a:ext cx="182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4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8" name="Text Box 26">
              <a:extLst>
                <a:ext uri="{FF2B5EF4-FFF2-40B4-BE49-F238E27FC236}">
                  <a16:creationId xmlns:a16="http://schemas.microsoft.com/office/drawing/2014/main" id="{E819E118-208A-3440-BE08-34D204711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3" y="2275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79" name="Text Box 27">
              <a:extLst>
                <a:ext uri="{FF2B5EF4-FFF2-40B4-BE49-F238E27FC236}">
                  <a16:creationId xmlns:a16="http://schemas.microsoft.com/office/drawing/2014/main" id="{2F6F53C3-AFB5-5941-9EBE-6D8557FC8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4" y="2985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6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738780" name="Text Box 28">
              <a:extLst>
                <a:ext uri="{FF2B5EF4-FFF2-40B4-BE49-F238E27FC236}">
                  <a16:creationId xmlns:a16="http://schemas.microsoft.com/office/drawing/2014/main" id="{8D44A980-D809-1C49-A37C-8CC2427DEA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4" y="2994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7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738781" name="Text Box 29">
            <a:extLst>
              <a:ext uri="{FF2B5EF4-FFF2-40B4-BE49-F238E27FC236}">
                <a16:creationId xmlns:a16="http://schemas.microsoft.com/office/drawing/2014/main" id="{BC32C36A-9FB7-644B-B5C8-6C52B6B86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75" y="5824538"/>
            <a:ext cx="19716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12.34.0.0/16</a:t>
            </a:r>
          </a:p>
        </p:txBody>
      </p:sp>
      <p:sp>
        <p:nvSpPr>
          <p:cNvPr id="1738782" name="Freeform 30">
            <a:extLst>
              <a:ext uri="{FF2B5EF4-FFF2-40B4-BE49-F238E27FC236}">
                <a16:creationId xmlns:a16="http://schemas.microsoft.com/office/drawing/2014/main" id="{366C2BF2-F10B-AF49-9D08-582776EFF99F}"/>
              </a:ext>
            </a:extLst>
          </p:cNvPr>
          <p:cNvSpPr>
            <a:spLocks/>
          </p:cNvSpPr>
          <p:nvPr/>
        </p:nvSpPr>
        <p:spPr bwMode="auto">
          <a:xfrm>
            <a:off x="17463" y="2274888"/>
            <a:ext cx="8875712" cy="3962400"/>
          </a:xfrm>
          <a:custGeom>
            <a:avLst/>
            <a:gdLst>
              <a:gd name="T0" fmla="*/ 387350 w 5591"/>
              <a:gd name="T1" fmla="*/ 3683000 h 2496"/>
              <a:gd name="T2" fmla="*/ 357187 w 5591"/>
              <a:gd name="T3" fmla="*/ 3535363 h 2496"/>
              <a:gd name="T4" fmla="*/ 774700 w 5591"/>
              <a:gd name="T5" fmla="*/ 1119188 h 2496"/>
              <a:gd name="T6" fmla="*/ 5008562 w 5591"/>
              <a:gd name="T7" fmla="*/ 284163 h 2496"/>
              <a:gd name="T8" fmla="*/ 7602537 w 5591"/>
              <a:gd name="T9" fmla="*/ 393700 h 2496"/>
              <a:gd name="T10" fmla="*/ 8875712 w 5591"/>
              <a:gd name="T11" fmla="*/ 2649538 h 24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591" h="2496">
                <a:moveTo>
                  <a:pt x="244" y="2320"/>
                </a:moveTo>
                <a:cubicBezTo>
                  <a:pt x="214" y="2408"/>
                  <a:pt x="184" y="2496"/>
                  <a:pt x="225" y="2227"/>
                </a:cubicBezTo>
                <a:cubicBezTo>
                  <a:pt x="266" y="1958"/>
                  <a:pt x="0" y="1046"/>
                  <a:pt x="488" y="705"/>
                </a:cubicBezTo>
                <a:cubicBezTo>
                  <a:pt x="976" y="364"/>
                  <a:pt x="2438" y="255"/>
                  <a:pt x="3155" y="179"/>
                </a:cubicBezTo>
                <a:cubicBezTo>
                  <a:pt x="3872" y="103"/>
                  <a:pt x="4383" y="0"/>
                  <a:pt x="4789" y="248"/>
                </a:cubicBezTo>
                <a:cubicBezTo>
                  <a:pt x="5195" y="496"/>
                  <a:pt x="5457" y="1431"/>
                  <a:pt x="5591" y="1669"/>
                </a:cubicBezTo>
              </a:path>
            </a:pathLst>
          </a:custGeom>
          <a:noFill/>
          <a:ln w="50800" cap="flat" cmpd="sng">
            <a:solidFill>
              <a:srgbClr val="008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738783" name="Freeform 31">
            <a:extLst>
              <a:ext uri="{FF2B5EF4-FFF2-40B4-BE49-F238E27FC236}">
                <a16:creationId xmlns:a16="http://schemas.microsoft.com/office/drawing/2014/main" id="{CF438932-F3DB-5942-A28B-ACD2763AA152}"/>
              </a:ext>
            </a:extLst>
          </p:cNvPr>
          <p:cNvSpPr>
            <a:spLocks/>
          </p:cNvSpPr>
          <p:nvPr/>
        </p:nvSpPr>
        <p:spPr bwMode="auto">
          <a:xfrm>
            <a:off x="5487988" y="5235575"/>
            <a:ext cx="2813050" cy="1160463"/>
          </a:xfrm>
          <a:custGeom>
            <a:avLst/>
            <a:gdLst>
              <a:gd name="T0" fmla="*/ 0 w 1772"/>
              <a:gd name="T1" fmla="*/ 1160463 h 731"/>
              <a:gd name="T2" fmla="*/ 1728788 w 1772"/>
              <a:gd name="T3" fmla="*/ 117475 h 731"/>
              <a:gd name="T4" fmla="*/ 2813050 w 1772"/>
              <a:gd name="T5" fmla="*/ 455613 h 7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72" h="731">
                <a:moveTo>
                  <a:pt x="0" y="731"/>
                </a:moveTo>
                <a:cubicBezTo>
                  <a:pt x="397" y="439"/>
                  <a:pt x="794" y="148"/>
                  <a:pt x="1089" y="74"/>
                </a:cubicBezTo>
                <a:cubicBezTo>
                  <a:pt x="1384" y="0"/>
                  <a:pt x="1578" y="143"/>
                  <a:pt x="1772" y="287"/>
                </a:cubicBezTo>
              </a:path>
            </a:pathLst>
          </a:custGeom>
          <a:noFill/>
          <a:ln w="50800" cap="flat" cmpd="sng">
            <a:solidFill>
              <a:srgbClr val="008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738784" name="Text Box 32">
            <a:extLst>
              <a:ext uri="{FF2B5EF4-FFF2-40B4-BE49-F238E27FC236}">
                <a16:creationId xmlns:a16="http://schemas.microsoft.com/office/drawing/2014/main" id="{605A9FA8-A64F-A941-81DA-4B3690595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4588" y="6154738"/>
            <a:ext cx="19716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12.34.0.0/16</a:t>
            </a:r>
          </a:p>
        </p:txBody>
      </p:sp>
      <p:sp>
        <p:nvSpPr>
          <p:cNvPr id="1738785" name="Freeform 33">
            <a:extLst>
              <a:ext uri="{FF2B5EF4-FFF2-40B4-BE49-F238E27FC236}">
                <a16:creationId xmlns:a16="http://schemas.microsoft.com/office/drawing/2014/main" id="{32848012-E2E6-9845-9875-64F87B71B36D}"/>
              </a:ext>
            </a:extLst>
          </p:cNvPr>
          <p:cNvSpPr>
            <a:spLocks/>
          </p:cNvSpPr>
          <p:nvPr/>
        </p:nvSpPr>
        <p:spPr bwMode="auto">
          <a:xfrm>
            <a:off x="1781175" y="4497388"/>
            <a:ext cx="1023938" cy="1611312"/>
          </a:xfrm>
          <a:custGeom>
            <a:avLst/>
            <a:gdLst>
              <a:gd name="T0" fmla="*/ 1023938 w 645"/>
              <a:gd name="T1" fmla="*/ 0 h 1015"/>
              <a:gd name="T2" fmla="*/ 436563 w 645"/>
              <a:gd name="T3" fmla="*/ 627062 h 1015"/>
              <a:gd name="T4" fmla="*/ 0 w 645"/>
              <a:gd name="T5" fmla="*/ 1611312 h 10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45" h="1015">
                <a:moveTo>
                  <a:pt x="645" y="0"/>
                </a:moveTo>
                <a:cubicBezTo>
                  <a:pt x="513" y="113"/>
                  <a:pt x="382" y="226"/>
                  <a:pt x="275" y="395"/>
                </a:cubicBezTo>
                <a:cubicBezTo>
                  <a:pt x="168" y="564"/>
                  <a:pt x="84" y="789"/>
                  <a:pt x="0" y="1015"/>
                </a:cubicBezTo>
              </a:path>
            </a:pathLst>
          </a:custGeom>
          <a:noFill/>
          <a:ln w="50800" cap="flat" cmpd="sng">
            <a:solidFill>
              <a:srgbClr val="CC33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738786" name="Freeform 34">
            <a:extLst>
              <a:ext uri="{FF2B5EF4-FFF2-40B4-BE49-F238E27FC236}">
                <a16:creationId xmlns:a16="http://schemas.microsoft.com/office/drawing/2014/main" id="{53A2F118-C739-9B41-AB65-4B139C1EDEB8}"/>
              </a:ext>
            </a:extLst>
          </p:cNvPr>
          <p:cNvSpPr>
            <a:spLocks/>
          </p:cNvSpPr>
          <p:nvPr/>
        </p:nvSpPr>
        <p:spPr bwMode="auto">
          <a:xfrm>
            <a:off x="5943600" y="2398713"/>
            <a:ext cx="2903538" cy="2454275"/>
          </a:xfrm>
          <a:custGeom>
            <a:avLst/>
            <a:gdLst>
              <a:gd name="T0" fmla="*/ 0 w 1785"/>
              <a:gd name="T1" fmla="*/ 54998 h 1428"/>
              <a:gd name="T2" fmla="*/ 1345225 w 1785"/>
              <a:gd name="T3" fmla="*/ 108277 h 1428"/>
              <a:gd name="T4" fmla="*/ 2129261 w 1785"/>
              <a:gd name="T5" fmla="*/ 701221 h 1428"/>
              <a:gd name="T6" fmla="*/ 2903538 w 1785"/>
              <a:gd name="T7" fmla="*/ 2454275 h 14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85" h="1428">
                <a:moveTo>
                  <a:pt x="0" y="32"/>
                </a:moveTo>
                <a:cubicBezTo>
                  <a:pt x="304" y="16"/>
                  <a:pt x="609" y="0"/>
                  <a:pt x="827" y="63"/>
                </a:cubicBezTo>
                <a:cubicBezTo>
                  <a:pt x="1045" y="126"/>
                  <a:pt x="1149" y="180"/>
                  <a:pt x="1309" y="408"/>
                </a:cubicBezTo>
                <a:cubicBezTo>
                  <a:pt x="1469" y="636"/>
                  <a:pt x="1627" y="1032"/>
                  <a:pt x="1785" y="1428"/>
                </a:cubicBezTo>
              </a:path>
            </a:pathLst>
          </a:custGeom>
          <a:noFill/>
          <a:ln w="50800" cap="flat" cmpd="sng">
            <a:solidFill>
              <a:srgbClr val="008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31754" name="Rectangle 35">
            <a:extLst>
              <a:ext uri="{FF2B5EF4-FFF2-40B4-BE49-F238E27FC236}">
                <a16:creationId xmlns:a16="http://schemas.microsoft.com/office/drawing/2014/main" id="{2365FB8B-4C1B-0442-A15D-FF2F1D8DEF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3551" y="1469388"/>
            <a:ext cx="7772400" cy="4114800"/>
          </a:xfrm>
        </p:spPr>
        <p:txBody>
          <a:bodyPr/>
          <a:lstStyle/>
          <a:p>
            <a:r>
              <a:rPr lang="en-US" altLang="en-US" sz="2400" dirty="0">
                <a:ea typeface="ＭＳ Ｐゴシック" panose="020B0600070205080204" pitchFamily="34" charset="-128"/>
              </a:rPr>
              <a:t>Originating someone else’s prefix</a:t>
            </a:r>
          </a:p>
          <a:p>
            <a:pPr lvl="1"/>
            <a:r>
              <a:rPr lang="en-US" altLang="en-US" dirty="0"/>
              <a:t>What fraction of the Internet believes it?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8784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0CFB685E-7CC3-B744-9577-96B3DC2379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Prefix highjack</a:t>
            </a:r>
          </a:p>
        </p:txBody>
      </p:sp>
      <p:pic>
        <p:nvPicPr>
          <p:cNvPr id="35842" name="Content Placeholder 4">
            <a:extLst>
              <a:ext uri="{FF2B5EF4-FFF2-40B4-BE49-F238E27FC236}">
                <a16:creationId xmlns:a16="http://schemas.microsoft.com/office/drawing/2014/main" id="{D9DD6FF1-5BAB-094D-89D3-EED35801100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27" b="1727"/>
          <a:stretch>
            <a:fillRect/>
          </a:stretch>
        </p:blipFill>
        <p:spPr>
          <a:xfrm>
            <a:off x="79375" y="1123950"/>
            <a:ext cx="9907588" cy="5734050"/>
          </a:xfrm>
        </p:spPr>
      </p:pic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F9CC188E-03A4-F641-9DA4-CA215C2EE84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2534F1-4C57-604A-9D4A-45F1CFEC621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35844" name="TextBox 7">
            <a:extLst>
              <a:ext uri="{FF2B5EF4-FFF2-40B4-BE49-F238E27FC236}">
                <a16:creationId xmlns:a16="http://schemas.microsoft.com/office/drawing/2014/main" id="{ED7E961E-8DC5-E443-A539-8FA9CB7EB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6445250"/>
            <a:ext cx="55229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+mn-cs"/>
              </a:rPr>
              <a:t>http://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+mn-cs"/>
              </a:rPr>
              <a:t>queue.acm.org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+mn-cs"/>
              </a:rPr>
              <a:t>detail.cfm?id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+mn-cs"/>
              </a:rPr>
              <a:t>=2668966</a:t>
            </a:r>
          </a:p>
        </p:txBody>
      </p:sp>
    </p:spTree>
    <p:extLst>
      <p:ext uri="{BB962C8B-B14F-4D97-AF65-F5344CB8AC3E}">
        <p14:creationId xmlns:p14="http://schemas.microsoft.com/office/powerpoint/2010/main" val="349647981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>
            <a:extLst>
              <a:ext uri="{FF2B5EF4-FFF2-40B4-BE49-F238E27FC236}">
                <a16:creationId xmlns:a16="http://schemas.microsoft.com/office/drawing/2014/main" id="{A7FBBCC7-876B-5049-9F7E-1F1248AF86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>
                <a:ea typeface="ＭＳ Ｐゴシック" panose="020B0600070205080204" pitchFamily="34" charset="-128"/>
              </a:rPr>
              <a:t>Sub-Prefix Hijacking</a:t>
            </a:r>
          </a:p>
        </p:txBody>
      </p:sp>
      <p:sp>
        <p:nvSpPr>
          <p:cNvPr id="1595427" name="Rectangle 35">
            <a:extLst>
              <a:ext uri="{FF2B5EF4-FFF2-40B4-BE49-F238E27FC236}">
                <a16:creationId xmlns:a16="http://schemas.microsoft.com/office/drawing/2014/main" id="{877EEDCB-2053-474D-9134-3D897AB6477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57200" y="5387975"/>
            <a:ext cx="8458200" cy="13176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 sz="2400" dirty="0">
                <a:ea typeface="ＭＳ Ｐゴシック" panose="020B0600070205080204" pitchFamily="34" charset="-128"/>
              </a:rPr>
              <a:t>Originating a more-specific prefix</a:t>
            </a:r>
          </a:p>
          <a:p>
            <a:pPr lvl="1">
              <a:lnSpc>
                <a:spcPct val="90000"/>
              </a:lnSpc>
            </a:pPr>
            <a:r>
              <a:rPr lang="en-US" altLang="en-US" dirty="0"/>
              <a:t>Every AS picks the bogus route for that prefix</a:t>
            </a:r>
          </a:p>
          <a:p>
            <a:pPr lvl="1">
              <a:lnSpc>
                <a:spcPct val="90000"/>
              </a:lnSpc>
            </a:pPr>
            <a:r>
              <a:rPr lang="en-US" altLang="en-US" dirty="0"/>
              <a:t>Traffic follows the longest matching prefix</a:t>
            </a:r>
          </a:p>
        </p:txBody>
      </p:sp>
      <p:sp>
        <p:nvSpPr>
          <p:cNvPr id="33795" name="Slide Number Placeholder 3">
            <a:extLst>
              <a:ext uri="{FF2B5EF4-FFF2-40B4-BE49-F238E27FC236}">
                <a16:creationId xmlns:a16="http://schemas.microsoft.com/office/drawing/2014/main" id="{A0929B77-B2A5-A447-8EA4-C8CD76BEDDC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54B5B-F2E3-3745-A4F5-7B196B09146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grpSp>
        <p:nvGrpSpPr>
          <p:cNvPr id="33796" name="Group 3">
            <a:extLst>
              <a:ext uri="{FF2B5EF4-FFF2-40B4-BE49-F238E27FC236}">
                <a16:creationId xmlns:a16="http://schemas.microsoft.com/office/drawing/2014/main" id="{08E1B4CA-ACAB-4F40-A48A-1714B48882D3}"/>
              </a:ext>
            </a:extLst>
          </p:cNvPr>
          <p:cNvGrpSpPr>
            <a:grpSpLocks/>
          </p:cNvGrpSpPr>
          <p:nvPr/>
        </p:nvGrpSpPr>
        <p:grpSpPr bwMode="auto">
          <a:xfrm>
            <a:off x="454025" y="1193800"/>
            <a:ext cx="8447088" cy="3986213"/>
            <a:chOff x="516" y="945"/>
            <a:chExt cx="5004" cy="3195"/>
          </a:xfrm>
        </p:grpSpPr>
        <p:graphicFrame>
          <p:nvGraphicFramePr>
            <p:cNvPr id="33803" name="Object 4">
              <a:extLst>
                <a:ext uri="{FF2B5EF4-FFF2-40B4-BE49-F238E27FC236}">
                  <a16:creationId xmlns:a16="http://schemas.microsoft.com/office/drawing/2014/main" id="{3A02DB0E-5161-B847-9FE9-2CBBC72C987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57" y="1338"/>
            <a:ext cx="1668" cy="12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3" imgW="1270000" imgH="927100" progId="MSPhotoEd.3">
                    <p:embed/>
                  </p:oleObj>
                </mc:Choice>
                <mc:Fallback>
                  <p:oleObj name="Photo Editor Photo" r:id="rId3" imgW="1270000" imgH="927100" progId="MSPhotoEd.3">
                    <p:embed/>
                    <p:pic>
                      <p:nvPicPr>
                        <p:cNvPr id="33803" name="Object 4">
                          <a:extLst>
                            <a:ext uri="{FF2B5EF4-FFF2-40B4-BE49-F238E27FC236}">
                              <a16:creationId xmlns:a16="http://schemas.microsoft.com/office/drawing/2014/main" id="{3A02DB0E-5161-B847-9FE9-2CBBC72C987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57" y="1338"/>
                          <a:ext cx="1668" cy="12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3804" name="Object 5">
              <a:extLst>
                <a:ext uri="{FF2B5EF4-FFF2-40B4-BE49-F238E27FC236}">
                  <a16:creationId xmlns:a16="http://schemas.microsoft.com/office/drawing/2014/main" id="{95F7813C-DF09-E341-8F79-03106C7B4BD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907" y="945"/>
            <a:ext cx="1671" cy="13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5" imgW="1270000" imgH="927100" progId="MSPhotoEd.3">
                    <p:embed/>
                  </p:oleObj>
                </mc:Choice>
                <mc:Fallback>
                  <p:oleObj name="Photo Editor Photo" r:id="rId5" imgW="1270000" imgH="927100" progId="MSPhotoEd.3">
                    <p:embed/>
                    <p:pic>
                      <p:nvPicPr>
                        <p:cNvPr id="33804" name="Object 5">
                          <a:extLst>
                            <a:ext uri="{FF2B5EF4-FFF2-40B4-BE49-F238E27FC236}">
                              <a16:creationId xmlns:a16="http://schemas.microsoft.com/office/drawing/2014/main" id="{95F7813C-DF09-E341-8F79-03106C7B4BD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07" y="945"/>
                          <a:ext cx="1671" cy="13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3805" name="Object 6">
              <a:extLst>
                <a:ext uri="{FF2B5EF4-FFF2-40B4-BE49-F238E27FC236}">
                  <a16:creationId xmlns:a16="http://schemas.microsoft.com/office/drawing/2014/main" id="{446B0AA3-0139-E449-94FB-849F4582568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553" y="2517"/>
            <a:ext cx="1671" cy="13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6" imgW="1270000" imgH="927100" progId="MSPhotoEd.3">
                    <p:embed/>
                  </p:oleObj>
                </mc:Choice>
                <mc:Fallback>
                  <p:oleObj name="Photo Editor Photo" r:id="rId6" imgW="1270000" imgH="927100" progId="MSPhotoEd.3">
                    <p:embed/>
                    <p:pic>
                      <p:nvPicPr>
                        <p:cNvPr id="33805" name="Object 6">
                          <a:extLst>
                            <a:ext uri="{FF2B5EF4-FFF2-40B4-BE49-F238E27FC236}">
                              <a16:creationId xmlns:a16="http://schemas.microsoft.com/office/drawing/2014/main" id="{446B0AA3-0139-E449-94FB-849F4582568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53" y="2517"/>
                          <a:ext cx="1671" cy="13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595399" name="Text Box 7">
              <a:extLst>
                <a:ext uri="{FF2B5EF4-FFF2-40B4-BE49-F238E27FC236}">
                  <a16:creationId xmlns:a16="http://schemas.microsoft.com/office/drawing/2014/main" id="{DCB56BDD-781A-0548-B9AA-D81933B01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4" y="3048"/>
              <a:ext cx="109" cy="2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graphicFrame>
          <p:nvGraphicFramePr>
            <p:cNvPr id="33807" name="Object 8">
              <a:extLst>
                <a:ext uri="{FF2B5EF4-FFF2-40B4-BE49-F238E27FC236}">
                  <a16:creationId xmlns:a16="http://schemas.microsoft.com/office/drawing/2014/main" id="{83DF93E1-EF1D-A740-9EAF-197313FC6A0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99" y="2647"/>
            <a:ext cx="813" cy="6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8" imgW="1270000" imgH="927100" progId="MSPhotoEd.3">
                    <p:embed/>
                  </p:oleObj>
                </mc:Choice>
                <mc:Fallback>
                  <p:oleObj name="Photo Editor Photo" r:id="rId8" imgW="1270000" imgH="927100" progId="MSPhotoEd.3">
                    <p:embed/>
                    <p:pic>
                      <p:nvPicPr>
                        <p:cNvPr id="33807" name="Object 8">
                          <a:extLst>
                            <a:ext uri="{FF2B5EF4-FFF2-40B4-BE49-F238E27FC236}">
                              <a16:creationId xmlns:a16="http://schemas.microsoft.com/office/drawing/2014/main" id="{83DF93E1-EF1D-A740-9EAF-197313FC6A0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99" y="2647"/>
                          <a:ext cx="813" cy="6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3808" name="Object 9">
              <a:extLst>
                <a:ext uri="{FF2B5EF4-FFF2-40B4-BE49-F238E27FC236}">
                  <a16:creationId xmlns:a16="http://schemas.microsoft.com/office/drawing/2014/main" id="{25D239BF-836B-7040-82B1-BA116BEE41E7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16" y="3501"/>
            <a:ext cx="525" cy="44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9" imgW="1270000" imgH="927100" progId="MSPhotoEd.3">
                    <p:embed/>
                  </p:oleObj>
                </mc:Choice>
                <mc:Fallback>
                  <p:oleObj name="Photo Editor Photo" r:id="rId9" imgW="1270000" imgH="927100" progId="MSPhotoEd.3">
                    <p:embed/>
                    <p:pic>
                      <p:nvPicPr>
                        <p:cNvPr id="33808" name="Object 9">
                          <a:extLst>
                            <a:ext uri="{FF2B5EF4-FFF2-40B4-BE49-F238E27FC236}">
                              <a16:creationId xmlns:a16="http://schemas.microsoft.com/office/drawing/2014/main" id="{25D239BF-836B-7040-82B1-BA116BEE41E7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6" y="3501"/>
                          <a:ext cx="525" cy="44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3809" name="Object 10">
              <a:extLst>
                <a:ext uri="{FF2B5EF4-FFF2-40B4-BE49-F238E27FC236}">
                  <a16:creationId xmlns:a16="http://schemas.microsoft.com/office/drawing/2014/main" id="{75E45FF3-52DF-AE49-B0A5-210B242C317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404" y="2086"/>
            <a:ext cx="813" cy="6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0" imgW="1270000" imgH="927100" progId="MSPhotoEd.3">
                    <p:embed/>
                  </p:oleObj>
                </mc:Choice>
                <mc:Fallback>
                  <p:oleObj name="Photo Editor Photo" r:id="rId10" imgW="1270000" imgH="927100" progId="MSPhotoEd.3">
                    <p:embed/>
                    <p:pic>
                      <p:nvPicPr>
                        <p:cNvPr id="33809" name="Object 10">
                          <a:extLst>
                            <a:ext uri="{FF2B5EF4-FFF2-40B4-BE49-F238E27FC236}">
                              <a16:creationId xmlns:a16="http://schemas.microsoft.com/office/drawing/2014/main" id="{75E45FF3-52DF-AE49-B0A5-210B242C317D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" y="2086"/>
                          <a:ext cx="813" cy="6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3810" name="Object 11">
              <a:extLst>
                <a:ext uri="{FF2B5EF4-FFF2-40B4-BE49-F238E27FC236}">
                  <a16:creationId xmlns:a16="http://schemas.microsoft.com/office/drawing/2014/main" id="{0E5AE5CA-8D0C-8B43-942C-FDFE1349F96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995" y="2922"/>
            <a:ext cx="525" cy="44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1" imgW="1270000" imgH="927100" progId="MSPhotoEd.3">
                    <p:embed/>
                  </p:oleObj>
                </mc:Choice>
                <mc:Fallback>
                  <p:oleObj name="Photo Editor Photo" r:id="rId11" imgW="1270000" imgH="927100" progId="MSPhotoEd.3">
                    <p:embed/>
                    <p:pic>
                      <p:nvPicPr>
                        <p:cNvPr id="33810" name="Object 11">
                          <a:extLst>
                            <a:ext uri="{FF2B5EF4-FFF2-40B4-BE49-F238E27FC236}">
                              <a16:creationId xmlns:a16="http://schemas.microsoft.com/office/drawing/2014/main" id="{0E5AE5CA-8D0C-8B43-942C-FDFE1349F96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95" y="2922"/>
                          <a:ext cx="525" cy="44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595404" name="Line 12">
              <a:extLst>
                <a:ext uri="{FF2B5EF4-FFF2-40B4-BE49-F238E27FC236}">
                  <a16:creationId xmlns:a16="http://schemas.microsoft.com/office/drawing/2014/main" id="{275E1D08-6923-D148-8A35-BD6422411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3240"/>
              <a:ext cx="118" cy="29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05" name="Line 13">
              <a:extLst>
                <a:ext uri="{FF2B5EF4-FFF2-40B4-BE49-F238E27FC236}">
                  <a16:creationId xmlns:a16="http://schemas.microsoft.com/office/drawing/2014/main" id="{2751A72F-669D-CD41-93AB-EFF8A0BCAB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35" y="2439"/>
              <a:ext cx="81" cy="27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06" name="Line 14">
              <a:extLst>
                <a:ext uri="{FF2B5EF4-FFF2-40B4-BE49-F238E27FC236}">
                  <a16:creationId xmlns:a16="http://schemas.microsoft.com/office/drawing/2014/main" id="{B17F407C-F104-2B45-AAF5-7062F5D23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7" y="1566"/>
              <a:ext cx="837" cy="1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07" name="Line 15">
              <a:extLst>
                <a:ext uri="{FF2B5EF4-FFF2-40B4-BE49-F238E27FC236}">
                  <a16:creationId xmlns:a16="http://schemas.microsoft.com/office/drawing/2014/main" id="{67E6C853-BA4B-0544-89AC-F1D1C5E2B9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3" y="2368"/>
              <a:ext cx="891" cy="4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08" name="Line 16">
              <a:extLst>
                <a:ext uri="{FF2B5EF4-FFF2-40B4-BE49-F238E27FC236}">
                  <a16:creationId xmlns:a16="http://schemas.microsoft.com/office/drawing/2014/main" id="{851731CF-D3C4-D644-B2A3-33052EE8E5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3" y="1736"/>
              <a:ext cx="396" cy="40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09" name="Line 17">
              <a:extLst>
                <a:ext uri="{FF2B5EF4-FFF2-40B4-BE49-F238E27FC236}">
                  <a16:creationId xmlns:a16="http://schemas.microsoft.com/office/drawing/2014/main" id="{52C266E3-4001-A14D-9EB0-EF32B599D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" y="2691"/>
              <a:ext cx="540" cy="32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0" name="Line 18">
              <a:extLst>
                <a:ext uri="{FF2B5EF4-FFF2-40B4-BE49-F238E27FC236}">
                  <a16:creationId xmlns:a16="http://schemas.microsoft.com/office/drawing/2014/main" id="{495E4CA9-D03C-F645-B88F-072B5EBBF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9" y="2717"/>
              <a:ext cx="225" cy="28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1" name="Line 19">
              <a:extLst>
                <a:ext uri="{FF2B5EF4-FFF2-40B4-BE49-F238E27FC236}">
                  <a16:creationId xmlns:a16="http://schemas.microsoft.com/office/drawing/2014/main" id="{A7850CBF-3DEA-5C4A-9027-D7A64354B9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6" y="3329"/>
              <a:ext cx="0" cy="22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2" name="Line 20">
              <a:extLst>
                <a:ext uri="{FF2B5EF4-FFF2-40B4-BE49-F238E27FC236}">
                  <a16:creationId xmlns:a16="http://schemas.microsoft.com/office/drawing/2014/main" id="{E412CB9C-8C21-F140-B208-DA2C1F6A7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" y="3924"/>
              <a:ext cx="0" cy="2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3" name="Line 21">
              <a:extLst>
                <a:ext uri="{FF2B5EF4-FFF2-40B4-BE49-F238E27FC236}">
                  <a16:creationId xmlns:a16="http://schemas.microsoft.com/office/drawing/2014/main" id="{06AAAE62-95AA-2840-A404-95F9CC3E2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8" y="2142"/>
              <a:ext cx="22" cy="51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4" name="Text Box 22">
              <a:extLst>
                <a:ext uri="{FF2B5EF4-FFF2-40B4-BE49-F238E27FC236}">
                  <a16:creationId xmlns:a16="http://schemas.microsoft.com/office/drawing/2014/main" id="{96C0D1D7-EE59-694E-929B-070AB3DD1C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" y="3562"/>
              <a:ext cx="182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5" name="Text Box 23">
              <a:extLst>
                <a:ext uri="{FF2B5EF4-FFF2-40B4-BE49-F238E27FC236}">
                  <a16:creationId xmlns:a16="http://schemas.microsoft.com/office/drawing/2014/main" id="{27B26B62-2754-1C47-88F5-5AC86E6BF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823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6" name="Text Box 24">
              <a:extLst>
                <a:ext uri="{FF2B5EF4-FFF2-40B4-BE49-F238E27FC236}">
                  <a16:creationId xmlns:a16="http://schemas.microsoft.com/office/drawing/2014/main" id="{134F47F7-D6AE-2644-82B1-E7724B0A4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7" y="1798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3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7" name="Text Box 25">
              <a:extLst>
                <a:ext uri="{FF2B5EF4-FFF2-40B4-BE49-F238E27FC236}">
                  <a16:creationId xmlns:a16="http://schemas.microsoft.com/office/drawing/2014/main" id="{B891E004-1AC7-1842-BB4E-0D03970DA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3" y="1455"/>
              <a:ext cx="182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4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8" name="Text Box 26">
              <a:extLst>
                <a:ext uri="{FF2B5EF4-FFF2-40B4-BE49-F238E27FC236}">
                  <a16:creationId xmlns:a16="http://schemas.microsoft.com/office/drawing/2014/main" id="{BC01F2BC-41D7-3847-B510-27FC43E08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3" y="2275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19" name="Text Box 27">
              <a:extLst>
                <a:ext uri="{FF2B5EF4-FFF2-40B4-BE49-F238E27FC236}">
                  <a16:creationId xmlns:a16="http://schemas.microsoft.com/office/drawing/2014/main" id="{BB9D9963-B0BB-9946-B3AC-919F5C35F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4" y="2985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6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95420" name="Text Box 28">
              <a:extLst>
                <a:ext uri="{FF2B5EF4-FFF2-40B4-BE49-F238E27FC236}">
                  <a16:creationId xmlns:a16="http://schemas.microsoft.com/office/drawing/2014/main" id="{0B7B9B2A-1225-254A-99F7-EAD514CE1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4" y="2994"/>
              <a:ext cx="184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rPr>
                <a:t>7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595421" name="Text Box 29">
            <a:extLst>
              <a:ext uri="{FF2B5EF4-FFF2-40B4-BE49-F238E27FC236}">
                <a16:creationId xmlns:a16="http://schemas.microsoft.com/office/drawing/2014/main" id="{FE476A2A-6B57-1D46-8683-DDDB402A6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4481513"/>
            <a:ext cx="19716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12.34.0.0/16</a:t>
            </a:r>
          </a:p>
        </p:txBody>
      </p:sp>
      <p:sp>
        <p:nvSpPr>
          <p:cNvPr id="1595422" name="Freeform 30">
            <a:extLst>
              <a:ext uri="{FF2B5EF4-FFF2-40B4-BE49-F238E27FC236}">
                <a16:creationId xmlns:a16="http://schemas.microsoft.com/office/drawing/2014/main" id="{7D82C873-02C0-E048-BB76-82993583B77A}"/>
              </a:ext>
            </a:extLst>
          </p:cNvPr>
          <p:cNvSpPr>
            <a:spLocks/>
          </p:cNvSpPr>
          <p:nvPr/>
        </p:nvSpPr>
        <p:spPr bwMode="auto">
          <a:xfrm>
            <a:off x="5459413" y="3892550"/>
            <a:ext cx="2813050" cy="1160463"/>
          </a:xfrm>
          <a:custGeom>
            <a:avLst/>
            <a:gdLst>
              <a:gd name="T0" fmla="*/ 0 w 1772"/>
              <a:gd name="T1" fmla="*/ 1160463 h 731"/>
              <a:gd name="T2" fmla="*/ 1728788 w 1772"/>
              <a:gd name="T3" fmla="*/ 117475 h 731"/>
              <a:gd name="T4" fmla="*/ 2813050 w 1772"/>
              <a:gd name="T5" fmla="*/ 455613 h 7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72" h="731">
                <a:moveTo>
                  <a:pt x="0" y="731"/>
                </a:moveTo>
                <a:cubicBezTo>
                  <a:pt x="397" y="439"/>
                  <a:pt x="794" y="148"/>
                  <a:pt x="1089" y="74"/>
                </a:cubicBezTo>
                <a:cubicBezTo>
                  <a:pt x="1384" y="0"/>
                  <a:pt x="1578" y="143"/>
                  <a:pt x="1772" y="287"/>
                </a:cubicBezTo>
              </a:path>
            </a:pathLst>
          </a:custGeom>
          <a:noFill/>
          <a:ln w="50800" cap="flat" cmpd="sng">
            <a:solidFill>
              <a:srgbClr val="008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595423" name="Text Box 31">
            <a:extLst>
              <a:ext uri="{FF2B5EF4-FFF2-40B4-BE49-F238E27FC236}">
                <a16:creationId xmlns:a16="http://schemas.microsoft.com/office/drawing/2014/main" id="{9C935B64-8357-094A-B149-E5C988DF1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8" y="4792663"/>
            <a:ext cx="23272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12.34.158.0/24</a:t>
            </a:r>
          </a:p>
        </p:txBody>
      </p:sp>
      <p:sp>
        <p:nvSpPr>
          <p:cNvPr id="1595424" name="Freeform 32">
            <a:extLst>
              <a:ext uri="{FF2B5EF4-FFF2-40B4-BE49-F238E27FC236}">
                <a16:creationId xmlns:a16="http://schemas.microsoft.com/office/drawing/2014/main" id="{DD6A516E-184D-A642-BFDC-8D02CA730643}"/>
              </a:ext>
            </a:extLst>
          </p:cNvPr>
          <p:cNvSpPr>
            <a:spLocks/>
          </p:cNvSpPr>
          <p:nvPr/>
        </p:nvSpPr>
        <p:spPr bwMode="auto">
          <a:xfrm>
            <a:off x="-49213" y="922338"/>
            <a:ext cx="8875713" cy="3962400"/>
          </a:xfrm>
          <a:custGeom>
            <a:avLst/>
            <a:gdLst>
              <a:gd name="T0" fmla="*/ 387350 w 5591"/>
              <a:gd name="T1" fmla="*/ 3683000 h 2496"/>
              <a:gd name="T2" fmla="*/ 357188 w 5591"/>
              <a:gd name="T3" fmla="*/ 3535363 h 2496"/>
              <a:gd name="T4" fmla="*/ 774700 w 5591"/>
              <a:gd name="T5" fmla="*/ 1119188 h 2496"/>
              <a:gd name="T6" fmla="*/ 5008563 w 5591"/>
              <a:gd name="T7" fmla="*/ 284163 h 2496"/>
              <a:gd name="T8" fmla="*/ 7602538 w 5591"/>
              <a:gd name="T9" fmla="*/ 393700 h 2496"/>
              <a:gd name="T10" fmla="*/ 8875713 w 5591"/>
              <a:gd name="T11" fmla="*/ 2649538 h 24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591" h="2496">
                <a:moveTo>
                  <a:pt x="244" y="2320"/>
                </a:moveTo>
                <a:cubicBezTo>
                  <a:pt x="214" y="2408"/>
                  <a:pt x="184" y="2496"/>
                  <a:pt x="225" y="2227"/>
                </a:cubicBezTo>
                <a:cubicBezTo>
                  <a:pt x="266" y="1958"/>
                  <a:pt x="0" y="1046"/>
                  <a:pt x="488" y="705"/>
                </a:cubicBezTo>
                <a:cubicBezTo>
                  <a:pt x="976" y="364"/>
                  <a:pt x="2438" y="255"/>
                  <a:pt x="3155" y="179"/>
                </a:cubicBezTo>
                <a:cubicBezTo>
                  <a:pt x="3872" y="103"/>
                  <a:pt x="4383" y="0"/>
                  <a:pt x="4789" y="248"/>
                </a:cubicBezTo>
                <a:cubicBezTo>
                  <a:pt x="5195" y="496"/>
                  <a:pt x="5457" y="1431"/>
                  <a:pt x="5591" y="1669"/>
                </a:cubicBezTo>
              </a:path>
            </a:pathLst>
          </a:custGeom>
          <a:noFill/>
          <a:ln w="50800" cap="flat" cmpd="sng">
            <a:solidFill>
              <a:srgbClr val="008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595425" name="Freeform 33">
            <a:extLst>
              <a:ext uri="{FF2B5EF4-FFF2-40B4-BE49-F238E27FC236}">
                <a16:creationId xmlns:a16="http://schemas.microsoft.com/office/drawing/2014/main" id="{D168CF19-7419-0841-9C44-EE32AC6B5389}"/>
              </a:ext>
            </a:extLst>
          </p:cNvPr>
          <p:cNvSpPr>
            <a:spLocks/>
          </p:cNvSpPr>
          <p:nvPr/>
        </p:nvSpPr>
        <p:spPr bwMode="auto">
          <a:xfrm>
            <a:off x="320675" y="903288"/>
            <a:ext cx="8632825" cy="3913187"/>
          </a:xfrm>
          <a:custGeom>
            <a:avLst/>
            <a:gdLst>
              <a:gd name="T0" fmla="*/ 8632825 w 5438"/>
              <a:gd name="T1" fmla="*/ 2600325 h 2465"/>
              <a:gd name="T2" fmla="*/ 7389813 w 5438"/>
              <a:gd name="T3" fmla="*/ 841375 h 2465"/>
              <a:gd name="T4" fmla="*/ 5264150 w 5438"/>
              <a:gd name="T5" fmla="*/ 166687 h 2465"/>
              <a:gd name="T6" fmla="*/ 869950 w 5438"/>
              <a:gd name="T7" fmla="*/ 623887 h 2465"/>
              <a:gd name="T8" fmla="*/ 46038 w 5438"/>
              <a:gd name="T9" fmla="*/ 3913187 h 24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8" h="2465">
                <a:moveTo>
                  <a:pt x="5438" y="1638"/>
                </a:moveTo>
                <a:cubicBezTo>
                  <a:pt x="5223" y="1211"/>
                  <a:pt x="5009" y="785"/>
                  <a:pt x="4655" y="530"/>
                </a:cubicBezTo>
                <a:cubicBezTo>
                  <a:pt x="4301" y="275"/>
                  <a:pt x="4000" y="128"/>
                  <a:pt x="3316" y="105"/>
                </a:cubicBezTo>
                <a:cubicBezTo>
                  <a:pt x="2632" y="82"/>
                  <a:pt x="1096" y="0"/>
                  <a:pt x="548" y="393"/>
                </a:cubicBezTo>
                <a:cubicBezTo>
                  <a:pt x="0" y="786"/>
                  <a:pt x="14" y="1625"/>
                  <a:pt x="29" y="2465"/>
                </a:cubicBezTo>
              </a:path>
            </a:pathLst>
          </a:custGeom>
          <a:noFill/>
          <a:ln w="50800" cap="flat" cmpd="sng">
            <a:solidFill>
              <a:srgbClr val="CC33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595426" name="Freeform 34">
            <a:extLst>
              <a:ext uri="{FF2B5EF4-FFF2-40B4-BE49-F238E27FC236}">
                <a16:creationId xmlns:a16="http://schemas.microsoft.com/office/drawing/2014/main" id="{668080A9-872B-4943-BD92-7E363349805D}"/>
              </a:ext>
            </a:extLst>
          </p:cNvPr>
          <p:cNvSpPr>
            <a:spLocks/>
          </p:cNvSpPr>
          <p:nvPr/>
        </p:nvSpPr>
        <p:spPr bwMode="auto">
          <a:xfrm>
            <a:off x="1647825" y="3181350"/>
            <a:ext cx="2587625" cy="1558925"/>
          </a:xfrm>
          <a:custGeom>
            <a:avLst/>
            <a:gdLst>
              <a:gd name="T0" fmla="*/ 2435225 w 1630"/>
              <a:gd name="T1" fmla="*/ 555625 h 982"/>
              <a:gd name="T2" fmla="*/ 2335213 w 1630"/>
              <a:gd name="T3" fmla="*/ 496888 h 982"/>
              <a:gd name="T4" fmla="*/ 923925 w 1630"/>
              <a:gd name="T5" fmla="*/ 177800 h 982"/>
              <a:gd name="T6" fmla="*/ 0 w 1630"/>
              <a:gd name="T7" fmla="*/ 1558925 h 98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30" h="982">
                <a:moveTo>
                  <a:pt x="1534" y="350"/>
                </a:moveTo>
                <a:cubicBezTo>
                  <a:pt x="1582" y="351"/>
                  <a:pt x="1630" y="353"/>
                  <a:pt x="1471" y="313"/>
                </a:cubicBezTo>
                <a:cubicBezTo>
                  <a:pt x="1312" y="273"/>
                  <a:pt x="827" y="0"/>
                  <a:pt x="582" y="112"/>
                </a:cubicBezTo>
                <a:cubicBezTo>
                  <a:pt x="337" y="224"/>
                  <a:pt x="97" y="836"/>
                  <a:pt x="0" y="982"/>
                </a:cubicBezTo>
              </a:path>
            </a:pathLst>
          </a:custGeom>
          <a:noFill/>
          <a:ln w="50800" cap="flat" cmpd="sng">
            <a:solidFill>
              <a:srgbClr val="CC33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5427" grpId="0" build="p"/>
      <p:bldP spid="1595423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85800"/>
          </a:xfrm>
        </p:spPr>
        <p:txBody>
          <a:bodyPr>
            <a:noAutofit/>
          </a:bodyPr>
          <a:lstStyle/>
          <a:p>
            <a:r>
              <a:rPr lang="en-US" sz="3200" dirty="0"/>
              <a:t>Sub-prefix hijack</a:t>
            </a:r>
          </a:p>
        </p:txBody>
      </p:sp>
      <p:grpSp>
        <p:nvGrpSpPr>
          <p:cNvPr id="48" name="Group 47"/>
          <p:cNvGrpSpPr/>
          <p:nvPr/>
        </p:nvGrpSpPr>
        <p:grpSpPr>
          <a:xfrm>
            <a:off x="152400" y="1524000"/>
            <a:ext cx="8763000" cy="4419600"/>
            <a:chOff x="381000" y="1524000"/>
            <a:chExt cx="8763000" cy="4419600"/>
          </a:xfrm>
        </p:grpSpPr>
        <p:sp>
          <p:nvSpPr>
            <p:cNvPr id="255" name="Cloud 254"/>
            <p:cNvSpPr/>
            <p:nvPr/>
          </p:nvSpPr>
          <p:spPr bwMode="auto">
            <a:xfrm>
              <a:off x="381000" y="38100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YouTube</a:t>
              </a:r>
            </a:p>
          </p:txBody>
        </p:sp>
        <p:sp>
          <p:nvSpPr>
            <p:cNvPr id="257" name="Cloud 256"/>
            <p:cNvSpPr/>
            <p:nvPr/>
          </p:nvSpPr>
          <p:spPr bwMode="auto">
            <a:xfrm>
              <a:off x="6477000" y="3506498"/>
              <a:ext cx="2057400" cy="10668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Telecom</a:t>
              </a:r>
            </a:p>
          </p:txBody>
        </p:sp>
        <p:cxnSp>
          <p:nvCxnSpPr>
            <p:cNvPr id="280" name="Straight Connector 160"/>
            <p:cNvCxnSpPr>
              <a:cxnSpLocks noChangeShapeType="1"/>
              <a:stCxn id="257" idx="3"/>
            </p:cNvCxnSpPr>
            <p:nvPr/>
          </p:nvCxnSpPr>
          <p:spPr bwMode="auto">
            <a:xfrm rot="5400000" flipH="1" flipV="1">
              <a:off x="7284054" y="3345847"/>
              <a:ext cx="443293" cy="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320" name="Straight Connector 160"/>
            <p:cNvCxnSpPr>
              <a:cxnSpLocks noChangeShapeType="1"/>
              <a:stCxn id="255" idx="3"/>
            </p:cNvCxnSpPr>
            <p:nvPr/>
          </p:nvCxnSpPr>
          <p:spPr bwMode="auto">
            <a:xfrm rot="5400000" flipH="1" flipV="1">
              <a:off x="1235516" y="3336484"/>
              <a:ext cx="424568" cy="6096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23" name="Cloud 322"/>
            <p:cNvSpPr/>
            <p:nvPr/>
          </p:nvSpPr>
          <p:spPr bwMode="auto">
            <a:xfrm>
              <a:off x="1447800" y="1524000"/>
              <a:ext cx="6629400" cy="2438400"/>
            </a:xfrm>
            <a:prstGeom prst="cloud">
              <a:avLst/>
            </a:prstGeom>
            <a:solidFill>
              <a:srgbClr val="CCFF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“The Internet”</a:t>
              </a:r>
            </a:p>
          </p:txBody>
        </p:sp>
        <p:sp>
          <p:nvSpPr>
            <p:cNvPr id="33" name="Cloud 32"/>
            <p:cNvSpPr/>
            <p:nvPr/>
          </p:nvSpPr>
          <p:spPr bwMode="auto">
            <a:xfrm>
              <a:off x="4343400" y="48006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Telnor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 Pakistan</a:t>
              </a:r>
            </a:p>
          </p:txBody>
        </p:sp>
        <p:cxnSp>
          <p:nvCxnSpPr>
            <p:cNvPr id="34" name="Straight Connector 160"/>
            <p:cNvCxnSpPr>
              <a:cxnSpLocks noChangeShapeType="1"/>
              <a:stCxn id="33" idx="3"/>
            </p:cNvCxnSpPr>
            <p:nvPr/>
          </p:nvCxnSpPr>
          <p:spPr bwMode="auto">
            <a:xfrm rot="5400000" flipH="1" flipV="1">
              <a:off x="5502716" y="3793684"/>
              <a:ext cx="653168" cy="14478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8" name="Cloud 37"/>
            <p:cNvSpPr/>
            <p:nvPr/>
          </p:nvSpPr>
          <p:spPr bwMode="auto">
            <a:xfrm>
              <a:off x="6019800" y="5181600"/>
              <a:ext cx="16764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Aga Khan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University</a:t>
              </a:r>
            </a:p>
          </p:txBody>
        </p:sp>
        <p:sp>
          <p:nvSpPr>
            <p:cNvPr id="40" name="Cloud 39"/>
            <p:cNvSpPr/>
            <p:nvPr/>
          </p:nvSpPr>
          <p:spPr bwMode="auto">
            <a:xfrm>
              <a:off x="7620000" y="46482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Multinet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</a:t>
              </a:r>
            </a:p>
          </p:txBody>
        </p:sp>
        <p:cxnSp>
          <p:nvCxnSpPr>
            <p:cNvPr id="42" name="Straight Connector 160"/>
            <p:cNvCxnSpPr>
              <a:cxnSpLocks noChangeShapeType="1"/>
              <a:stCxn id="38" idx="3"/>
            </p:cNvCxnSpPr>
            <p:nvPr/>
          </p:nvCxnSpPr>
          <p:spPr bwMode="auto">
            <a:xfrm rot="5400000" flipH="1" flipV="1">
              <a:off x="6645716" y="4631884"/>
              <a:ext cx="805568" cy="3810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45" name="Straight Connector 160"/>
            <p:cNvCxnSpPr>
              <a:cxnSpLocks noChangeShapeType="1"/>
              <a:stCxn id="40" idx="3"/>
            </p:cNvCxnSpPr>
            <p:nvPr/>
          </p:nvCxnSpPr>
          <p:spPr bwMode="auto">
            <a:xfrm rot="16200000" flipV="1">
              <a:off x="8131616" y="4441384"/>
              <a:ext cx="424568" cy="762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</p:grpSp>
      <p:sp>
        <p:nvSpPr>
          <p:cNvPr id="366" name="AutoShape 149"/>
          <p:cNvSpPr>
            <a:spLocks noChangeArrowheads="1"/>
          </p:cNvSpPr>
          <p:nvPr/>
        </p:nvSpPr>
        <p:spPr bwMode="auto">
          <a:xfrm>
            <a:off x="2209800" y="3810000"/>
            <a:ext cx="2891118" cy="762000"/>
          </a:xfrm>
          <a:prstGeom prst="wedgeRoundRectCallout">
            <a:avLst>
              <a:gd name="adj1" fmla="val -89515"/>
              <a:gd name="adj2" fmla="val -62510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/>
          </a:sp3d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I’m YouTube: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IP 208.65.153.0 / 22</a:t>
            </a:r>
          </a:p>
        </p:txBody>
      </p:sp>
      <p:sp>
        <p:nvSpPr>
          <p:cNvPr id="380" name="Line 151"/>
          <p:cNvSpPr>
            <a:spLocks noChangeShapeType="1"/>
          </p:cNvSpPr>
          <p:nvPr/>
        </p:nvSpPr>
        <p:spPr bwMode="auto">
          <a:xfrm>
            <a:off x="8077200" y="4191000"/>
            <a:ext cx="76200" cy="4572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49" name="Line 151"/>
          <p:cNvSpPr>
            <a:spLocks noChangeShapeType="1"/>
          </p:cNvSpPr>
          <p:nvPr/>
        </p:nvSpPr>
        <p:spPr bwMode="auto">
          <a:xfrm flipH="1">
            <a:off x="4876800" y="4191000"/>
            <a:ext cx="1371600" cy="6096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50" name="Line 151"/>
          <p:cNvSpPr>
            <a:spLocks noChangeShapeType="1"/>
          </p:cNvSpPr>
          <p:nvPr/>
        </p:nvSpPr>
        <p:spPr bwMode="auto">
          <a:xfrm flipH="1">
            <a:off x="6629400" y="4419600"/>
            <a:ext cx="381000" cy="7620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914400" y="2796310"/>
            <a:ext cx="6500091" cy="1041399"/>
          </a:xfrm>
          <a:custGeom>
            <a:avLst/>
            <a:gdLst>
              <a:gd name="connsiteX0" fmla="*/ 6345382 w 6500091"/>
              <a:gd name="connsiteY0" fmla="*/ 778163 h 1041399"/>
              <a:gd name="connsiteX1" fmla="*/ 6359236 w 6500091"/>
              <a:gd name="connsiteY1" fmla="*/ 113145 h 1041399"/>
              <a:gd name="connsiteX2" fmla="*/ 5500255 w 6500091"/>
              <a:gd name="connsiteY2" fmla="*/ 113145 h 1041399"/>
              <a:gd name="connsiteX3" fmla="*/ 3505200 w 6500091"/>
              <a:gd name="connsiteY3" fmla="*/ 792017 h 1041399"/>
              <a:gd name="connsiteX4" fmla="*/ 1690255 w 6500091"/>
              <a:gd name="connsiteY4" fmla="*/ 473363 h 1041399"/>
              <a:gd name="connsiteX5" fmla="*/ 817418 w 6500091"/>
              <a:gd name="connsiteY5" fmla="*/ 459508 h 1041399"/>
              <a:gd name="connsiteX6" fmla="*/ 0 w 6500091"/>
              <a:gd name="connsiteY6" fmla="*/ 1041399 h 10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0091" h="1041399">
                <a:moveTo>
                  <a:pt x="6345382" y="778163"/>
                </a:moveTo>
                <a:cubicBezTo>
                  <a:pt x="6422736" y="501072"/>
                  <a:pt x="6500091" y="223981"/>
                  <a:pt x="6359236" y="113145"/>
                </a:cubicBezTo>
                <a:cubicBezTo>
                  <a:pt x="6218382" y="2309"/>
                  <a:pt x="5975928" y="0"/>
                  <a:pt x="5500255" y="113145"/>
                </a:cubicBezTo>
                <a:cubicBezTo>
                  <a:pt x="5024582" y="226290"/>
                  <a:pt x="4140200" y="731981"/>
                  <a:pt x="3505200" y="792017"/>
                </a:cubicBezTo>
                <a:cubicBezTo>
                  <a:pt x="2870200" y="852053"/>
                  <a:pt x="2138219" y="528781"/>
                  <a:pt x="1690255" y="473363"/>
                </a:cubicBezTo>
                <a:cubicBezTo>
                  <a:pt x="1242291" y="417945"/>
                  <a:pt x="1099127" y="364835"/>
                  <a:pt x="817418" y="459508"/>
                </a:cubicBezTo>
                <a:cubicBezTo>
                  <a:pt x="535709" y="554181"/>
                  <a:pt x="267854" y="797790"/>
                  <a:pt x="0" y="1041399"/>
                </a:cubicBezTo>
              </a:path>
            </a:pathLst>
          </a:custGeom>
          <a:noFill/>
          <a:ln w="127000" cap="flat" cmpd="sng" algn="ctr">
            <a:solidFill>
              <a:srgbClr val="00206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/>
              <a:cs typeface="+mn-cs"/>
            </a:endParaRPr>
          </a:p>
        </p:txBody>
      </p:sp>
      <p:sp>
        <p:nvSpPr>
          <p:cNvPr id="252" name="Rectangle 251"/>
          <p:cNvSpPr/>
          <p:nvPr/>
        </p:nvSpPr>
        <p:spPr>
          <a:xfrm>
            <a:off x="647700" y="1323945"/>
            <a:ext cx="78486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5088" marR="0" lvl="1" indent="-65088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February 2008 : Pakistan Telecom hijacks YouTube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pic>
        <p:nvPicPr>
          <p:cNvPr id="52" name="Picture 51" descr="pakistan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928532" y="1447800"/>
            <a:ext cx="5543550" cy="5019675"/>
          </a:xfrm>
          <a:prstGeom prst="rect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64570380"/>
      </p:ext>
    </p:extLst>
  </p:cSld>
  <p:clrMapOvr>
    <a:masterClrMapping/>
  </p:clrMapOvr>
  <p:transition advTm="10302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" grpId="0" animBg="1"/>
      <p:bldP spid="49" grpId="0" animBg="1"/>
      <p:bldP spid="50" grpId="0" animBg="1"/>
      <p:bldP spid="51" grpId="0" animBg="1"/>
      <p:bldP spid="25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85800"/>
          </a:xfrm>
        </p:spPr>
        <p:txBody>
          <a:bodyPr>
            <a:noAutofit/>
          </a:bodyPr>
          <a:lstStyle/>
          <a:p>
            <a:r>
              <a:rPr lang="en-US" sz="3200" dirty="0"/>
              <a:t>Sub-prefix hijack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609600" y="754559"/>
            <a:ext cx="78486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5088" marR="0" lvl="1" indent="-65088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Here’s what should have happened….</a:t>
            </a:r>
          </a:p>
        </p:txBody>
      </p:sp>
      <p:grpSp>
        <p:nvGrpSpPr>
          <p:cNvPr id="2" name="Group 47"/>
          <p:cNvGrpSpPr/>
          <p:nvPr/>
        </p:nvGrpSpPr>
        <p:grpSpPr>
          <a:xfrm>
            <a:off x="152400" y="1524000"/>
            <a:ext cx="8763000" cy="4419600"/>
            <a:chOff x="381000" y="1524000"/>
            <a:chExt cx="8763000" cy="4419600"/>
          </a:xfrm>
        </p:grpSpPr>
        <p:sp>
          <p:nvSpPr>
            <p:cNvPr id="255" name="Cloud 254"/>
            <p:cNvSpPr/>
            <p:nvPr/>
          </p:nvSpPr>
          <p:spPr bwMode="auto">
            <a:xfrm>
              <a:off x="381000" y="38100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YouTube</a:t>
              </a:r>
            </a:p>
          </p:txBody>
        </p:sp>
        <p:sp>
          <p:nvSpPr>
            <p:cNvPr id="257" name="Cloud 256"/>
            <p:cNvSpPr/>
            <p:nvPr/>
          </p:nvSpPr>
          <p:spPr bwMode="auto">
            <a:xfrm>
              <a:off x="6477000" y="3506498"/>
              <a:ext cx="2057400" cy="10668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Telecom</a:t>
              </a:r>
            </a:p>
          </p:txBody>
        </p:sp>
        <p:cxnSp>
          <p:nvCxnSpPr>
            <p:cNvPr id="280" name="Straight Connector 160"/>
            <p:cNvCxnSpPr>
              <a:cxnSpLocks noChangeShapeType="1"/>
              <a:stCxn id="257" idx="3"/>
            </p:cNvCxnSpPr>
            <p:nvPr/>
          </p:nvCxnSpPr>
          <p:spPr bwMode="auto">
            <a:xfrm rot="5400000" flipH="1" flipV="1">
              <a:off x="7284054" y="3345847"/>
              <a:ext cx="443293" cy="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320" name="Straight Connector 160"/>
            <p:cNvCxnSpPr>
              <a:cxnSpLocks noChangeShapeType="1"/>
              <a:stCxn id="255" idx="3"/>
            </p:cNvCxnSpPr>
            <p:nvPr/>
          </p:nvCxnSpPr>
          <p:spPr bwMode="auto">
            <a:xfrm rot="5400000" flipH="1" flipV="1">
              <a:off x="1235516" y="3336484"/>
              <a:ext cx="424568" cy="6096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23" name="Cloud 322"/>
            <p:cNvSpPr/>
            <p:nvPr/>
          </p:nvSpPr>
          <p:spPr bwMode="auto">
            <a:xfrm>
              <a:off x="1447800" y="1524000"/>
              <a:ext cx="6629400" cy="2438400"/>
            </a:xfrm>
            <a:prstGeom prst="cloud">
              <a:avLst/>
            </a:prstGeom>
            <a:solidFill>
              <a:srgbClr val="CCFF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“The Internet”</a:t>
              </a:r>
            </a:p>
          </p:txBody>
        </p:sp>
        <p:sp>
          <p:nvSpPr>
            <p:cNvPr id="33" name="Cloud 32"/>
            <p:cNvSpPr/>
            <p:nvPr/>
          </p:nvSpPr>
          <p:spPr bwMode="auto">
            <a:xfrm>
              <a:off x="4343400" y="48006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Telnor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 Pakistan</a:t>
              </a:r>
            </a:p>
          </p:txBody>
        </p:sp>
        <p:cxnSp>
          <p:nvCxnSpPr>
            <p:cNvPr id="34" name="Straight Connector 160"/>
            <p:cNvCxnSpPr>
              <a:cxnSpLocks noChangeShapeType="1"/>
              <a:stCxn id="33" idx="3"/>
            </p:cNvCxnSpPr>
            <p:nvPr/>
          </p:nvCxnSpPr>
          <p:spPr bwMode="auto">
            <a:xfrm rot="5400000" flipH="1" flipV="1">
              <a:off x="5502716" y="3793684"/>
              <a:ext cx="653168" cy="14478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8" name="Cloud 37"/>
            <p:cNvSpPr/>
            <p:nvPr/>
          </p:nvSpPr>
          <p:spPr bwMode="auto">
            <a:xfrm>
              <a:off x="6019800" y="5181600"/>
              <a:ext cx="16764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Aga Khan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University</a:t>
              </a:r>
            </a:p>
          </p:txBody>
        </p:sp>
        <p:sp>
          <p:nvSpPr>
            <p:cNvPr id="40" name="Cloud 39"/>
            <p:cNvSpPr/>
            <p:nvPr/>
          </p:nvSpPr>
          <p:spPr bwMode="auto">
            <a:xfrm>
              <a:off x="7620000" y="46482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Multinet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</a:t>
              </a:r>
            </a:p>
          </p:txBody>
        </p:sp>
        <p:cxnSp>
          <p:nvCxnSpPr>
            <p:cNvPr id="42" name="Straight Connector 160"/>
            <p:cNvCxnSpPr>
              <a:cxnSpLocks noChangeShapeType="1"/>
              <a:stCxn id="38" idx="3"/>
            </p:cNvCxnSpPr>
            <p:nvPr/>
          </p:nvCxnSpPr>
          <p:spPr bwMode="auto">
            <a:xfrm rot="5400000" flipH="1" flipV="1">
              <a:off x="6645716" y="4631884"/>
              <a:ext cx="805568" cy="3810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45" name="Straight Connector 160"/>
            <p:cNvCxnSpPr>
              <a:cxnSpLocks noChangeShapeType="1"/>
              <a:stCxn id="40" idx="3"/>
            </p:cNvCxnSpPr>
            <p:nvPr/>
          </p:nvCxnSpPr>
          <p:spPr bwMode="auto">
            <a:xfrm rot="16200000" flipV="1">
              <a:off x="8131616" y="4441384"/>
              <a:ext cx="424568" cy="762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</p:grpSp>
      <p:sp>
        <p:nvSpPr>
          <p:cNvPr id="366" name="AutoShape 149"/>
          <p:cNvSpPr>
            <a:spLocks noChangeArrowheads="1"/>
          </p:cNvSpPr>
          <p:nvPr/>
        </p:nvSpPr>
        <p:spPr bwMode="auto">
          <a:xfrm>
            <a:off x="2209799" y="3810000"/>
            <a:ext cx="2883195" cy="762000"/>
          </a:xfrm>
          <a:prstGeom prst="wedgeRoundRectCallout">
            <a:avLst>
              <a:gd name="adj1" fmla="val -89515"/>
              <a:gd name="adj2" fmla="val -62510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/>
          </a:sp3d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I’m YouTube: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IP 208.65.153.0 / 22</a:t>
            </a:r>
          </a:p>
        </p:txBody>
      </p:sp>
      <p:sp>
        <p:nvSpPr>
          <p:cNvPr id="380" name="Line 151"/>
          <p:cNvSpPr>
            <a:spLocks noChangeShapeType="1"/>
          </p:cNvSpPr>
          <p:nvPr/>
        </p:nvSpPr>
        <p:spPr bwMode="auto">
          <a:xfrm>
            <a:off x="8077200" y="4191000"/>
            <a:ext cx="76200" cy="4572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49" name="Line 151"/>
          <p:cNvSpPr>
            <a:spLocks noChangeShapeType="1"/>
          </p:cNvSpPr>
          <p:nvPr/>
        </p:nvSpPr>
        <p:spPr bwMode="auto">
          <a:xfrm flipH="1">
            <a:off x="4876800" y="4191000"/>
            <a:ext cx="1371600" cy="6096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50" name="Line 151"/>
          <p:cNvSpPr>
            <a:spLocks noChangeShapeType="1"/>
          </p:cNvSpPr>
          <p:nvPr/>
        </p:nvSpPr>
        <p:spPr bwMode="auto">
          <a:xfrm flipH="1">
            <a:off x="6629400" y="4419600"/>
            <a:ext cx="381000" cy="7620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914400" y="2796310"/>
            <a:ext cx="6500091" cy="1041399"/>
          </a:xfrm>
          <a:custGeom>
            <a:avLst/>
            <a:gdLst>
              <a:gd name="connsiteX0" fmla="*/ 6345382 w 6500091"/>
              <a:gd name="connsiteY0" fmla="*/ 778163 h 1041399"/>
              <a:gd name="connsiteX1" fmla="*/ 6359236 w 6500091"/>
              <a:gd name="connsiteY1" fmla="*/ 113145 h 1041399"/>
              <a:gd name="connsiteX2" fmla="*/ 5500255 w 6500091"/>
              <a:gd name="connsiteY2" fmla="*/ 113145 h 1041399"/>
              <a:gd name="connsiteX3" fmla="*/ 3505200 w 6500091"/>
              <a:gd name="connsiteY3" fmla="*/ 792017 h 1041399"/>
              <a:gd name="connsiteX4" fmla="*/ 1690255 w 6500091"/>
              <a:gd name="connsiteY4" fmla="*/ 473363 h 1041399"/>
              <a:gd name="connsiteX5" fmla="*/ 817418 w 6500091"/>
              <a:gd name="connsiteY5" fmla="*/ 459508 h 1041399"/>
              <a:gd name="connsiteX6" fmla="*/ 0 w 6500091"/>
              <a:gd name="connsiteY6" fmla="*/ 1041399 h 10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0091" h="1041399">
                <a:moveTo>
                  <a:pt x="6345382" y="778163"/>
                </a:moveTo>
                <a:cubicBezTo>
                  <a:pt x="6422736" y="501072"/>
                  <a:pt x="6500091" y="223981"/>
                  <a:pt x="6359236" y="113145"/>
                </a:cubicBezTo>
                <a:cubicBezTo>
                  <a:pt x="6218382" y="2309"/>
                  <a:pt x="5975928" y="0"/>
                  <a:pt x="5500255" y="113145"/>
                </a:cubicBezTo>
                <a:cubicBezTo>
                  <a:pt x="5024582" y="226290"/>
                  <a:pt x="4140200" y="731981"/>
                  <a:pt x="3505200" y="792017"/>
                </a:cubicBezTo>
                <a:cubicBezTo>
                  <a:pt x="2870200" y="852053"/>
                  <a:pt x="2138219" y="528781"/>
                  <a:pt x="1690255" y="473363"/>
                </a:cubicBezTo>
                <a:cubicBezTo>
                  <a:pt x="1242291" y="417945"/>
                  <a:pt x="1099127" y="364835"/>
                  <a:pt x="817418" y="459508"/>
                </a:cubicBezTo>
                <a:cubicBezTo>
                  <a:pt x="535709" y="554181"/>
                  <a:pt x="267854" y="797790"/>
                  <a:pt x="0" y="1041399"/>
                </a:cubicBezTo>
              </a:path>
            </a:pathLst>
          </a:custGeom>
          <a:noFill/>
          <a:ln w="127000" cap="flat" cmpd="sng" algn="ctr">
            <a:solidFill>
              <a:srgbClr val="00206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 rot="172376">
            <a:off x="6959031" y="2771446"/>
            <a:ext cx="9906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/>
                <a:cs typeface="+mn-cs"/>
              </a:rPr>
              <a:t>X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629400" y="1540896"/>
            <a:ext cx="22860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Black"/>
                <a:ea typeface="ＭＳ Ｐゴシック"/>
                <a:cs typeface="+mn-cs"/>
              </a:rPr>
              <a:t>Hijack + drop packets going to YouTube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09600" y="6274713"/>
            <a:ext cx="78486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5088" marR="0" lvl="1" indent="-65088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Block your own customers.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5603298"/>
      </p:ext>
    </p:extLst>
  </p:cSld>
  <p:clrMapOvr>
    <a:masterClrMapping/>
  </p:clrMapOvr>
  <p:transition advTm="11139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85800"/>
          </a:xfrm>
        </p:spPr>
        <p:txBody>
          <a:bodyPr>
            <a:noAutofit/>
          </a:bodyPr>
          <a:lstStyle/>
          <a:p>
            <a:r>
              <a:rPr lang="en-US" sz="3200" dirty="0"/>
              <a:t>Sub-prefix hijack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609600" y="754559"/>
            <a:ext cx="78486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5088" marR="0" lvl="1" indent="-65088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But here’s what Pakistan ended up doing…</a:t>
            </a:r>
          </a:p>
        </p:txBody>
      </p:sp>
      <p:grpSp>
        <p:nvGrpSpPr>
          <p:cNvPr id="2" name="Group 47"/>
          <p:cNvGrpSpPr/>
          <p:nvPr/>
        </p:nvGrpSpPr>
        <p:grpSpPr>
          <a:xfrm>
            <a:off x="152400" y="1524000"/>
            <a:ext cx="8763000" cy="4419600"/>
            <a:chOff x="381000" y="1524000"/>
            <a:chExt cx="8763000" cy="4419600"/>
          </a:xfrm>
        </p:grpSpPr>
        <p:sp>
          <p:nvSpPr>
            <p:cNvPr id="255" name="Cloud 254"/>
            <p:cNvSpPr/>
            <p:nvPr/>
          </p:nvSpPr>
          <p:spPr bwMode="auto">
            <a:xfrm>
              <a:off x="381000" y="38100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YouTube</a:t>
              </a:r>
            </a:p>
          </p:txBody>
        </p:sp>
        <p:sp>
          <p:nvSpPr>
            <p:cNvPr id="257" name="Cloud 256"/>
            <p:cNvSpPr/>
            <p:nvPr/>
          </p:nvSpPr>
          <p:spPr bwMode="auto">
            <a:xfrm>
              <a:off x="6477000" y="3506498"/>
              <a:ext cx="2057400" cy="10668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Telecom</a:t>
              </a:r>
            </a:p>
          </p:txBody>
        </p:sp>
        <p:cxnSp>
          <p:nvCxnSpPr>
            <p:cNvPr id="280" name="Straight Connector 160"/>
            <p:cNvCxnSpPr>
              <a:cxnSpLocks noChangeShapeType="1"/>
              <a:stCxn id="257" idx="3"/>
            </p:cNvCxnSpPr>
            <p:nvPr/>
          </p:nvCxnSpPr>
          <p:spPr bwMode="auto">
            <a:xfrm rot="5400000" flipH="1" flipV="1">
              <a:off x="7284054" y="3345847"/>
              <a:ext cx="443293" cy="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320" name="Straight Connector 160"/>
            <p:cNvCxnSpPr>
              <a:cxnSpLocks noChangeShapeType="1"/>
              <a:stCxn id="255" idx="3"/>
            </p:cNvCxnSpPr>
            <p:nvPr/>
          </p:nvCxnSpPr>
          <p:spPr bwMode="auto">
            <a:xfrm rot="5400000" flipH="1" flipV="1">
              <a:off x="1235516" y="3336484"/>
              <a:ext cx="424568" cy="6096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23" name="Cloud 322"/>
            <p:cNvSpPr/>
            <p:nvPr/>
          </p:nvSpPr>
          <p:spPr bwMode="auto">
            <a:xfrm>
              <a:off x="1447800" y="1524000"/>
              <a:ext cx="6629400" cy="2438400"/>
            </a:xfrm>
            <a:prstGeom prst="cloud">
              <a:avLst/>
            </a:prstGeom>
            <a:solidFill>
              <a:srgbClr val="CCFF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“The Internet”</a:t>
              </a:r>
            </a:p>
          </p:txBody>
        </p:sp>
        <p:sp>
          <p:nvSpPr>
            <p:cNvPr id="33" name="Cloud 32"/>
            <p:cNvSpPr/>
            <p:nvPr/>
          </p:nvSpPr>
          <p:spPr bwMode="auto">
            <a:xfrm>
              <a:off x="4343400" y="48006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Telnor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 Pakistan</a:t>
              </a:r>
            </a:p>
          </p:txBody>
        </p:sp>
        <p:cxnSp>
          <p:nvCxnSpPr>
            <p:cNvPr id="34" name="Straight Connector 160"/>
            <p:cNvCxnSpPr>
              <a:cxnSpLocks noChangeShapeType="1"/>
              <a:stCxn id="33" idx="3"/>
            </p:cNvCxnSpPr>
            <p:nvPr/>
          </p:nvCxnSpPr>
          <p:spPr bwMode="auto">
            <a:xfrm rot="5400000" flipH="1" flipV="1">
              <a:off x="5502716" y="3793684"/>
              <a:ext cx="653168" cy="14478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sp>
          <p:nvSpPr>
            <p:cNvPr id="38" name="Cloud 37"/>
            <p:cNvSpPr/>
            <p:nvPr/>
          </p:nvSpPr>
          <p:spPr bwMode="auto">
            <a:xfrm>
              <a:off x="6019800" y="5181600"/>
              <a:ext cx="16764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Aga Khan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University</a:t>
              </a:r>
            </a:p>
          </p:txBody>
        </p:sp>
        <p:sp>
          <p:nvSpPr>
            <p:cNvPr id="40" name="Cloud 39"/>
            <p:cNvSpPr/>
            <p:nvPr/>
          </p:nvSpPr>
          <p:spPr bwMode="auto">
            <a:xfrm>
              <a:off x="7620000" y="4648200"/>
              <a:ext cx="1524000" cy="762000"/>
            </a:xfrm>
            <a:prstGeom prst="cloud">
              <a:avLst/>
            </a:prstGeom>
            <a:solidFill>
              <a:srgbClr val="CC99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Multinet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rPr>
                <a:t>Pakistan</a:t>
              </a:r>
            </a:p>
          </p:txBody>
        </p:sp>
        <p:cxnSp>
          <p:nvCxnSpPr>
            <p:cNvPr id="42" name="Straight Connector 160"/>
            <p:cNvCxnSpPr>
              <a:cxnSpLocks noChangeShapeType="1"/>
              <a:stCxn id="38" idx="3"/>
            </p:cNvCxnSpPr>
            <p:nvPr/>
          </p:nvCxnSpPr>
          <p:spPr bwMode="auto">
            <a:xfrm rot="5400000" flipH="1" flipV="1">
              <a:off x="6645716" y="4631884"/>
              <a:ext cx="805568" cy="3810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  <p:cxnSp>
          <p:nvCxnSpPr>
            <p:cNvPr id="45" name="Straight Connector 160"/>
            <p:cNvCxnSpPr>
              <a:cxnSpLocks noChangeShapeType="1"/>
              <a:stCxn id="40" idx="3"/>
            </p:cNvCxnSpPr>
            <p:nvPr/>
          </p:nvCxnSpPr>
          <p:spPr bwMode="auto">
            <a:xfrm rot="16200000" flipV="1">
              <a:off x="8131616" y="4441384"/>
              <a:ext cx="424568" cy="76200"/>
            </a:xfrm>
            <a:prstGeom prst="lin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 type="stealth"/>
            </a:ln>
          </p:spPr>
        </p:cxnSp>
      </p:grpSp>
      <p:sp>
        <p:nvSpPr>
          <p:cNvPr id="366" name="AutoShape 149"/>
          <p:cNvSpPr>
            <a:spLocks noChangeArrowheads="1"/>
          </p:cNvSpPr>
          <p:nvPr/>
        </p:nvSpPr>
        <p:spPr bwMode="auto">
          <a:xfrm>
            <a:off x="2209800" y="3810000"/>
            <a:ext cx="2985654" cy="762000"/>
          </a:xfrm>
          <a:prstGeom prst="wedgeRoundRectCallout">
            <a:avLst>
              <a:gd name="adj1" fmla="val -89515"/>
              <a:gd name="adj2" fmla="val -62510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/>
          </a:sp3d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I’m YouTube: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IP 208.65.153.0 / 22</a:t>
            </a:r>
          </a:p>
        </p:txBody>
      </p:sp>
      <p:sp>
        <p:nvSpPr>
          <p:cNvPr id="380" name="Line 151"/>
          <p:cNvSpPr>
            <a:spLocks noChangeShapeType="1"/>
          </p:cNvSpPr>
          <p:nvPr/>
        </p:nvSpPr>
        <p:spPr bwMode="auto">
          <a:xfrm>
            <a:off x="8077200" y="4191000"/>
            <a:ext cx="76200" cy="4572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49" name="Line 151"/>
          <p:cNvSpPr>
            <a:spLocks noChangeShapeType="1"/>
          </p:cNvSpPr>
          <p:nvPr/>
        </p:nvSpPr>
        <p:spPr bwMode="auto">
          <a:xfrm flipH="1">
            <a:off x="4876800" y="4191000"/>
            <a:ext cx="1371600" cy="6096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50" name="Line 151"/>
          <p:cNvSpPr>
            <a:spLocks noChangeShapeType="1"/>
          </p:cNvSpPr>
          <p:nvPr/>
        </p:nvSpPr>
        <p:spPr bwMode="auto">
          <a:xfrm flipH="1">
            <a:off x="6629400" y="4419600"/>
            <a:ext cx="381000" cy="762000"/>
          </a:xfrm>
          <a:prstGeom prst="line">
            <a:avLst/>
          </a:prstGeom>
          <a:noFill/>
          <a:ln w="127000">
            <a:solidFill>
              <a:schemeClr val="accent6">
                <a:lumMod val="50000"/>
              </a:schemeClr>
            </a:solidFill>
            <a:round/>
            <a:headEnd type="triangle" w="med" len="med"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76200" y="1371600"/>
            <a:ext cx="7285182" cy="2687782"/>
            <a:chOff x="76200" y="1371600"/>
            <a:chExt cx="7285182" cy="2687782"/>
          </a:xfrm>
        </p:grpSpPr>
        <p:sp>
          <p:nvSpPr>
            <p:cNvPr id="30" name="Freeform 29"/>
            <p:cNvSpPr/>
            <p:nvPr/>
          </p:nvSpPr>
          <p:spPr bwMode="auto">
            <a:xfrm>
              <a:off x="1343891" y="1524000"/>
              <a:ext cx="6017491" cy="2050473"/>
            </a:xfrm>
            <a:custGeom>
              <a:avLst/>
              <a:gdLst>
                <a:gd name="connsiteX0" fmla="*/ 0 w 6017491"/>
                <a:gd name="connsiteY0" fmla="*/ 0 h 2050473"/>
                <a:gd name="connsiteX1" fmla="*/ 1690254 w 6017491"/>
                <a:gd name="connsiteY1" fmla="*/ 928255 h 2050473"/>
                <a:gd name="connsiteX2" fmla="*/ 4100945 w 6017491"/>
                <a:gd name="connsiteY2" fmla="*/ 886691 h 2050473"/>
                <a:gd name="connsiteX3" fmla="*/ 5708073 w 6017491"/>
                <a:gd name="connsiteY3" fmla="*/ 1524000 h 2050473"/>
                <a:gd name="connsiteX4" fmla="*/ 5957454 w 6017491"/>
                <a:gd name="connsiteY4" fmla="*/ 2050473 h 20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7491" h="2050473">
                  <a:moveTo>
                    <a:pt x="0" y="0"/>
                  </a:moveTo>
                  <a:cubicBezTo>
                    <a:pt x="503381" y="390236"/>
                    <a:pt x="1006763" y="780473"/>
                    <a:pt x="1690254" y="928255"/>
                  </a:cubicBezTo>
                  <a:cubicBezTo>
                    <a:pt x="2373745" y="1076037"/>
                    <a:pt x="3431309" y="787400"/>
                    <a:pt x="4100945" y="886691"/>
                  </a:cubicBezTo>
                  <a:cubicBezTo>
                    <a:pt x="4770581" y="985982"/>
                    <a:pt x="5398655" y="1330036"/>
                    <a:pt x="5708073" y="1524000"/>
                  </a:cubicBezTo>
                  <a:cubicBezTo>
                    <a:pt x="6017491" y="1717964"/>
                    <a:pt x="5987472" y="1884218"/>
                    <a:pt x="5957454" y="2050473"/>
                  </a:cubicBezTo>
                </a:path>
              </a:pathLst>
            </a:custGeom>
            <a:noFill/>
            <a:ln w="127000" cap="flat" cmpd="sng" algn="ctr">
              <a:solidFill>
                <a:srgbClr val="00206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/>
                <a:cs typeface="+mn-cs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76200" y="2479964"/>
              <a:ext cx="2964873" cy="653472"/>
            </a:xfrm>
            <a:custGeom>
              <a:avLst/>
              <a:gdLst>
                <a:gd name="connsiteX0" fmla="*/ 0 w 2964873"/>
                <a:gd name="connsiteY0" fmla="*/ 318654 h 653472"/>
                <a:gd name="connsiteX1" fmla="*/ 1177637 w 2964873"/>
                <a:gd name="connsiteY1" fmla="*/ 623454 h 653472"/>
                <a:gd name="connsiteX2" fmla="*/ 2022764 w 2964873"/>
                <a:gd name="connsiteY2" fmla="*/ 498763 h 653472"/>
                <a:gd name="connsiteX3" fmla="*/ 2964873 w 2964873"/>
                <a:gd name="connsiteY3" fmla="*/ 0 h 65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873" h="653472">
                  <a:moveTo>
                    <a:pt x="0" y="318654"/>
                  </a:moveTo>
                  <a:cubicBezTo>
                    <a:pt x="420255" y="456045"/>
                    <a:pt x="840510" y="593436"/>
                    <a:pt x="1177637" y="623454"/>
                  </a:cubicBezTo>
                  <a:cubicBezTo>
                    <a:pt x="1514764" y="653472"/>
                    <a:pt x="1724891" y="602672"/>
                    <a:pt x="2022764" y="498763"/>
                  </a:cubicBezTo>
                  <a:cubicBezTo>
                    <a:pt x="2320637" y="394854"/>
                    <a:pt x="2642755" y="197427"/>
                    <a:pt x="2964873" y="0"/>
                  </a:cubicBezTo>
                </a:path>
              </a:pathLst>
            </a:custGeom>
            <a:noFill/>
            <a:ln w="127000" cap="flat" cmpd="sng" algn="ctr">
              <a:solidFill>
                <a:schemeClr val="accent6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/>
                <a:cs typeface="+mn-cs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4862945" y="2604655"/>
              <a:ext cx="1233055" cy="1454727"/>
            </a:xfrm>
            <a:custGeom>
              <a:avLst/>
              <a:gdLst>
                <a:gd name="connsiteX0" fmla="*/ 0 w 1233055"/>
                <a:gd name="connsiteY0" fmla="*/ 1454727 h 1454727"/>
                <a:gd name="connsiteX1" fmla="*/ 277091 w 1233055"/>
                <a:gd name="connsiteY1" fmla="*/ 706581 h 1454727"/>
                <a:gd name="connsiteX2" fmla="*/ 692728 w 1233055"/>
                <a:gd name="connsiteY2" fmla="*/ 387927 h 1454727"/>
                <a:gd name="connsiteX3" fmla="*/ 1233055 w 1233055"/>
                <a:gd name="connsiteY3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055" h="1454727">
                  <a:moveTo>
                    <a:pt x="0" y="1454727"/>
                  </a:moveTo>
                  <a:cubicBezTo>
                    <a:pt x="80818" y="1169554"/>
                    <a:pt x="161636" y="884381"/>
                    <a:pt x="277091" y="706581"/>
                  </a:cubicBezTo>
                  <a:cubicBezTo>
                    <a:pt x="392546" y="528781"/>
                    <a:pt x="533401" y="505690"/>
                    <a:pt x="692728" y="387927"/>
                  </a:cubicBezTo>
                  <a:cubicBezTo>
                    <a:pt x="852055" y="270164"/>
                    <a:pt x="1042555" y="135082"/>
                    <a:pt x="1233055" y="0"/>
                  </a:cubicBezTo>
                </a:path>
              </a:pathLst>
            </a:custGeom>
            <a:noFill/>
            <a:ln w="127000" cap="flat" cmpd="sng" algn="ctr">
              <a:solidFill>
                <a:schemeClr val="accent6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/>
                <a:cs typeface="+mn-cs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3276600" y="1371600"/>
              <a:ext cx="2445327" cy="1066800"/>
            </a:xfrm>
            <a:custGeom>
              <a:avLst/>
              <a:gdLst>
                <a:gd name="connsiteX0" fmla="*/ 0 w 2826327"/>
                <a:gd name="connsiteY0" fmla="*/ 0 h 1371600"/>
                <a:gd name="connsiteX1" fmla="*/ 1108363 w 2826327"/>
                <a:gd name="connsiteY1" fmla="*/ 665018 h 1371600"/>
                <a:gd name="connsiteX2" fmla="*/ 2105891 w 2826327"/>
                <a:gd name="connsiteY2" fmla="*/ 775855 h 1371600"/>
                <a:gd name="connsiteX3" fmla="*/ 2826327 w 2826327"/>
                <a:gd name="connsiteY3" fmla="*/ 1371600 h 1371600"/>
                <a:gd name="connsiteX4" fmla="*/ 2826327 w 2826327"/>
                <a:gd name="connsiteY4" fmla="*/ 13716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6327" h="1371600">
                  <a:moveTo>
                    <a:pt x="0" y="0"/>
                  </a:moveTo>
                  <a:cubicBezTo>
                    <a:pt x="378690" y="267854"/>
                    <a:pt x="757381" y="535709"/>
                    <a:pt x="1108363" y="665018"/>
                  </a:cubicBezTo>
                  <a:cubicBezTo>
                    <a:pt x="1459345" y="794327"/>
                    <a:pt x="1819564" y="658091"/>
                    <a:pt x="2105891" y="775855"/>
                  </a:cubicBezTo>
                  <a:cubicBezTo>
                    <a:pt x="2392218" y="893619"/>
                    <a:pt x="2826327" y="1371600"/>
                    <a:pt x="2826327" y="1371600"/>
                  </a:cubicBezTo>
                  <a:lnTo>
                    <a:pt x="2826327" y="1371600"/>
                  </a:lnTo>
                </a:path>
              </a:pathLst>
            </a:custGeom>
            <a:noFill/>
            <a:ln w="127000" cap="flat" cmpd="sng" algn="ctr">
              <a:solidFill>
                <a:schemeClr val="accent6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/>
                <a:cs typeface="+mn-cs"/>
              </a:endParaRPr>
            </a:p>
          </p:txBody>
        </p:sp>
      </p:grpSp>
      <p:sp>
        <p:nvSpPr>
          <p:cNvPr id="29" name="AutoShape 149"/>
          <p:cNvSpPr>
            <a:spLocks noChangeArrowheads="1"/>
          </p:cNvSpPr>
          <p:nvPr/>
        </p:nvSpPr>
        <p:spPr bwMode="auto">
          <a:xfrm>
            <a:off x="6172199" y="2133600"/>
            <a:ext cx="2895598" cy="762000"/>
          </a:xfrm>
          <a:prstGeom prst="wedgeRoundRectCallout">
            <a:avLst>
              <a:gd name="adj1" fmla="val 3740"/>
              <a:gd name="adj2" fmla="val 117490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/>
          </a:sp3d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No, I’m YouTube!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/>
                <a:ea typeface="ＭＳ Ｐゴシック"/>
                <a:cs typeface="+mn-cs"/>
              </a:rPr>
              <a:t>IP 208.65.153.0 / 24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16932843"/>
      </p:ext>
    </p:extLst>
  </p:cSld>
  <p:clrMapOvr>
    <a:masterClrMapping/>
  </p:clrMapOvr>
  <p:transition advTm="3244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Number Placeholder 1">
            <a:extLst>
              <a:ext uri="{FF2B5EF4-FFF2-40B4-BE49-F238E27FC236}">
                <a16:creationId xmlns:a16="http://schemas.microsoft.com/office/drawing/2014/main" id="{2716D39F-FCFE-4BFE-ACE0-FBD084AAD0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9A7895-3D40-3849-9E7A-2AB6F5883AAE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32098" name="Picture 2">
            <a:extLst>
              <a:ext uri="{FF2B5EF4-FFF2-40B4-BE49-F238E27FC236}">
                <a16:creationId xmlns:a16="http://schemas.microsoft.com/office/drawing/2014/main" id="{1EE6D666-021A-1602-A9A5-0EF06CB615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8200" y="2122488"/>
            <a:ext cx="4445000" cy="374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2">
            <a:extLst>
              <a:ext uri="{FF2B5EF4-FFF2-40B4-BE49-F238E27FC236}">
                <a16:creationId xmlns:a16="http://schemas.microsoft.com/office/drawing/2014/main" id="{E74BD354-735F-93B0-1709-FF6B397753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Exercise problems related to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learning-bridges/switches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Number Placeholder 3">
            <a:extLst>
              <a:ext uri="{FF2B5EF4-FFF2-40B4-BE49-F238E27FC236}">
                <a16:creationId xmlns:a16="http://schemas.microsoft.com/office/drawing/2014/main" id="{538567BF-50C3-CD4D-A5FA-D9C74A730B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49A6C9-AC22-2448-B363-24DCDEE641D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4A782BF3-1B37-5E40-870F-D061F2FD3A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Bogus AS Paths to Hide Hijacking</a:t>
            </a:r>
          </a:p>
        </p:txBody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77294645-E364-A84F-9C9E-3A7389CB1D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85800" y="1552575"/>
            <a:ext cx="7772400" cy="4114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Adds AS hop(s) at the end of the path</a:t>
            </a:r>
          </a:p>
          <a:p>
            <a:pPr lvl="1"/>
            <a:r>
              <a:rPr lang="en-US" altLang="en-US" sz="2000" dirty="0"/>
              <a:t>E.g., turns </a:t>
            </a:r>
            <a:r>
              <a:rPr lang="ja-JP" altLang="en-US" sz="2000"/>
              <a:t>“</a:t>
            </a:r>
            <a:r>
              <a:rPr lang="en-US" altLang="ja-JP" sz="2000" dirty="0"/>
              <a:t>701 88</a:t>
            </a:r>
            <a:r>
              <a:rPr lang="ja-JP" altLang="en-US" sz="2000"/>
              <a:t>”</a:t>
            </a:r>
            <a:r>
              <a:rPr lang="en-US" altLang="ja-JP" sz="2000" dirty="0"/>
              <a:t> into </a:t>
            </a:r>
            <a:r>
              <a:rPr lang="ja-JP" altLang="en-US" sz="2000"/>
              <a:t>“</a:t>
            </a:r>
            <a:r>
              <a:rPr lang="en-US" altLang="ja-JP" sz="2000" dirty="0"/>
              <a:t>701 88 3</a:t>
            </a:r>
            <a:r>
              <a:rPr lang="ja-JP" altLang="en-US" sz="2000"/>
              <a:t>”</a:t>
            </a:r>
            <a:endParaRPr lang="en-US" altLang="ja-JP" sz="2000" dirty="0"/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Motivations</a:t>
            </a:r>
          </a:p>
          <a:p>
            <a:pPr lvl="1"/>
            <a:r>
              <a:rPr lang="en-US" altLang="en-US" sz="2000" dirty="0"/>
              <a:t>Evade detection for a bogus route</a:t>
            </a:r>
          </a:p>
          <a:p>
            <a:pPr lvl="1"/>
            <a:r>
              <a:rPr lang="en-US" altLang="en-US" sz="2000" dirty="0"/>
              <a:t>E.g., by adding the legitimate AS to the end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Hard to tell that the AS path is bogus…</a:t>
            </a:r>
          </a:p>
          <a:p>
            <a:pPr lvl="1"/>
            <a:r>
              <a:rPr lang="en-US" altLang="en-US" sz="2000" dirty="0"/>
              <a:t>Even if other </a:t>
            </a:r>
            <a:r>
              <a:rPr lang="en-US" altLang="en-US" sz="2000" dirty="0" err="1"/>
              <a:t>ASes</a:t>
            </a:r>
            <a:r>
              <a:rPr lang="en-US" altLang="en-US" sz="2000" dirty="0"/>
              <a:t> filter based on prefix ownership</a:t>
            </a:r>
          </a:p>
        </p:txBody>
      </p:sp>
      <p:graphicFrame>
        <p:nvGraphicFramePr>
          <p:cNvPr id="36868" name="Object 4">
            <a:extLst>
              <a:ext uri="{FF2B5EF4-FFF2-40B4-BE49-F238E27FC236}">
                <a16:creationId xmlns:a16="http://schemas.microsoft.com/office/drawing/2014/main" id="{25C19D3D-D8DE-3541-BC5A-F4EFCE340A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935288" y="4735513"/>
          <a:ext cx="1905000" cy="1390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36868" name="Object 4">
                        <a:extLst>
                          <a:ext uri="{FF2B5EF4-FFF2-40B4-BE49-F238E27FC236}">
                            <a16:creationId xmlns:a16="http://schemas.microsoft.com/office/drawing/2014/main" id="{25C19D3D-D8DE-3541-BC5A-F4EFCE340A6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35288" y="4735513"/>
                        <a:ext cx="1905000" cy="1390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69" name="Object 5">
            <a:extLst>
              <a:ext uri="{FF2B5EF4-FFF2-40B4-BE49-F238E27FC236}">
                <a16:creationId xmlns:a16="http://schemas.microsoft.com/office/drawing/2014/main" id="{0F979887-F4DF-4A4D-9F86-060CB7E00A6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90688" y="5810250"/>
          <a:ext cx="1114425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36869" name="Object 5">
                        <a:extLst>
                          <a:ext uri="{FF2B5EF4-FFF2-40B4-BE49-F238E27FC236}">
                            <a16:creationId xmlns:a16="http://schemas.microsoft.com/office/drawing/2014/main" id="{0F979887-F4DF-4A4D-9F86-060CB7E00A6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0688" y="5810250"/>
                        <a:ext cx="1114425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66406" name="Text Box 6">
            <a:extLst>
              <a:ext uri="{FF2B5EF4-FFF2-40B4-BE49-F238E27FC236}">
                <a16:creationId xmlns:a16="http://schemas.microsoft.com/office/drawing/2014/main" id="{E7C3C82B-AF77-E34E-98C6-EFE21D552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7750" y="5197475"/>
            <a:ext cx="608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701</a:t>
            </a:r>
          </a:p>
        </p:txBody>
      </p:sp>
      <p:sp>
        <p:nvSpPr>
          <p:cNvPr id="1766407" name="Text Box 7">
            <a:extLst>
              <a:ext uri="{FF2B5EF4-FFF2-40B4-BE49-F238E27FC236}">
                <a16:creationId xmlns:a16="http://schemas.microsoft.com/office/drawing/2014/main" id="{FF3D0B49-D1A6-6442-BA9D-D6E62389A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6002338"/>
            <a:ext cx="466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88</a:t>
            </a:r>
          </a:p>
        </p:txBody>
      </p:sp>
      <p:sp>
        <p:nvSpPr>
          <p:cNvPr id="1766408" name="Line 8">
            <a:extLst>
              <a:ext uri="{FF2B5EF4-FFF2-40B4-BE49-F238E27FC236}">
                <a16:creationId xmlns:a16="http://schemas.microsoft.com/office/drawing/2014/main" id="{63DEA1C2-D7DE-374A-90A7-B906FEF466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9225" y="5772150"/>
            <a:ext cx="652463" cy="230188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graphicFrame>
        <p:nvGraphicFramePr>
          <p:cNvPr id="36873" name="Object 9">
            <a:extLst>
              <a:ext uri="{FF2B5EF4-FFF2-40B4-BE49-F238E27FC236}">
                <a16:creationId xmlns:a16="http://schemas.microsoft.com/office/drawing/2014/main" id="{F4FE675A-68BD-1E4E-B11F-6B7B31371DF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99263" y="5541963"/>
          <a:ext cx="1114425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5" imgW="1270000" imgH="927100" progId="MSPhotoEd.3">
                  <p:embed/>
                </p:oleObj>
              </mc:Choice>
              <mc:Fallback>
                <p:oleObj name="Photo Editor Photo" r:id="rId5" imgW="1270000" imgH="927100" progId="MSPhotoEd.3">
                  <p:embed/>
                  <p:pic>
                    <p:nvPicPr>
                      <p:cNvPr id="36873" name="Object 9">
                        <a:extLst>
                          <a:ext uri="{FF2B5EF4-FFF2-40B4-BE49-F238E27FC236}">
                            <a16:creationId xmlns:a16="http://schemas.microsoft.com/office/drawing/2014/main" id="{F4FE675A-68BD-1E4E-B11F-6B7B31371DF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9263" y="5541963"/>
                        <a:ext cx="1114425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66410" name="Text Box 10">
            <a:extLst>
              <a:ext uri="{FF2B5EF4-FFF2-40B4-BE49-F238E27FC236}">
                <a16:creationId xmlns:a16="http://schemas.microsoft.com/office/drawing/2014/main" id="{D046815F-AB8F-0A46-A7F6-0CCCEBE15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5734050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3</a:t>
            </a:r>
          </a:p>
        </p:txBody>
      </p:sp>
      <p:sp>
        <p:nvSpPr>
          <p:cNvPr id="1766411" name="Text Box 11">
            <a:extLst>
              <a:ext uri="{FF2B5EF4-FFF2-40B4-BE49-F238E27FC236}">
                <a16:creationId xmlns:a16="http://schemas.microsoft.com/office/drawing/2014/main" id="{6EFCD199-5176-6340-BC4C-05ACEC431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3063" y="6270625"/>
            <a:ext cx="1311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18.0.0.0/8</a:t>
            </a:r>
          </a:p>
        </p:txBody>
      </p:sp>
      <p:sp>
        <p:nvSpPr>
          <p:cNvPr id="1766412" name="Text Box 12">
            <a:extLst>
              <a:ext uri="{FF2B5EF4-FFF2-40B4-BE49-F238E27FC236}">
                <a16:creationId xmlns:a16="http://schemas.microsoft.com/office/drawing/2014/main" id="{AB04B0E7-D315-AF40-8132-9CD00985F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5964238"/>
            <a:ext cx="1311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18.0.0.0/8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Number Placeholder 3">
            <a:extLst>
              <a:ext uri="{FF2B5EF4-FFF2-40B4-BE49-F238E27FC236}">
                <a16:creationId xmlns:a16="http://schemas.microsoft.com/office/drawing/2014/main" id="{4A04268A-1277-C249-A7E0-C1C03CE77A4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90592D-D574-D748-ACE5-1865A35BEDA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6348D6FD-7D2D-DB46-82FA-833BCB0523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>
                <a:ea typeface="ＭＳ Ｐゴシック" panose="020B0600070205080204" pitchFamily="34" charset="-128"/>
              </a:rPr>
              <a:t>Path-Shortening Attacks</a:t>
            </a:r>
          </a:p>
        </p:txBody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FCD56F21-0FE6-9B42-B915-8F2DACA6F7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96887" y="1580707"/>
            <a:ext cx="8458200" cy="5638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Remove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ASes</a:t>
            </a:r>
            <a:r>
              <a:rPr lang="en-US" altLang="en-US" sz="2000" dirty="0">
                <a:ea typeface="ＭＳ Ｐゴシック" panose="020B0600070205080204" pitchFamily="34" charset="-128"/>
              </a:rPr>
              <a:t> from the AS path</a:t>
            </a:r>
          </a:p>
          <a:p>
            <a:pPr lvl="1"/>
            <a:r>
              <a:rPr lang="en-US" altLang="en-US" sz="2000" dirty="0"/>
              <a:t>E.g., turn </a:t>
            </a:r>
            <a:r>
              <a:rPr lang="ja-JP" altLang="en-US" sz="2000"/>
              <a:t>“</a:t>
            </a:r>
            <a:r>
              <a:rPr lang="en-US" altLang="ja-JP" sz="2000" dirty="0"/>
              <a:t>701 3715 88</a:t>
            </a:r>
            <a:r>
              <a:rPr lang="ja-JP" altLang="en-US" sz="2000"/>
              <a:t>”</a:t>
            </a:r>
            <a:r>
              <a:rPr lang="en-US" altLang="ja-JP" sz="2000" dirty="0"/>
              <a:t> into </a:t>
            </a:r>
            <a:r>
              <a:rPr lang="ja-JP" altLang="en-US" sz="2000"/>
              <a:t>“</a:t>
            </a:r>
            <a:r>
              <a:rPr lang="en-US" altLang="ja-JP" sz="2000" dirty="0"/>
              <a:t>701 88</a:t>
            </a:r>
            <a:r>
              <a:rPr lang="ja-JP" altLang="en-US" sz="2000"/>
              <a:t>”</a:t>
            </a:r>
            <a:endParaRPr lang="en-US" altLang="ja-JP" sz="2000" dirty="0"/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Motivations</a:t>
            </a:r>
          </a:p>
          <a:p>
            <a:pPr lvl="1"/>
            <a:r>
              <a:rPr lang="en-US" altLang="en-US" sz="2000" dirty="0"/>
              <a:t>Make the AS path look shorter than it is</a:t>
            </a:r>
          </a:p>
          <a:p>
            <a:pPr lvl="1"/>
            <a:r>
              <a:rPr lang="en-US" altLang="en-US" sz="2000" dirty="0"/>
              <a:t>Attract sources that normally try to avoid AS 3715</a:t>
            </a:r>
          </a:p>
          <a:p>
            <a:pPr lvl="1"/>
            <a:r>
              <a:rPr lang="en-US" altLang="en-US" sz="2000" dirty="0"/>
              <a:t>Help AS 88 look like it is closer to the Internet</a:t>
            </a:r>
            <a:r>
              <a:rPr lang="ja-JP" altLang="en-US" sz="2000"/>
              <a:t>’</a:t>
            </a:r>
            <a:r>
              <a:rPr lang="en-US" altLang="ja-JP" sz="2000" dirty="0"/>
              <a:t>s core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Who can tell that this AS path is a lie?</a:t>
            </a:r>
          </a:p>
          <a:p>
            <a:pPr lvl="1"/>
            <a:r>
              <a:rPr lang="en-US" altLang="en-US" sz="2000" dirty="0"/>
              <a:t>Maybe AS 88 *does* connect to AS 701 directly</a:t>
            </a:r>
          </a:p>
          <a:p>
            <a:pPr lvl="1"/>
            <a:endParaRPr lang="en-US" altLang="en-US" sz="2000" dirty="0"/>
          </a:p>
        </p:txBody>
      </p:sp>
      <p:graphicFrame>
        <p:nvGraphicFramePr>
          <p:cNvPr id="38916" name="Object 4">
            <a:extLst>
              <a:ext uri="{FF2B5EF4-FFF2-40B4-BE49-F238E27FC236}">
                <a16:creationId xmlns:a16="http://schemas.microsoft.com/office/drawing/2014/main" id="{516FAB87-088D-6440-A553-A1A2B4C500C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22400" y="5118100"/>
          <a:ext cx="1905000" cy="1390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38916" name="Object 4">
                        <a:extLst>
                          <a:ext uri="{FF2B5EF4-FFF2-40B4-BE49-F238E27FC236}">
                            <a16:creationId xmlns:a16="http://schemas.microsoft.com/office/drawing/2014/main" id="{516FAB87-088D-6440-A553-A1A2B4C500C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2400" y="5118100"/>
                        <a:ext cx="1905000" cy="1390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17" name="Object 5">
            <a:extLst>
              <a:ext uri="{FF2B5EF4-FFF2-40B4-BE49-F238E27FC236}">
                <a16:creationId xmlns:a16="http://schemas.microsoft.com/office/drawing/2014/main" id="{8AC2C9D0-6D39-FC42-8A3F-70FBD9FF4A3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184900" y="5495925"/>
          <a:ext cx="1114425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38917" name="Object 5">
                        <a:extLst>
                          <a:ext uri="{FF2B5EF4-FFF2-40B4-BE49-F238E27FC236}">
                            <a16:creationId xmlns:a16="http://schemas.microsoft.com/office/drawing/2014/main" id="{8AC2C9D0-6D39-FC42-8A3F-70FBD9FF4A3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4900" y="5495925"/>
                        <a:ext cx="1114425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62310" name="Line 6">
            <a:extLst>
              <a:ext uri="{FF2B5EF4-FFF2-40B4-BE49-F238E27FC236}">
                <a16:creationId xmlns:a16="http://schemas.microsoft.com/office/drawing/2014/main" id="{9EDE745F-DD84-BF4E-8653-B4B6C61103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2250" y="5886450"/>
            <a:ext cx="998538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62311" name="Text Box 7">
            <a:extLst>
              <a:ext uri="{FF2B5EF4-FFF2-40B4-BE49-F238E27FC236}">
                <a16:creationId xmlns:a16="http://schemas.microsoft.com/office/drawing/2014/main" id="{335BC923-F059-D84A-BBCB-609E53A17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4863" y="5580063"/>
            <a:ext cx="6080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701</a:t>
            </a:r>
          </a:p>
        </p:txBody>
      </p:sp>
      <p:sp>
        <p:nvSpPr>
          <p:cNvPr id="1762312" name="Text Box 8">
            <a:extLst>
              <a:ext uri="{FF2B5EF4-FFF2-40B4-BE49-F238E27FC236}">
                <a16:creationId xmlns:a16="http://schemas.microsoft.com/office/drawing/2014/main" id="{1D7C4A60-0E1F-EF45-9784-8146DD4C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313" y="5688013"/>
            <a:ext cx="466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88</a:t>
            </a:r>
          </a:p>
        </p:txBody>
      </p:sp>
      <p:graphicFrame>
        <p:nvGraphicFramePr>
          <p:cNvPr id="38921" name="Object 9">
            <a:extLst>
              <a:ext uri="{FF2B5EF4-FFF2-40B4-BE49-F238E27FC236}">
                <a16:creationId xmlns:a16="http://schemas.microsoft.com/office/drawing/2014/main" id="{995E0499-201D-9641-897C-85E0FEF8B5C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33838" y="5311775"/>
          <a:ext cx="1420812" cy="1036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5" imgW="1270000" imgH="927100" progId="MSPhotoEd.3">
                  <p:embed/>
                </p:oleObj>
              </mc:Choice>
              <mc:Fallback>
                <p:oleObj name="Photo Editor Photo" r:id="rId5" imgW="1270000" imgH="927100" progId="MSPhotoEd.3">
                  <p:embed/>
                  <p:pic>
                    <p:nvPicPr>
                      <p:cNvPr id="38921" name="Object 9">
                        <a:extLst>
                          <a:ext uri="{FF2B5EF4-FFF2-40B4-BE49-F238E27FC236}">
                            <a16:creationId xmlns:a16="http://schemas.microsoft.com/office/drawing/2014/main" id="{995E0499-201D-9641-897C-85E0FEF8B5C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3838" y="5311775"/>
                        <a:ext cx="1420812" cy="1036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62314" name="Text Box 10">
            <a:extLst>
              <a:ext uri="{FF2B5EF4-FFF2-40B4-BE49-F238E27FC236}">
                <a16:creationId xmlns:a16="http://schemas.microsoft.com/office/drawing/2014/main" id="{9426E11C-A449-E64A-9D3E-38BE848F18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5613400"/>
            <a:ext cx="749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3715</a:t>
            </a:r>
          </a:p>
        </p:txBody>
      </p:sp>
      <p:sp>
        <p:nvSpPr>
          <p:cNvPr id="1762315" name="Line 11">
            <a:extLst>
              <a:ext uri="{FF2B5EF4-FFF2-40B4-BE49-F238E27FC236}">
                <a16:creationId xmlns:a16="http://schemas.microsoft.com/office/drawing/2014/main" id="{699A7939-410B-EF45-95D7-F0934CE5E5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9288" y="5848350"/>
            <a:ext cx="998537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62316" name="Freeform 12">
            <a:extLst>
              <a:ext uri="{FF2B5EF4-FFF2-40B4-BE49-F238E27FC236}">
                <a16:creationId xmlns:a16="http://schemas.microsoft.com/office/drawing/2014/main" id="{7E778A42-6FCC-C44B-93B8-646478F3A1D7}"/>
              </a:ext>
            </a:extLst>
          </p:cNvPr>
          <p:cNvSpPr>
            <a:spLocks/>
          </p:cNvSpPr>
          <p:nvPr/>
        </p:nvSpPr>
        <p:spPr bwMode="auto">
          <a:xfrm>
            <a:off x="2882900" y="6194425"/>
            <a:ext cx="3686175" cy="352425"/>
          </a:xfrm>
          <a:custGeom>
            <a:avLst/>
            <a:gdLst>
              <a:gd name="T0" fmla="*/ 0 w 2322"/>
              <a:gd name="T1" fmla="*/ 38100 h 222"/>
              <a:gd name="T2" fmla="*/ 1997075 w 2322"/>
              <a:gd name="T3" fmla="*/ 346075 h 222"/>
              <a:gd name="T4" fmla="*/ 3686175 w 2322"/>
              <a:gd name="T5" fmla="*/ 0 h 2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22" h="222">
                <a:moveTo>
                  <a:pt x="0" y="24"/>
                </a:moveTo>
                <a:cubicBezTo>
                  <a:pt x="435" y="123"/>
                  <a:pt x="871" y="222"/>
                  <a:pt x="1258" y="218"/>
                </a:cubicBezTo>
                <a:cubicBezTo>
                  <a:pt x="1645" y="214"/>
                  <a:pt x="1983" y="107"/>
                  <a:pt x="2322" y="0"/>
                </a:cubicBezTo>
              </a:path>
            </a:pathLst>
          </a:custGeom>
          <a:noFill/>
          <a:ln w="38100" cap="flat" cmpd="sng">
            <a:solidFill>
              <a:srgbClr val="FF3300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762317" name="Text Box 13">
            <a:extLst>
              <a:ext uri="{FF2B5EF4-FFF2-40B4-BE49-F238E27FC236}">
                <a16:creationId xmlns:a16="http://schemas.microsoft.com/office/drawing/2014/main" id="{6C1E8CE2-7EEE-F248-A2B1-07777B6EB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6040438"/>
            <a:ext cx="339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?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Number Placeholder 3">
            <a:extLst>
              <a:ext uri="{FF2B5EF4-FFF2-40B4-BE49-F238E27FC236}">
                <a16:creationId xmlns:a16="http://schemas.microsoft.com/office/drawing/2014/main" id="{2792B57F-6426-464D-AE77-9717E18492B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C95879-E2EC-6F4D-9380-8CD209718F4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40962" name="Rectangle 2">
            <a:extLst>
              <a:ext uri="{FF2B5EF4-FFF2-40B4-BE49-F238E27FC236}">
                <a16:creationId xmlns:a16="http://schemas.microsoft.com/office/drawing/2014/main" id="{145E89E3-B7A4-6E43-8F4C-8BA064E137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>
                <a:ea typeface="ＭＳ Ｐゴシック" panose="020B0600070205080204" pitchFamily="34" charset="-128"/>
              </a:rPr>
              <a:t>Attacks that Add a Bogus AS Hop </a:t>
            </a:r>
          </a:p>
        </p:txBody>
      </p:sp>
      <p:sp>
        <p:nvSpPr>
          <p:cNvPr id="40963" name="Rectangle 3">
            <a:extLst>
              <a:ext uri="{FF2B5EF4-FFF2-40B4-BE49-F238E27FC236}">
                <a16:creationId xmlns:a16="http://schemas.microsoft.com/office/drawing/2014/main" id="{DC18283D-093D-6B43-8FC2-10A5F0F5E3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9450" y="2092842"/>
            <a:ext cx="7772400" cy="4114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Add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ASes</a:t>
            </a:r>
            <a:r>
              <a:rPr lang="en-US" altLang="en-US" sz="2000" dirty="0">
                <a:ea typeface="ＭＳ Ｐゴシック" panose="020B0600070205080204" pitchFamily="34" charset="-128"/>
              </a:rPr>
              <a:t> to the path</a:t>
            </a:r>
          </a:p>
          <a:p>
            <a:pPr lvl="1"/>
            <a:r>
              <a:rPr lang="en-US" altLang="en-US" sz="2000" dirty="0"/>
              <a:t>E.g., turn </a:t>
            </a:r>
            <a:r>
              <a:rPr lang="ja-JP" altLang="en-US" sz="2000"/>
              <a:t>“</a:t>
            </a:r>
            <a:r>
              <a:rPr lang="en-US" altLang="ja-JP" sz="2000" dirty="0"/>
              <a:t>701 88</a:t>
            </a:r>
            <a:r>
              <a:rPr lang="ja-JP" altLang="en-US" sz="2000"/>
              <a:t>”</a:t>
            </a:r>
            <a:r>
              <a:rPr lang="en-US" altLang="ja-JP" sz="2000" dirty="0"/>
              <a:t> into </a:t>
            </a:r>
            <a:r>
              <a:rPr lang="ja-JP" altLang="en-US" sz="2000"/>
              <a:t>“</a:t>
            </a:r>
            <a:r>
              <a:rPr lang="en-US" altLang="ja-JP" sz="2000" dirty="0"/>
              <a:t>701 3715 88</a:t>
            </a:r>
            <a:r>
              <a:rPr lang="ja-JP" altLang="en-US" sz="2000"/>
              <a:t>”</a:t>
            </a:r>
            <a:endParaRPr lang="en-US" altLang="ja-JP" sz="2000" dirty="0"/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Motivations</a:t>
            </a:r>
          </a:p>
          <a:p>
            <a:pPr lvl="1"/>
            <a:r>
              <a:rPr lang="en-US" altLang="en-US" sz="2000" dirty="0"/>
              <a:t>Trigger loop detection in AS 3715</a:t>
            </a:r>
          </a:p>
          <a:p>
            <a:pPr lvl="2"/>
            <a:r>
              <a:rPr lang="en-US" altLang="en-US" dirty="0"/>
              <a:t>Denial-of-service attack on AS 3715</a:t>
            </a:r>
          </a:p>
          <a:p>
            <a:pPr lvl="2"/>
            <a:r>
              <a:rPr lang="en-US" altLang="en-US" dirty="0"/>
              <a:t>Or, blocking unwanted traffic coming from AS 3715!</a:t>
            </a:r>
          </a:p>
          <a:p>
            <a:pPr lvl="1"/>
            <a:r>
              <a:rPr lang="en-US" altLang="en-US" sz="2000" dirty="0"/>
              <a:t>Make your AS look like is has richer connectivity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Who can tell the AS path is a lie?</a:t>
            </a:r>
          </a:p>
          <a:p>
            <a:pPr lvl="1"/>
            <a:r>
              <a:rPr lang="en-US" altLang="en-US" sz="2000" dirty="0"/>
              <a:t>AS 3715 could, if it could see the route</a:t>
            </a:r>
          </a:p>
          <a:p>
            <a:pPr lvl="1"/>
            <a:r>
              <a:rPr lang="en-US" altLang="en-US" sz="2000" dirty="0"/>
              <a:t>AS 88 could, but would it really care as long as it received data traffic meant for it?</a:t>
            </a:r>
          </a:p>
        </p:txBody>
      </p:sp>
      <p:graphicFrame>
        <p:nvGraphicFramePr>
          <p:cNvPr id="40964" name="Object 4">
            <a:extLst>
              <a:ext uri="{FF2B5EF4-FFF2-40B4-BE49-F238E27FC236}">
                <a16:creationId xmlns:a16="http://schemas.microsoft.com/office/drawing/2014/main" id="{459F9DD4-E2A4-704A-AD4A-6AB8A584BEE2}"/>
              </a:ext>
            </a:extLst>
          </p:cNvPr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6915150" y="1239838"/>
          <a:ext cx="1905000" cy="1390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40964" name="Object 4">
                        <a:extLst>
                          <a:ext uri="{FF2B5EF4-FFF2-40B4-BE49-F238E27FC236}">
                            <a16:creationId xmlns:a16="http://schemas.microsoft.com/office/drawing/2014/main" id="{459F9DD4-E2A4-704A-AD4A-6AB8A584BE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5150" y="1239838"/>
                        <a:ext cx="1905000" cy="1390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965" name="Object 5">
            <a:extLst>
              <a:ext uri="{FF2B5EF4-FFF2-40B4-BE49-F238E27FC236}">
                <a16:creationId xmlns:a16="http://schemas.microsoft.com/office/drawing/2014/main" id="{60F7C001-AFE3-4847-B5DB-E81F99BCC680}"/>
              </a:ext>
            </a:extLst>
          </p:cNvPr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7605713" y="3082925"/>
          <a:ext cx="1114425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5" imgW="1270000" imgH="927100" progId="MSPhotoEd.3">
                  <p:embed/>
                </p:oleObj>
              </mc:Choice>
              <mc:Fallback>
                <p:oleObj name="Photo Editor Photo" r:id="rId5" imgW="1270000" imgH="927100" progId="MSPhotoEd.3">
                  <p:embed/>
                  <p:pic>
                    <p:nvPicPr>
                      <p:cNvPr id="40965" name="Object 5">
                        <a:extLst>
                          <a:ext uri="{FF2B5EF4-FFF2-40B4-BE49-F238E27FC236}">
                            <a16:creationId xmlns:a16="http://schemas.microsoft.com/office/drawing/2014/main" id="{60F7C001-AFE3-4847-B5DB-E81F99BCC68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05713" y="3082925"/>
                        <a:ext cx="1114425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64358" name="Line 6">
            <a:extLst>
              <a:ext uri="{FF2B5EF4-FFF2-40B4-BE49-F238E27FC236}">
                <a16:creationId xmlns:a16="http://schemas.microsoft.com/office/drawing/2014/main" id="{060091EC-008E-5D45-9239-3FAAFF3324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1788" y="2546350"/>
            <a:ext cx="231775" cy="612775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64359" name="Text Box 7">
            <a:extLst>
              <a:ext uri="{FF2B5EF4-FFF2-40B4-BE49-F238E27FC236}">
                <a16:creationId xmlns:a16="http://schemas.microsoft.com/office/drawing/2014/main" id="{219994A2-FF80-4B4C-B0E9-C04B25D3F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3" y="1776413"/>
            <a:ext cx="6080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701</a:t>
            </a:r>
          </a:p>
        </p:txBody>
      </p:sp>
      <p:sp>
        <p:nvSpPr>
          <p:cNvPr id="1764360" name="Text Box 8">
            <a:extLst>
              <a:ext uri="{FF2B5EF4-FFF2-40B4-BE49-F238E27FC236}">
                <a16:creationId xmlns:a16="http://schemas.microsoft.com/office/drawing/2014/main" id="{FD121914-6860-F048-9E94-A5BA47577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3275013"/>
            <a:ext cx="466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ＭＳ Ｐゴシック" charset="0"/>
                <a:cs typeface="ＭＳ Ｐゴシック" charset="0"/>
              </a:rPr>
              <a:t>88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Number Placeholder 3">
            <a:extLst>
              <a:ext uri="{FF2B5EF4-FFF2-40B4-BE49-F238E27FC236}">
                <a16:creationId xmlns:a16="http://schemas.microsoft.com/office/drawing/2014/main" id="{3EBF8F73-B66F-6E4C-B5B6-A2DD1CEBD24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C97FF4-082C-564A-8263-AA1562B132F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43010" name="Rectangle 2">
            <a:extLst>
              <a:ext uri="{FF2B5EF4-FFF2-40B4-BE49-F238E27FC236}">
                <a16:creationId xmlns:a16="http://schemas.microsoft.com/office/drawing/2014/main" id="{DDB6B628-954D-F94B-8579-0FE822EC9F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>
                <a:ea typeface="ＭＳ Ｐゴシック" panose="020B0600070205080204" pitchFamily="34" charset="-128"/>
              </a:rPr>
              <a:t>Violating </a:t>
            </a:r>
            <a:r>
              <a:rPr lang="ja-JP" altLang="en-US" sz="3200">
                <a:latin typeface="Arial" panose="020B0604020202020204" pitchFamily="34" charset="0"/>
                <a:ea typeface="ＭＳ Ｐゴシック" panose="020B0600070205080204" pitchFamily="34" charset="-128"/>
              </a:rPr>
              <a:t>“</a:t>
            </a:r>
            <a:r>
              <a:rPr lang="en-US" altLang="ja-JP" sz="3200">
                <a:ea typeface="ＭＳ Ｐゴシック" panose="020B0600070205080204" pitchFamily="34" charset="-128"/>
              </a:rPr>
              <a:t>Consistent Export</a:t>
            </a:r>
            <a:r>
              <a:rPr lang="ja-JP" altLang="en-US" sz="3200">
                <a:latin typeface="Arial" panose="020B0604020202020204" pitchFamily="34" charset="0"/>
                <a:ea typeface="ＭＳ Ｐゴシック" panose="020B0600070205080204" pitchFamily="34" charset="-128"/>
              </a:rPr>
              <a:t>”</a:t>
            </a:r>
            <a:r>
              <a:rPr lang="en-US" altLang="ja-JP" sz="3200">
                <a:ea typeface="ＭＳ Ｐゴシック" panose="020B0600070205080204" pitchFamily="34" charset="-128"/>
              </a:rPr>
              <a:t> to Peers</a:t>
            </a:r>
            <a:endParaRPr lang="en-US" altLang="en-US" sz="3200">
              <a:ea typeface="ＭＳ Ｐゴシック" panose="020B0600070205080204" pitchFamily="34" charset="-128"/>
            </a:endParaRPr>
          </a:p>
        </p:txBody>
      </p:sp>
      <p:sp>
        <p:nvSpPr>
          <p:cNvPr id="43011" name="Rectangle 3">
            <a:extLst>
              <a:ext uri="{FF2B5EF4-FFF2-40B4-BE49-F238E27FC236}">
                <a16:creationId xmlns:a16="http://schemas.microsoft.com/office/drawing/2014/main" id="{B9F4B54F-879C-2443-BA8B-77418C71C2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65970" y="1557338"/>
            <a:ext cx="7772400" cy="4114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Peers require consistent export</a:t>
            </a:r>
          </a:p>
          <a:p>
            <a:pPr lvl="1"/>
            <a:r>
              <a:rPr lang="en-US" altLang="en-US" sz="2000" dirty="0"/>
              <a:t>Prefix advertised at all peering points</a:t>
            </a:r>
          </a:p>
          <a:p>
            <a:pPr lvl="1"/>
            <a:r>
              <a:rPr lang="en-US" altLang="en-US" sz="2000" dirty="0"/>
              <a:t>Prefix advertised with same AS path length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Reasons for violating the policy</a:t>
            </a:r>
          </a:p>
          <a:p>
            <a:pPr lvl="1"/>
            <a:r>
              <a:rPr lang="en-US" altLang="en-US" sz="2000" dirty="0"/>
              <a:t>Trick neighbor into </a:t>
            </a:r>
            <a:r>
              <a:rPr lang="ja-JP" altLang="en-US" sz="2000"/>
              <a:t>“</a:t>
            </a:r>
            <a:r>
              <a:rPr lang="en-US" altLang="ja-JP" sz="2000" dirty="0"/>
              <a:t>cold potato</a:t>
            </a:r>
            <a:r>
              <a:rPr lang="ja-JP" altLang="en-US" sz="2000"/>
              <a:t>”</a:t>
            </a:r>
            <a:endParaRPr lang="en-US" altLang="ja-JP" sz="2000" dirty="0"/>
          </a:p>
          <a:p>
            <a:pPr lvl="1"/>
            <a:r>
              <a:rPr lang="en-US" altLang="en-US" sz="2000" dirty="0"/>
              <a:t>Configuration mistake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Main defense</a:t>
            </a:r>
          </a:p>
          <a:p>
            <a:pPr lvl="1"/>
            <a:r>
              <a:rPr lang="en-US" altLang="en-US" sz="2000" dirty="0"/>
              <a:t>Analyzing BGP updates</a:t>
            </a:r>
          </a:p>
          <a:p>
            <a:pPr lvl="1"/>
            <a:r>
              <a:rPr lang="en-US" altLang="en-US" sz="2000" dirty="0"/>
              <a:t>… or data traffic</a:t>
            </a:r>
          </a:p>
          <a:p>
            <a:pPr lvl="1"/>
            <a:r>
              <a:rPr lang="en-US" altLang="en-US" sz="2000" dirty="0"/>
              <a:t>… for signs of inconsistency</a:t>
            </a:r>
          </a:p>
        </p:txBody>
      </p:sp>
      <p:graphicFrame>
        <p:nvGraphicFramePr>
          <p:cNvPr id="43012" name="Object 4">
            <a:extLst>
              <a:ext uri="{FF2B5EF4-FFF2-40B4-BE49-F238E27FC236}">
                <a16:creationId xmlns:a16="http://schemas.microsoft.com/office/drawing/2014/main" id="{F59E1B44-CF2C-7D48-9B1F-C69CDC2DDBC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046913" y="5127625"/>
          <a:ext cx="1905000" cy="1390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1270000" imgH="927100" progId="MSPhotoEd.3">
                  <p:embed/>
                </p:oleObj>
              </mc:Choice>
              <mc:Fallback>
                <p:oleObj name="Photo Editor Photo" r:id="rId3" imgW="1270000" imgH="927100" progId="MSPhotoEd.3">
                  <p:embed/>
                  <p:pic>
                    <p:nvPicPr>
                      <p:cNvPr id="43012" name="Object 4">
                        <a:extLst>
                          <a:ext uri="{FF2B5EF4-FFF2-40B4-BE49-F238E27FC236}">
                            <a16:creationId xmlns:a16="http://schemas.microsoft.com/office/drawing/2014/main" id="{F59E1B44-CF2C-7D48-9B1F-C69CDC2DDBC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46913" y="5127625"/>
                        <a:ext cx="1905000" cy="1390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3" name="Object 5">
            <a:extLst>
              <a:ext uri="{FF2B5EF4-FFF2-40B4-BE49-F238E27FC236}">
                <a16:creationId xmlns:a16="http://schemas.microsoft.com/office/drawing/2014/main" id="{E8C63D3A-CAEE-CF42-BDE6-75B3156A641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046913" y="3140075"/>
          <a:ext cx="1905000" cy="1390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5" imgW="1270000" imgH="927100" progId="MSPhotoEd.3">
                  <p:embed/>
                </p:oleObj>
              </mc:Choice>
              <mc:Fallback>
                <p:oleObj name="Photo Editor Photo" r:id="rId5" imgW="1270000" imgH="927100" progId="MSPhotoEd.3">
                  <p:embed/>
                  <p:pic>
                    <p:nvPicPr>
                      <p:cNvPr id="43013" name="Object 5">
                        <a:extLst>
                          <a:ext uri="{FF2B5EF4-FFF2-40B4-BE49-F238E27FC236}">
                            <a16:creationId xmlns:a16="http://schemas.microsoft.com/office/drawing/2014/main" id="{E8C63D3A-CAEE-CF42-BDE6-75B3156A641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46913" y="3140075"/>
                        <a:ext cx="1905000" cy="1390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05638" name="Line 6">
            <a:extLst>
              <a:ext uri="{FF2B5EF4-FFF2-40B4-BE49-F238E27FC236}">
                <a16:creationId xmlns:a16="http://schemas.microsoft.com/office/drawing/2014/main" id="{A873A44B-210E-704F-8C57-2C0447DDF2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5050" y="4213225"/>
            <a:ext cx="0" cy="12033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39" name="Line 7">
            <a:extLst>
              <a:ext uri="{FF2B5EF4-FFF2-40B4-BE49-F238E27FC236}">
                <a16:creationId xmlns:a16="http://schemas.microsoft.com/office/drawing/2014/main" id="{A6803CEB-428F-864B-834F-CD8FA0CA65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4445000"/>
            <a:ext cx="0" cy="8350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0" name="Line 8">
            <a:extLst>
              <a:ext uri="{FF2B5EF4-FFF2-40B4-BE49-F238E27FC236}">
                <a16:creationId xmlns:a16="http://schemas.microsoft.com/office/drawing/2014/main" id="{111D4B8B-7203-284B-8EF1-2C76DEBF748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4413" y="4060825"/>
            <a:ext cx="0" cy="12811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1" name="Line 9">
            <a:extLst>
              <a:ext uri="{FF2B5EF4-FFF2-40B4-BE49-F238E27FC236}">
                <a16:creationId xmlns:a16="http://schemas.microsoft.com/office/drawing/2014/main" id="{D49B8BD3-FEBF-A143-BBE5-3F0A1B7F2EC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177088" y="3179763"/>
            <a:ext cx="177800" cy="2682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2" name="Line 10">
            <a:extLst>
              <a:ext uri="{FF2B5EF4-FFF2-40B4-BE49-F238E27FC236}">
                <a16:creationId xmlns:a16="http://schemas.microsoft.com/office/drawing/2014/main" id="{0888CE50-A270-BA42-B3C2-B0FB103A413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642350" y="6045200"/>
            <a:ext cx="177800" cy="2682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3" name="Text Box 11">
            <a:extLst>
              <a:ext uri="{FF2B5EF4-FFF2-40B4-BE49-F238E27FC236}">
                <a16:creationId xmlns:a16="http://schemas.microsoft.com/office/drawing/2014/main" id="{C527C8CF-5780-7646-B81E-6430488C1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100" y="6227763"/>
            <a:ext cx="5984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src</a:t>
            </a:r>
          </a:p>
        </p:txBody>
      </p:sp>
      <p:sp>
        <p:nvSpPr>
          <p:cNvPr id="1605644" name="Text Box 12">
            <a:extLst>
              <a:ext uri="{FF2B5EF4-FFF2-40B4-BE49-F238E27FC236}">
                <a16:creationId xmlns:a16="http://schemas.microsoft.com/office/drawing/2014/main" id="{36BE98EF-C95E-C549-BFA3-887F5625A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7475" y="2782888"/>
            <a:ext cx="7556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dest</a:t>
            </a:r>
          </a:p>
        </p:txBody>
      </p:sp>
      <p:sp>
        <p:nvSpPr>
          <p:cNvPr id="1605645" name="Line 13">
            <a:extLst>
              <a:ext uri="{FF2B5EF4-FFF2-40B4-BE49-F238E27FC236}">
                <a16:creationId xmlns:a16="http://schemas.microsoft.com/office/drawing/2014/main" id="{BB09C44B-C9EC-9B40-8CAA-856A4924B4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4205288"/>
            <a:ext cx="0" cy="1133475"/>
          </a:xfrm>
          <a:prstGeom prst="line">
            <a:avLst/>
          </a:prstGeom>
          <a:noFill/>
          <a:ln w="3175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6" name="Line 14">
            <a:extLst>
              <a:ext uri="{FF2B5EF4-FFF2-40B4-BE49-F238E27FC236}">
                <a16:creationId xmlns:a16="http://schemas.microsoft.com/office/drawing/2014/main" id="{A4584DC1-65C9-5244-9C60-02961919BD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4313" y="4427538"/>
            <a:ext cx="0" cy="785812"/>
          </a:xfrm>
          <a:prstGeom prst="line">
            <a:avLst/>
          </a:prstGeom>
          <a:noFill/>
          <a:ln w="31750">
            <a:solidFill>
              <a:schemeClr val="accent2"/>
            </a:solidFill>
            <a:prstDash val="dash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7" name="Line 15">
            <a:extLst>
              <a:ext uri="{FF2B5EF4-FFF2-40B4-BE49-F238E27FC236}">
                <a16:creationId xmlns:a16="http://schemas.microsoft.com/office/drawing/2014/main" id="{730FAB95-32D8-A841-910B-22C01A9606F3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3288" y="4370388"/>
            <a:ext cx="0" cy="785812"/>
          </a:xfrm>
          <a:prstGeom prst="line">
            <a:avLst/>
          </a:prstGeom>
          <a:noFill/>
          <a:ln w="31750">
            <a:solidFill>
              <a:schemeClr val="accent2"/>
            </a:solidFill>
            <a:prstDash val="dash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5648" name="Text Box 16">
            <a:extLst>
              <a:ext uri="{FF2B5EF4-FFF2-40B4-BE49-F238E27FC236}">
                <a16:creationId xmlns:a16="http://schemas.microsoft.com/office/drawing/2014/main" id="{760FCAAA-5652-754A-93EF-D1975C4B3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3517900"/>
            <a:ext cx="13001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Bad AS</a:t>
            </a:r>
          </a:p>
        </p:txBody>
      </p:sp>
      <p:sp>
        <p:nvSpPr>
          <p:cNvPr id="1605649" name="Freeform 17">
            <a:extLst>
              <a:ext uri="{FF2B5EF4-FFF2-40B4-BE49-F238E27FC236}">
                <a16:creationId xmlns:a16="http://schemas.microsoft.com/office/drawing/2014/main" id="{7CA3EBCC-CBFF-204D-B92F-F81E26FA4419}"/>
              </a:ext>
            </a:extLst>
          </p:cNvPr>
          <p:cNvSpPr>
            <a:spLocks/>
          </p:cNvSpPr>
          <p:nvPr/>
        </p:nvSpPr>
        <p:spPr bwMode="auto">
          <a:xfrm>
            <a:off x="7239000" y="3557588"/>
            <a:ext cx="1420813" cy="2803525"/>
          </a:xfrm>
          <a:custGeom>
            <a:avLst/>
            <a:gdLst>
              <a:gd name="T0" fmla="*/ 1420813 w 895"/>
              <a:gd name="T1" fmla="*/ 2803525 h 1766"/>
              <a:gd name="T2" fmla="*/ 1082675 w 895"/>
              <a:gd name="T3" fmla="*/ 2484438 h 1766"/>
              <a:gd name="T4" fmla="*/ 207963 w 895"/>
              <a:gd name="T5" fmla="*/ 2306638 h 1766"/>
              <a:gd name="T6" fmla="*/ 0 w 895"/>
              <a:gd name="T7" fmla="*/ 0 h 176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5" h="1766">
                <a:moveTo>
                  <a:pt x="895" y="1766"/>
                </a:moveTo>
                <a:cubicBezTo>
                  <a:pt x="852" y="1691"/>
                  <a:pt x="809" y="1617"/>
                  <a:pt x="682" y="1565"/>
                </a:cubicBezTo>
                <a:cubicBezTo>
                  <a:pt x="555" y="1513"/>
                  <a:pt x="245" y="1714"/>
                  <a:pt x="131" y="1453"/>
                </a:cubicBezTo>
                <a:cubicBezTo>
                  <a:pt x="17" y="1192"/>
                  <a:pt x="8" y="596"/>
                  <a:pt x="0" y="0"/>
                </a:cubicBezTo>
              </a:path>
            </a:pathLst>
          </a:custGeom>
          <a:noFill/>
          <a:ln w="31750" cap="flat" cmpd="sng">
            <a:solidFill>
              <a:srgbClr val="FF0000"/>
            </a:solidFill>
            <a:prstDash val="solid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1605650" name="Text Box 18">
            <a:extLst>
              <a:ext uri="{FF2B5EF4-FFF2-40B4-BE49-F238E27FC236}">
                <a16:creationId xmlns:a16="http://schemas.microsoft.com/office/drawing/2014/main" id="{F5203572-AB0D-424A-8AAE-5230910FB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9025" y="5546725"/>
            <a:ext cx="7747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data</a:t>
            </a:r>
          </a:p>
        </p:txBody>
      </p:sp>
      <p:sp>
        <p:nvSpPr>
          <p:cNvPr id="1605651" name="Text Box 19">
            <a:extLst>
              <a:ext uri="{FF2B5EF4-FFF2-40B4-BE49-F238E27FC236}">
                <a16:creationId xmlns:a16="http://schemas.microsoft.com/office/drawing/2014/main" id="{FA91E64E-B962-F040-AD81-F740BE22F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3163" y="4481513"/>
            <a:ext cx="777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charset="0"/>
                <a:ea typeface="ＭＳ Ｐゴシック" charset="0"/>
                <a:cs typeface="ＭＳ Ｐゴシック" charset="0"/>
              </a:rPr>
              <a:t>BGP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64A7DF18-8A31-CA42-A67B-6592AA2EA0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Other Attacks</a:t>
            </a:r>
          </a:p>
        </p:txBody>
      </p:sp>
      <p:sp>
        <p:nvSpPr>
          <p:cNvPr id="45058" name="Content Placeholder 2">
            <a:extLst>
              <a:ext uri="{FF2B5EF4-FFF2-40B4-BE49-F238E27FC236}">
                <a16:creationId xmlns:a16="http://schemas.microsoft.com/office/drawing/2014/main" id="{7861D059-DE3C-D242-B2BC-F0ECFB6FC3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790700"/>
            <a:ext cx="7772400" cy="4114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Attacks on BGP sessions</a:t>
            </a:r>
          </a:p>
          <a:p>
            <a:pPr lvl="1"/>
            <a:r>
              <a:rPr lang="en-US" altLang="en-US" sz="2000" dirty="0"/>
              <a:t>Confidentiality of BGP messages</a:t>
            </a:r>
          </a:p>
          <a:p>
            <a:pPr lvl="1"/>
            <a:r>
              <a:rPr lang="en-US" altLang="en-US" sz="2000" dirty="0"/>
              <a:t>Denial-of-service on BGP session</a:t>
            </a:r>
          </a:p>
          <a:p>
            <a:pPr lvl="1"/>
            <a:r>
              <a:rPr lang="en-US" altLang="en-US" sz="2000" dirty="0"/>
              <a:t>Inserting, deleting, modifying, or replaying messages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Resource exhaustion attacks</a:t>
            </a:r>
          </a:p>
          <a:p>
            <a:pPr lvl="1"/>
            <a:r>
              <a:rPr lang="en-US" altLang="en-US" sz="2000" dirty="0"/>
              <a:t>Too many IP prefixes (e.g., BGP “512K Day”)</a:t>
            </a:r>
          </a:p>
          <a:p>
            <a:pPr lvl="1"/>
            <a:r>
              <a:rPr lang="en-US" altLang="en-US" sz="2000" dirty="0"/>
              <a:t>Too many BGP update messages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Data-plane attacks</a:t>
            </a:r>
          </a:p>
          <a:p>
            <a:pPr lvl="1"/>
            <a:r>
              <a:rPr lang="en-US" altLang="en-US" sz="2000" dirty="0"/>
              <a:t>Announce one BGP routes, but use another</a:t>
            </a:r>
          </a:p>
          <a:p>
            <a:endParaRPr lang="en-US" altLang="en-US" sz="2000" dirty="0">
              <a:ea typeface="ＭＳ Ｐゴシック" panose="020B0600070205080204" pitchFamily="34" charset="-128"/>
            </a:endParaRPr>
          </a:p>
        </p:txBody>
      </p:sp>
      <p:sp>
        <p:nvSpPr>
          <p:cNvPr id="45059" name="Slide Number Placeholder 3">
            <a:extLst>
              <a:ext uri="{FF2B5EF4-FFF2-40B4-BE49-F238E27FC236}">
                <a16:creationId xmlns:a16="http://schemas.microsoft.com/office/drawing/2014/main" id="{38E7D593-B414-9C48-BE51-2BEE2018379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A5B0D0-7B96-1E47-ADAD-A707F9B143A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82778D05-BDF4-F14B-85C9-B4719923B0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Solution Techniques</a:t>
            </a:r>
          </a:p>
        </p:txBody>
      </p:sp>
      <p:sp>
        <p:nvSpPr>
          <p:cNvPr id="47106" name="Content Placeholder 2">
            <a:extLst>
              <a:ext uri="{FF2B5EF4-FFF2-40B4-BE49-F238E27FC236}">
                <a16:creationId xmlns:a16="http://schemas.microsoft.com/office/drawing/2014/main" id="{58BC2158-258C-0D41-AE56-35E3C4D155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671084"/>
            <a:ext cx="7772400" cy="4114800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Protective filtering</a:t>
            </a:r>
          </a:p>
          <a:p>
            <a:pPr lvl="1"/>
            <a:r>
              <a:rPr lang="en-US" altLang="en-US" sz="2000" dirty="0"/>
              <a:t>Know your neighbors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Anomaly detection</a:t>
            </a:r>
          </a:p>
          <a:p>
            <a:pPr lvl="1"/>
            <a:r>
              <a:rPr lang="en-US" altLang="en-US" sz="2000" dirty="0"/>
              <a:t>Suspect the unexpected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Checking against registries</a:t>
            </a:r>
          </a:p>
          <a:p>
            <a:pPr lvl="1"/>
            <a:r>
              <a:rPr lang="en-US" altLang="en-US" sz="2000" dirty="0"/>
              <a:t>Establish ground truth for prefix origination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Signing and verifying</a:t>
            </a:r>
          </a:p>
          <a:p>
            <a:pPr lvl="1"/>
            <a:r>
              <a:rPr lang="en-US" altLang="en-US" sz="2000" dirty="0"/>
              <a:t>Prevent bogus AS PATHs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Data-plane verification</a:t>
            </a:r>
          </a:p>
          <a:p>
            <a:pPr lvl="1"/>
            <a:r>
              <a:rPr lang="en-US" altLang="en-US" sz="2000" dirty="0"/>
              <a:t>Ensure the path is actually followed</a:t>
            </a:r>
          </a:p>
          <a:p>
            <a:endParaRPr lang="en-US" altLang="en-US" sz="2000" dirty="0">
              <a:ea typeface="ＭＳ Ｐゴシック" panose="020B0600070205080204" pitchFamily="34" charset="-128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367D2DE9-8C04-2F43-A640-C5DDD1FA5AE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pitchFamily="2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D7B933-4D52-9A4D-AEA0-2A4908A4B7CD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lide Number Placeholder 1">
            <a:extLst>
              <a:ext uri="{FF2B5EF4-FFF2-40B4-BE49-F238E27FC236}">
                <a16:creationId xmlns:a16="http://schemas.microsoft.com/office/drawing/2014/main" id="{9462D9F7-DAA2-627D-6B18-EC852696BBE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A063915-DCA4-8245-B310-F8E84A033CD6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8546" name="Picture 2">
            <a:extLst>
              <a:ext uri="{FF2B5EF4-FFF2-40B4-BE49-F238E27FC236}">
                <a16:creationId xmlns:a16="http://schemas.microsoft.com/office/drawing/2014/main" id="{5FCBAF43-CD4A-5152-E91C-7E9EB90F4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8550" y="2082800"/>
            <a:ext cx="6946900" cy="269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>
            <a:extLst>
              <a:ext uri="{FF2B5EF4-FFF2-40B4-BE49-F238E27FC236}">
                <a16:creationId xmlns:a16="http://schemas.microsoft.com/office/drawing/2014/main" id="{8319CFEC-D1F3-0352-5C9B-74D65BE1D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Switch vs Router</a:t>
            </a:r>
          </a:p>
        </p:txBody>
      </p:sp>
    </p:spTree>
    <p:extLst>
      <p:ext uri="{BB962C8B-B14F-4D97-AF65-F5344CB8AC3E}">
        <p14:creationId xmlns:p14="http://schemas.microsoft.com/office/powerpoint/2010/main" val="3374784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Number Placeholder 1">
            <a:extLst>
              <a:ext uri="{FF2B5EF4-FFF2-40B4-BE49-F238E27FC236}">
                <a16:creationId xmlns:a16="http://schemas.microsoft.com/office/drawing/2014/main" id="{32089A25-7AF9-760F-A75F-BDC07A1997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1B4BE6DD-230F-E84D-A297-A7ECB2E052AF}" type="slidenum">
              <a:rPr lang="en-US" altLang="en-US" sz="1200" smtClean="0">
                <a:solidFill>
                  <a:srgbClr val="898989"/>
                </a:solidFill>
                <a:latin typeface="Courier New" panose="02070309020205020404" pitchFamily="49" charset="0"/>
              </a:rPr>
              <a:pPr>
                <a:spcBef>
                  <a:spcPct val="0"/>
                </a:spcBef>
                <a:buFontTx/>
                <a:buNone/>
              </a:pPr>
              <a:t>13</a:t>
            </a:fld>
            <a:endParaRPr lang="en-US" altLang="en-US" sz="1200">
              <a:solidFill>
                <a:srgbClr val="898989"/>
              </a:solidFill>
              <a:latin typeface="Courier New" panose="02070309020205020404" pitchFamily="49" charset="0"/>
            </a:endParaRPr>
          </a:p>
        </p:txBody>
      </p:sp>
      <p:sp>
        <p:nvSpPr>
          <p:cNvPr id="99330" name="Rectangle 2">
            <a:extLst>
              <a:ext uri="{FF2B5EF4-FFF2-40B4-BE49-F238E27FC236}">
                <a16:creationId xmlns:a16="http://schemas.microsoft.com/office/drawing/2014/main" id="{487EF99A-EDA2-A641-9CC8-236F9659F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6200"/>
            <a:ext cx="91440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90"/>
                </a:solidFill>
              </a:rPr>
              <a:t>Problems related to learning-bridges/switches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90"/>
                </a:solidFill>
              </a:rPr>
              <a:t>and </a:t>
            </a:r>
            <a:r>
              <a:rPr lang="en-US" altLang="en-US" sz="3600" b="0">
                <a:solidFill>
                  <a:srgbClr val="FF0000"/>
                </a:solidFill>
              </a:rPr>
              <a:t>routers</a:t>
            </a:r>
          </a:p>
        </p:txBody>
      </p:sp>
      <p:pic>
        <p:nvPicPr>
          <p:cNvPr id="99331" name="Picture 1">
            <a:extLst>
              <a:ext uri="{FF2B5EF4-FFF2-40B4-BE49-F238E27FC236}">
                <a16:creationId xmlns:a16="http://schemas.microsoft.com/office/drawing/2014/main" id="{8A947623-276A-CD32-8F6F-BD69B449ED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0175" y="2046288"/>
            <a:ext cx="9404350" cy="276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Number Placeholder 3">
            <a:extLst>
              <a:ext uri="{FF2B5EF4-FFF2-40B4-BE49-F238E27FC236}">
                <a16:creationId xmlns:a16="http://schemas.microsoft.com/office/drawing/2014/main" id="{EE2928D0-72E3-22C7-5273-6203B89F2F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B6492E-B584-0449-9AF8-823B406FF6DD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46" name="Rectangle 25">
            <a:extLst>
              <a:ext uri="{FF2B5EF4-FFF2-40B4-BE49-F238E27FC236}">
                <a16:creationId xmlns:a16="http://schemas.microsoft.com/office/drawing/2014/main" id="{C85ED2B5-B202-3B33-03A0-C2533416A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4619625"/>
            <a:ext cx="1074738" cy="730250"/>
          </a:xfrm>
          <a:prstGeom prst="rect">
            <a:avLst/>
          </a:prstGeom>
          <a:solidFill>
            <a:srgbClr val="FF33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47" name="Rectangle 24">
            <a:extLst>
              <a:ext uri="{FF2B5EF4-FFF2-40B4-BE49-F238E27FC236}">
                <a16:creationId xmlns:a16="http://schemas.microsoft.com/office/drawing/2014/main" id="{02DD829A-17B6-6321-C444-333EA4259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4619625"/>
            <a:ext cx="1074737" cy="730250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48" name="Rectangle 23">
            <a:extLst>
              <a:ext uri="{FF2B5EF4-FFF2-40B4-BE49-F238E27FC236}">
                <a16:creationId xmlns:a16="http://schemas.microsoft.com/office/drawing/2014/main" id="{AF67922C-BDCD-E128-51AD-D470AE118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619625"/>
            <a:ext cx="1074737" cy="7302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49" name="Rectangle 19">
            <a:extLst>
              <a:ext uri="{FF2B5EF4-FFF2-40B4-BE49-F238E27FC236}">
                <a16:creationId xmlns:a16="http://schemas.microsoft.com/office/drawing/2014/main" id="{4DD416CB-0243-7897-9692-54E2F7FF7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619625"/>
            <a:ext cx="1074738" cy="73025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0" name="Rectangle 2">
            <a:extLst>
              <a:ext uri="{FF2B5EF4-FFF2-40B4-BE49-F238E27FC236}">
                <a16:creationId xmlns:a16="http://schemas.microsoft.com/office/drawing/2014/main" id="{3815DA75-ED61-BEE7-0B33-09D41750CB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Summary: Multiple Layers</a:t>
            </a:r>
          </a:p>
        </p:txBody>
      </p:sp>
      <p:sp>
        <p:nvSpPr>
          <p:cNvPr id="134151" name="Rectangle 3">
            <a:extLst>
              <a:ext uri="{FF2B5EF4-FFF2-40B4-BE49-F238E27FC236}">
                <a16:creationId xmlns:a16="http://schemas.microsoft.com/office/drawing/2014/main" id="{056AC12B-A4AD-BDC5-C1DB-CE9EF26B3E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200" y="1219200"/>
            <a:ext cx="8686800" cy="2093913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Different devices switch different things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Network layer: packets (routers)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Link layer: frames (bridges and switches)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Physical layer: electrical signals (repeaters and hubs)</a:t>
            </a:r>
          </a:p>
        </p:txBody>
      </p:sp>
      <p:sp>
        <p:nvSpPr>
          <p:cNvPr id="134152" name="Rectangle 4">
            <a:extLst>
              <a:ext uri="{FF2B5EF4-FFF2-40B4-BE49-F238E27FC236}">
                <a16:creationId xmlns:a16="http://schemas.microsoft.com/office/drawing/2014/main" id="{A02FC98C-E715-6EA1-EC76-FCE212EF6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3581400"/>
            <a:ext cx="2881313" cy="614363"/>
          </a:xfrm>
          <a:prstGeom prst="rect">
            <a:avLst/>
          </a:prstGeom>
          <a:solidFill>
            <a:srgbClr val="FF33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3" name="Rectangle 5">
            <a:extLst>
              <a:ext uri="{FF2B5EF4-FFF2-40B4-BE49-F238E27FC236}">
                <a16:creationId xmlns:a16="http://schemas.microsoft.com/office/drawing/2014/main" id="{12EE2014-3E96-9C6C-D4FD-84112066A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4195763"/>
            <a:ext cx="2881313" cy="614362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4" name="Rectangle 6">
            <a:extLst>
              <a:ext uri="{FF2B5EF4-FFF2-40B4-BE49-F238E27FC236}">
                <a16:creationId xmlns:a16="http://schemas.microsoft.com/office/drawing/2014/main" id="{2338EB22-54AD-4B51-4288-FDCD20234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4811713"/>
            <a:ext cx="2881313" cy="6143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5" name="Rectangle 7">
            <a:extLst>
              <a:ext uri="{FF2B5EF4-FFF2-40B4-BE49-F238E27FC236}">
                <a16:creationId xmlns:a16="http://schemas.microsoft.com/office/drawing/2014/main" id="{A3D8AD3B-10CE-7245-2C8E-3200748B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426075"/>
            <a:ext cx="2881313" cy="614363"/>
          </a:xfrm>
          <a:prstGeom prst="rect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6" name="Rectangle 8">
            <a:extLst>
              <a:ext uri="{FF2B5EF4-FFF2-40B4-BE49-F238E27FC236}">
                <a16:creationId xmlns:a16="http://schemas.microsoft.com/office/drawing/2014/main" id="{34660CE2-CB84-B761-C3A6-9812626DF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6040438"/>
            <a:ext cx="2881313" cy="614362"/>
          </a:xfrm>
          <a:prstGeom prst="rect">
            <a:avLst/>
          </a:prstGeom>
          <a:solidFill>
            <a:srgbClr val="993366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157" name="Text Box 9">
            <a:extLst>
              <a:ext uri="{FF2B5EF4-FFF2-40B4-BE49-F238E27FC236}">
                <a16:creationId xmlns:a16="http://schemas.microsoft.com/office/drawing/2014/main" id="{75DD416D-DBE2-B71D-DDDE-466A7F1F7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4300" y="3659188"/>
            <a:ext cx="18764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34158" name="Text Box 10">
            <a:extLst>
              <a:ext uri="{FF2B5EF4-FFF2-40B4-BE49-F238E27FC236}">
                <a16:creationId xmlns:a16="http://schemas.microsoft.com/office/drawing/2014/main" id="{3FDA4DD9-4327-5B5F-96E0-E4DF7FD73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4298950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34159" name="Text Box 11">
            <a:extLst>
              <a:ext uri="{FF2B5EF4-FFF2-40B4-BE49-F238E27FC236}">
                <a16:creationId xmlns:a16="http://schemas.microsoft.com/office/drawing/2014/main" id="{9E6027A4-BC2B-D973-4A1D-C52A22870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0225" y="48752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Router</a:t>
            </a:r>
          </a:p>
        </p:txBody>
      </p:sp>
      <p:sp>
        <p:nvSpPr>
          <p:cNvPr id="134160" name="Text Box 12">
            <a:extLst>
              <a:ext uri="{FF2B5EF4-FFF2-40B4-BE49-F238E27FC236}">
                <a16:creationId xmlns:a16="http://schemas.microsoft.com/office/drawing/2014/main" id="{A2C52EC2-BFF9-A1F3-CC4A-F59A1F3B6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450" y="5489575"/>
            <a:ext cx="19954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Bridge, switch</a:t>
            </a:r>
          </a:p>
        </p:txBody>
      </p:sp>
      <p:sp>
        <p:nvSpPr>
          <p:cNvPr id="134161" name="Text Box 13">
            <a:extLst>
              <a:ext uri="{FF2B5EF4-FFF2-40B4-BE49-F238E27FC236}">
                <a16:creationId xmlns:a16="http://schemas.microsoft.com/office/drawing/2014/main" id="{63005F52-3685-78EB-89CB-CD83D1850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156325"/>
            <a:ext cx="1878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Repeater, hub</a:t>
            </a:r>
          </a:p>
        </p:txBody>
      </p:sp>
      <p:sp>
        <p:nvSpPr>
          <p:cNvPr id="134162" name="Text Box 14">
            <a:extLst>
              <a:ext uri="{FF2B5EF4-FFF2-40B4-BE49-F238E27FC236}">
                <a16:creationId xmlns:a16="http://schemas.microsoft.com/office/drawing/2014/main" id="{F1F0E578-A006-44D5-0115-302F9E0A9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664075"/>
            <a:ext cx="10175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Frame</a:t>
            </a:r>
            <a:b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header</a:t>
            </a:r>
          </a:p>
        </p:txBody>
      </p:sp>
      <p:sp>
        <p:nvSpPr>
          <p:cNvPr id="134163" name="Text Box 15">
            <a:extLst>
              <a:ext uri="{FF2B5EF4-FFF2-40B4-BE49-F238E27FC236}">
                <a16:creationId xmlns:a16="http://schemas.microsoft.com/office/drawing/2014/main" id="{F66AA674-792B-D839-02B4-7EDC9A016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3075" y="4664075"/>
            <a:ext cx="10175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Packet</a:t>
            </a:r>
            <a:b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header</a:t>
            </a:r>
          </a:p>
        </p:txBody>
      </p:sp>
      <p:sp>
        <p:nvSpPr>
          <p:cNvPr id="134164" name="Text Box 16">
            <a:extLst>
              <a:ext uri="{FF2B5EF4-FFF2-40B4-BE49-F238E27FC236}">
                <a16:creationId xmlns:a16="http://schemas.microsoft.com/office/drawing/2014/main" id="{0CFA372F-B12E-8446-55EC-5648DBD8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713" y="4664075"/>
            <a:ext cx="10175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TCP</a:t>
            </a:r>
            <a:b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header</a:t>
            </a:r>
          </a:p>
        </p:txBody>
      </p:sp>
      <p:sp>
        <p:nvSpPr>
          <p:cNvPr id="134165" name="Text Box 17">
            <a:extLst>
              <a:ext uri="{FF2B5EF4-FFF2-40B4-BE49-F238E27FC236}">
                <a16:creationId xmlns:a16="http://schemas.microsoft.com/office/drawing/2014/main" id="{C932F26B-0B6A-6A33-D18D-AD55882F0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0338" y="4664075"/>
            <a:ext cx="7493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User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data</a:t>
            </a:r>
          </a:p>
        </p:txBody>
      </p:sp>
      <p:sp>
        <p:nvSpPr>
          <p:cNvPr id="134166" name="Rectangle 26">
            <a:extLst>
              <a:ext uri="{FF2B5EF4-FFF2-40B4-BE49-F238E27FC236}">
                <a16:creationId xmlns:a16="http://schemas.microsoft.com/office/drawing/2014/main" id="{1A1D4E04-3E0B-1949-BB1E-467467F87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619625"/>
            <a:ext cx="4186238" cy="730250"/>
          </a:xfrm>
          <a:prstGeom prst="rect">
            <a:avLst/>
          </a:prstGeom>
          <a:noFill/>
          <a:ln w="50800">
            <a:solidFill>
              <a:srgbClr val="9933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>
            <a:extLst>
              <a:ext uri="{FF2B5EF4-FFF2-40B4-BE49-F238E27FC236}">
                <a16:creationId xmlns:a16="http://schemas.microsoft.com/office/drawing/2014/main" id="{1AFC82B4-B4D2-47FA-FD2B-06AA0853C3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519BF18-9D68-74C7-E3BB-87C46F58E914}"/>
              </a:ext>
            </a:extLst>
          </p:cNvPr>
          <p:cNvSpPr txBox="1"/>
          <p:nvPr/>
        </p:nvSpPr>
        <p:spPr>
          <a:xfrm>
            <a:off x="0" y="1408113"/>
            <a:ext cx="9144000" cy="646112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Centaur" panose="020F0502020204030204" pitchFamily="34" charset="0"/>
              </a:rPr>
              <a:t>Computer Networks</a:t>
            </a:r>
          </a:p>
        </p:txBody>
      </p:sp>
      <p:sp>
        <p:nvSpPr>
          <p:cNvPr id="19459" name="TextBox 3">
            <a:extLst>
              <a:ext uri="{FF2B5EF4-FFF2-40B4-BE49-F238E27FC236}">
                <a16:creationId xmlns:a16="http://schemas.microsoft.com/office/drawing/2014/main" id="{B2477BAE-0B3F-DCDD-937A-E3C27FEF1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516438"/>
            <a:ext cx="9144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9411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Nirupam Roy</a:t>
            </a:r>
          </a:p>
        </p:txBody>
      </p:sp>
      <p:sp>
        <p:nvSpPr>
          <p:cNvPr id="19460" name="TextBox 4">
            <a:extLst>
              <a:ext uri="{FF2B5EF4-FFF2-40B4-BE49-F238E27FC236}">
                <a16:creationId xmlns:a16="http://schemas.microsoft.com/office/drawing/2014/main" id="{180BC73D-D361-F896-9A1F-314A75EFF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81563"/>
            <a:ext cx="9144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M-W 2:00-3:15pm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CSI 2117</a:t>
            </a:r>
          </a:p>
        </p:txBody>
      </p:sp>
      <p:pic>
        <p:nvPicPr>
          <p:cNvPr id="19461" name="Picture 5">
            <a:extLst>
              <a:ext uri="{FF2B5EF4-FFF2-40B4-BE49-F238E27FC236}">
                <a16:creationId xmlns:a16="http://schemas.microsoft.com/office/drawing/2014/main" id="{6B6D27DD-5BDF-6BA5-26A9-EBC731D13F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2038" y="2536825"/>
            <a:ext cx="18097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2" name="TextBox 6">
            <a:extLst>
              <a:ext uri="{FF2B5EF4-FFF2-40B4-BE49-F238E27FC236}">
                <a16:creationId xmlns:a16="http://schemas.microsoft.com/office/drawing/2014/main" id="{213F78F1-AB81-7632-FFCD-D049D73C3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942" y="2066925"/>
            <a:ext cx="38876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CMSC 417 : Spring 2026</a:t>
            </a:r>
          </a:p>
        </p:txBody>
      </p:sp>
      <p:sp>
        <p:nvSpPr>
          <p:cNvPr id="19463" name="TextBox 7">
            <a:extLst>
              <a:ext uri="{FF2B5EF4-FFF2-40B4-BE49-F238E27FC236}">
                <a16:creationId xmlns:a16="http://schemas.microsoft.com/office/drawing/2014/main" id="{D8E43A6C-9FF9-F774-E0AD-29F05534FD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4288" y="3405188"/>
            <a:ext cx="9144001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Topic: Advanced Internetworking and BGP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76092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(Textbook chapter 4)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35231A3-F49B-926B-9BAF-2C25E87D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4763" y="5022850"/>
            <a:ext cx="27892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April 29</a:t>
            </a:r>
            <a:r>
              <a:rPr kumimoji="0" lang="en-US" altLang="en-US" sz="2000" b="1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th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, 2026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32CCCCC-B3FC-F50A-6EDB-DAD20518ABDF}"/>
              </a:ext>
            </a:extLst>
          </p:cNvPr>
          <p:cNvSpPr/>
          <p:nvPr/>
        </p:nvSpPr>
        <p:spPr>
          <a:xfrm>
            <a:off x="0" y="2699305"/>
            <a:ext cx="9144000" cy="15362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873" name="Rectangle 2">
            <a:extLst>
              <a:ext uri="{FF2B5EF4-FFF2-40B4-BE49-F238E27FC236}">
                <a16:creationId xmlns:a16="http://schemas.microsoft.com/office/drawing/2014/main" id="{2185AD8B-A220-4240-958F-4AB8D663416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42950" y="2857500"/>
            <a:ext cx="7772400" cy="1143000"/>
          </a:xfrm>
        </p:spPr>
        <p:txBody>
          <a:bodyPr>
            <a:normAutofit/>
          </a:bodyPr>
          <a:lstStyle/>
          <a:p>
            <a:pPr algn="ctr"/>
            <a:r>
              <a:rPr lang="en-US" altLang="en-US" dirty="0">
                <a:solidFill>
                  <a:schemeClr val="bg1"/>
                </a:solidFill>
                <a:ea typeface="ＭＳ Ｐゴシック" panose="020B0600070205080204" pitchFamily="34" charset="-128"/>
              </a:rPr>
              <a:t>Inter-domain routing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E1C7EA-B735-874C-9C7F-910A84EE88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1FC630-8B8A-1845-B2FF-8F70D2AB0E6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7227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D9255-91E1-4D4F-81FF-9E951C640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4A5FFD0-11DB-8D40-9E46-3BD240C875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449155"/>
            <a:ext cx="9144000" cy="468269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C5A6D8D-CE64-0D48-8D94-FF201C8166B4}"/>
              </a:ext>
            </a:extLst>
          </p:cNvPr>
          <p:cNvSpPr txBox="1"/>
          <p:nvPr/>
        </p:nvSpPr>
        <p:spPr>
          <a:xfrm>
            <a:off x="0" y="0"/>
            <a:ext cx="91440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Our (improved) view of the Internet</a:t>
            </a:r>
          </a:p>
        </p:txBody>
      </p:sp>
    </p:spTree>
    <p:extLst>
      <p:ext uri="{BB962C8B-B14F-4D97-AF65-F5344CB8AC3E}">
        <p14:creationId xmlns:p14="http://schemas.microsoft.com/office/powerpoint/2010/main" val="37869976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09C66CF-F7B7-8AF0-A204-5801C4EA4A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26" name="Picture 2" descr="Multi-level inter-ISP system infrastructure. | Download Scientific Diagram">
            <a:extLst>
              <a:ext uri="{FF2B5EF4-FFF2-40B4-BE49-F238E27FC236}">
                <a16:creationId xmlns:a16="http://schemas.microsoft.com/office/drawing/2014/main" id="{DE27C3DF-D85C-BB2C-03E4-08F6B76BB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" y="946150"/>
            <a:ext cx="8877300" cy="4965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1214675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3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4964972" cy="232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399" y="241300"/>
            <a:ext cx="5749413" cy="885825"/>
          </a:xfrm>
        </p:spPr>
        <p:txBody>
          <a:bodyPr>
            <a:noAutofit/>
          </a:bodyPr>
          <a:lstStyle/>
          <a:p>
            <a:r>
              <a:rPr lang="en-US" dirty="0"/>
              <a:t>Making routing scalable</a:t>
            </a:r>
            <a:endParaRPr lang="en-US" sz="4800" dirty="0"/>
          </a:p>
        </p:txBody>
      </p:sp>
      <p:sp>
        <p:nvSpPr>
          <p:cNvPr id="1433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3467100"/>
            <a:ext cx="3810000" cy="226695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scale:</a:t>
            </a:r>
            <a:r>
              <a:rPr lang="en-US" dirty="0"/>
              <a:t> with billions of destinations:</a:t>
            </a:r>
          </a:p>
          <a:p>
            <a:r>
              <a:rPr lang="en-US" sz="2400" dirty="0"/>
              <a:t>Can’</a:t>
            </a:r>
            <a:r>
              <a:rPr lang="en-US" altLang="ja-JP" sz="2400" dirty="0"/>
              <a:t>t store all destinations in routing tables!</a:t>
            </a:r>
          </a:p>
          <a:p>
            <a:r>
              <a:rPr lang="en-US" sz="2400" dirty="0"/>
              <a:t>routing table exchange would swamp links!</a:t>
            </a:r>
            <a:r>
              <a:rPr lang="en-US" dirty="0"/>
              <a:t>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9831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48175" y="3467100"/>
            <a:ext cx="4019550" cy="25146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administrative autonomy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internet = network of networks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each network admin may want to control routing in its own network</a:t>
            </a:r>
          </a:p>
        </p:txBody>
      </p:sp>
      <p:sp>
        <p:nvSpPr>
          <p:cNvPr id="143367" name="Rectangle 5"/>
          <p:cNvSpPr>
            <a:spLocks noChangeArrowheads="1"/>
          </p:cNvSpPr>
          <p:nvPr/>
        </p:nvSpPr>
        <p:spPr bwMode="auto">
          <a:xfrm>
            <a:off x="660531" y="1313249"/>
            <a:ext cx="6543675" cy="1779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our routing study thus far - idealized </a:t>
            </a:r>
          </a:p>
          <a:p>
            <a:pPr marL="457200" marR="0" lvl="0" indent="-4572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all routers identical</a:t>
            </a:r>
          </a:p>
          <a:p>
            <a:pPr marL="457200" marR="0" lvl="0" indent="-4572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network </a:t>
            </a:r>
            <a:r>
              <a:rPr kumimoji="0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flat</a:t>
            </a:r>
            <a:r>
              <a:rPr kumimoji="0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”</a:t>
            </a:r>
            <a:endParaRPr kumimoji="0" lang="en-US" altLang="ja-JP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… not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true in practice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51952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lide Number Placeholder 1">
            <a:extLst>
              <a:ext uri="{FF2B5EF4-FFF2-40B4-BE49-F238E27FC236}">
                <a16:creationId xmlns:a16="http://schemas.microsoft.com/office/drawing/2014/main" id="{88338A1B-1D32-6193-40D9-007659A294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B3E205B-487C-A747-A8FE-6F94077E4196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0594" name="Picture 3">
            <a:extLst>
              <a:ext uri="{FF2B5EF4-FFF2-40B4-BE49-F238E27FC236}">
                <a16:creationId xmlns:a16="http://schemas.microsoft.com/office/drawing/2014/main" id="{4271AF11-5ADD-212A-703D-E553BFB09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54917"/>
            <a:ext cx="9144000" cy="590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4">
            <a:extLst>
              <a:ext uri="{FF2B5EF4-FFF2-40B4-BE49-F238E27FC236}">
                <a16:creationId xmlns:a16="http://schemas.microsoft.com/office/drawing/2014/main" id="{E35417A1-455A-131E-6770-E27BD47B1F6C}"/>
              </a:ext>
            </a:extLst>
          </p:cNvPr>
          <p:cNvSpPr txBox="1">
            <a:spLocks/>
          </p:cNvSpPr>
          <p:nvPr/>
        </p:nvSpPr>
        <p:spPr>
          <a:xfrm>
            <a:off x="-147431" y="0"/>
            <a:ext cx="9438861" cy="1470025"/>
          </a:xfrm>
          <a:prstGeom prst="rect">
            <a:avLst/>
          </a:prstGeom>
        </p:spPr>
        <p:txBody>
          <a:bodyPr/>
          <a:lstStyle>
            <a:lvl1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000090"/>
                </a:solidFill>
                <a:latin typeface="+mj-lt"/>
                <a:ea typeface="ＭＳ Ｐゴシック" charset="-128"/>
                <a:cs typeface="ＭＳ Ｐゴシック" charset="-128"/>
              </a:defRPr>
            </a:lvl1pPr>
            <a:lvl2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2pPr>
            <a:lvl3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3pPr>
            <a:lvl4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4pPr>
            <a:lvl5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5pPr>
            <a:lvl6pPr marL="4572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6pPr>
            <a:lvl7pPr marL="9144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7pPr>
            <a:lvl8pPr marL="13716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8pPr>
            <a:lvl9pPr marL="18288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9pPr>
          </a:lstStyle>
          <a:p>
            <a:r>
              <a:rPr lang="en-US" altLang="en-US">
                <a:ea typeface="ＭＳ Ｐゴシック" panose="020B0600070205080204" pitchFamily="34" charset="-128"/>
              </a:rPr>
              <a:t>Repeaters, Hubs, Bridges and Switches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4">
            <a:extLst>
              <a:ext uri="{FF2B5EF4-FFF2-40B4-BE49-F238E27FC236}">
                <a16:creationId xmlns:a16="http://schemas.microsoft.com/office/drawing/2014/main" id="{B8676073-C05D-E841-AC75-3ED1B781A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6C10831-C934-EB4A-A9D4-438F34757AD9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1154" name="Rectangle 2">
            <a:extLst>
              <a:ext uri="{FF2B5EF4-FFF2-40B4-BE49-F238E27FC236}">
                <a16:creationId xmlns:a16="http://schemas.microsoft.com/office/drawing/2014/main" id="{B21313D8-4167-4749-96C6-13E9F3A45AB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131763"/>
            <a:ext cx="8810625" cy="630237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chemeClr val="hlink"/>
                </a:solidFill>
              </a14:hiddenFill>
            </a:ext>
          </a:extLst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sz="2000" b="0"/>
              <a:t>Interdomain routing = routing between autonomous systems</a:t>
            </a:r>
          </a:p>
        </p:txBody>
      </p:sp>
      <p:pic>
        <p:nvPicPr>
          <p:cNvPr id="561155" name="Picture 3">
            <a:extLst>
              <a:ext uri="{FF2B5EF4-FFF2-40B4-BE49-F238E27FC236}">
                <a16:creationId xmlns:a16="http://schemas.microsoft.com/office/drawing/2014/main" id="{7DFA4400-5ECB-8442-B962-442413F548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3733800" cy="198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61156" name="Line 4">
            <a:extLst>
              <a:ext uri="{FF2B5EF4-FFF2-40B4-BE49-F238E27FC236}">
                <a16:creationId xmlns:a16="http://schemas.microsoft.com/office/drawing/2014/main" id="{0D31071D-FFBA-734C-B914-E89196450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4267200"/>
            <a:ext cx="1143000" cy="12954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57" name="Line 5">
            <a:extLst>
              <a:ext uri="{FF2B5EF4-FFF2-40B4-BE49-F238E27FC236}">
                <a16:creationId xmlns:a16="http://schemas.microsoft.com/office/drawing/2014/main" id="{90610C73-8663-2045-80CD-24E80C45E1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1600" y="4419600"/>
            <a:ext cx="1295400" cy="1066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58" name="Line 6">
            <a:extLst>
              <a:ext uri="{FF2B5EF4-FFF2-40B4-BE49-F238E27FC236}">
                <a16:creationId xmlns:a16="http://schemas.microsoft.com/office/drawing/2014/main" id="{2A1CDAE3-5C20-ED4A-B2D3-9957EEA24F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1905000"/>
            <a:ext cx="838200" cy="1447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59" name="Line 7">
            <a:extLst>
              <a:ext uri="{FF2B5EF4-FFF2-40B4-BE49-F238E27FC236}">
                <a16:creationId xmlns:a16="http://schemas.microsoft.com/office/drawing/2014/main" id="{EB6FFCD4-99E2-A24C-A490-153DC36E66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0400" y="1905000"/>
            <a:ext cx="533400" cy="1752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60" name="Line 8">
            <a:extLst>
              <a:ext uri="{FF2B5EF4-FFF2-40B4-BE49-F238E27FC236}">
                <a16:creationId xmlns:a16="http://schemas.microsoft.com/office/drawing/2014/main" id="{BFA1C7DC-D3AB-E049-AE7B-5B20ACFC9D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2438400"/>
            <a:ext cx="1219200" cy="8382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61" name="Line 9">
            <a:extLst>
              <a:ext uri="{FF2B5EF4-FFF2-40B4-BE49-F238E27FC236}">
                <a16:creationId xmlns:a16="http://schemas.microsoft.com/office/drawing/2014/main" id="{CD50EE22-EE09-3944-951D-12771DA3BB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0" y="1752600"/>
            <a:ext cx="838200" cy="1447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62" name="Line 10">
            <a:extLst>
              <a:ext uri="{FF2B5EF4-FFF2-40B4-BE49-F238E27FC236}">
                <a16:creationId xmlns:a16="http://schemas.microsoft.com/office/drawing/2014/main" id="{AED1C8EB-2002-ED41-8EF0-B9572B96FA3E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2438400"/>
            <a:ext cx="1143000" cy="12954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61163" name="Picture 11">
            <a:extLst>
              <a:ext uri="{FF2B5EF4-FFF2-40B4-BE49-F238E27FC236}">
                <a16:creationId xmlns:a16="http://schemas.microsoft.com/office/drawing/2014/main" id="{748FA081-74B4-9C4C-9AD1-F5A0CCC656FD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762000"/>
            <a:ext cx="4052888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64" name="Picture 12">
            <a:extLst>
              <a:ext uri="{FF2B5EF4-FFF2-40B4-BE49-F238E27FC236}">
                <a16:creationId xmlns:a16="http://schemas.microsoft.com/office/drawing/2014/main" id="{EE1967AF-2248-4945-89B9-35FDA4F0F531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971800"/>
            <a:ext cx="7191375" cy="1890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65" name="Picture 13">
            <a:extLst>
              <a:ext uri="{FF2B5EF4-FFF2-40B4-BE49-F238E27FC236}">
                <a16:creationId xmlns:a16="http://schemas.microsoft.com/office/drawing/2014/main" id="{395B789D-32A8-784F-9A67-01C3D2CA55A7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1336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66" name="Picture 14">
            <a:extLst>
              <a:ext uri="{FF2B5EF4-FFF2-40B4-BE49-F238E27FC236}">
                <a16:creationId xmlns:a16="http://schemas.microsoft.com/office/drawing/2014/main" id="{5F8451BB-5E7E-4946-8596-EC2BCED0F9F0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19050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67" name="Picture 15">
            <a:extLst>
              <a:ext uri="{FF2B5EF4-FFF2-40B4-BE49-F238E27FC236}">
                <a16:creationId xmlns:a16="http://schemas.microsoft.com/office/drawing/2014/main" id="{265C57DA-010C-BA4B-9746-1E209D777267}"/>
              </a:ext>
            </a:extLst>
          </p:cNvPr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6764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61168" name="Rectangle 16">
            <a:extLst>
              <a:ext uri="{FF2B5EF4-FFF2-40B4-BE49-F238E27FC236}">
                <a16:creationId xmlns:a16="http://schemas.microsoft.com/office/drawing/2014/main" id="{41299947-D7A4-404D-BD8A-F5D2E0F64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1295400"/>
            <a:ext cx="946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AS 701</a:t>
            </a:r>
          </a:p>
        </p:txBody>
      </p:sp>
      <p:sp>
        <p:nvSpPr>
          <p:cNvPr id="561169" name="Rectangle 17">
            <a:extLst>
              <a:ext uri="{FF2B5EF4-FFF2-40B4-BE49-F238E27FC236}">
                <a16:creationId xmlns:a16="http://schemas.microsoft.com/office/drawing/2014/main" id="{643B86EF-3DC1-4A4D-82B8-3FD267A99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447800"/>
            <a:ext cx="1073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AS 1239</a:t>
            </a:r>
          </a:p>
        </p:txBody>
      </p:sp>
      <p:sp>
        <p:nvSpPr>
          <p:cNvPr id="561170" name="Rectangle 18">
            <a:extLst>
              <a:ext uri="{FF2B5EF4-FFF2-40B4-BE49-F238E27FC236}">
                <a16:creationId xmlns:a16="http://schemas.microsoft.com/office/drawing/2014/main" id="{60FB6E15-6DE9-5747-93A0-1B798CE83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886200"/>
            <a:ext cx="1073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AS 7018</a:t>
            </a:r>
          </a:p>
        </p:txBody>
      </p:sp>
      <p:sp>
        <p:nvSpPr>
          <p:cNvPr id="561171" name="Text Box 19">
            <a:extLst>
              <a:ext uri="{FF2B5EF4-FFF2-40B4-BE49-F238E27FC236}">
                <a16:creationId xmlns:a16="http://schemas.microsoft.com/office/drawing/2014/main" id="{718C78EA-D4E0-5740-BDB1-90AF027305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914400"/>
            <a:ext cx="96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UUNet</a:t>
            </a:r>
          </a:p>
        </p:txBody>
      </p:sp>
      <p:sp>
        <p:nvSpPr>
          <p:cNvPr id="561172" name="Text Box 20">
            <a:extLst>
              <a:ext uri="{FF2B5EF4-FFF2-40B4-BE49-F238E27FC236}">
                <a16:creationId xmlns:a16="http://schemas.microsoft.com/office/drawing/2014/main" id="{E6CD57CD-9B1A-F948-B731-E6A618F67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3352800"/>
            <a:ext cx="239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             AT&amp;T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 Common Backbone</a:t>
            </a:r>
          </a:p>
        </p:txBody>
      </p:sp>
      <p:sp>
        <p:nvSpPr>
          <p:cNvPr id="561173" name="Text Box 21">
            <a:extLst>
              <a:ext uri="{FF2B5EF4-FFF2-40B4-BE49-F238E27FC236}">
                <a16:creationId xmlns:a16="http://schemas.microsoft.com/office/drawing/2014/main" id="{8E298D35-FAF0-CD4B-BF7B-0E460B1E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066800"/>
            <a:ext cx="9175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Sprint</a:t>
            </a:r>
          </a:p>
        </p:txBody>
      </p:sp>
      <p:pic>
        <p:nvPicPr>
          <p:cNvPr id="561174" name="Picture 22">
            <a:extLst>
              <a:ext uri="{FF2B5EF4-FFF2-40B4-BE49-F238E27FC236}">
                <a16:creationId xmlns:a16="http://schemas.microsoft.com/office/drawing/2014/main" id="{C0146768-D1B1-C44F-908F-B3A8A367CE21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33528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75" name="Picture 23">
            <a:extLst>
              <a:ext uri="{FF2B5EF4-FFF2-40B4-BE49-F238E27FC236}">
                <a16:creationId xmlns:a16="http://schemas.microsoft.com/office/drawing/2014/main" id="{189658B2-D318-FC4D-BF2D-C0B97634EDD9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0480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76" name="Picture 24">
            <a:extLst>
              <a:ext uri="{FF2B5EF4-FFF2-40B4-BE49-F238E27FC236}">
                <a16:creationId xmlns:a16="http://schemas.microsoft.com/office/drawing/2014/main" id="{AFCEC8E3-6755-374E-96BA-82EDCFA43B6F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2098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77" name="Picture 25">
            <a:extLst>
              <a:ext uri="{FF2B5EF4-FFF2-40B4-BE49-F238E27FC236}">
                <a16:creationId xmlns:a16="http://schemas.microsoft.com/office/drawing/2014/main" id="{961FF856-B7EC-9643-8C61-B9164A86CF67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30480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78" name="Picture 26">
            <a:extLst>
              <a:ext uri="{FF2B5EF4-FFF2-40B4-BE49-F238E27FC236}">
                <a16:creationId xmlns:a16="http://schemas.microsoft.com/office/drawing/2014/main" id="{8B8261FF-4144-B342-8724-7E97FD1C6073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32766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79" name="Picture 27">
            <a:extLst>
              <a:ext uri="{FF2B5EF4-FFF2-40B4-BE49-F238E27FC236}">
                <a16:creationId xmlns:a16="http://schemas.microsoft.com/office/drawing/2014/main" id="{7A7EA8CA-9116-5C49-B29D-BFC990F8553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5105400"/>
            <a:ext cx="457200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61180" name="Text Box 28">
            <a:extLst>
              <a:ext uri="{FF2B5EF4-FFF2-40B4-BE49-F238E27FC236}">
                <a16:creationId xmlns:a16="http://schemas.microsoft.com/office/drawing/2014/main" id="{019F7630-974B-5C42-A77D-966244762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5486400"/>
            <a:ext cx="2381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Fidelity Investments</a:t>
            </a:r>
          </a:p>
        </p:txBody>
      </p:sp>
      <p:pic>
        <p:nvPicPr>
          <p:cNvPr id="561181" name="Picture 29">
            <a:extLst>
              <a:ext uri="{FF2B5EF4-FFF2-40B4-BE49-F238E27FC236}">
                <a16:creationId xmlns:a16="http://schemas.microsoft.com/office/drawing/2014/main" id="{19B2B1C1-4387-7547-955E-6B8BC562F88E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51054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82" name="Picture 30">
            <a:extLst>
              <a:ext uri="{FF2B5EF4-FFF2-40B4-BE49-F238E27FC236}">
                <a16:creationId xmlns:a16="http://schemas.microsoft.com/office/drawing/2014/main" id="{CF89FA7F-ACA6-9C44-B9F2-B826CC4290A8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1816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83" name="Picture 31">
            <a:extLst>
              <a:ext uri="{FF2B5EF4-FFF2-40B4-BE49-F238E27FC236}">
                <a16:creationId xmlns:a16="http://schemas.microsoft.com/office/drawing/2014/main" id="{118B04AB-5685-D94C-9E63-375EC7CCC4B3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41148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84" name="Picture 32">
            <a:extLst>
              <a:ext uri="{FF2B5EF4-FFF2-40B4-BE49-F238E27FC236}">
                <a16:creationId xmlns:a16="http://schemas.microsoft.com/office/drawing/2014/main" id="{95001464-5B00-AE4A-B38D-ACD23FB9557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4800600"/>
            <a:ext cx="2667000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61185" name="Line 33">
            <a:extLst>
              <a:ext uri="{FF2B5EF4-FFF2-40B4-BE49-F238E27FC236}">
                <a16:creationId xmlns:a16="http://schemas.microsoft.com/office/drawing/2014/main" id="{3BC09172-C1AE-BA45-99A2-5C1A364E16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05600" y="4343400"/>
            <a:ext cx="990600" cy="4572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61186" name="Line 34">
            <a:extLst>
              <a:ext uri="{FF2B5EF4-FFF2-40B4-BE49-F238E27FC236}">
                <a16:creationId xmlns:a16="http://schemas.microsoft.com/office/drawing/2014/main" id="{5CBECD3B-FDB3-9547-AF7C-B5F3307F28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6200" y="2057400"/>
            <a:ext cx="228600" cy="28194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61187" name="Picture 35">
            <a:extLst>
              <a:ext uri="{FF2B5EF4-FFF2-40B4-BE49-F238E27FC236}">
                <a16:creationId xmlns:a16="http://schemas.microsoft.com/office/drawing/2014/main" id="{86488EA9-6FEA-6A49-833B-0C16EBCC8C67}"/>
              </a:ext>
            </a:extLst>
          </p:cNvPr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18288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88" name="Picture 36">
            <a:extLst>
              <a:ext uri="{FF2B5EF4-FFF2-40B4-BE49-F238E27FC236}">
                <a16:creationId xmlns:a16="http://schemas.microsoft.com/office/drawing/2014/main" id="{41270F3C-92CD-0543-B357-CAF39FB41A54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7244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61189" name="Picture 37">
            <a:extLst>
              <a:ext uri="{FF2B5EF4-FFF2-40B4-BE49-F238E27FC236}">
                <a16:creationId xmlns:a16="http://schemas.microsoft.com/office/drawing/2014/main" id="{CB1E6903-B9B3-4A49-9124-581C8234E56E}"/>
              </a:ext>
            </a:extLst>
          </p:cNvPr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191000"/>
            <a:ext cx="763588" cy="48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61190" name="Text Box 38">
            <a:extLst>
              <a:ext uri="{FF2B5EF4-FFF2-40B4-BE49-F238E27FC236}">
                <a16:creationId xmlns:a16="http://schemas.microsoft.com/office/drawing/2014/main" id="{3B40172D-D622-4747-AC02-44E13D288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105400"/>
            <a:ext cx="1885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AT&amp;T Research</a:t>
            </a:r>
          </a:p>
        </p:txBody>
      </p:sp>
      <p:sp>
        <p:nvSpPr>
          <p:cNvPr id="561191" name="Rectangle 39">
            <a:extLst>
              <a:ext uri="{FF2B5EF4-FFF2-40B4-BE49-F238E27FC236}">
                <a16:creationId xmlns:a16="http://schemas.microsoft.com/office/drawing/2014/main" id="{20D42C18-A882-E445-B6DC-8743F66B5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9800"/>
            <a:ext cx="1600200" cy="3429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207.104.168.0/24</a:t>
            </a:r>
          </a:p>
        </p:txBody>
      </p:sp>
      <p:sp>
        <p:nvSpPr>
          <p:cNvPr id="561192" name="Rectangle 40">
            <a:extLst>
              <a:ext uri="{FF2B5EF4-FFF2-40B4-BE49-F238E27FC236}">
                <a16:creationId xmlns:a16="http://schemas.microsoft.com/office/drawing/2014/main" id="{7F1AAB12-0DC5-F44A-B80B-3B732AB7A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5486400"/>
            <a:ext cx="1073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AS 6431</a:t>
            </a:r>
          </a:p>
        </p:txBody>
      </p:sp>
      <p:sp>
        <p:nvSpPr>
          <p:cNvPr id="561193" name="Rectangle 41">
            <a:extLst>
              <a:ext uri="{FF2B5EF4-FFF2-40B4-BE49-F238E27FC236}">
                <a16:creationId xmlns:a16="http://schemas.microsoft.com/office/drawing/2014/main" id="{CE9965D8-4B4C-BB45-86E2-F497B84B3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867400"/>
            <a:ext cx="1200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AS 11040</a:t>
            </a:r>
          </a:p>
        </p:txBody>
      </p:sp>
      <p:sp>
        <p:nvSpPr>
          <p:cNvPr id="561194" name="Rectangle 42">
            <a:extLst>
              <a:ext uri="{FF2B5EF4-FFF2-40B4-BE49-F238E27FC236}">
                <a16:creationId xmlns:a16="http://schemas.microsoft.com/office/drawing/2014/main" id="{382CCE4B-E9B0-3A45-AC6E-AF6AC9CFF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6019800"/>
            <a:ext cx="1600200" cy="3429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192.223.184.0/21</a:t>
            </a:r>
          </a:p>
        </p:txBody>
      </p:sp>
      <p:sp>
        <p:nvSpPr>
          <p:cNvPr id="561195" name="Rectangle 43">
            <a:extLst>
              <a:ext uri="{FF2B5EF4-FFF2-40B4-BE49-F238E27FC236}">
                <a16:creationId xmlns:a16="http://schemas.microsoft.com/office/drawing/2014/main" id="{3555F49E-87E5-0248-9FB0-BB85325C8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1066800"/>
            <a:ext cx="1403350" cy="3429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rPr>
              <a:t>134.244.0.0/16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D50F210-CEA5-33B0-07C1-FDEE561FDB45}"/>
              </a:ext>
            </a:extLst>
          </p:cNvPr>
          <p:cNvSpPr txBox="1"/>
          <p:nvPr/>
        </p:nvSpPr>
        <p:spPr>
          <a:xfrm>
            <a:off x="224016" y="4869210"/>
            <a:ext cx="141577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Gateway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Routers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(border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routers)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7B541BE5-4428-3B29-EB68-DC34D94414DC}"/>
              </a:ext>
            </a:extLst>
          </p:cNvPr>
          <p:cNvSpPr/>
          <p:nvPr/>
        </p:nvSpPr>
        <p:spPr>
          <a:xfrm>
            <a:off x="196612" y="2650435"/>
            <a:ext cx="412988" cy="2305878"/>
          </a:xfrm>
          <a:custGeom>
            <a:avLst/>
            <a:gdLst>
              <a:gd name="connsiteX0" fmla="*/ 412988 w 412988"/>
              <a:gd name="connsiteY0" fmla="*/ 2305878 h 2305878"/>
              <a:gd name="connsiteX1" fmla="*/ 2171 w 412988"/>
              <a:gd name="connsiteY1" fmla="*/ 649356 h 2305878"/>
              <a:gd name="connsiteX2" fmla="*/ 280466 w 412988"/>
              <a:gd name="connsiteY2" fmla="*/ 0 h 2305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2988" h="2305878">
                <a:moveTo>
                  <a:pt x="412988" y="2305878"/>
                </a:moveTo>
                <a:cubicBezTo>
                  <a:pt x="218623" y="1669773"/>
                  <a:pt x="24258" y="1033669"/>
                  <a:pt x="2171" y="649356"/>
                </a:cubicBezTo>
                <a:cubicBezTo>
                  <a:pt x="-19916" y="265043"/>
                  <a:pt x="130275" y="132521"/>
                  <a:pt x="280466" y="0"/>
                </a:cubicBezTo>
              </a:path>
            </a:pathLst>
          </a:custGeom>
          <a:noFill/>
          <a:ln w="34925">
            <a:solidFill>
              <a:srgbClr val="00B05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9BAC9135-D3C9-DAC9-935B-22B978E79BC2}"/>
              </a:ext>
            </a:extLst>
          </p:cNvPr>
          <p:cNvSpPr/>
          <p:nvPr/>
        </p:nvSpPr>
        <p:spPr>
          <a:xfrm rot="1707798">
            <a:off x="451193" y="3333206"/>
            <a:ext cx="638378" cy="1560238"/>
          </a:xfrm>
          <a:custGeom>
            <a:avLst/>
            <a:gdLst>
              <a:gd name="connsiteX0" fmla="*/ 412988 w 412988"/>
              <a:gd name="connsiteY0" fmla="*/ 2305878 h 2305878"/>
              <a:gd name="connsiteX1" fmla="*/ 2171 w 412988"/>
              <a:gd name="connsiteY1" fmla="*/ 649356 h 2305878"/>
              <a:gd name="connsiteX2" fmla="*/ 280466 w 412988"/>
              <a:gd name="connsiteY2" fmla="*/ 0 h 2305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2988" h="2305878">
                <a:moveTo>
                  <a:pt x="412988" y="2305878"/>
                </a:moveTo>
                <a:cubicBezTo>
                  <a:pt x="218623" y="1669773"/>
                  <a:pt x="24258" y="1033669"/>
                  <a:pt x="2171" y="649356"/>
                </a:cubicBezTo>
                <a:cubicBezTo>
                  <a:pt x="-19916" y="265043"/>
                  <a:pt x="130275" y="132521"/>
                  <a:pt x="280466" y="0"/>
                </a:cubicBezTo>
              </a:path>
            </a:pathLst>
          </a:custGeom>
          <a:noFill/>
          <a:ln w="34925">
            <a:solidFill>
              <a:srgbClr val="00B05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BB7AE82B-D8D3-926C-0A61-4EA083983D39}"/>
              </a:ext>
            </a:extLst>
          </p:cNvPr>
          <p:cNvSpPr/>
          <p:nvPr/>
        </p:nvSpPr>
        <p:spPr>
          <a:xfrm>
            <a:off x="1426334" y="4629116"/>
            <a:ext cx="1563756" cy="610520"/>
          </a:xfrm>
          <a:custGeom>
            <a:avLst/>
            <a:gdLst>
              <a:gd name="connsiteX0" fmla="*/ 0 w 1563756"/>
              <a:gd name="connsiteY0" fmla="*/ 583096 h 610520"/>
              <a:gd name="connsiteX1" fmla="*/ 1152939 w 1563756"/>
              <a:gd name="connsiteY1" fmla="*/ 543339 h 610520"/>
              <a:gd name="connsiteX2" fmla="*/ 1563756 w 1563756"/>
              <a:gd name="connsiteY2" fmla="*/ 0 h 61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3756" h="610520">
                <a:moveTo>
                  <a:pt x="0" y="583096"/>
                </a:moveTo>
                <a:cubicBezTo>
                  <a:pt x="446156" y="611809"/>
                  <a:pt x="892313" y="640522"/>
                  <a:pt x="1152939" y="543339"/>
                </a:cubicBezTo>
                <a:cubicBezTo>
                  <a:pt x="1413565" y="446156"/>
                  <a:pt x="1488660" y="223078"/>
                  <a:pt x="1563756" y="0"/>
                </a:cubicBezTo>
              </a:path>
            </a:pathLst>
          </a:custGeom>
          <a:noFill/>
          <a:ln w="34925">
            <a:solidFill>
              <a:srgbClr val="00B05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25006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524D5383-5D77-EB48-B6F3-0678C6B319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1DB15C9-BF7D-0148-AA39-63F16F7596B3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1938" name="Rectangle 2">
            <a:extLst>
              <a:ext uri="{FF2B5EF4-FFF2-40B4-BE49-F238E27FC236}">
                <a16:creationId xmlns:a16="http://schemas.microsoft.com/office/drawing/2014/main" id="{995F8520-3C99-5E49-AA89-DE5DBEB5DC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Autonomous Routing Domains</a:t>
            </a:r>
          </a:p>
        </p:txBody>
      </p:sp>
      <p:sp>
        <p:nvSpPr>
          <p:cNvPr id="551939" name="Text Box 3">
            <a:extLst>
              <a:ext uri="{FF2B5EF4-FFF2-40B4-BE49-F238E27FC236}">
                <a16:creationId xmlns:a16="http://schemas.microsoft.com/office/drawing/2014/main" id="{ED67681D-7E6E-644E-82F9-67F69EF88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828800"/>
            <a:ext cx="8289925" cy="118745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 collection of physical networks glued together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using IP, that have a unified administrative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routing policy.</a:t>
            </a:r>
          </a:p>
        </p:txBody>
      </p:sp>
      <p:sp>
        <p:nvSpPr>
          <p:cNvPr id="551940" name="Rectangle 4">
            <a:extLst>
              <a:ext uri="{FF2B5EF4-FFF2-40B4-BE49-F238E27FC236}">
                <a16:creationId xmlns:a16="http://schemas.microsoft.com/office/drawing/2014/main" id="{DF34EB94-2B81-7E43-A632-913B218F1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3581400"/>
            <a:ext cx="53340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Campus networks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Corporate networks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ISP Internal networks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5996069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254E45D3-46E6-014E-B0D4-6D47A31E79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25166E-4213-2E47-8946-7E946362D7A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3986" name="Rectangle 2">
            <a:extLst>
              <a:ext uri="{FF2B5EF4-FFF2-40B4-BE49-F238E27FC236}">
                <a16:creationId xmlns:a16="http://schemas.microsoft.com/office/drawing/2014/main" id="{B62E6ECB-B87F-F54D-B912-82E45E6A1A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Autonomous Systems (ASes)</a:t>
            </a:r>
          </a:p>
        </p:txBody>
      </p:sp>
      <p:sp>
        <p:nvSpPr>
          <p:cNvPr id="553987" name="Text Box 3">
            <a:extLst>
              <a:ext uri="{FF2B5EF4-FFF2-40B4-BE49-F238E27FC236}">
                <a16:creationId xmlns:a16="http://schemas.microsoft.com/office/drawing/2014/main" id="{3D2419C1-1DC8-E240-9E2F-A27AAFB14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905000"/>
            <a:ext cx="8032750" cy="64135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An autonomous system is an autonomous routing domain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that has been assigned an Autonomous System Number (ASN).</a:t>
            </a:r>
          </a:p>
        </p:txBody>
      </p:sp>
      <p:grpSp>
        <p:nvGrpSpPr>
          <p:cNvPr id="10244" name="Group 4">
            <a:extLst>
              <a:ext uri="{FF2B5EF4-FFF2-40B4-BE49-F238E27FC236}">
                <a16:creationId xmlns:a16="http://schemas.microsoft.com/office/drawing/2014/main" id="{A35314EE-5CF9-E547-B773-C48A8FB0FED4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3124200"/>
            <a:ext cx="8077200" cy="2438400"/>
            <a:chOff x="384" y="2496"/>
            <a:chExt cx="5088" cy="1536"/>
          </a:xfrm>
        </p:grpSpPr>
        <p:sp>
          <p:nvSpPr>
            <p:cNvPr id="553989" name="Rectangle 5">
              <a:extLst>
                <a:ext uri="{FF2B5EF4-FFF2-40B4-BE49-F238E27FC236}">
                  <a16:creationId xmlns:a16="http://schemas.microsoft.com/office/drawing/2014/main" id="{CC3A8AA0-2653-7545-848A-60ECB89C1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2496"/>
              <a:ext cx="5088" cy="1536"/>
            </a:xfrm>
            <a:prstGeom prst="rect">
              <a:avLst/>
            </a:prstGeom>
            <a:solidFill>
              <a:schemeClr val="bg1"/>
            </a:solidFill>
            <a:ln w="76200" cmpd="tri">
              <a:solidFill>
                <a:srgbClr val="FF669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53990" name="Text Box 6">
              <a:extLst>
                <a:ext uri="{FF2B5EF4-FFF2-40B4-BE49-F238E27FC236}">
                  <a16:creationId xmlns:a16="http://schemas.microsoft.com/office/drawing/2014/main" id="{51048712-97B3-304C-A5CE-9DB145D45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8" y="3312"/>
              <a:ext cx="3653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RFC 1930: Guidelines for creation, selection,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and registration of an Autonomous System</a:t>
              </a:r>
            </a:p>
          </p:txBody>
        </p:sp>
        <p:sp>
          <p:nvSpPr>
            <p:cNvPr id="553991" name="Text Box 7">
              <a:extLst>
                <a:ext uri="{FF2B5EF4-FFF2-40B4-BE49-F238E27FC236}">
                  <a16:creationId xmlns:a16="http://schemas.microsoft.com/office/drawing/2014/main" id="{215C6B39-9353-5545-9336-575FAAED27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2592"/>
              <a:ext cx="4755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  <a:cs typeface="+mn-cs"/>
                </a:rPr>
                <a:t>… </a:t>
              </a: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  <a:cs typeface="+mn-cs"/>
                </a:rPr>
                <a:t>the administration of an AS appears to other ASes to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  <a:cs typeface="+mn-cs"/>
                </a:rPr>
                <a:t>have a single coherent interior routing plan and presents a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  <a:cs typeface="+mn-cs"/>
                </a:rPr>
                <a:t>consistent picture of what networks are reachable through it.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8660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C340FD80-4879-954D-A62E-743A571357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879433-9526-6944-BA20-CD6539B177A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6034" name="Rectangle 2">
            <a:extLst>
              <a:ext uri="{FF2B5EF4-FFF2-40B4-BE49-F238E27FC236}">
                <a16:creationId xmlns:a16="http://schemas.microsoft.com/office/drawing/2014/main" id="{CF0FCD76-2858-AC44-B42A-734CA839F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838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AS Numbers (ASNs)</a:t>
            </a:r>
          </a:p>
        </p:txBody>
      </p:sp>
      <p:sp>
        <p:nvSpPr>
          <p:cNvPr id="556035" name="Text Box 3">
            <a:extLst>
              <a:ext uri="{FF2B5EF4-FFF2-40B4-BE49-F238E27FC236}">
                <a16:creationId xmlns:a16="http://schemas.microsoft.com/office/drawing/2014/main" id="{F5D17B1B-1FFD-3843-A0CD-212E3CFC8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380" y="1198860"/>
            <a:ext cx="533364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ASNs are 16 and 32 bit values.</a:t>
            </a:r>
          </a:p>
        </p:txBody>
      </p:sp>
      <p:sp>
        <p:nvSpPr>
          <p:cNvPr id="556036" name="Text Box 4">
            <a:extLst>
              <a:ext uri="{FF2B5EF4-FFF2-40B4-BE49-F238E27FC236}">
                <a16:creationId xmlns:a16="http://schemas.microsoft.com/office/drawing/2014/main" id="{A4DEB533-CD22-3644-BC5E-F0F599808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600200"/>
            <a:ext cx="59213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64512 </a:t>
            </a: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through 65535 are “private”</a:t>
            </a:r>
          </a:p>
        </p:txBody>
      </p:sp>
      <p:sp>
        <p:nvSpPr>
          <p:cNvPr id="556037" name="Rectangle 5">
            <a:extLst>
              <a:ext uri="{FF2B5EF4-FFF2-40B4-BE49-F238E27FC236}">
                <a16:creationId xmlns:a16="http://schemas.microsoft.com/office/drawing/2014/main" id="{CAC68629-7C3C-AB4E-BCFD-37D9FC4A4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2514600"/>
            <a:ext cx="7772400" cy="3733800"/>
          </a:xfrm>
          <a:prstGeom prst="rect">
            <a:avLst/>
          </a:prstGeom>
          <a:noFill/>
          <a:ln w="9525">
            <a:solidFill>
              <a:srgbClr val="33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Genuity: 1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MIT: 3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Harvard: 11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UC San Diego: 7377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AT&amp;T: 7018, 6341, 5074, …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UUNET: 701, 702, 284, 12199, 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Sprint: 1239, 1240, 6211, 6242, 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…</a:t>
            </a:r>
          </a:p>
        </p:txBody>
      </p:sp>
      <p:sp>
        <p:nvSpPr>
          <p:cNvPr id="556038" name="Text Box 6">
            <a:extLst>
              <a:ext uri="{FF2B5EF4-FFF2-40B4-BE49-F238E27FC236}">
                <a16:creationId xmlns:a16="http://schemas.microsoft.com/office/drawing/2014/main" id="{EDF77D4F-0A1C-584D-A164-23D47858F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6248400"/>
            <a:ext cx="5478463" cy="396875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ASNs represent units of routing policy</a:t>
            </a:r>
          </a:p>
        </p:txBody>
      </p:sp>
      <p:sp>
        <p:nvSpPr>
          <p:cNvPr id="556039" name="Text Box 7">
            <a:extLst>
              <a:ext uri="{FF2B5EF4-FFF2-40B4-BE49-F238E27FC236}">
                <a16:creationId xmlns:a16="http://schemas.microsoft.com/office/drawing/2014/main" id="{735B8151-FD6C-9843-8A0A-05CE374CD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2057400"/>
            <a:ext cx="4972050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Currently over 11,000 in use.</a:t>
            </a:r>
          </a:p>
        </p:txBody>
      </p:sp>
    </p:spTree>
    <p:extLst>
      <p:ext uri="{BB962C8B-B14F-4D97-AF65-F5344CB8AC3E}">
        <p14:creationId xmlns:p14="http://schemas.microsoft.com/office/powerpoint/2010/main" val="16863893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3750" y="1302987"/>
            <a:ext cx="8192217" cy="910047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dirty="0">
                <a:cs typeface="Gill Sans MT"/>
              </a:rPr>
              <a:t>aggregate routers into regions known as</a:t>
            </a:r>
            <a:r>
              <a:rPr lang="en-US" dirty="0">
                <a:solidFill>
                  <a:srgbClr val="FF0000"/>
                </a:solidFill>
                <a:cs typeface="Gill Sans MT"/>
              </a:rPr>
              <a:t> </a:t>
            </a:r>
            <a:r>
              <a:rPr lang="ja-JP" altLang="en-US" dirty="0">
                <a:solidFill>
                  <a:srgbClr val="CC0000"/>
                </a:solidFill>
                <a:cs typeface="Gill Sans MT"/>
              </a:rPr>
              <a:t>“</a:t>
            </a:r>
            <a:r>
              <a:rPr lang="en-US" altLang="ja-JP" dirty="0">
                <a:solidFill>
                  <a:srgbClr val="CC0000"/>
                </a:solidFill>
                <a:cs typeface="Gill Sans MT"/>
              </a:rPr>
              <a:t>autonomous systems</a:t>
            </a:r>
            <a:r>
              <a:rPr lang="ja-JP" altLang="en-US" dirty="0">
                <a:solidFill>
                  <a:srgbClr val="CC0000"/>
                </a:solidFill>
                <a:cs typeface="Gill Sans MT"/>
              </a:rPr>
              <a:t>”</a:t>
            </a:r>
            <a:r>
              <a:rPr lang="en-US" altLang="ja-JP" dirty="0">
                <a:solidFill>
                  <a:srgbClr val="CC0000"/>
                </a:solidFill>
                <a:cs typeface="Gill Sans MT"/>
              </a:rPr>
              <a:t> (AS) (a.k.a. “domains”)</a:t>
            </a:r>
            <a:endParaRPr lang="en-US" dirty="0"/>
          </a:p>
        </p:txBody>
      </p:sp>
      <p:sp>
        <p:nvSpPr>
          <p:cNvPr id="14438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06150" y="2636395"/>
            <a:ext cx="3748232" cy="1934001"/>
          </a:xfrm>
        </p:spPr>
        <p:txBody>
          <a:bodyPr>
            <a:normAutofit fontScale="92500" lnSpcReduction="10000"/>
          </a:bodyPr>
          <a:lstStyle/>
          <a:p>
            <a:pPr>
              <a:buFont typeface="Wingdings" charset="0"/>
              <a:buNone/>
            </a:pPr>
            <a:r>
              <a:rPr lang="en-US" dirty="0">
                <a:solidFill>
                  <a:srgbClr val="000090"/>
                </a:solidFill>
              </a:rPr>
              <a:t>inter-AS routing</a:t>
            </a:r>
          </a:p>
          <a:p>
            <a:r>
              <a:rPr lang="en-US" sz="2400" dirty="0"/>
              <a:t>routing among </a:t>
            </a:r>
            <a:r>
              <a:rPr lang="en-US" sz="2400" dirty="0" err="1"/>
              <a:t>AS’es</a:t>
            </a:r>
            <a:endParaRPr lang="en-US" sz="2400" dirty="0"/>
          </a:p>
          <a:p>
            <a:r>
              <a:rPr lang="en-US" sz="2400" dirty="0"/>
              <a:t>gateways perform inter-domain routing (as well as intra-domain routing)</a:t>
            </a:r>
          </a:p>
        </p:txBody>
      </p:sp>
      <p:pic>
        <p:nvPicPr>
          <p:cNvPr id="14438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7831792" cy="212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241300"/>
            <a:ext cx="8144020" cy="885825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Internet approach to scalable routing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74560" y="2540178"/>
            <a:ext cx="4246080" cy="3912704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intra-AS routing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routing among hosts, routers in same AS (“network”)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all routers in AS must run </a:t>
            </a:r>
            <a:r>
              <a:rPr kumimoji="0" lang="en-US" altLang="ja-JP" sz="24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same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intra-domain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routers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different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AS can run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different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intra-domain routing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gateway router: at “edge” of its own AS, has link(s) to router(s) in other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AS’es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590891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510D783-9949-698F-7088-5AD28ED685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3E8D0551-35E0-7D60-CBE3-657A1262C8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095" y="1239915"/>
            <a:ext cx="7557025" cy="3989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CC04308-0BDF-FEBC-B320-FE834A0586C2}"/>
              </a:ext>
            </a:extLst>
          </p:cNvPr>
          <p:cNvSpPr txBox="1"/>
          <p:nvPr/>
        </p:nvSpPr>
        <p:spPr>
          <a:xfrm>
            <a:off x="1191651" y="6035330"/>
            <a:ext cx="27320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Example of “Stub AS”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99CD640A-D475-4BC7-A596-664A746835F1}"/>
              </a:ext>
            </a:extLst>
          </p:cNvPr>
          <p:cNvSpPr/>
          <p:nvPr/>
        </p:nvSpPr>
        <p:spPr>
          <a:xfrm>
            <a:off x="1239923" y="5300870"/>
            <a:ext cx="1317747" cy="781878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C0595F4-39CE-4FD0-C78F-0DCE8BD0894C}"/>
              </a:ext>
            </a:extLst>
          </p:cNvPr>
          <p:cNvSpPr txBox="1"/>
          <p:nvPr/>
        </p:nvSpPr>
        <p:spPr>
          <a:xfrm>
            <a:off x="4764025" y="276458"/>
            <a:ext cx="273203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Example of “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Multihome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 Stub AS”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C25FE9E-C558-6CD6-889F-8BD11B348403}"/>
              </a:ext>
            </a:extLst>
          </p:cNvPr>
          <p:cNvSpPr/>
          <p:nvPr/>
        </p:nvSpPr>
        <p:spPr>
          <a:xfrm flipV="1">
            <a:off x="3446278" y="481712"/>
            <a:ext cx="1317747" cy="710733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A9E5FC2-4ABF-FAE6-9F45-DBAE56FE0546}"/>
              </a:ext>
            </a:extLst>
          </p:cNvPr>
          <p:cNvSpPr txBox="1"/>
          <p:nvPr/>
        </p:nvSpPr>
        <p:spPr>
          <a:xfrm>
            <a:off x="5888248" y="4956386"/>
            <a:ext cx="321563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Example of “Transit AS”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CC54685-A7D3-628D-16D5-F310F1E9A0E0}"/>
              </a:ext>
            </a:extLst>
          </p:cNvPr>
          <p:cNvSpPr/>
          <p:nvPr/>
        </p:nvSpPr>
        <p:spPr>
          <a:xfrm>
            <a:off x="4812297" y="3431258"/>
            <a:ext cx="1317747" cy="1651967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809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7" grpId="0"/>
      <p:bldP spid="8" grpId="0" animBg="1"/>
      <p:bldP spid="9" grpId="0"/>
      <p:bldP spid="1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229D3B-D090-C9E5-D2A3-D6053736F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08C45952-6181-DE6E-186F-1B944A7A14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450" y="0"/>
            <a:ext cx="75311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A9CE633-84A1-2D9B-B2A3-73480A45F104}"/>
              </a:ext>
            </a:extLst>
          </p:cNvPr>
          <p:cNvSpPr txBox="1"/>
          <p:nvPr/>
        </p:nvSpPr>
        <p:spPr>
          <a:xfrm>
            <a:off x="7547" y="4696365"/>
            <a:ext cx="27320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BGP speakers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D4531645-8B38-C3BE-7E5A-5BCDAB92445B}"/>
              </a:ext>
            </a:extLst>
          </p:cNvPr>
          <p:cNvSpPr/>
          <p:nvPr/>
        </p:nvSpPr>
        <p:spPr>
          <a:xfrm rot="4465445">
            <a:off x="846232" y="2976193"/>
            <a:ext cx="1620305" cy="1481690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405A8BB3-1C02-8E0F-8460-FC3876717A6B}"/>
              </a:ext>
            </a:extLst>
          </p:cNvPr>
          <p:cNvSpPr/>
          <p:nvPr/>
        </p:nvSpPr>
        <p:spPr>
          <a:xfrm rot="3984415" flipH="1">
            <a:off x="2253016" y="3535495"/>
            <a:ext cx="1278386" cy="3173876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384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2"/>
          <p:cNvGrpSpPr>
            <a:grpSpLocks/>
          </p:cNvGrpSpPr>
          <p:nvPr/>
        </p:nvGrpSpPr>
        <p:grpSpPr bwMode="auto">
          <a:xfrm>
            <a:off x="204788" y="1254125"/>
            <a:ext cx="6178550" cy="4388535"/>
            <a:chOff x="0" y="878"/>
            <a:chExt cx="4232" cy="2976"/>
          </a:xfrm>
        </p:grpSpPr>
        <p:sp>
          <p:nvSpPr>
            <p:cNvPr id="145415" name="Freeform 3"/>
            <p:cNvSpPr>
              <a:spLocks/>
            </p:cNvSpPr>
            <p:nvPr/>
          </p:nvSpPr>
          <p:spPr bwMode="auto">
            <a:xfrm>
              <a:off x="2621" y="1050"/>
              <a:ext cx="1611" cy="1025"/>
            </a:xfrm>
            <a:custGeom>
              <a:avLst/>
              <a:gdLst>
                <a:gd name="T0" fmla="*/ 1063 w 1162"/>
                <a:gd name="T1" fmla="*/ 49351 h 543"/>
                <a:gd name="T2" fmla="*/ 6960 w 1162"/>
                <a:gd name="T3" fmla="*/ 4162 h 543"/>
                <a:gd name="T4" fmla="*/ 17785 w 1162"/>
                <a:gd name="T5" fmla="*/ 23973 h 543"/>
                <a:gd name="T6" fmla="*/ 21649 w 1162"/>
                <a:gd name="T7" fmla="*/ 72662 h 543"/>
                <a:gd name="T8" fmla="*/ 19828 w 1162"/>
                <a:gd name="T9" fmla="*/ 137161 h 543"/>
                <a:gd name="T10" fmla="*/ 11083 w 1162"/>
                <a:gd name="T11" fmla="*/ 164591 h 543"/>
                <a:gd name="T12" fmla="*/ 1657 w 1162"/>
                <a:gd name="T13" fmla="*/ 133650 h 543"/>
                <a:gd name="T14" fmla="*/ 1063 w 1162"/>
                <a:gd name="T15" fmla="*/ 49351 h 5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62"/>
                <a:gd name="T25" fmla="*/ 0 h 543"/>
                <a:gd name="T26" fmla="*/ 1162 w 1162"/>
                <a:gd name="T27" fmla="*/ 543 h 5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62" h="543">
                  <a:moveTo>
                    <a:pt x="56" y="162"/>
                  </a:moveTo>
                  <a:cubicBezTo>
                    <a:pt x="115" y="100"/>
                    <a:pt x="221" y="28"/>
                    <a:pt x="368" y="14"/>
                  </a:cubicBezTo>
                  <a:cubicBezTo>
                    <a:pt x="515" y="0"/>
                    <a:pt x="811" y="42"/>
                    <a:pt x="940" y="79"/>
                  </a:cubicBezTo>
                  <a:cubicBezTo>
                    <a:pt x="1069" y="116"/>
                    <a:pt x="1126" y="177"/>
                    <a:pt x="1144" y="239"/>
                  </a:cubicBezTo>
                  <a:cubicBezTo>
                    <a:pt x="1162" y="301"/>
                    <a:pt x="1141" y="401"/>
                    <a:pt x="1048" y="451"/>
                  </a:cubicBezTo>
                  <a:cubicBezTo>
                    <a:pt x="955" y="501"/>
                    <a:pt x="746" y="543"/>
                    <a:pt x="586" y="541"/>
                  </a:cubicBezTo>
                  <a:cubicBezTo>
                    <a:pt x="426" y="539"/>
                    <a:pt x="176" y="502"/>
                    <a:pt x="88" y="439"/>
                  </a:cubicBezTo>
                  <a:cubicBezTo>
                    <a:pt x="0" y="376"/>
                    <a:pt x="63" y="220"/>
                    <a:pt x="56" y="162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16" name="Freeform 4"/>
            <p:cNvSpPr>
              <a:spLocks/>
            </p:cNvSpPr>
            <p:nvPr/>
          </p:nvSpPr>
          <p:spPr bwMode="auto">
            <a:xfrm>
              <a:off x="0" y="878"/>
              <a:ext cx="1255" cy="1016"/>
            </a:xfrm>
            <a:custGeom>
              <a:avLst/>
              <a:gdLst>
                <a:gd name="T0" fmla="*/ 134 w 1198"/>
                <a:gd name="T1" fmla="*/ 270558 h 451"/>
                <a:gd name="T2" fmla="*/ 273 w 1198"/>
                <a:gd name="T3" fmla="*/ 132828 h 451"/>
                <a:gd name="T4" fmla="*/ 679 w 1198"/>
                <a:gd name="T5" fmla="*/ 73044 h 451"/>
                <a:gd name="T6" fmla="*/ 1501 w 1198"/>
                <a:gd name="T7" fmla="*/ 37135 h 451"/>
                <a:gd name="T8" fmla="*/ 1796 w 1198"/>
                <a:gd name="T9" fmla="*/ 294460 h 451"/>
                <a:gd name="T10" fmla="*/ 1350 w 1198"/>
                <a:gd name="T11" fmla="*/ 616944 h 451"/>
                <a:gd name="T12" fmla="*/ 466 w 1198"/>
                <a:gd name="T13" fmla="*/ 634874 h 451"/>
                <a:gd name="T14" fmla="*/ 54 w 1198"/>
                <a:gd name="T15" fmla="*/ 503524 h 451"/>
                <a:gd name="T16" fmla="*/ 134 w 1198"/>
                <a:gd name="T17" fmla="*/ 270558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98"/>
                <a:gd name="T28" fmla="*/ 0 h 451"/>
                <a:gd name="T29" fmla="*/ 1198 w 1198"/>
                <a:gd name="T30" fmla="*/ 451 h 4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98" h="451">
                  <a:moveTo>
                    <a:pt x="88" y="181"/>
                  </a:moveTo>
                  <a:cubicBezTo>
                    <a:pt x="159" y="143"/>
                    <a:pt x="120" y="111"/>
                    <a:pt x="180" y="89"/>
                  </a:cubicBezTo>
                  <a:cubicBezTo>
                    <a:pt x="240" y="67"/>
                    <a:pt x="313" y="60"/>
                    <a:pt x="448" y="49"/>
                  </a:cubicBezTo>
                  <a:cubicBezTo>
                    <a:pt x="583" y="38"/>
                    <a:pt x="866" y="0"/>
                    <a:pt x="988" y="25"/>
                  </a:cubicBezTo>
                  <a:cubicBezTo>
                    <a:pt x="1110" y="50"/>
                    <a:pt x="1198" y="132"/>
                    <a:pt x="1181" y="197"/>
                  </a:cubicBezTo>
                  <a:cubicBezTo>
                    <a:pt x="1164" y="262"/>
                    <a:pt x="1034" y="375"/>
                    <a:pt x="889" y="413"/>
                  </a:cubicBezTo>
                  <a:cubicBezTo>
                    <a:pt x="744" y="451"/>
                    <a:pt x="449" y="438"/>
                    <a:pt x="307" y="425"/>
                  </a:cubicBezTo>
                  <a:cubicBezTo>
                    <a:pt x="165" y="412"/>
                    <a:pt x="72" y="378"/>
                    <a:pt x="36" y="337"/>
                  </a:cubicBezTo>
                  <a:cubicBezTo>
                    <a:pt x="0" y="296"/>
                    <a:pt x="77" y="213"/>
                    <a:pt x="88" y="18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17" name="Freeform 5"/>
            <p:cNvSpPr>
              <a:spLocks/>
            </p:cNvSpPr>
            <p:nvPr/>
          </p:nvSpPr>
          <p:spPr bwMode="auto">
            <a:xfrm>
              <a:off x="810" y="1611"/>
              <a:ext cx="2007" cy="792"/>
            </a:xfrm>
            <a:custGeom>
              <a:avLst/>
              <a:gdLst>
                <a:gd name="T0" fmla="*/ 1319 w 1583"/>
                <a:gd name="T1" fmla="*/ 862 h 682"/>
                <a:gd name="T2" fmla="*/ 3445 w 1583"/>
                <a:gd name="T3" fmla="*/ 285 h 682"/>
                <a:gd name="T4" fmla="*/ 6645 w 1583"/>
                <a:gd name="T5" fmla="*/ 77 h 682"/>
                <a:gd name="T6" fmla="*/ 9794 w 1583"/>
                <a:gd name="T7" fmla="*/ 744 h 682"/>
                <a:gd name="T8" fmla="*/ 13238 w 1583"/>
                <a:gd name="T9" fmla="*/ 1642 h 682"/>
                <a:gd name="T10" fmla="*/ 10773 w 1583"/>
                <a:gd name="T11" fmla="*/ 2476 h 682"/>
                <a:gd name="T12" fmla="*/ 5844 w 1583"/>
                <a:gd name="T13" fmla="*/ 2523 h 682"/>
                <a:gd name="T14" fmla="*/ 751 w 1583"/>
                <a:gd name="T15" fmla="*/ 2291 h 682"/>
                <a:gd name="T16" fmla="*/ 1319 w 1583"/>
                <a:gd name="T17" fmla="*/ 862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18" name="Oval 6"/>
            <p:cNvSpPr>
              <a:spLocks noChangeArrowheads="1"/>
            </p:cNvSpPr>
            <p:nvPr/>
          </p:nvSpPr>
          <p:spPr bwMode="auto">
            <a:xfrm>
              <a:off x="261" y="161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19" name="Line 7"/>
            <p:cNvSpPr>
              <a:spLocks noChangeShapeType="1"/>
            </p:cNvSpPr>
            <p:nvPr/>
          </p:nvSpPr>
          <p:spPr bwMode="auto">
            <a:xfrm>
              <a:off x="261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0" name="Line 8"/>
            <p:cNvSpPr>
              <a:spLocks noChangeShapeType="1"/>
            </p:cNvSpPr>
            <p:nvPr/>
          </p:nvSpPr>
          <p:spPr bwMode="auto">
            <a:xfrm>
              <a:off x="574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1" name="Rectangle 9"/>
            <p:cNvSpPr>
              <a:spLocks noChangeArrowheads="1"/>
            </p:cNvSpPr>
            <p:nvPr/>
          </p:nvSpPr>
          <p:spPr bwMode="auto">
            <a:xfrm>
              <a:off x="261" y="1603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2" name="Oval 10"/>
            <p:cNvSpPr>
              <a:spLocks noChangeArrowheads="1"/>
            </p:cNvSpPr>
            <p:nvPr/>
          </p:nvSpPr>
          <p:spPr bwMode="auto">
            <a:xfrm>
              <a:off x="258" y="154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3" name="Rectangle 11"/>
            <p:cNvSpPr>
              <a:spLocks noChangeArrowheads="1"/>
            </p:cNvSpPr>
            <p:nvPr/>
          </p:nvSpPr>
          <p:spPr bwMode="auto">
            <a:xfrm>
              <a:off x="345" y="1557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4" name="Text Box 12"/>
            <p:cNvSpPr txBox="1">
              <a:spLocks noChangeArrowheads="1"/>
            </p:cNvSpPr>
            <p:nvPr/>
          </p:nvSpPr>
          <p:spPr bwMode="auto">
            <a:xfrm>
              <a:off x="259" y="1492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3b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425" name="Oval 13"/>
            <p:cNvSpPr>
              <a:spLocks noChangeArrowheads="1"/>
            </p:cNvSpPr>
            <p:nvPr/>
          </p:nvSpPr>
          <p:spPr bwMode="auto">
            <a:xfrm>
              <a:off x="1479" y="221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6" name="Line 14"/>
            <p:cNvSpPr>
              <a:spLocks noChangeShapeType="1"/>
            </p:cNvSpPr>
            <p:nvPr/>
          </p:nvSpPr>
          <p:spPr bwMode="auto">
            <a:xfrm>
              <a:off x="1479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7" name="Line 15"/>
            <p:cNvSpPr>
              <a:spLocks noChangeShapeType="1"/>
            </p:cNvSpPr>
            <p:nvPr/>
          </p:nvSpPr>
          <p:spPr bwMode="auto">
            <a:xfrm>
              <a:off x="1792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8" name="Rectangle 16"/>
            <p:cNvSpPr>
              <a:spLocks noChangeArrowheads="1"/>
            </p:cNvSpPr>
            <p:nvPr/>
          </p:nvSpPr>
          <p:spPr bwMode="auto">
            <a:xfrm>
              <a:off x="1479" y="2209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29" name="Oval 17"/>
            <p:cNvSpPr>
              <a:spLocks noChangeArrowheads="1"/>
            </p:cNvSpPr>
            <p:nvPr/>
          </p:nvSpPr>
          <p:spPr bwMode="auto">
            <a:xfrm>
              <a:off x="1476" y="21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5430" name="Group 18"/>
            <p:cNvGrpSpPr>
              <a:grpSpLocks/>
            </p:cNvGrpSpPr>
            <p:nvPr/>
          </p:nvGrpSpPr>
          <p:grpSpPr bwMode="auto">
            <a:xfrm>
              <a:off x="1478" y="2092"/>
              <a:ext cx="321" cy="269"/>
              <a:chOff x="2897" y="2425"/>
              <a:chExt cx="323" cy="269"/>
            </a:xfrm>
          </p:grpSpPr>
          <p:sp>
            <p:nvSpPr>
              <p:cNvPr id="145533" name="Rectangle 1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34" name="Text Box 20"/>
              <p:cNvSpPr txBox="1">
                <a:spLocks noChangeArrowheads="1"/>
              </p:cNvSpPr>
              <p:nvPr/>
            </p:nvSpPr>
            <p:spPr bwMode="auto">
              <a:xfrm>
                <a:off x="2897" y="2425"/>
                <a:ext cx="323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  <p:sp>
          <p:nvSpPr>
            <p:cNvPr id="145431" name="Oval 21"/>
            <p:cNvSpPr>
              <a:spLocks noChangeArrowheads="1"/>
            </p:cNvSpPr>
            <p:nvPr/>
          </p:nvSpPr>
          <p:spPr bwMode="auto">
            <a:xfrm>
              <a:off x="822" y="1478"/>
              <a:ext cx="313" cy="8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2" name="Line 22"/>
            <p:cNvSpPr>
              <a:spLocks noChangeShapeType="1"/>
            </p:cNvSpPr>
            <p:nvPr/>
          </p:nvSpPr>
          <p:spPr bwMode="auto">
            <a:xfrm>
              <a:off x="822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3" name="Line 23"/>
            <p:cNvSpPr>
              <a:spLocks noChangeShapeType="1"/>
            </p:cNvSpPr>
            <p:nvPr/>
          </p:nvSpPr>
          <p:spPr bwMode="auto">
            <a:xfrm>
              <a:off x="1135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4" name="Rectangle 24"/>
            <p:cNvSpPr>
              <a:spLocks noChangeArrowheads="1"/>
            </p:cNvSpPr>
            <p:nvPr/>
          </p:nvSpPr>
          <p:spPr bwMode="auto">
            <a:xfrm>
              <a:off x="822" y="1471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5" name="Oval 25"/>
            <p:cNvSpPr>
              <a:spLocks noChangeArrowheads="1"/>
            </p:cNvSpPr>
            <p:nvPr/>
          </p:nvSpPr>
          <p:spPr bwMode="auto">
            <a:xfrm>
              <a:off x="819" y="141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6" name="Rectangle 26"/>
            <p:cNvSpPr>
              <a:spLocks noChangeArrowheads="1"/>
            </p:cNvSpPr>
            <p:nvPr/>
          </p:nvSpPr>
          <p:spPr bwMode="auto">
            <a:xfrm>
              <a:off x="906" y="1425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7" name="Text Box 27"/>
            <p:cNvSpPr txBox="1">
              <a:spLocks noChangeArrowheads="1"/>
            </p:cNvSpPr>
            <p:nvPr/>
          </p:nvSpPr>
          <p:spPr bwMode="auto">
            <a:xfrm>
              <a:off x="821" y="135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438" name="Oval 28"/>
            <p:cNvSpPr>
              <a:spLocks noChangeArrowheads="1"/>
            </p:cNvSpPr>
            <p:nvPr/>
          </p:nvSpPr>
          <p:spPr bwMode="auto">
            <a:xfrm>
              <a:off x="1443" y="182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39" name="Line 29"/>
            <p:cNvSpPr>
              <a:spLocks noChangeShapeType="1"/>
            </p:cNvSpPr>
            <p:nvPr/>
          </p:nvSpPr>
          <p:spPr bwMode="auto">
            <a:xfrm>
              <a:off x="1443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0" name="Line 30"/>
            <p:cNvSpPr>
              <a:spLocks noChangeShapeType="1"/>
            </p:cNvSpPr>
            <p:nvPr/>
          </p:nvSpPr>
          <p:spPr bwMode="auto">
            <a:xfrm>
              <a:off x="1756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1" name="Rectangle 31"/>
            <p:cNvSpPr>
              <a:spLocks noChangeArrowheads="1"/>
            </p:cNvSpPr>
            <p:nvPr/>
          </p:nvSpPr>
          <p:spPr bwMode="auto">
            <a:xfrm>
              <a:off x="1443" y="1814"/>
              <a:ext cx="310" cy="4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2" name="Oval 32"/>
            <p:cNvSpPr>
              <a:spLocks noChangeArrowheads="1"/>
            </p:cNvSpPr>
            <p:nvPr/>
          </p:nvSpPr>
          <p:spPr bwMode="auto">
            <a:xfrm>
              <a:off x="1440" y="175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5443" name="Group 33"/>
            <p:cNvGrpSpPr>
              <a:grpSpLocks/>
            </p:cNvGrpSpPr>
            <p:nvPr/>
          </p:nvGrpSpPr>
          <p:grpSpPr bwMode="auto">
            <a:xfrm>
              <a:off x="1445" y="1696"/>
              <a:ext cx="310" cy="270"/>
              <a:chOff x="2899" y="2425"/>
              <a:chExt cx="319" cy="270"/>
            </a:xfrm>
          </p:grpSpPr>
          <p:sp>
            <p:nvSpPr>
              <p:cNvPr id="145531" name="Rectangle 3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32" name="Text Box 35"/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9" cy="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  <p:sp>
          <p:nvSpPr>
            <p:cNvPr id="145444" name="Line 36"/>
            <p:cNvSpPr>
              <a:spLocks noChangeShapeType="1"/>
            </p:cNvSpPr>
            <p:nvPr/>
          </p:nvSpPr>
          <p:spPr bwMode="auto">
            <a:xfrm>
              <a:off x="3238" y="1632"/>
              <a:ext cx="308" cy="9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5" name="Line 37"/>
            <p:cNvSpPr>
              <a:spLocks noChangeShapeType="1"/>
            </p:cNvSpPr>
            <p:nvPr/>
          </p:nvSpPr>
          <p:spPr bwMode="auto">
            <a:xfrm>
              <a:off x="3562" y="1556"/>
              <a:ext cx="91" cy="1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6" name="Line 38"/>
            <p:cNvSpPr>
              <a:spLocks noChangeShapeType="1"/>
            </p:cNvSpPr>
            <p:nvPr/>
          </p:nvSpPr>
          <p:spPr bwMode="auto">
            <a:xfrm flipV="1">
              <a:off x="3170" y="1512"/>
              <a:ext cx="114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7" name="Freeform 39"/>
            <p:cNvSpPr>
              <a:spLocks/>
            </p:cNvSpPr>
            <p:nvPr/>
          </p:nvSpPr>
          <p:spPr bwMode="auto">
            <a:xfrm>
              <a:off x="1790" y="2146"/>
              <a:ext cx="264" cy="82"/>
            </a:xfrm>
            <a:custGeom>
              <a:avLst/>
              <a:gdLst>
                <a:gd name="T0" fmla="*/ 0 w 264"/>
                <a:gd name="T1" fmla="*/ 82 h 82"/>
                <a:gd name="T2" fmla="*/ 264 w 264"/>
                <a:gd name="T3" fmla="*/ 0 h 82"/>
                <a:gd name="T4" fmla="*/ 0 60000 65536"/>
                <a:gd name="T5" fmla="*/ 0 60000 65536"/>
                <a:gd name="T6" fmla="*/ 0 w 264"/>
                <a:gd name="T7" fmla="*/ 0 h 82"/>
                <a:gd name="T8" fmla="*/ 264 w 2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4" h="82">
                  <a:moveTo>
                    <a:pt x="0" y="82"/>
                  </a:moveTo>
                  <a:lnTo>
                    <a:pt x="26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8" name="Freeform 40"/>
            <p:cNvSpPr>
              <a:spLocks/>
            </p:cNvSpPr>
            <p:nvPr/>
          </p:nvSpPr>
          <p:spPr bwMode="auto">
            <a:xfrm>
              <a:off x="1330" y="2110"/>
              <a:ext cx="152" cy="118"/>
            </a:xfrm>
            <a:custGeom>
              <a:avLst/>
              <a:gdLst>
                <a:gd name="T0" fmla="*/ 0 w 152"/>
                <a:gd name="T1" fmla="*/ 0 h 118"/>
                <a:gd name="T2" fmla="*/ 152 w 152"/>
                <a:gd name="T3" fmla="*/ 118 h 118"/>
                <a:gd name="T4" fmla="*/ 0 60000 65536"/>
                <a:gd name="T5" fmla="*/ 0 60000 65536"/>
                <a:gd name="T6" fmla="*/ 0 w 152"/>
                <a:gd name="T7" fmla="*/ 0 h 118"/>
                <a:gd name="T8" fmla="*/ 152 w 152"/>
                <a:gd name="T9" fmla="*/ 118 h 1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2" h="118">
                  <a:moveTo>
                    <a:pt x="0" y="0"/>
                  </a:moveTo>
                  <a:lnTo>
                    <a:pt x="152" y="11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49" name="Freeform 41"/>
            <p:cNvSpPr>
              <a:spLocks/>
            </p:cNvSpPr>
            <p:nvPr/>
          </p:nvSpPr>
          <p:spPr bwMode="auto">
            <a:xfrm>
              <a:off x="1454" y="2040"/>
              <a:ext cx="564" cy="82"/>
            </a:xfrm>
            <a:custGeom>
              <a:avLst/>
              <a:gdLst>
                <a:gd name="T0" fmla="*/ 0 w 564"/>
                <a:gd name="T1" fmla="*/ 0 h 82"/>
                <a:gd name="T2" fmla="*/ 564 w 564"/>
                <a:gd name="T3" fmla="*/ 82 h 82"/>
                <a:gd name="T4" fmla="*/ 0 60000 65536"/>
                <a:gd name="T5" fmla="*/ 0 60000 65536"/>
                <a:gd name="T6" fmla="*/ 0 w 564"/>
                <a:gd name="T7" fmla="*/ 0 h 82"/>
                <a:gd name="T8" fmla="*/ 564 w 5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64" h="82">
                  <a:moveTo>
                    <a:pt x="0" y="0"/>
                  </a:moveTo>
                  <a:lnTo>
                    <a:pt x="564" y="82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0" name="Freeform 42"/>
            <p:cNvSpPr>
              <a:spLocks/>
            </p:cNvSpPr>
            <p:nvPr/>
          </p:nvSpPr>
          <p:spPr bwMode="auto">
            <a:xfrm>
              <a:off x="1392" y="1878"/>
              <a:ext cx="76" cy="94"/>
            </a:xfrm>
            <a:custGeom>
              <a:avLst/>
              <a:gdLst>
                <a:gd name="T0" fmla="*/ 0 w 76"/>
                <a:gd name="T1" fmla="*/ 94 h 94"/>
                <a:gd name="T2" fmla="*/ 76 w 76"/>
                <a:gd name="T3" fmla="*/ 0 h 94"/>
                <a:gd name="T4" fmla="*/ 0 60000 65536"/>
                <a:gd name="T5" fmla="*/ 0 60000 65536"/>
                <a:gd name="T6" fmla="*/ 0 w 76"/>
                <a:gd name="T7" fmla="*/ 0 h 94"/>
                <a:gd name="T8" fmla="*/ 76 w 76"/>
                <a:gd name="T9" fmla="*/ 94 h 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6" h="94">
                  <a:moveTo>
                    <a:pt x="0" y="94"/>
                  </a:moveTo>
                  <a:lnTo>
                    <a:pt x="76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1" name="Freeform 43"/>
            <p:cNvSpPr>
              <a:spLocks/>
            </p:cNvSpPr>
            <p:nvPr/>
          </p:nvSpPr>
          <p:spPr bwMode="auto">
            <a:xfrm>
              <a:off x="566" y="1502"/>
              <a:ext cx="252" cy="114"/>
            </a:xfrm>
            <a:custGeom>
              <a:avLst/>
              <a:gdLst>
                <a:gd name="T0" fmla="*/ 0 w 252"/>
                <a:gd name="T1" fmla="*/ 114 h 114"/>
                <a:gd name="T2" fmla="*/ 252 w 252"/>
                <a:gd name="T3" fmla="*/ 0 h 114"/>
                <a:gd name="T4" fmla="*/ 0 60000 65536"/>
                <a:gd name="T5" fmla="*/ 0 60000 65536"/>
                <a:gd name="T6" fmla="*/ 0 w 252"/>
                <a:gd name="T7" fmla="*/ 0 h 114"/>
                <a:gd name="T8" fmla="*/ 252 w 252"/>
                <a:gd name="T9" fmla="*/ 114 h 1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2" h="114">
                  <a:moveTo>
                    <a:pt x="0" y="114"/>
                  </a:moveTo>
                  <a:lnTo>
                    <a:pt x="252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2" name="Freeform 44"/>
            <p:cNvSpPr>
              <a:spLocks/>
            </p:cNvSpPr>
            <p:nvPr/>
          </p:nvSpPr>
          <p:spPr bwMode="auto">
            <a:xfrm>
              <a:off x="1002" y="1562"/>
              <a:ext cx="444" cy="258"/>
            </a:xfrm>
            <a:custGeom>
              <a:avLst/>
              <a:gdLst>
                <a:gd name="T0" fmla="*/ 0 w 444"/>
                <a:gd name="T1" fmla="*/ 0 h 258"/>
                <a:gd name="T2" fmla="*/ 444 w 444"/>
                <a:gd name="T3" fmla="*/ 258 h 258"/>
                <a:gd name="T4" fmla="*/ 0 60000 65536"/>
                <a:gd name="T5" fmla="*/ 0 60000 65536"/>
                <a:gd name="T6" fmla="*/ 0 w 444"/>
                <a:gd name="T7" fmla="*/ 0 h 258"/>
                <a:gd name="T8" fmla="*/ 444 w 444"/>
                <a:gd name="T9" fmla="*/ 258 h 25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4" h="258">
                  <a:moveTo>
                    <a:pt x="0" y="0"/>
                  </a:moveTo>
                  <a:lnTo>
                    <a:pt x="444" y="25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3" name="Freeform 45"/>
            <p:cNvSpPr>
              <a:spLocks/>
            </p:cNvSpPr>
            <p:nvPr/>
          </p:nvSpPr>
          <p:spPr bwMode="auto">
            <a:xfrm>
              <a:off x="2326" y="1680"/>
              <a:ext cx="654" cy="420"/>
            </a:xfrm>
            <a:custGeom>
              <a:avLst/>
              <a:gdLst>
                <a:gd name="T0" fmla="*/ 0 w 654"/>
                <a:gd name="T1" fmla="*/ 420 h 420"/>
                <a:gd name="T2" fmla="*/ 654 w 654"/>
                <a:gd name="T3" fmla="*/ 0 h 420"/>
                <a:gd name="T4" fmla="*/ 0 60000 65536"/>
                <a:gd name="T5" fmla="*/ 0 60000 65536"/>
                <a:gd name="T6" fmla="*/ 0 w 654"/>
                <a:gd name="T7" fmla="*/ 0 h 420"/>
                <a:gd name="T8" fmla="*/ 654 w 654"/>
                <a:gd name="T9" fmla="*/ 420 h 4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54" h="420">
                  <a:moveTo>
                    <a:pt x="0" y="420"/>
                  </a:moveTo>
                  <a:lnTo>
                    <a:pt x="65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4" name="Oval 46"/>
            <p:cNvSpPr>
              <a:spLocks noChangeArrowheads="1"/>
            </p:cNvSpPr>
            <p:nvPr/>
          </p:nvSpPr>
          <p:spPr bwMode="auto">
            <a:xfrm>
              <a:off x="2925" y="1617"/>
              <a:ext cx="313" cy="82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5" name="Line 47"/>
            <p:cNvSpPr>
              <a:spLocks noChangeShapeType="1"/>
            </p:cNvSpPr>
            <p:nvPr/>
          </p:nvSpPr>
          <p:spPr bwMode="auto">
            <a:xfrm>
              <a:off x="2925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6" name="Line 48"/>
            <p:cNvSpPr>
              <a:spLocks noChangeShapeType="1"/>
            </p:cNvSpPr>
            <p:nvPr/>
          </p:nvSpPr>
          <p:spPr bwMode="auto">
            <a:xfrm>
              <a:off x="3238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7" name="Rectangle 49"/>
            <p:cNvSpPr>
              <a:spLocks noChangeArrowheads="1"/>
            </p:cNvSpPr>
            <p:nvPr/>
          </p:nvSpPr>
          <p:spPr bwMode="auto">
            <a:xfrm>
              <a:off x="2925" y="1609"/>
              <a:ext cx="310" cy="5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8" name="Oval 50"/>
            <p:cNvSpPr>
              <a:spLocks noChangeArrowheads="1"/>
            </p:cNvSpPr>
            <p:nvPr/>
          </p:nvSpPr>
          <p:spPr bwMode="auto">
            <a:xfrm>
              <a:off x="2922" y="15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59" name="Rectangle 51"/>
            <p:cNvSpPr>
              <a:spLocks noChangeArrowheads="1"/>
            </p:cNvSpPr>
            <p:nvPr/>
          </p:nvSpPr>
          <p:spPr bwMode="auto">
            <a:xfrm>
              <a:off x="3009" y="1563"/>
              <a:ext cx="141" cy="12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0" name="Text Box 52"/>
            <p:cNvSpPr txBox="1">
              <a:spLocks noChangeArrowheads="1"/>
            </p:cNvSpPr>
            <p:nvPr/>
          </p:nvSpPr>
          <p:spPr bwMode="auto">
            <a:xfrm>
              <a:off x="2923" y="1498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461" name="Text Box 53"/>
            <p:cNvSpPr txBox="1">
              <a:spLocks noChangeArrowheads="1"/>
            </p:cNvSpPr>
            <p:nvPr/>
          </p:nvSpPr>
          <p:spPr bwMode="auto">
            <a:xfrm>
              <a:off x="597" y="1585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462" name="Text Box 54"/>
            <p:cNvSpPr txBox="1">
              <a:spLocks noChangeArrowheads="1"/>
            </p:cNvSpPr>
            <p:nvPr/>
          </p:nvSpPr>
          <p:spPr bwMode="auto">
            <a:xfrm>
              <a:off x="2380" y="2042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463" name="Text Box 55"/>
            <p:cNvSpPr txBox="1">
              <a:spLocks noChangeArrowheads="1"/>
            </p:cNvSpPr>
            <p:nvPr/>
          </p:nvSpPr>
          <p:spPr bwMode="auto">
            <a:xfrm>
              <a:off x="3207" y="1787"/>
              <a:ext cx="42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</a:t>
              </a:r>
            </a:p>
          </p:txBody>
        </p:sp>
        <p:sp>
          <p:nvSpPr>
            <p:cNvPr id="145464" name="Oval 56"/>
            <p:cNvSpPr>
              <a:spLocks noChangeArrowheads="1"/>
            </p:cNvSpPr>
            <p:nvPr/>
          </p:nvSpPr>
          <p:spPr bwMode="auto">
            <a:xfrm>
              <a:off x="1137" y="203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5" name="Line 57"/>
            <p:cNvSpPr>
              <a:spLocks noChangeShapeType="1"/>
            </p:cNvSpPr>
            <p:nvPr/>
          </p:nvSpPr>
          <p:spPr bwMode="auto">
            <a:xfrm>
              <a:off x="1137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6" name="Line 58"/>
            <p:cNvSpPr>
              <a:spLocks noChangeShapeType="1"/>
            </p:cNvSpPr>
            <p:nvPr/>
          </p:nvSpPr>
          <p:spPr bwMode="auto">
            <a:xfrm>
              <a:off x="1451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7" name="Rectangle 59"/>
            <p:cNvSpPr>
              <a:spLocks noChangeArrowheads="1"/>
            </p:cNvSpPr>
            <p:nvPr/>
          </p:nvSpPr>
          <p:spPr bwMode="auto">
            <a:xfrm>
              <a:off x="1137" y="2023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8" name="Oval 60"/>
            <p:cNvSpPr>
              <a:spLocks noChangeArrowheads="1"/>
            </p:cNvSpPr>
            <p:nvPr/>
          </p:nvSpPr>
          <p:spPr bwMode="auto">
            <a:xfrm>
              <a:off x="1134" y="1969"/>
              <a:ext cx="313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69" name="Rectangle 61"/>
            <p:cNvSpPr>
              <a:spLocks noChangeArrowheads="1"/>
            </p:cNvSpPr>
            <p:nvPr/>
          </p:nvSpPr>
          <p:spPr bwMode="auto">
            <a:xfrm>
              <a:off x="1219" y="1995"/>
              <a:ext cx="142" cy="96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70" name="Text Box 62"/>
            <p:cNvSpPr txBox="1">
              <a:spLocks noChangeArrowheads="1"/>
            </p:cNvSpPr>
            <p:nvPr/>
          </p:nvSpPr>
          <p:spPr bwMode="auto">
            <a:xfrm>
              <a:off x="1137" y="190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471" name="Group 63"/>
            <p:cNvGrpSpPr>
              <a:grpSpLocks/>
            </p:cNvGrpSpPr>
            <p:nvPr/>
          </p:nvGrpSpPr>
          <p:grpSpPr bwMode="auto">
            <a:xfrm>
              <a:off x="3270" y="1384"/>
              <a:ext cx="316" cy="269"/>
              <a:chOff x="4320" y="1936"/>
              <a:chExt cx="316" cy="269"/>
            </a:xfrm>
          </p:grpSpPr>
          <p:sp>
            <p:nvSpPr>
              <p:cNvPr id="145524" name="Oval 64"/>
              <p:cNvSpPr>
                <a:spLocks noChangeArrowheads="1"/>
              </p:cNvSpPr>
              <p:nvPr/>
            </p:nvSpPr>
            <p:spPr bwMode="auto">
              <a:xfrm>
                <a:off x="4323" y="20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5" name="Line 65"/>
              <p:cNvSpPr>
                <a:spLocks noChangeShapeType="1"/>
              </p:cNvSpPr>
              <p:nvPr/>
            </p:nvSpPr>
            <p:spPr bwMode="auto">
              <a:xfrm>
                <a:off x="4323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6" name="Line 66"/>
              <p:cNvSpPr>
                <a:spLocks noChangeShapeType="1"/>
              </p:cNvSpPr>
              <p:nvPr/>
            </p:nvSpPr>
            <p:spPr bwMode="auto">
              <a:xfrm>
                <a:off x="4636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7" name="Rectangle 67"/>
              <p:cNvSpPr>
                <a:spLocks noChangeArrowheads="1"/>
              </p:cNvSpPr>
              <p:nvPr/>
            </p:nvSpPr>
            <p:spPr bwMode="auto">
              <a:xfrm>
                <a:off x="4323" y="2047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8" name="Oval 68"/>
              <p:cNvSpPr>
                <a:spLocks noChangeArrowheads="1"/>
              </p:cNvSpPr>
              <p:nvPr/>
            </p:nvSpPr>
            <p:spPr bwMode="auto">
              <a:xfrm>
                <a:off x="4320" y="198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9" name="Rectangle 69"/>
              <p:cNvSpPr>
                <a:spLocks noChangeArrowheads="1"/>
              </p:cNvSpPr>
              <p:nvPr/>
            </p:nvSpPr>
            <p:spPr bwMode="auto">
              <a:xfrm>
                <a:off x="4407" y="2001"/>
                <a:ext cx="141" cy="11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30" name="Text Box 70"/>
              <p:cNvSpPr txBox="1">
                <a:spLocks noChangeArrowheads="1"/>
              </p:cNvSpPr>
              <p:nvPr/>
            </p:nvSpPr>
            <p:spPr bwMode="auto">
              <a:xfrm>
                <a:off x="4325" y="1936"/>
                <a:ext cx="310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2c</a:t>
                </a: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5472" name="Group 71"/>
            <p:cNvGrpSpPr>
              <a:grpSpLocks/>
            </p:cNvGrpSpPr>
            <p:nvPr/>
          </p:nvGrpSpPr>
          <p:grpSpPr bwMode="auto">
            <a:xfrm>
              <a:off x="3546" y="1606"/>
              <a:ext cx="321" cy="269"/>
              <a:chOff x="4596" y="2158"/>
              <a:chExt cx="321" cy="269"/>
            </a:xfrm>
          </p:grpSpPr>
          <p:sp>
            <p:nvSpPr>
              <p:cNvPr id="145517" name="Oval 72"/>
              <p:cNvSpPr>
                <a:spLocks noChangeArrowheads="1"/>
              </p:cNvSpPr>
              <p:nvPr/>
            </p:nvSpPr>
            <p:spPr bwMode="auto">
              <a:xfrm>
                <a:off x="4599" y="2276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8" name="Line 73"/>
              <p:cNvSpPr>
                <a:spLocks noChangeShapeType="1"/>
              </p:cNvSpPr>
              <p:nvPr/>
            </p:nvSpPr>
            <p:spPr bwMode="auto">
              <a:xfrm>
                <a:off x="4599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9" name="Line 74"/>
              <p:cNvSpPr>
                <a:spLocks noChangeShapeType="1"/>
              </p:cNvSpPr>
              <p:nvPr/>
            </p:nvSpPr>
            <p:spPr bwMode="auto">
              <a:xfrm>
                <a:off x="4910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0" name="Rectangle 75"/>
              <p:cNvSpPr>
                <a:spLocks noChangeArrowheads="1"/>
              </p:cNvSpPr>
              <p:nvPr/>
            </p:nvSpPr>
            <p:spPr bwMode="auto">
              <a:xfrm>
                <a:off x="4599" y="2269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1" name="Oval 76"/>
              <p:cNvSpPr>
                <a:spLocks noChangeArrowheads="1"/>
              </p:cNvSpPr>
              <p:nvPr/>
            </p:nvSpPr>
            <p:spPr bwMode="auto">
              <a:xfrm>
                <a:off x="4596" y="220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2" name="Rectangle 77"/>
              <p:cNvSpPr>
                <a:spLocks noChangeArrowheads="1"/>
              </p:cNvSpPr>
              <p:nvPr/>
            </p:nvSpPr>
            <p:spPr bwMode="auto">
              <a:xfrm>
                <a:off x="4683" y="2221"/>
                <a:ext cx="141" cy="11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23" name="Text Box 78"/>
              <p:cNvSpPr txBox="1">
                <a:spLocks noChangeArrowheads="1"/>
              </p:cNvSpPr>
              <p:nvPr/>
            </p:nvSpPr>
            <p:spPr bwMode="auto">
              <a:xfrm>
                <a:off x="4598" y="2158"/>
                <a:ext cx="319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2b</a:t>
                </a: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5473" name="Group 79"/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015" y="1976"/>
              <a:chExt cx="321" cy="269"/>
            </a:xfrm>
          </p:grpSpPr>
          <p:sp>
            <p:nvSpPr>
              <p:cNvPr id="145509" name="Oval 8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0" name="Line 81"/>
              <p:cNvSpPr>
                <a:spLocks noChangeShapeType="1"/>
              </p:cNvSpPr>
              <p:nvPr/>
            </p:nvSpPr>
            <p:spPr bwMode="auto">
              <a:xfrm>
                <a:off x="2019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1" name="Line 82"/>
              <p:cNvSpPr>
                <a:spLocks noChangeShapeType="1"/>
              </p:cNvSpPr>
              <p:nvPr/>
            </p:nvSpPr>
            <p:spPr bwMode="auto">
              <a:xfrm>
                <a:off x="2330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2" name="Rectangle 83"/>
              <p:cNvSpPr>
                <a:spLocks noChangeArrowheads="1"/>
              </p:cNvSpPr>
              <p:nvPr/>
            </p:nvSpPr>
            <p:spPr bwMode="auto">
              <a:xfrm>
                <a:off x="2019" y="2097"/>
                <a:ext cx="310" cy="47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13" name="Oval 84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45514" name="Group 85"/>
              <p:cNvGrpSpPr>
                <a:grpSpLocks/>
              </p:cNvGrpSpPr>
              <p:nvPr/>
            </p:nvGrpSpPr>
            <p:grpSpPr bwMode="auto">
              <a:xfrm>
                <a:off x="2015" y="1976"/>
                <a:ext cx="321" cy="269"/>
                <a:chOff x="2894" y="2425"/>
                <a:chExt cx="328" cy="269"/>
              </a:xfrm>
            </p:grpSpPr>
            <p:sp>
              <p:nvSpPr>
                <p:cNvPr id="145515" name="Rectangle 8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5516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894" y="2425"/>
                  <a:ext cx="328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1b</a:t>
                  </a:r>
                  <a:endPara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45474" name="Freeform 88"/>
            <p:cNvSpPr>
              <a:spLocks/>
            </p:cNvSpPr>
            <p:nvPr/>
          </p:nvSpPr>
          <p:spPr bwMode="auto">
            <a:xfrm>
              <a:off x="1457" y="2310"/>
              <a:ext cx="1848" cy="414"/>
            </a:xfrm>
            <a:custGeom>
              <a:avLst/>
              <a:gdLst>
                <a:gd name="T0" fmla="*/ 0 w 1848"/>
                <a:gd name="T1" fmla="*/ 414 h 414"/>
                <a:gd name="T2" fmla="*/ 84 w 1848"/>
                <a:gd name="T3" fmla="*/ 0 h 414"/>
                <a:gd name="T4" fmla="*/ 384 w 1848"/>
                <a:gd name="T5" fmla="*/ 6 h 414"/>
                <a:gd name="T6" fmla="*/ 1848 w 1848"/>
                <a:gd name="T7" fmla="*/ 414 h 414"/>
                <a:gd name="T8" fmla="*/ 0 w 1848"/>
                <a:gd name="T9" fmla="*/ 414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8"/>
                <a:gd name="T16" fmla="*/ 0 h 414"/>
                <a:gd name="T17" fmla="*/ 1848 w 1848"/>
                <a:gd name="T18" fmla="*/ 414 h 4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8" h="414">
                  <a:moveTo>
                    <a:pt x="0" y="414"/>
                  </a:moveTo>
                  <a:lnTo>
                    <a:pt x="84" y="0"/>
                  </a:lnTo>
                  <a:lnTo>
                    <a:pt x="384" y="6"/>
                  </a:lnTo>
                  <a:lnTo>
                    <a:pt x="1848" y="414"/>
                  </a:lnTo>
                  <a:lnTo>
                    <a:pt x="0" y="414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5F5F5F"/>
                </a:gs>
              </a:gsLst>
              <a:lin ang="5400000" scaled="1"/>
            </a:gradFill>
            <a:ln w="9525" cap="flat" cmpd="sng">
              <a:solidFill>
                <a:srgbClr val="DDDDDD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75" name="Rectangle 89"/>
            <p:cNvSpPr>
              <a:spLocks noChangeArrowheads="1"/>
            </p:cNvSpPr>
            <p:nvPr/>
          </p:nvSpPr>
          <p:spPr bwMode="auto">
            <a:xfrm>
              <a:off x="1462" y="2737"/>
              <a:ext cx="1833" cy="11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5476" name="Group 90"/>
            <p:cNvGrpSpPr>
              <a:grpSpLocks/>
            </p:cNvGrpSpPr>
            <p:nvPr/>
          </p:nvGrpSpPr>
          <p:grpSpPr bwMode="auto">
            <a:xfrm>
              <a:off x="1578" y="2818"/>
              <a:ext cx="736" cy="479"/>
              <a:chOff x="1595" y="2898"/>
              <a:chExt cx="736" cy="479"/>
            </a:xfrm>
          </p:grpSpPr>
          <p:sp>
            <p:nvSpPr>
              <p:cNvPr id="145507" name="Oval 91"/>
              <p:cNvSpPr>
                <a:spLocks noChangeArrowheads="1"/>
              </p:cNvSpPr>
              <p:nvPr/>
            </p:nvSpPr>
            <p:spPr bwMode="auto">
              <a:xfrm>
                <a:off x="1595" y="2898"/>
                <a:ext cx="736" cy="479"/>
              </a:xfrm>
              <a:prstGeom prst="ellips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08" name="Text Box 92"/>
              <p:cNvSpPr txBox="1">
                <a:spLocks noChangeArrowheads="1"/>
              </p:cNvSpPr>
              <p:nvPr/>
            </p:nvSpPr>
            <p:spPr bwMode="auto">
              <a:xfrm>
                <a:off x="1733" y="2942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algorithm</a:t>
                </a:r>
              </a:p>
            </p:txBody>
          </p:sp>
        </p:grpSp>
        <p:grpSp>
          <p:nvGrpSpPr>
            <p:cNvPr id="145477" name="Group 93"/>
            <p:cNvGrpSpPr>
              <a:grpSpLocks/>
            </p:cNvGrpSpPr>
            <p:nvPr/>
          </p:nvGrpSpPr>
          <p:grpSpPr bwMode="auto">
            <a:xfrm>
              <a:off x="2402" y="2826"/>
              <a:ext cx="736" cy="479"/>
              <a:chOff x="2402" y="2826"/>
              <a:chExt cx="736" cy="479"/>
            </a:xfrm>
          </p:grpSpPr>
          <p:sp>
            <p:nvSpPr>
              <p:cNvPr id="145505" name="Oval 94"/>
              <p:cNvSpPr>
                <a:spLocks noChangeArrowheads="1"/>
              </p:cNvSpPr>
              <p:nvPr/>
            </p:nvSpPr>
            <p:spPr bwMode="auto">
              <a:xfrm>
                <a:off x="2402" y="2828"/>
                <a:ext cx="736" cy="477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06" name="Text Box 95"/>
              <p:cNvSpPr txBox="1">
                <a:spLocks noChangeArrowheads="1"/>
              </p:cNvSpPr>
              <p:nvPr/>
            </p:nvSpPr>
            <p:spPr bwMode="auto">
              <a:xfrm>
                <a:off x="2539" y="2862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algorithm</a:t>
                </a:r>
              </a:p>
            </p:txBody>
          </p:sp>
        </p:grpSp>
        <p:sp>
          <p:nvSpPr>
            <p:cNvPr id="145478" name="Rectangle 96"/>
            <p:cNvSpPr>
              <a:spLocks noChangeArrowheads="1"/>
            </p:cNvSpPr>
            <p:nvPr/>
          </p:nvSpPr>
          <p:spPr bwMode="auto">
            <a:xfrm>
              <a:off x="1932" y="3447"/>
              <a:ext cx="780" cy="26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Forwarding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table</a:t>
              </a:r>
            </a:p>
          </p:txBody>
        </p:sp>
        <p:sp>
          <p:nvSpPr>
            <p:cNvPr id="145479" name="Freeform 97"/>
            <p:cNvSpPr>
              <a:spLocks/>
            </p:cNvSpPr>
            <p:nvPr/>
          </p:nvSpPr>
          <p:spPr bwMode="auto">
            <a:xfrm>
              <a:off x="1648" y="3217"/>
              <a:ext cx="275" cy="345"/>
            </a:xfrm>
            <a:custGeom>
              <a:avLst/>
              <a:gdLst>
                <a:gd name="T0" fmla="*/ 0 w 275"/>
                <a:gd name="T1" fmla="*/ 0 h 345"/>
                <a:gd name="T2" fmla="*/ 71 w 275"/>
                <a:gd name="T3" fmla="*/ 230 h 345"/>
                <a:gd name="T4" fmla="*/ 275 w 275"/>
                <a:gd name="T5" fmla="*/ 345 h 345"/>
                <a:gd name="T6" fmla="*/ 0 60000 65536"/>
                <a:gd name="T7" fmla="*/ 0 60000 65536"/>
                <a:gd name="T8" fmla="*/ 0 60000 65536"/>
                <a:gd name="T9" fmla="*/ 0 w 275"/>
                <a:gd name="T10" fmla="*/ 0 h 345"/>
                <a:gd name="T11" fmla="*/ 275 w 275"/>
                <a:gd name="T12" fmla="*/ 345 h 3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5" h="345">
                  <a:moveTo>
                    <a:pt x="0" y="0"/>
                  </a:moveTo>
                  <a:cubicBezTo>
                    <a:pt x="12" y="86"/>
                    <a:pt x="25" y="173"/>
                    <a:pt x="71" y="230"/>
                  </a:cubicBezTo>
                  <a:cubicBezTo>
                    <a:pt x="117" y="287"/>
                    <a:pt x="241" y="326"/>
                    <a:pt x="275" y="345"/>
                  </a:cubicBezTo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0" name="Freeform 98"/>
            <p:cNvSpPr>
              <a:spLocks/>
            </p:cNvSpPr>
            <p:nvPr/>
          </p:nvSpPr>
          <p:spPr bwMode="auto">
            <a:xfrm>
              <a:off x="2712" y="3217"/>
              <a:ext cx="354" cy="372"/>
            </a:xfrm>
            <a:custGeom>
              <a:avLst/>
              <a:gdLst>
                <a:gd name="T0" fmla="*/ 354 w 354"/>
                <a:gd name="T1" fmla="*/ 0 h 372"/>
                <a:gd name="T2" fmla="*/ 248 w 354"/>
                <a:gd name="T3" fmla="*/ 274 h 372"/>
                <a:gd name="T4" fmla="*/ 0 w 354"/>
                <a:gd name="T5" fmla="*/ 372 h 372"/>
                <a:gd name="T6" fmla="*/ 0 60000 65536"/>
                <a:gd name="T7" fmla="*/ 0 60000 65536"/>
                <a:gd name="T8" fmla="*/ 0 60000 65536"/>
                <a:gd name="T9" fmla="*/ 0 w 354"/>
                <a:gd name="T10" fmla="*/ 0 h 372"/>
                <a:gd name="T11" fmla="*/ 354 w 354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4" h="372">
                  <a:moveTo>
                    <a:pt x="354" y="0"/>
                  </a:moveTo>
                  <a:cubicBezTo>
                    <a:pt x="330" y="106"/>
                    <a:pt x="307" y="212"/>
                    <a:pt x="248" y="274"/>
                  </a:cubicBezTo>
                  <a:cubicBezTo>
                    <a:pt x="189" y="336"/>
                    <a:pt x="41" y="354"/>
                    <a:pt x="0" y="372"/>
                  </a:cubicBezTo>
                </a:path>
              </a:pathLst>
            </a:cu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5481" name="Group 99"/>
            <p:cNvGrpSpPr>
              <a:grpSpLocks/>
            </p:cNvGrpSpPr>
            <p:nvPr/>
          </p:nvGrpSpPr>
          <p:grpSpPr bwMode="auto">
            <a:xfrm>
              <a:off x="419" y="1222"/>
              <a:ext cx="316" cy="269"/>
              <a:chOff x="2016" y="1976"/>
              <a:chExt cx="316" cy="269"/>
            </a:xfrm>
          </p:grpSpPr>
          <p:sp>
            <p:nvSpPr>
              <p:cNvPr id="145497" name="Oval 10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498" name="Line 101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499" name="Line 102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00" name="Rectangle 103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5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5501" name="Oval 104"/>
              <p:cNvSpPr>
                <a:spLocks noChangeArrowheads="1"/>
              </p:cNvSpPr>
              <p:nvPr/>
            </p:nvSpPr>
            <p:spPr bwMode="auto">
              <a:xfrm>
                <a:off x="2016" y="2037"/>
                <a:ext cx="313" cy="94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45502" name="Group 105"/>
              <p:cNvGrpSpPr>
                <a:grpSpLocks/>
              </p:cNvGrpSpPr>
              <p:nvPr/>
            </p:nvGrpSpPr>
            <p:grpSpPr bwMode="auto">
              <a:xfrm>
                <a:off x="2020" y="1976"/>
                <a:ext cx="308" cy="269"/>
                <a:chOff x="2899" y="2425"/>
                <a:chExt cx="315" cy="269"/>
              </a:xfrm>
            </p:grpSpPr>
            <p:sp>
              <p:nvSpPr>
                <p:cNvPr id="14550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0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5504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899" y="2425"/>
                  <a:ext cx="315" cy="2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3c</a:t>
                  </a:r>
                  <a:endPara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45482" name="Line 108"/>
            <p:cNvSpPr>
              <a:spLocks noChangeShapeType="1"/>
            </p:cNvSpPr>
            <p:nvPr/>
          </p:nvSpPr>
          <p:spPr bwMode="auto">
            <a:xfrm flipH="1">
              <a:off x="443" y="1436"/>
              <a:ext cx="62" cy="1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3" name="Line 109"/>
            <p:cNvSpPr>
              <a:spLocks noChangeShapeType="1"/>
            </p:cNvSpPr>
            <p:nvPr/>
          </p:nvSpPr>
          <p:spPr bwMode="auto">
            <a:xfrm>
              <a:off x="136" y="1482"/>
              <a:ext cx="145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4" name="Line 110"/>
            <p:cNvSpPr>
              <a:spLocks noChangeShapeType="1"/>
            </p:cNvSpPr>
            <p:nvPr/>
          </p:nvSpPr>
          <p:spPr bwMode="auto">
            <a:xfrm flipH="1">
              <a:off x="635" y="1127"/>
              <a:ext cx="136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5" name="Line 111"/>
            <p:cNvSpPr>
              <a:spLocks noChangeShapeType="1"/>
            </p:cNvSpPr>
            <p:nvPr/>
          </p:nvSpPr>
          <p:spPr bwMode="auto">
            <a:xfrm>
              <a:off x="356" y="1118"/>
              <a:ext cx="120" cy="1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6" name="Line 112"/>
            <p:cNvSpPr>
              <a:spLocks noChangeShapeType="1"/>
            </p:cNvSpPr>
            <p:nvPr/>
          </p:nvSpPr>
          <p:spPr bwMode="auto">
            <a:xfrm flipH="1">
              <a:off x="1016" y="1211"/>
              <a:ext cx="70" cy="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7" name="Line 113"/>
            <p:cNvSpPr>
              <a:spLocks noChangeShapeType="1"/>
            </p:cNvSpPr>
            <p:nvPr/>
          </p:nvSpPr>
          <p:spPr bwMode="auto">
            <a:xfrm>
              <a:off x="3854" y="1728"/>
              <a:ext cx="2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8" name="Line 114"/>
            <p:cNvSpPr>
              <a:spLocks noChangeShapeType="1"/>
            </p:cNvSpPr>
            <p:nvPr/>
          </p:nvSpPr>
          <p:spPr bwMode="auto">
            <a:xfrm flipV="1">
              <a:off x="3795" y="1415"/>
              <a:ext cx="262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89" name="Line 115"/>
            <p:cNvSpPr>
              <a:spLocks noChangeShapeType="1"/>
            </p:cNvSpPr>
            <p:nvPr/>
          </p:nvSpPr>
          <p:spPr bwMode="auto">
            <a:xfrm flipH="1" flipV="1">
              <a:off x="3244" y="1245"/>
              <a:ext cx="127" cy="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0" name="Line 116"/>
            <p:cNvSpPr>
              <a:spLocks noChangeShapeType="1"/>
            </p:cNvSpPr>
            <p:nvPr/>
          </p:nvSpPr>
          <p:spPr bwMode="auto">
            <a:xfrm flipH="1" flipV="1">
              <a:off x="2932" y="1347"/>
              <a:ext cx="136" cy="1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1" name="Line 117"/>
            <p:cNvSpPr>
              <a:spLocks noChangeShapeType="1"/>
            </p:cNvSpPr>
            <p:nvPr/>
          </p:nvSpPr>
          <p:spPr bwMode="auto">
            <a:xfrm flipH="1">
              <a:off x="1042" y="2092"/>
              <a:ext cx="135" cy="1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2" name="Line 118"/>
            <p:cNvSpPr>
              <a:spLocks noChangeShapeType="1"/>
            </p:cNvSpPr>
            <p:nvPr/>
          </p:nvSpPr>
          <p:spPr bwMode="auto">
            <a:xfrm flipH="1" flipV="1">
              <a:off x="1008" y="1991"/>
              <a:ext cx="127" cy="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3" name="Line 119"/>
            <p:cNvSpPr>
              <a:spLocks noChangeShapeType="1"/>
            </p:cNvSpPr>
            <p:nvPr/>
          </p:nvSpPr>
          <p:spPr bwMode="auto">
            <a:xfrm flipH="1">
              <a:off x="1279" y="2262"/>
              <a:ext cx="212" cy="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4" name="Line 120"/>
            <p:cNvSpPr>
              <a:spLocks noChangeShapeType="1"/>
            </p:cNvSpPr>
            <p:nvPr/>
          </p:nvSpPr>
          <p:spPr bwMode="auto">
            <a:xfrm flipV="1">
              <a:off x="1762" y="1804"/>
              <a:ext cx="229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5" name="Line 121"/>
            <p:cNvSpPr>
              <a:spLocks noChangeShapeType="1"/>
            </p:cNvSpPr>
            <p:nvPr/>
          </p:nvSpPr>
          <p:spPr bwMode="auto">
            <a:xfrm>
              <a:off x="2219" y="2177"/>
              <a:ext cx="119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5496" name="Line 122"/>
            <p:cNvSpPr>
              <a:spLocks noChangeShapeType="1"/>
            </p:cNvSpPr>
            <p:nvPr/>
          </p:nvSpPr>
          <p:spPr bwMode="auto">
            <a:xfrm>
              <a:off x="1737" y="1880"/>
              <a:ext cx="145" cy="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035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22275" y="228600"/>
            <a:ext cx="7772400" cy="83978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Interconnected ASes</a:t>
            </a:r>
          </a:p>
        </p:txBody>
      </p:sp>
      <p:sp>
        <p:nvSpPr>
          <p:cNvPr id="100358" name="Rectangle 124"/>
          <p:cNvSpPr>
            <a:spLocks noGrp="1" noChangeArrowheads="1"/>
          </p:cNvSpPr>
          <p:nvPr>
            <p:ph type="body" sz="half" idx="2"/>
          </p:nvPr>
        </p:nvSpPr>
        <p:spPr>
          <a:xfrm>
            <a:off x="5114925" y="3082149"/>
            <a:ext cx="3810000" cy="3400425"/>
          </a:xfrm>
        </p:spPr>
        <p:txBody>
          <a:bodyPr>
            <a:normAutofit fontScale="92500"/>
          </a:bodyPr>
          <a:lstStyle/>
          <a:p>
            <a:pPr>
              <a:defRPr/>
            </a:pPr>
            <a:r>
              <a:rPr lang="en-US" sz="2400" dirty="0">
                <a:cs typeface="+mn-cs"/>
              </a:rPr>
              <a:t>forwarding table  configured by both intra- and inter-AS routing algorithm</a:t>
            </a:r>
          </a:p>
          <a:p>
            <a:pPr lvl="1">
              <a:defRPr/>
            </a:pPr>
            <a:r>
              <a:rPr lang="en-US" dirty="0"/>
              <a:t>intra-AS routing determine entries for destinations within AS</a:t>
            </a:r>
          </a:p>
          <a:p>
            <a:pPr lvl="1"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  <p:pic>
        <p:nvPicPr>
          <p:cNvPr id="145414" name="Picture 12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8842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4429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ED32C2-4D1B-3E49-874B-F1649DBC6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1EE2D8-39B0-7846-A57C-3D59A194A94D}"/>
              </a:ext>
            </a:extLst>
          </p:cNvPr>
          <p:cNvSpPr txBox="1"/>
          <p:nvPr/>
        </p:nvSpPr>
        <p:spPr>
          <a:xfrm>
            <a:off x="0" y="2731477"/>
            <a:ext cx="91440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Intra-AS Routing</a:t>
            </a:r>
          </a:p>
        </p:txBody>
      </p:sp>
    </p:spTree>
    <p:extLst>
      <p:ext uri="{BB962C8B-B14F-4D97-AF65-F5344CB8AC3E}">
        <p14:creationId xmlns:p14="http://schemas.microsoft.com/office/powerpoint/2010/main" val="155338324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77280" y="324030"/>
            <a:ext cx="7886700" cy="1325563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>
                <a:cs typeface="+mj-cs"/>
              </a:rPr>
              <a:t>Intra-AS Routing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also known as </a:t>
            </a:r>
            <a:r>
              <a:rPr lang="en-US" i="1" dirty="0">
                <a:solidFill>
                  <a:srgbClr val="CC0000"/>
                </a:solidFill>
                <a:cs typeface="+mn-cs"/>
              </a:rPr>
              <a:t>interior gateway protocols (IGP)</a:t>
            </a:r>
          </a:p>
          <a:p>
            <a:pPr>
              <a:defRPr/>
            </a:pPr>
            <a:r>
              <a:rPr lang="en-US" dirty="0">
                <a:cs typeface="+mn-cs"/>
              </a:rPr>
              <a:t>most common intra-AS routing protocols:</a:t>
            </a:r>
          </a:p>
          <a:p>
            <a:pPr lvl="1">
              <a:defRPr/>
            </a:pPr>
            <a:r>
              <a:rPr lang="en-US" sz="2800" dirty="0"/>
              <a:t>RIP: Routing Information Protocol</a:t>
            </a:r>
          </a:p>
          <a:p>
            <a:pPr lvl="1">
              <a:defRPr/>
            </a:pPr>
            <a:r>
              <a:rPr lang="en-US" sz="2800" dirty="0"/>
              <a:t>OSPF: Open Shortest Path First</a:t>
            </a:r>
          </a:p>
          <a:p>
            <a:pPr lvl="1">
              <a:defRPr/>
            </a:pPr>
            <a:r>
              <a:rPr lang="en-US" sz="2800" dirty="0"/>
              <a:t>IGRP: Interior Gateway Routing Protocol (Cisco proprietary </a:t>
            </a:r>
            <a:r>
              <a:rPr lang="en-US" sz="2000" dirty="0"/>
              <a:t>for decades, until 2016</a:t>
            </a:r>
            <a:r>
              <a:rPr lang="en-US" sz="2800" dirty="0"/>
              <a:t>)</a:t>
            </a:r>
          </a:p>
        </p:txBody>
      </p:sp>
      <p:pic>
        <p:nvPicPr>
          <p:cNvPr id="15155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1236341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22992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lide Number Placeholder 3">
            <a:extLst>
              <a:ext uri="{FF2B5EF4-FFF2-40B4-BE49-F238E27FC236}">
                <a16:creationId xmlns:a16="http://schemas.microsoft.com/office/drawing/2014/main" id="{F712C9C6-A279-3198-B29C-05124314D2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0F80728-AD43-6E4B-98C8-F9EB072BF558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38" name="Rectangle 2">
            <a:extLst>
              <a:ext uri="{FF2B5EF4-FFF2-40B4-BE49-F238E27FC236}">
                <a16:creationId xmlns:a16="http://schemas.microsoft.com/office/drawing/2014/main" id="{F039AA8B-8D2A-360B-76D0-2060489867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Limitations of Repeaters and Hubs</a:t>
            </a:r>
          </a:p>
        </p:txBody>
      </p:sp>
      <p:sp>
        <p:nvSpPr>
          <p:cNvPr id="1278979" name="Rectangle 3">
            <a:extLst>
              <a:ext uri="{FF2B5EF4-FFF2-40B4-BE49-F238E27FC236}">
                <a16:creationId xmlns:a16="http://schemas.microsoft.com/office/drawing/2014/main" id="{AA48AB06-CD5F-AB4D-1253-7184B59DFDA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One large shared link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Each bit is sent everywhere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So, aggregate throughput is limited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Cannot support multiple LAN technologies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Does not buffer or interpret frames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Can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t interconnect between different rates/formats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Limitations on maximum nodes and distances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Shared medium imposes length limits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E.g., cannot go beyond 2500 meters on Ethernet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9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09354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OSPF (Open Shortest Path First)</a:t>
            </a:r>
          </a:p>
        </p:txBody>
      </p:sp>
      <p:sp>
        <p:nvSpPr>
          <p:cNvPr id="1577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8229600" cy="5105400"/>
          </a:xfrm>
        </p:spPr>
        <p:txBody>
          <a:bodyPr/>
          <a:lstStyle/>
          <a:p>
            <a:r>
              <a:rPr lang="en-US" altLang="ja-JP" dirty="0"/>
              <a:t>“open”: publicly available</a:t>
            </a:r>
          </a:p>
          <a:p>
            <a:r>
              <a:rPr lang="en-US" dirty="0"/>
              <a:t>uses link-state algorithm </a:t>
            </a:r>
          </a:p>
          <a:p>
            <a:pPr lvl="1"/>
            <a:r>
              <a:rPr lang="en-US" dirty="0"/>
              <a:t>link state packet dissemination</a:t>
            </a:r>
          </a:p>
          <a:p>
            <a:pPr lvl="1"/>
            <a:r>
              <a:rPr lang="en-US" dirty="0"/>
              <a:t>topology map at each node</a:t>
            </a:r>
          </a:p>
          <a:p>
            <a:pPr lvl="1"/>
            <a:r>
              <a:rPr lang="en-US" dirty="0"/>
              <a:t>route computation using Dijkstra</a:t>
            </a:r>
            <a:r>
              <a:rPr lang="ja-JP" altLang="en-US" dirty="0"/>
              <a:t>’</a:t>
            </a:r>
            <a:r>
              <a:rPr lang="en-US" altLang="ja-JP" dirty="0"/>
              <a:t>s algorithm</a:t>
            </a:r>
          </a:p>
          <a:p>
            <a:r>
              <a:rPr lang="en-US" dirty="0"/>
              <a:t>router floods OSPF link-state advertisements to all other routers in </a:t>
            </a:r>
            <a:r>
              <a:rPr lang="en-US" i="1" dirty="0">
                <a:solidFill>
                  <a:srgbClr val="CC0000"/>
                </a:solidFill>
              </a:rPr>
              <a:t>entire</a:t>
            </a:r>
            <a:r>
              <a:rPr lang="en-US" dirty="0"/>
              <a:t> AS</a:t>
            </a:r>
          </a:p>
          <a:p>
            <a:pPr lvl="1"/>
            <a:r>
              <a:rPr lang="en-US" dirty="0"/>
              <a:t>carried in OSPF messages directly over IP (rather than TCP or UDP</a:t>
            </a:r>
          </a:p>
          <a:p>
            <a:pPr lvl="1"/>
            <a:r>
              <a:rPr lang="en-US" dirty="0"/>
              <a:t>link state: for each attached link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841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3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05343"/>
            <a:ext cx="5308773" cy="219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4" name="Rectangle 2"/>
          <p:cNvSpPr>
            <a:spLocks noGrp="1" noChangeArrowheads="1"/>
          </p:cNvSpPr>
          <p:nvPr>
            <p:ph type="title"/>
          </p:nvPr>
        </p:nvSpPr>
        <p:spPr>
          <a:xfrm>
            <a:off x="628650" y="160660"/>
            <a:ext cx="7886700" cy="1325563"/>
          </a:xfrm>
        </p:spPr>
        <p:txBody>
          <a:bodyPr>
            <a:normAutofit/>
          </a:bodyPr>
          <a:lstStyle/>
          <a:p>
            <a:r>
              <a:rPr lang="en-US" sz="4000" dirty="0"/>
              <a:t>OSPF “</a:t>
            </a:r>
            <a:r>
              <a:rPr lang="en-US" altLang="ja-JP" sz="4000" dirty="0"/>
              <a:t>advanced” features</a:t>
            </a:r>
            <a:endParaRPr lang="en-US" sz="4800" dirty="0"/>
          </a:p>
        </p:txBody>
      </p:sp>
      <p:sp>
        <p:nvSpPr>
          <p:cNvPr id="1587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0063" y="1385888"/>
            <a:ext cx="8229600" cy="4876800"/>
          </a:xfrm>
        </p:spPr>
        <p:txBody>
          <a:bodyPr>
            <a:normAutofit fontScale="92500" lnSpcReduction="20000"/>
          </a:bodyPr>
          <a:lstStyle/>
          <a:p>
            <a:r>
              <a:rPr lang="en-US" i="1" dirty="0">
                <a:solidFill>
                  <a:srgbClr val="CC0000"/>
                </a:solidFill>
              </a:rPr>
              <a:t>security:</a:t>
            </a:r>
            <a:r>
              <a:rPr lang="en-US" dirty="0"/>
              <a:t> all OSPF messages authenticated (to prevent malicious intrusion) </a:t>
            </a:r>
          </a:p>
          <a:p>
            <a:r>
              <a:rPr lang="en-US" dirty="0">
                <a:solidFill>
                  <a:srgbClr val="CC0000"/>
                </a:solidFill>
              </a:rPr>
              <a:t>multiple </a:t>
            </a:r>
            <a:r>
              <a:rPr lang="en-US" dirty="0"/>
              <a:t>same-cost </a:t>
            </a:r>
            <a:r>
              <a:rPr lang="en-US" dirty="0">
                <a:solidFill>
                  <a:srgbClr val="CC0000"/>
                </a:solidFill>
              </a:rPr>
              <a:t>paths</a:t>
            </a:r>
            <a:r>
              <a:rPr lang="en-US" dirty="0"/>
              <a:t> allowed (only one path in RIP)</a:t>
            </a:r>
          </a:p>
          <a:p>
            <a:r>
              <a:rPr lang="en-US" dirty="0"/>
              <a:t>for each link, multiple cost metrics for different </a:t>
            </a:r>
            <a:r>
              <a:rPr lang="en-US" dirty="0" err="1">
                <a:solidFill>
                  <a:srgbClr val="CC0000"/>
                </a:solidFill>
              </a:rPr>
              <a:t>ToS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(e.g., satellite link cost set </a:t>
            </a:r>
            <a:r>
              <a:rPr lang="en-US" altLang="ja-JP" dirty="0"/>
              <a:t>low for best effort </a:t>
            </a:r>
            <a:r>
              <a:rPr lang="en-US" altLang="ja-JP" dirty="0" err="1"/>
              <a:t>ToS</a:t>
            </a:r>
            <a:r>
              <a:rPr lang="en-US" altLang="ja-JP" dirty="0"/>
              <a:t>; high for real-time </a:t>
            </a:r>
            <a:r>
              <a:rPr lang="en-US" altLang="ja-JP" dirty="0" err="1"/>
              <a:t>ToS</a:t>
            </a:r>
            <a:r>
              <a:rPr lang="en-US" altLang="ja-JP" dirty="0"/>
              <a:t>)</a:t>
            </a:r>
          </a:p>
          <a:p>
            <a:r>
              <a:rPr lang="en-US" dirty="0"/>
              <a:t>integrated </a:t>
            </a:r>
            <a:r>
              <a:rPr lang="en-US" dirty="0" err="1"/>
              <a:t>uni</a:t>
            </a:r>
            <a:r>
              <a:rPr lang="en-US" dirty="0"/>
              <a:t>- and </a:t>
            </a:r>
            <a:r>
              <a:rPr lang="en-US" dirty="0">
                <a:solidFill>
                  <a:srgbClr val="CC0000"/>
                </a:solidFill>
              </a:rPr>
              <a:t>multi-cast</a:t>
            </a:r>
            <a:r>
              <a:rPr lang="en-US" dirty="0"/>
              <a:t> support: </a:t>
            </a:r>
          </a:p>
          <a:p>
            <a:pPr lvl="1"/>
            <a:r>
              <a:rPr lang="en-US" sz="2800" dirty="0"/>
              <a:t>Multicast OSPF (MOSPF) uses same topology data base as OSPF</a:t>
            </a:r>
          </a:p>
          <a:p>
            <a:r>
              <a:rPr lang="en-US" dirty="0">
                <a:solidFill>
                  <a:srgbClr val="CC0000"/>
                </a:solidFill>
              </a:rPr>
              <a:t>hierarchical</a:t>
            </a:r>
            <a:r>
              <a:rPr lang="en-US" dirty="0"/>
              <a:t> OSPF in large domains.</a:t>
            </a:r>
          </a:p>
          <a:p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345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Freeform 2"/>
          <p:cNvSpPr>
            <a:spLocks/>
          </p:cNvSpPr>
          <p:nvPr/>
        </p:nvSpPr>
        <p:spPr bwMode="auto">
          <a:xfrm>
            <a:off x="2027238" y="1652588"/>
            <a:ext cx="6010275" cy="2206625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48" name="Rectangle 3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>
            <a:normAutofit/>
          </a:bodyPr>
          <a:lstStyle/>
          <a:p>
            <a:r>
              <a:rPr lang="en-US"/>
              <a:t>Hierarchical OSPF</a:t>
            </a:r>
            <a:endParaRPr lang="en-US" sz="4800"/>
          </a:p>
        </p:txBody>
      </p:sp>
      <p:sp>
        <p:nvSpPr>
          <p:cNvPr id="159749" name="Line 4"/>
          <p:cNvSpPr>
            <a:spLocks noChangeShapeType="1"/>
          </p:cNvSpPr>
          <p:nvPr/>
        </p:nvSpPr>
        <p:spPr bwMode="auto">
          <a:xfrm flipV="1">
            <a:off x="3679825" y="2039938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0" name="Line 5"/>
          <p:cNvSpPr>
            <a:spLocks noChangeShapeType="1"/>
          </p:cNvSpPr>
          <p:nvPr/>
        </p:nvSpPr>
        <p:spPr bwMode="auto">
          <a:xfrm>
            <a:off x="4957763" y="2036763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1" name="Line 6"/>
          <p:cNvSpPr>
            <a:spLocks noChangeShapeType="1"/>
          </p:cNvSpPr>
          <p:nvPr/>
        </p:nvSpPr>
        <p:spPr bwMode="auto">
          <a:xfrm>
            <a:off x="6369050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2" name="Line 7"/>
          <p:cNvSpPr>
            <a:spLocks noChangeShapeType="1"/>
          </p:cNvSpPr>
          <p:nvPr/>
        </p:nvSpPr>
        <p:spPr bwMode="auto">
          <a:xfrm flipV="1">
            <a:off x="4948238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3" name="Line 8"/>
          <p:cNvSpPr>
            <a:spLocks noChangeShapeType="1"/>
          </p:cNvSpPr>
          <p:nvPr/>
        </p:nvSpPr>
        <p:spPr bwMode="auto">
          <a:xfrm>
            <a:off x="3683000" y="2471738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4" name="Line 9"/>
          <p:cNvSpPr>
            <a:spLocks noChangeShapeType="1"/>
          </p:cNvSpPr>
          <p:nvPr/>
        </p:nvSpPr>
        <p:spPr bwMode="auto">
          <a:xfrm flipH="1">
            <a:off x="6780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5" name="Line 10"/>
          <p:cNvSpPr>
            <a:spLocks noChangeShapeType="1"/>
          </p:cNvSpPr>
          <p:nvPr/>
        </p:nvSpPr>
        <p:spPr bwMode="auto">
          <a:xfrm>
            <a:off x="6808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6" name="Line 11"/>
          <p:cNvSpPr>
            <a:spLocks noChangeShapeType="1"/>
          </p:cNvSpPr>
          <p:nvPr/>
        </p:nvSpPr>
        <p:spPr bwMode="auto">
          <a:xfrm>
            <a:off x="4841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7" name="Line 12"/>
          <p:cNvSpPr>
            <a:spLocks noChangeShapeType="1"/>
          </p:cNvSpPr>
          <p:nvPr/>
        </p:nvSpPr>
        <p:spPr bwMode="auto">
          <a:xfrm>
            <a:off x="4403725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8" name="Line 13"/>
          <p:cNvSpPr>
            <a:spLocks noChangeShapeType="1"/>
          </p:cNvSpPr>
          <p:nvPr/>
        </p:nvSpPr>
        <p:spPr bwMode="auto">
          <a:xfrm flipH="1">
            <a:off x="4646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59" name="Line 14"/>
          <p:cNvSpPr>
            <a:spLocks noChangeShapeType="1"/>
          </p:cNvSpPr>
          <p:nvPr/>
        </p:nvSpPr>
        <p:spPr bwMode="auto">
          <a:xfrm flipH="1">
            <a:off x="4454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0" name="Line 15"/>
          <p:cNvSpPr>
            <a:spLocks noChangeShapeType="1"/>
          </p:cNvSpPr>
          <p:nvPr/>
        </p:nvSpPr>
        <p:spPr bwMode="auto">
          <a:xfrm flipH="1">
            <a:off x="2689225" y="2319338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1" name="Line 16"/>
          <p:cNvSpPr>
            <a:spLocks noChangeShapeType="1"/>
          </p:cNvSpPr>
          <p:nvPr/>
        </p:nvSpPr>
        <p:spPr bwMode="auto">
          <a:xfrm flipH="1">
            <a:off x="2084388" y="3171825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2" name="Line 17"/>
          <p:cNvSpPr>
            <a:spLocks noChangeShapeType="1"/>
          </p:cNvSpPr>
          <p:nvPr/>
        </p:nvSpPr>
        <p:spPr bwMode="auto">
          <a:xfrm flipH="1">
            <a:off x="1435100" y="4024313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3" name="Line 18"/>
          <p:cNvSpPr>
            <a:spLocks noChangeShapeType="1"/>
          </p:cNvSpPr>
          <p:nvPr/>
        </p:nvSpPr>
        <p:spPr bwMode="auto">
          <a:xfrm flipH="1">
            <a:off x="2290763" y="4552950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4" name="Line 19"/>
          <p:cNvSpPr>
            <a:spLocks noChangeShapeType="1"/>
          </p:cNvSpPr>
          <p:nvPr/>
        </p:nvSpPr>
        <p:spPr bwMode="auto">
          <a:xfrm>
            <a:off x="2163763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5" name="Freeform 20"/>
          <p:cNvSpPr>
            <a:spLocks/>
          </p:cNvSpPr>
          <p:nvPr/>
        </p:nvSpPr>
        <p:spPr bwMode="auto">
          <a:xfrm>
            <a:off x="1087438" y="2833688"/>
            <a:ext cx="2185987" cy="2820987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6" name="Freeform 21"/>
          <p:cNvSpPr>
            <a:spLocks/>
          </p:cNvSpPr>
          <p:nvPr/>
        </p:nvSpPr>
        <p:spPr bwMode="auto">
          <a:xfrm>
            <a:off x="3951288" y="3068638"/>
            <a:ext cx="1903412" cy="2730500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7" name="Freeform 22"/>
          <p:cNvSpPr>
            <a:spLocks/>
          </p:cNvSpPr>
          <p:nvPr/>
        </p:nvSpPr>
        <p:spPr bwMode="auto">
          <a:xfrm>
            <a:off x="6380163" y="2774950"/>
            <a:ext cx="2079625" cy="2720975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68" name="Text Box 23"/>
          <p:cNvSpPr txBox="1">
            <a:spLocks noChangeArrowheads="1"/>
          </p:cNvSpPr>
          <p:nvPr/>
        </p:nvSpPr>
        <p:spPr bwMode="auto">
          <a:xfrm>
            <a:off x="5092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boundary router</a:t>
            </a:r>
          </a:p>
        </p:txBody>
      </p:sp>
      <p:sp>
        <p:nvSpPr>
          <p:cNvPr id="159769" name="Text Box 24"/>
          <p:cNvSpPr txBox="1">
            <a:spLocks noChangeArrowheads="1"/>
          </p:cNvSpPr>
          <p:nvPr/>
        </p:nvSpPr>
        <p:spPr bwMode="auto">
          <a:xfrm>
            <a:off x="6616700" y="1714500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backbone router</a:t>
            </a:r>
          </a:p>
        </p:txBody>
      </p:sp>
      <p:sp>
        <p:nvSpPr>
          <p:cNvPr id="159770" name="Text Box 25"/>
          <p:cNvSpPr txBox="1">
            <a:spLocks noChangeArrowheads="1"/>
          </p:cNvSpPr>
          <p:nvPr/>
        </p:nvSpPr>
        <p:spPr bwMode="auto">
          <a:xfrm>
            <a:off x="936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area 1</a:t>
            </a:r>
          </a:p>
        </p:txBody>
      </p:sp>
      <p:sp>
        <p:nvSpPr>
          <p:cNvPr id="159771" name="Text Box 26"/>
          <p:cNvSpPr txBox="1">
            <a:spLocks noChangeArrowheads="1"/>
          </p:cNvSpPr>
          <p:nvPr/>
        </p:nvSpPr>
        <p:spPr bwMode="auto">
          <a:xfrm>
            <a:off x="4502150" y="5734050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area 2</a:t>
            </a:r>
          </a:p>
        </p:txBody>
      </p:sp>
      <p:sp>
        <p:nvSpPr>
          <p:cNvPr id="159772" name="Text Box 27"/>
          <p:cNvSpPr txBox="1">
            <a:spLocks noChangeArrowheads="1"/>
          </p:cNvSpPr>
          <p:nvPr/>
        </p:nvSpPr>
        <p:spPr bwMode="auto">
          <a:xfrm>
            <a:off x="7586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area 3</a:t>
            </a:r>
          </a:p>
        </p:txBody>
      </p:sp>
      <p:sp>
        <p:nvSpPr>
          <p:cNvPr id="159773" name="Text Box 28"/>
          <p:cNvSpPr txBox="1">
            <a:spLocks noChangeArrowheads="1"/>
          </p:cNvSpPr>
          <p:nvPr/>
        </p:nvSpPr>
        <p:spPr bwMode="auto">
          <a:xfrm>
            <a:off x="4394200" y="2411413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backbone</a:t>
            </a:r>
          </a:p>
        </p:txBody>
      </p:sp>
      <p:sp>
        <p:nvSpPr>
          <p:cNvPr id="159774" name="Text Box 29"/>
          <p:cNvSpPr txBox="1">
            <a:spLocks noChangeArrowheads="1"/>
          </p:cNvSpPr>
          <p:nvPr/>
        </p:nvSpPr>
        <p:spPr bwMode="auto">
          <a:xfrm>
            <a:off x="3219450" y="2822575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area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border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routers</a:t>
            </a:r>
          </a:p>
        </p:txBody>
      </p:sp>
      <p:sp>
        <p:nvSpPr>
          <p:cNvPr id="159775" name="Text Box 30"/>
          <p:cNvSpPr txBox="1">
            <a:spLocks noChangeArrowheads="1"/>
          </p:cNvSpPr>
          <p:nvPr/>
        </p:nvSpPr>
        <p:spPr bwMode="auto">
          <a:xfrm>
            <a:off x="5969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internal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routers</a:t>
            </a:r>
          </a:p>
        </p:txBody>
      </p:sp>
      <p:sp>
        <p:nvSpPr>
          <p:cNvPr id="159776" name="Line 242"/>
          <p:cNvSpPr>
            <a:spLocks noChangeShapeType="1"/>
          </p:cNvSpPr>
          <p:nvPr/>
        </p:nvSpPr>
        <p:spPr bwMode="auto">
          <a:xfrm flipV="1">
            <a:off x="6946900" y="5018088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77" name="Line 243"/>
          <p:cNvSpPr>
            <a:spLocks noChangeShapeType="1"/>
          </p:cNvSpPr>
          <p:nvPr/>
        </p:nvSpPr>
        <p:spPr bwMode="auto">
          <a:xfrm flipH="1" flipV="1">
            <a:off x="5559425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78" name="Line 244"/>
          <p:cNvSpPr>
            <a:spLocks noChangeShapeType="1"/>
          </p:cNvSpPr>
          <p:nvPr/>
        </p:nvSpPr>
        <p:spPr bwMode="auto">
          <a:xfrm flipV="1">
            <a:off x="4862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79" name="Line 245"/>
          <p:cNvSpPr>
            <a:spLocks noChangeShapeType="1"/>
          </p:cNvSpPr>
          <p:nvPr/>
        </p:nvSpPr>
        <p:spPr bwMode="auto">
          <a:xfrm flipH="1">
            <a:off x="6534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80" name="Line 246"/>
          <p:cNvSpPr>
            <a:spLocks noChangeShapeType="1"/>
          </p:cNvSpPr>
          <p:nvPr/>
        </p:nvSpPr>
        <p:spPr bwMode="auto">
          <a:xfrm flipH="1">
            <a:off x="5024438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81" name="Line 247"/>
          <p:cNvSpPr>
            <a:spLocks noChangeShapeType="1"/>
          </p:cNvSpPr>
          <p:nvPr/>
        </p:nvSpPr>
        <p:spPr bwMode="auto">
          <a:xfrm>
            <a:off x="4154488" y="3463925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782" name="Line 248"/>
          <p:cNvSpPr>
            <a:spLocks noChangeShapeType="1"/>
          </p:cNvSpPr>
          <p:nvPr/>
        </p:nvSpPr>
        <p:spPr bwMode="auto">
          <a:xfrm flipH="1" flipV="1">
            <a:off x="2968625" y="3270250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59783" name="Group 249"/>
          <p:cNvGrpSpPr>
            <a:grpSpLocks/>
          </p:cNvGrpSpPr>
          <p:nvPr/>
        </p:nvGrpSpPr>
        <p:grpSpPr bwMode="auto">
          <a:xfrm>
            <a:off x="5902325" y="2276475"/>
            <a:ext cx="644525" cy="282575"/>
            <a:chOff x="4396" y="1245"/>
            <a:chExt cx="672" cy="248"/>
          </a:xfrm>
        </p:grpSpPr>
        <p:sp>
          <p:nvSpPr>
            <p:cNvPr id="15991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91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91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914" name="Group 25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17" name="Freeform 25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918" name="Freeform 25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915" name="Line 25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916" name="Line 25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4" name="Group 258"/>
          <p:cNvGrpSpPr>
            <a:grpSpLocks/>
          </p:cNvGrpSpPr>
          <p:nvPr/>
        </p:nvGrpSpPr>
        <p:grpSpPr bwMode="auto">
          <a:xfrm>
            <a:off x="6824663" y="3119438"/>
            <a:ext cx="644525" cy="282575"/>
            <a:chOff x="4396" y="1245"/>
            <a:chExt cx="672" cy="248"/>
          </a:xfrm>
        </p:grpSpPr>
        <p:sp>
          <p:nvSpPr>
            <p:cNvPr id="15990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90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90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906" name="Group 26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9" name="Freeform 26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910" name="Freeform 26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907" name="Line 26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908" name="Line 26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5" name="Group 267"/>
          <p:cNvGrpSpPr>
            <a:grpSpLocks/>
          </p:cNvGrpSpPr>
          <p:nvPr/>
        </p:nvGrpSpPr>
        <p:grpSpPr bwMode="auto">
          <a:xfrm>
            <a:off x="6608763" y="3952875"/>
            <a:ext cx="644525" cy="282575"/>
            <a:chOff x="4396" y="1245"/>
            <a:chExt cx="672" cy="248"/>
          </a:xfrm>
        </p:grpSpPr>
        <p:sp>
          <p:nvSpPr>
            <p:cNvPr id="15989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9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9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98" name="Group 27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1" name="Freeform 27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902" name="Freeform 27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99" name="Line 27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900" name="Line 27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6" name="Group 276"/>
          <p:cNvGrpSpPr>
            <a:grpSpLocks/>
          </p:cNvGrpSpPr>
          <p:nvPr/>
        </p:nvGrpSpPr>
        <p:grpSpPr bwMode="auto">
          <a:xfrm>
            <a:off x="7418388" y="4797425"/>
            <a:ext cx="644525" cy="282575"/>
            <a:chOff x="4396" y="1245"/>
            <a:chExt cx="672" cy="248"/>
          </a:xfrm>
        </p:grpSpPr>
        <p:sp>
          <p:nvSpPr>
            <p:cNvPr id="15988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8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8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90" name="Group 28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93" name="Freeform 28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94" name="Freeform 28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91" name="Line 28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92" name="Line 28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7" name="Group 285"/>
          <p:cNvGrpSpPr>
            <a:grpSpLocks/>
          </p:cNvGrpSpPr>
          <p:nvPr/>
        </p:nvGrpSpPr>
        <p:grpSpPr bwMode="auto">
          <a:xfrm>
            <a:off x="4548188" y="1871663"/>
            <a:ext cx="644525" cy="282575"/>
            <a:chOff x="4396" y="1245"/>
            <a:chExt cx="672" cy="248"/>
          </a:xfrm>
        </p:grpSpPr>
        <p:sp>
          <p:nvSpPr>
            <p:cNvPr id="15987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8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8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82" name="Group 28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85" name="Freeform 29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86" name="Freeform 29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83" name="Line 29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84" name="Line 29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8" name="Group 294"/>
          <p:cNvGrpSpPr>
            <a:grpSpLocks/>
          </p:cNvGrpSpPr>
          <p:nvPr/>
        </p:nvGrpSpPr>
        <p:grpSpPr bwMode="auto">
          <a:xfrm>
            <a:off x="4567238" y="3273425"/>
            <a:ext cx="644525" cy="282575"/>
            <a:chOff x="4396" y="1245"/>
            <a:chExt cx="672" cy="248"/>
          </a:xfrm>
        </p:grpSpPr>
        <p:sp>
          <p:nvSpPr>
            <p:cNvPr id="15987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7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7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74" name="Group 298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77" name="Freeform 29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78" name="Freeform 30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75" name="Line 301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76" name="Line 302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89" name="Group 303"/>
          <p:cNvGrpSpPr>
            <a:grpSpLocks/>
          </p:cNvGrpSpPr>
          <p:nvPr/>
        </p:nvGrpSpPr>
        <p:grpSpPr bwMode="auto">
          <a:xfrm>
            <a:off x="3314700" y="2276475"/>
            <a:ext cx="644525" cy="282575"/>
            <a:chOff x="4396" y="1245"/>
            <a:chExt cx="672" cy="248"/>
          </a:xfrm>
        </p:grpSpPr>
        <p:sp>
          <p:nvSpPr>
            <p:cNvPr id="15986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6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6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66" name="Group 30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9" name="Freeform 30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70" name="Freeform 30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67" name="Line 310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68" name="Line 31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0" name="Group 312"/>
          <p:cNvGrpSpPr>
            <a:grpSpLocks/>
          </p:cNvGrpSpPr>
          <p:nvPr/>
        </p:nvGrpSpPr>
        <p:grpSpPr bwMode="auto">
          <a:xfrm>
            <a:off x="2330450" y="3063875"/>
            <a:ext cx="644525" cy="282575"/>
            <a:chOff x="4396" y="1245"/>
            <a:chExt cx="672" cy="248"/>
          </a:xfrm>
        </p:grpSpPr>
        <p:sp>
          <p:nvSpPr>
            <p:cNvPr id="15985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5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5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58" name="Group 31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1" name="Freeform 31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62" name="Freeform 31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59" name="Line 319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60" name="Line 32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1" name="Group 321"/>
          <p:cNvGrpSpPr>
            <a:grpSpLocks/>
          </p:cNvGrpSpPr>
          <p:nvPr/>
        </p:nvGrpSpPr>
        <p:grpSpPr bwMode="auto">
          <a:xfrm>
            <a:off x="1781175" y="3841750"/>
            <a:ext cx="644525" cy="282575"/>
            <a:chOff x="4396" y="1245"/>
            <a:chExt cx="672" cy="248"/>
          </a:xfrm>
        </p:grpSpPr>
        <p:sp>
          <p:nvSpPr>
            <p:cNvPr id="15984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4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4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50" name="Group 32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53" name="Freeform 32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54" name="Freeform 32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51" name="Line 328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52" name="Line 32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2" name="Group 330"/>
          <p:cNvGrpSpPr>
            <a:grpSpLocks/>
          </p:cNvGrpSpPr>
          <p:nvPr/>
        </p:nvGrpSpPr>
        <p:grpSpPr bwMode="auto">
          <a:xfrm>
            <a:off x="2368550" y="4362450"/>
            <a:ext cx="644525" cy="282575"/>
            <a:chOff x="4396" y="1245"/>
            <a:chExt cx="672" cy="248"/>
          </a:xfrm>
        </p:grpSpPr>
        <p:sp>
          <p:nvSpPr>
            <p:cNvPr id="15983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4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4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42" name="Group 33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45" name="Freeform 33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46" name="Freeform 33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43" name="Line 337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44" name="Line 33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3" name="Group 339"/>
          <p:cNvGrpSpPr>
            <a:grpSpLocks/>
          </p:cNvGrpSpPr>
          <p:nvPr/>
        </p:nvGrpSpPr>
        <p:grpSpPr bwMode="auto">
          <a:xfrm>
            <a:off x="2019300" y="5095875"/>
            <a:ext cx="644525" cy="282575"/>
            <a:chOff x="4396" y="1245"/>
            <a:chExt cx="672" cy="248"/>
          </a:xfrm>
        </p:grpSpPr>
        <p:sp>
          <p:nvSpPr>
            <p:cNvPr id="15983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3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3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34" name="Group 34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37" name="Freeform 34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38" name="Freeform 34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35" name="Line 34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36" name="Line 34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4" name="Group 348"/>
          <p:cNvGrpSpPr>
            <a:grpSpLocks/>
          </p:cNvGrpSpPr>
          <p:nvPr/>
        </p:nvGrpSpPr>
        <p:grpSpPr bwMode="auto">
          <a:xfrm>
            <a:off x="1189038" y="4511675"/>
            <a:ext cx="644525" cy="282575"/>
            <a:chOff x="4396" y="1245"/>
            <a:chExt cx="672" cy="248"/>
          </a:xfrm>
        </p:grpSpPr>
        <p:sp>
          <p:nvSpPr>
            <p:cNvPr id="15982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2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2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26" name="Group 35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9" name="Freeform 35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30" name="Freeform 35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27" name="Line 35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28" name="Line 35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5" name="Group 357"/>
          <p:cNvGrpSpPr>
            <a:grpSpLocks/>
          </p:cNvGrpSpPr>
          <p:nvPr/>
        </p:nvGrpSpPr>
        <p:grpSpPr bwMode="auto">
          <a:xfrm>
            <a:off x="4149725" y="4191000"/>
            <a:ext cx="644525" cy="282575"/>
            <a:chOff x="4396" y="1245"/>
            <a:chExt cx="672" cy="248"/>
          </a:xfrm>
        </p:grpSpPr>
        <p:sp>
          <p:nvSpPr>
            <p:cNvPr id="15981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1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1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18" name="Group 36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1" name="Freeform 36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22" name="Freeform 36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19" name="Line 36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20" name="Line 36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6" name="Group 366"/>
          <p:cNvGrpSpPr>
            <a:grpSpLocks/>
          </p:cNvGrpSpPr>
          <p:nvPr/>
        </p:nvGrpSpPr>
        <p:grpSpPr bwMode="auto">
          <a:xfrm>
            <a:off x="4960938" y="4610100"/>
            <a:ext cx="644525" cy="282575"/>
            <a:chOff x="4396" y="1245"/>
            <a:chExt cx="672" cy="248"/>
          </a:xfrm>
        </p:grpSpPr>
        <p:sp>
          <p:nvSpPr>
            <p:cNvPr id="15980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0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0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10" name="Group 37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13" name="Freeform 37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14" name="Freeform 37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11" name="Line 37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12" name="Line 37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9797" name="Group 375"/>
          <p:cNvGrpSpPr>
            <a:grpSpLocks/>
          </p:cNvGrpSpPr>
          <p:nvPr/>
        </p:nvGrpSpPr>
        <p:grpSpPr bwMode="auto">
          <a:xfrm>
            <a:off x="4376738" y="5051425"/>
            <a:ext cx="644525" cy="282575"/>
            <a:chOff x="4396" y="1245"/>
            <a:chExt cx="672" cy="248"/>
          </a:xfrm>
        </p:grpSpPr>
        <p:sp>
          <p:nvSpPr>
            <p:cNvPr id="15979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0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sp>
          <p:nvSpPr>
            <p:cNvPr id="15980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panose="020B0600070205080204" pitchFamily="34" charset="-128"/>
                <a:cs typeface="Arial" charset="0"/>
              </a:endParaRPr>
            </a:p>
          </p:txBody>
        </p:sp>
        <p:grpSp>
          <p:nvGrpSpPr>
            <p:cNvPr id="159802" name="Group 37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05" name="Freeform 38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806" name="Freeform 38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9803" name="Line 38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804" name="Line 38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59798" name="Picture 38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197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47" grpId="0" animBg="1"/>
      <p:bldP spid="159765" grpId="0" animBg="1"/>
      <p:bldP spid="159766" grpId="0" animBg="1"/>
      <p:bldP spid="159767" grpId="0" animBg="1"/>
      <p:bldP spid="159768" grpId="0"/>
      <p:bldP spid="159769" grpId="0"/>
      <p:bldP spid="159770" grpId="0"/>
      <p:bldP spid="159771" grpId="0"/>
      <p:bldP spid="159772" grpId="0"/>
      <p:bldP spid="159773" grpId="0"/>
      <p:bldP spid="159774" grpId="0"/>
      <p:bldP spid="159775" grpId="0"/>
      <p:bldP spid="159776" grpId="0" animBg="1"/>
      <p:bldP spid="159777" grpId="0" animBg="1"/>
      <p:bldP spid="159779" grpId="0" animBg="1"/>
      <p:bldP spid="159780" grpId="0" animBg="1"/>
      <p:bldP spid="159781" grpId="0" animBg="1"/>
      <p:bldP spid="15978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0700" y="1479797"/>
            <a:ext cx="8229600" cy="4008437"/>
          </a:xfrm>
        </p:spPr>
        <p:txBody>
          <a:bodyPr>
            <a:normAutofit fontScale="85000" lnSpcReduction="10000"/>
          </a:bodyPr>
          <a:lstStyle/>
          <a:p>
            <a:r>
              <a:rPr lang="en-US" i="1" dirty="0">
                <a:solidFill>
                  <a:srgbClr val="CC0000"/>
                </a:solidFill>
              </a:rPr>
              <a:t>two-level hierarchy:</a:t>
            </a:r>
            <a:r>
              <a:rPr lang="en-US" dirty="0"/>
              <a:t> local area, backbone.</a:t>
            </a:r>
          </a:p>
          <a:p>
            <a:pPr lvl="1"/>
            <a:r>
              <a:rPr lang="en-US" sz="2800" dirty="0"/>
              <a:t>link-state advertisements only in area </a:t>
            </a:r>
          </a:p>
          <a:p>
            <a:pPr lvl="1"/>
            <a:r>
              <a:rPr lang="en-US" sz="2800" dirty="0"/>
              <a:t>each nodes has detailed area topology; only know direction (shortest path) to nets in other areas.</a:t>
            </a:r>
            <a:endParaRPr lang="en-US" dirty="0"/>
          </a:p>
          <a:p>
            <a:r>
              <a:rPr lang="en-US" i="1" dirty="0">
                <a:solidFill>
                  <a:srgbClr val="CC0000"/>
                </a:solidFill>
              </a:rPr>
              <a:t>area border routers:</a:t>
            </a:r>
            <a:r>
              <a:rPr lang="en-US" b="1" dirty="0">
                <a:solidFill>
                  <a:schemeClr val="accent2"/>
                </a:solidFill>
              </a:rPr>
              <a:t> </a:t>
            </a:r>
            <a:r>
              <a:rPr lang="ja-JP" altLang="en-US" dirty="0"/>
              <a:t>“</a:t>
            </a:r>
            <a:r>
              <a:rPr lang="en-US" altLang="ja-JP" dirty="0"/>
              <a:t>summarize</a:t>
            </a:r>
            <a:r>
              <a:rPr lang="ja-JP" altLang="en-US" dirty="0"/>
              <a:t>”</a:t>
            </a:r>
            <a:r>
              <a:rPr lang="en-US" altLang="ja-JP" dirty="0"/>
              <a:t> distances  to nets in own area, advertise to other Area Border routers.</a:t>
            </a:r>
          </a:p>
          <a:p>
            <a:r>
              <a:rPr lang="en-US" i="1" dirty="0">
                <a:solidFill>
                  <a:srgbClr val="CC0000"/>
                </a:solidFill>
              </a:rPr>
              <a:t>backbone routers:</a:t>
            </a:r>
            <a:r>
              <a:rPr lang="en-US" dirty="0"/>
              <a:t> run OSPF routing limited to backbone.</a:t>
            </a:r>
          </a:p>
          <a:p>
            <a:r>
              <a:rPr lang="en-US" i="1" dirty="0">
                <a:solidFill>
                  <a:srgbClr val="CC0000"/>
                </a:solidFill>
              </a:rPr>
              <a:t>boundary routers:</a:t>
            </a:r>
            <a:r>
              <a:rPr lang="en-US" dirty="0"/>
              <a:t> connect to other </a:t>
            </a:r>
            <a:r>
              <a:rPr lang="en-US" dirty="0" err="1"/>
              <a:t>AS’</a:t>
            </a:r>
            <a:r>
              <a:rPr lang="en-US" altLang="ja-JP" dirty="0" err="1"/>
              <a:t>es</a:t>
            </a:r>
            <a:r>
              <a:rPr lang="en-US" altLang="ja-JP" dirty="0"/>
              <a:t>.</a:t>
            </a:r>
            <a:endParaRPr lang="en-US" altLang="ja-JP" sz="2400" dirty="0"/>
          </a:p>
          <a:p>
            <a:endParaRPr lang="en-US" sz="2400" dirty="0"/>
          </a:p>
        </p:txBody>
      </p:sp>
      <p:sp>
        <p:nvSpPr>
          <p:cNvPr id="115717" name="Rectangle 5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Hierarchical OSPF</a:t>
            </a:r>
          </a:p>
        </p:txBody>
      </p:sp>
      <p:pic>
        <p:nvPicPr>
          <p:cNvPr id="16077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3777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ED32C2-4D1B-3E49-874B-F1649DBC6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1EE2D8-39B0-7846-A57C-3D59A194A94D}"/>
              </a:ext>
            </a:extLst>
          </p:cNvPr>
          <p:cNvSpPr txBox="1"/>
          <p:nvPr/>
        </p:nvSpPr>
        <p:spPr>
          <a:xfrm>
            <a:off x="0" y="2731477"/>
            <a:ext cx="91440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Inter-AS Routing</a:t>
            </a:r>
          </a:p>
        </p:txBody>
      </p:sp>
    </p:spTree>
    <p:extLst>
      <p:ext uri="{BB962C8B-B14F-4D97-AF65-F5344CB8AC3E}">
        <p14:creationId xmlns:p14="http://schemas.microsoft.com/office/powerpoint/2010/main" val="81031763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0" name="Rectangle 2"/>
          <p:cNvSpPr>
            <a:spLocks noGrp="1" noChangeArrowheads="1"/>
          </p:cNvSpPr>
          <p:nvPr>
            <p:ph type="title"/>
          </p:nvPr>
        </p:nvSpPr>
        <p:spPr>
          <a:xfrm>
            <a:off x="557213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Inter-AS tasks</a:t>
            </a:r>
          </a:p>
        </p:txBody>
      </p:sp>
      <p:sp>
        <p:nvSpPr>
          <p:cNvPr id="1013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1813" y="1195388"/>
            <a:ext cx="3810000" cy="292100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cs typeface="+mn-cs"/>
              </a:rPr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:</a:t>
            </a:r>
          </a:p>
          <a:p>
            <a:pPr lvl="1">
              <a:defRPr/>
            </a:pPr>
            <a:r>
              <a:rPr lang="en-US" dirty="0"/>
              <a:t>router should forward packet to gateway router, but which one?</a:t>
            </a:r>
          </a:p>
        </p:txBody>
      </p:sp>
      <p:sp>
        <p:nvSpPr>
          <p:cNvPr id="10138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38675" y="1195388"/>
            <a:ext cx="3810000" cy="4648200"/>
          </a:xfrm>
        </p:spPr>
        <p:txBody>
          <a:bodyPr/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AS</a:t>
            </a:r>
            <a:r>
              <a:rPr lang="en-US" sz="2400" i="1" dirty="0">
                <a:solidFill>
                  <a:srgbClr val="CC0000"/>
                </a:solidFill>
                <a:latin typeface="Arial"/>
                <a:cs typeface="Arial"/>
              </a:rPr>
              <a:t>1</a:t>
            </a:r>
            <a:r>
              <a:rPr lang="en-US" sz="2400" i="1" dirty="0">
                <a:solidFill>
                  <a:srgbClr val="CC0000"/>
                </a:solidFill>
                <a:cs typeface="+mn-cs"/>
              </a:rPr>
              <a:t> must: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learn which </a:t>
            </a:r>
            <a:r>
              <a:rPr lang="en-US" sz="2400" dirty="0" err="1">
                <a:cs typeface="+mn-cs"/>
              </a:rPr>
              <a:t>dests</a:t>
            </a:r>
            <a:r>
              <a:rPr lang="en-US" sz="2400" dirty="0">
                <a:cs typeface="+mn-cs"/>
              </a:rPr>
              <a:t> are reachable through AS2, which through AS3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propagate this reachability info to all routers in AS</a:t>
            </a:r>
            <a:r>
              <a:rPr lang="en-US" sz="2400" dirty="0">
                <a:latin typeface="Arial"/>
                <a:cs typeface="Arial"/>
              </a:rPr>
              <a:t>1</a:t>
            </a:r>
          </a:p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job of inter-AS routing!</a:t>
            </a:r>
          </a:p>
        </p:txBody>
      </p:sp>
      <p:sp>
        <p:nvSpPr>
          <p:cNvPr id="146438" name="Freeform 5"/>
          <p:cNvSpPr>
            <a:spLocks/>
          </p:cNvSpPr>
          <p:nvPr/>
        </p:nvSpPr>
        <p:spPr bwMode="auto">
          <a:xfrm>
            <a:off x="7277100" y="456247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39" name="Freeform 6"/>
          <p:cNvSpPr>
            <a:spLocks/>
          </p:cNvSpPr>
          <p:nvPr/>
        </p:nvSpPr>
        <p:spPr bwMode="auto">
          <a:xfrm>
            <a:off x="5230813" y="4872038"/>
            <a:ext cx="1944687" cy="1292225"/>
          </a:xfrm>
          <a:custGeom>
            <a:avLst/>
            <a:gdLst>
              <a:gd name="T0" fmla="*/ 2147483647 w 1162"/>
              <a:gd name="T1" fmla="*/ 2147483647 h 543"/>
              <a:gd name="T2" fmla="*/ 2147483647 w 1162"/>
              <a:gd name="T3" fmla="*/ 2147483647 h 543"/>
              <a:gd name="T4" fmla="*/ 2147483647 w 1162"/>
              <a:gd name="T5" fmla="*/ 2147483647 h 543"/>
              <a:gd name="T6" fmla="*/ 2147483647 w 1162"/>
              <a:gd name="T7" fmla="*/ 2147483647 h 543"/>
              <a:gd name="T8" fmla="*/ 2147483647 w 1162"/>
              <a:gd name="T9" fmla="*/ 2147483647 h 543"/>
              <a:gd name="T10" fmla="*/ 2147483647 w 1162"/>
              <a:gd name="T11" fmla="*/ 2147483647 h 543"/>
              <a:gd name="T12" fmla="*/ 2147483647 w 1162"/>
              <a:gd name="T13" fmla="*/ 2147483647 h 543"/>
              <a:gd name="T14" fmla="*/ 2147483647 w 1162"/>
              <a:gd name="T15" fmla="*/ 2147483647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40" name="Freeform 7"/>
          <p:cNvSpPr>
            <a:spLocks/>
          </p:cNvSpPr>
          <p:nvPr/>
        </p:nvSpPr>
        <p:spPr bwMode="auto">
          <a:xfrm>
            <a:off x="1477963" y="4164013"/>
            <a:ext cx="1679575" cy="1411287"/>
          </a:xfrm>
          <a:custGeom>
            <a:avLst/>
            <a:gdLst>
              <a:gd name="T0" fmla="*/ 2147483647 w 1198"/>
              <a:gd name="T1" fmla="*/ 2147483647 h 451"/>
              <a:gd name="T2" fmla="*/ 2147483647 w 1198"/>
              <a:gd name="T3" fmla="*/ 2147483647 h 451"/>
              <a:gd name="T4" fmla="*/ 2147483647 w 1198"/>
              <a:gd name="T5" fmla="*/ 2147483647 h 451"/>
              <a:gd name="T6" fmla="*/ 2147483647 w 1198"/>
              <a:gd name="T7" fmla="*/ 2147483647 h 451"/>
              <a:gd name="T8" fmla="*/ 2147483647 w 1198"/>
              <a:gd name="T9" fmla="*/ 2147483647 h 451"/>
              <a:gd name="T10" fmla="*/ 2147483647 w 1198"/>
              <a:gd name="T11" fmla="*/ 2147483647 h 451"/>
              <a:gd name="T12" fmla="*/ 2147483647 w 1198"/>
              <a:gd name="T13" fmla="*/ 2147483647 h 451"/>
              <a:gd name="T14" fmla="*/ 2147483647 w 1198"/>
              <a:gd name="T15" fmla="*/ 2147483647 h 451"/>
              <a:gd name="T16" fmla="*/ 2147483647 w 1198"/>
              <a:gd name="T17" fmla="*/ 2147483647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41" name="Freeform 8"/>
          <p:cNvSpPr>
            <a:spLocks/>
          </p:cNvSpPr>
          <p:nvPr/>
        </p:nvSpPr>
        <p:spPr bwMode="auto">
          <a:xfrm>
            <a:off x="2108200" y="4908550"/>
            <a:ext cx="400050" cy="180975"/>
          </a:xfrm>
          <a:custGeom>
            <a:avLst/>
            <a:gdLst>
              <a:gd name="T0" fmla="*/ 0 w 252"/>
              <a:gd name="T1" fmla="*/ 2147483647 h 114"/>
              <a:gd name="T2" fmla="*/ 2147483647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42" name="Text Box 9"/>
          <p:cNvSpPr txBox="1">
            <a:spLocks noChangeArrowheads="1"/>
          </p:cNvSpPr>
          <p:nvPr/>
        </p:nvSpPr>
        <p:spPr bwMode="auto">
          <a:xfrm>
            <a:off x="2052638" y="5129213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443" name="Text Box 10"/>
          <p:cNvSpPr txBox="1">
            <a:spLocks noChangeArrowheads="1"/>
          </p:cNvSpPr>
          <p:nvPr/>
        </p:nvSpPr>
        <p:spPr bwMode="auto">
          <a:xfrm>
            <a:off x="5867400" y="57943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46444" name="Line 11"/>
          <p:cNvSpPr>
            <a:spLocks noChangeShapeType="1"/>
          </p:cNvSpPr>
          <p:nvPr/>
        </p:nvSpPr>
        <p:spPr bwMode="auto">
          <a:xfrm flipV="1">
            <a:off x="5746750" y="5283200"/>
            <a:ext cx="434975" cy="192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45" name="Line 12"/>
          <p:cNvSpPr>
            <a:spLocks noChangeShapeType="1"/>
          </p:cNvSpPr>
          <p:nvPr/>
        </p:nvSpPr>
        <p:spPr bwMode="auto">
          <a:xfrm flipH="1" flipV="1">
            <a:off x="2324100" y="4641850"/>
            <a:ext cx="241300" cy="174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46" name="Line 13"/>
          <p:cNvSpPr>
            <a:spLocks noChangeShapeType="1"/>
          </p:cNvSpPr>
          <p:nvPr/>
        </p:nvSpPr>
        <p:spPr bwMode="auto">
          <a:xfrm flipH="1">
            <a:off x="1882775" y="4635500"/>
            <a:ext cx="147638" cy="3762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6447" name="Group 14"/>
          <p:cNvGrpSpPr>
            <a:grpSpLocks/>
          </p:cNvGrpSpPr>
          <p:nvPr/>
        </p:nvGrpSpPr>
        <p:grpSpPr bwMode="auto">
          <a:xfrm>
            <a:off x="1619250" y="4903788"/>
            <a:ext cx="501650" cy="396875"/>
            <a:chOff x="873" y="3243"/>
            <a:chExt cx="316" cy="250"/>
          </a:xfrm>
        </p:grpSpPr>
        <p:sp>
          <p:nvSpPr>
            <p:cNvPr id="146545" name="Oval 15"/>
            <p:cNvSpPr>
              <a:spLocks noChangeArrowheads="1"/>
            </p:cNvSpPr>
            <p:nvPr/>
          </p:nvSpPr>
          <p:spPr bwMode="auto">
            <a:xfrm>
              <a:off x="876" y="336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6" name="Line 16"/>
            <p:cNvSpPr>
              <a:spLocks noChangeShapeType="1"/>
            </p:cNvSpPr>
            <p:nvPr/>
          </p:nvSpPr>
          <p:spPr bwMode="auto">
            <a:xfrm>
              <a:off x="876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7" name="Line 17"/>
            <p:cNvSpPr>
              <a:spLocks noChangeShapeType="1"/>
            </p:cNvSpPr>
            <p:nvPr/>
          </p:nvSpPr>
          <p:spPr bwMode="auto">
            <a:xfrm>
              <a:off x="1189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8" name="Rectangle 18"/>
            <p:cNvSpPr>
              <a:spLocks noChangeArrowheads="1"/>
            </p:cNvSpPr>
            <p:nvPr/>
          </p:nvSpPr>
          <p:spPr bwMode="auto">
            <a:xfrm>
              <a:off x="876" y="335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9" name="Oval 19"/>
            <p:cNvSpPr>
              <a:spLocks noChangeArrowheads="1"/>
            </p:cNvSpPr>
            <p:nvPr/>
          </p:nvSpPr>
          <p:spPr bwMode="auto">
            <a:xfrm>
              <a:off x="873" y="329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50" name="Rectangle 20"/>
            <p:cNvSpPr>
              <a:spLocks noChangeArrowheads="1"/>
            </p:cNvSpPr>
            <p:nvPr/>
          </p:nvSpPr>
          <p:spPr bwMode="auto">
            <a:xfrm>
              <a:off x="960" y="3308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51" name="Text Box 21"/>
            <p:cNvSpPr txBox="1">
              <a:spLocks noChangeArrowheads="1"/>
            </p:cNvSpPr>
            <p:nvPr/>
          </p:nvSpPr>
          <p:spPr bwMode="auto">
            <a:xfrm>
              <a:off x="887" y="324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3b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6448" name="Group 22"/>
          <p:cNvGrpSpPr>
            <a:grpSpLocks/>
          </p:cNvGrpSpPr>
          <p:nvPr/>
        </p:nvGrpSpPr>
        <p:grpSpPr bwMode="auto">
          <a:xfrm>
            <a:off x="1889125" y="4327525"/>
            <a:ext cx="501650" cy="396875"/>
            <a:chOff x="2016" y="1976"/>
            <a:chExt cx="316" cy="250"/>
          </a:xfrm>
        </p:grpSpPr>
        <p:sp>
          <p:nvSpPr>
            <p:cNvPr id="146537" name="Oval 23"/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38" name="Line 24"/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39" name="Line 25"/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0" name="Rectangle 26"/>
            <p:cNvSpPr>
              <a:spLocks noChangeArrowheads="1"/>
            </p:cNvSpPr>
            <p:nvPr/>
          </p:nvSpPr>
          <p:spPr bwMode="auto">
            <a:xfrm>
              <a:off x="2019" y="20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541" name="Oval 27"/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6542" name="Group 28"/>
            <p:cNvGrpSpPr>
              <a:grpSpLocks/>
            </p:cNvGrpSpPr>
            <p:nvPr/>
          </p:nvGrpSpPr>
          <p:grpSpPr bwMode="auto">
            <a:xfrm>
              <a:off x="2032" y="1976"/>
              <a:ext cx="285" cy="250"/>
              <a:chOff x="2912" y="2425"/>
              <a:chExt cx="290" cy="250"/>
            </a:xfrm>
          </p:grpSpPr>
          <p:sp>
            <p:nvSpPr>
              <p:cNvPr id="146543" name="Rectangle 2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44" name="Text Box 30"/>
              <p:cNvSpPr txBox="1">
                <a:spLocks noChangeArrowheads="1"/>
              </p:cNvSpPr>
              <p:nvPr/>
            </p:nvSpPr>
            <p:spPr bwMode="auto">
              <a:xfrm>
                <a:off x="2912" y="2425"/>
                <a:ext cx="29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6449" name="Group 31"/>
          <p:cNvGrpSpPr>
            <a:grpSpLocks/>
          </p:cNvGrpSpPr>
          <p:nvPr/>
        </p:nvGrpSpPr>
        <p:grpSpPr bwMode="auto">
          <a:xfrm>
            <a:off x="2466975" y="4702175"/>
            <a:ext cx="501650" cy="396875"/>
            <a:chOff x="1434" y="3104"/>
            <a:chExt cx="316" cy="250"/>
          </a:xfrm>
        </p:grpSpPr>
        <p:grpSp>
          <p:nvGrpSpPr>
            <p:cNvPr id="146529" name="Group 32"/>
            <p:cNvGrpSpPr>
              <a:grpSpLocks/>
            </p:cNvGrpSpPr>
            <p:nvPr/>
          </p:nvGrpSpPr>
          <p:grpSpPr bwMode="auto">
            <a:xfrm>
              <a:off x="1434" y="3163"/>
              <a:ext cx="316" cy="147"/>
              <a:chOff x="1434" y="3163"/>
              <a:chExt cx="316" cy="147"/>
            </a:xfrm>
          </p:grpSpPr>
          <p:sp>
            <p:nvSpPr>
              <p:cNvPr id="146531" name="Oval 33"/>
              <p:cNvSpPr>
                <a:spLocks noChangeArrowheads="1"/>
              </p:cNvSpPr>
              <p:nvPr/>
            </p:nvSpPr>
            <p:spPr bwMode="auto">
              <a:xfrm>
                <a:off x="1437" y="3229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32" name="Line 34"/>
              <p:cNvSpPr>
                <a:spLocks noChangeShapeType="1"/>
              </p:cNvSpPr>
              <p:nvPr/>
            </p:nvSpPr>
            <p:spPr bwMode="auto">
              <a:xfrm>
                <a:off x="1437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33" name="Line 35"/>
              <p:cNvSpPr>
                <a:spLocks noChangeShapeType="1"/>
              </p:cNvSpPr>
              <p:nvPr/>
            </p:nvSpPr>
            <p:spPr bwMode="auto">
              <a:xfrm>
                <a:off x="1750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34" name="Rectangle 36"/>
              <p:cNvSpPr>
                <a:spLocks noChangeArrowheads="1"/>
              </p:cNvSpPr>
              <p:nvPr/>
            </p:nvSpPr>
            <p:spPr bwMode="auto">
              <a:xfrm>
                <a:off x="1437" y="3222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35" name="Oval 37"/>
              <p:cNvSpPr>
                <a:spLocks noChangeArrowheads="1"/>
              </p:cNvSpPr>
              <p:nvPr/>
            </p:nvSpPr>
            <p:spPr bwMode="auto">
              <a:xfrm>
                <a:off x="1434" y="3163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36" name="Rectangle 38"/>
              <p:cNvSpPr>
                <a:spLocks noChangeArrowheads="1"/>
              </p:cNvSpPr>
              <p:nvPr/>
            </p:nvSpPr>
            <p:spPr bwMode="auto">
              <a:xfrm>
                <a:off x="1521" y="3176"/>
                <a:ext cx="142" cy="11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46530" name="Text Box 39"/>
            <p:cNvSpPr txBox="1">
              <a:spLocks noChangeArrowheads="1"/>
            </p:cNvSpPr>
            <p:nvPr/>
          </p:nvSpPr>
          <p:spPr bwMode="auto">
            <a:xfrm>
              <a:off x="1448" y="3104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6450" name="Group 40"/>
          <p:cNvGrpSpPr>
            <a:grpSpLocks/>
          </p:cNvGrpSpPr>
          <p:nvPr/>
        </p:nvGrpSpPr>
        <p:grpSpPr bwMode="auto">
          <a:xfrm>
            <a:off x="2495550" y="5227638"/>
            <a:ext cx="2660650" cy="1122362"/>
            <a:chOff x="1572" y="3293"/>
            <a:chExt cx="1676" cy="707"/>
          </a:xfrm>
        </p:grpSpPr>
        <p:sp>
          <p:nvSpPr>
            <p:cNvPr id="146486" name="Freeform 41"/>
            <p:cNvSpPr>
              <a:spLocks/>
            </p:cNvSpPr>
            <p:nvPr/>
          </p:nvSpPr>
          <p:spPr bwMode="auto">
            <a:xfrm>
              <a:off x="1572" y="3293"/>
              <a:ext cx="1676" cy="707"/>
            </a:xfrm>
            <a:custGeom>
              <a:avLst/>
              <a:gdLst>
                <a:gd name="T0" fmla="*/ 259 w 1583"/>
                <a:gd name="T1" fmla="*/ 310 h 682"/>
                <a:gd name="T2" fmla="*/ 681 w 1583"/>
                <a:gd name="T3" fmla="*/ 102 h 682"/>
                <a:gd name="T4" fmla="*/ 1313 w 1583"/>
                <a:gd name="T5" fmla="*/ 29 h 682"/>
                <a:gd name="T6" fmla="*/ 1933 w 1583"/>
                <a:gd name="T7" fmla="*/ 268 h 682"/>
                <a:gd name="T8" fmla="*/ 2613 w 1583"/>
                <a:gd name="T9" fmla="*/ 591 h 682"/>
                <a:gd name="T10" fmla="*/ 2126 w 1583"/>
                <a:gd name="T11" fmla="*/ 888 h 682"/>
                <a:gd name="T12" fmla="*/ 1153 w 1583"/>
                <a:gd name="T13" fmla="*/ 908 h 682"/>
                <a:gd name="T14" fmla="*/ 149 w 1583"/>
                <a:gd name="T15" fmla="*/ 823 h 682"/>
                <a:gd name="T16" fmla="*/ 259 w 1583"/>
                <a:gd name="T17" fmla="*/ 310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7" name="Text Box 42"/>
            <p:cNvSpPr txBox="1">
              <a:spLocks noChangeArrowheads="1"/>
            </p:cNvSpPr>
            <p:nvPr/>
          </p:nvSpPr>
          <p:spPr bwMode="auto">
            <a:xfrm>
              <a:off x="1719" y="3724"/>
              <a:ext cx="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6488" name="Line 43"/>
            <p:cNvSpPr>
              <a:spLocks noChangeShapeType="1"/>
            </p:cNvSpPr>
            <p:nvPr/>
          </p:nvSpPr>
          <p:spPr bwMode="auto">
            <a:xfrm flipH="1">
              <a:off x="2134" y="3469"/>
              <a:ext cx="93" cy="10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9" name="Line 44"/>
            <p:cNvSpPr>
              <a:spLocks noChangeShapeType="1"/>
            </p:cNvSpPr>
            <p:nvPr/>
          </p:nvSpPr>
          <p:spPr bwMode="auto">
            <a:xfrm>
              <a:off x="2388" y="3491"/>
              <a:ext cx="3" cy="2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90" name="Line 45"/>
            <p:cNvSpPr>
              <a:spLocks noChangeShapeType="1"/>
            </p:cNvSpPr>
            <p:nvPr/>
          </p:nvSpPr>
          <p:spPr bwMode="auto">
            <a:xfrm>
              <a:off x="2490" y="3461"/>
              <a:ext cx="313" cy="21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91" name="Line 46"/>
            <p:cNvSpPr>
              <a:spLocks noChangeShapeType="1"/>
            </p:cNvSpPr>
            <p:nvPr/>
          </p:nvSpPr>
          <p:spPr bwMode="auto">
            <a:xfrm flipH="1">
              <a:off x="2566" y="3749"/>
              <a:ext cx="237" cy="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92" name="Line 47"/>
            <p:cNvSpPr>
              <a:spLocks noChangeShapeType="1"/>
            </p:cNvSpPr>
            <p:nvPr/>
          </p:nvSpPr>
          <p:spPr bwMode="auto">
            <a:xfrm flipH="1" flipV="1">
              <a:off x="2202" y="3638"/>
              <a:ext cx="568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93" name="Line 48"/>
            <p:cNvSpPr>
              <a:spLocks noChangeShapeType="1"/>
            </p:cNvSpPr>
            <p:nvPr/>
          </p:nvSpPr>
          <p:spPr bwMode="auto">
            <a:xfrm>
              <a:off x="2143" y="3689"/>
              <a:ext cx="127" cy="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46494" name="Group 49"/>
            <p:cNvGrpSpPr>
              <a:grpSpLocks/>
            </p:cNvGrpSpPr>
            <p:nvPr/>
          </p:nvGrpSpPr>
          <p:grpSpPr bwMode="auto">
            <a:xfrm>
              <a:off x="2202" y="3293"/>
              <a:ext cx="316" cy="250"/>
              <a:chOff x="2055" y="3447"/>
              <a:chExt cx="316" cy="250"/>
            </a:xfrm>
          </p:grpSpPr>
          <p:sp>
            <p:nvSpPr>
              <p:cNvPr id="146521" name="Oval 50"/>
              <p:cNvSpPr>
                <a:spLocks noChangeArrowheads="1"/>
              </p:cNvSpPr>
              <p:nvPr/>
            </p:nvSpPr>
            <p:spPr bwMode="auto">
              <a:xfrm>
                <a:off x="2058" y="357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22" name="Line 51"/>
              <p:cNvSpPr>
                <a:spLocks noChangeShapeType="1"/>
              </p:cNvSpPr>
              <p:nvPr/>
            </p:nvSpPr>
            <p:spPr bwMode="auto">
              <a:xfrm>
                <a:off x="2058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23" name="Line 52"/>
              <p:cNvSpPr>
                <a:spLocks noChangeShapeType="1"/>
              </p:cNvSpPr>
              <p:nvPr/>
            </p:nvSpPr>
            <p:spPr bwMode="auto">
              <a:xfrm>
                <a:off x="2371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24" name="Rectangle 53"/>
              <p:cNvSpPr>
                <a:spLocks noChangeArrowheads="1"/>
              </p:cNvSpPr>
              <p:nvPr/>
            </p:nvSpPr>
            <p:spPr bwMode="auto">
              <a:xfrm>
                <a:off x="2058" y="356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25" name="Oval 54"/>
              <p:cNvSpPr>
                <a:spLocks noChangeArrowheads="1"/>
              </p:cNvSpPr>
              <p:nvPr/>
            </p:nvSpPr>
            <p:spPr bwMode="auto">
              <a:xfrm>
                <a:off x="2055" y="3505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46526" name="Group 55"/>
              <p:cNvGrpSpPr>
                <a:grpSpLocks/>
              </p:cNvGrpSpPr>
              <p:nvPr/>
            </p:nvGrpSpPr>
            <p:grpSpPr bwMode="auto">
              <a:xfrm>
                <a:off x="2072" y="3447"/>
                <a:ext cx="285" cy="250"/>
                <a:chOff x="2912" y="2425"/>
                <a:chExt cx="292" cy="250"/>
              </a:xfrm>
            </p:grpSpPr>
            <p:sp>
              <p:nvSpPr>
                <p:cNvPr id="146527" name="Rectangle 5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6528" name="Text Box 57"/>
                <p:cNvSpPr txBox="1">
                  <a:spLocks noChangeArrowheads="1"/>
                </p:cNvSpPr>
                <p:nvPr/>
              </p:nvSpPr>
              <p:spPr bwMode="auto">
                <a:xfrm>
                  <a:off x="2912" y="2425"/>
                  <a:ext cx="29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1c</a:t>
                  </a:r>
                </a:p>
              </p:txBody>
            </p:sp>
          </p:grpSp>
        </p:grpSp>
        <p:grpSp>
          <p:nvGrpSpPr>
            <p:cNvPr id="146495" name="Group 58"/>
            <p:cNvGrpSpPr>
              <a:grpSpLocks/>
            </p:cNvGrpSpPr>
            <p:nvPr/>
          </p:nvGrpSpPr>
          <p:grpSpPr bwMode="auto">
            <a:xfrm>
              <a:off x="1896" y="3507"/>
              <a:ext cx="316" cy="250"/>
              <a:chOff x="1749" y="3661"/>
              <a:chExt cx="316" cy="250"/>
            </a:xfrm>
          </p:grpSpPr>
          <p:sp>
            <p:nvSpPr>
              <p:cNvPr id="146514" name="Oval 59"/>
              <p:cNvSpPr>
                <a:spLocks noChangeArrowheads="1"/>
              </p:cNvSpPr>
              <p:nvPr/>
            </p:nvSpPr>
            <p:spPr bwMode="auto">
              <a:xfrm>
                <a:off x="1752" y="378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5" name="Line 60"/>
              <p:cNvSpPr>
                <a:spLocks noChangeShapeType="1"/>
              </p:cNvSpPr>
              <p:nvPr/>
            </p:nvSpPr>
            <p:spPr bwMode="auto">
              <a:xfrm>
                <a:off x="1752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6" name="Line 61"/>
              <p:cNvSpPr>
                <a:spLocks noChangeShapeType="1"/>
              </p:cNvSpPr>
              <p:nvPr/>
            </p:nvSpPr>
            <p:spPr bwMode="auto">
              <a:xfrm>
                <a:off x="2065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7" name="Rectangle 62"/>
              <p:cNvSpPr>
                <a:spLocks noChangeArrowheads="1"/>
              </p:cNvSpPr>
              <p:nvPr/>
            </p:nvSpPr>
            <p:spPr bwMode="auto">
              <a:xfrm>
                <a:off x="1752" y="377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8" name="Oval 63"/>
              <p:cNvSpPr>
                <a:spLocks noChangeArrowheads="1"/>
              </p:cNvSpPr>
              <p:nvPr/>
            </p:nvSpPr>
            <p:spPr bwMode="auto">
              <a:xfrm>
                <a:off x="1749" y="371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9" name="Rectangle 64"/>
              <p:cNvSpPr>
                <a:spLocks noChangeArrowheads="1"/>
              </p:cNvSpPr>
              <p:nvPr/>
            </p:nvSpPr>
            <p:spPr bwMode="auto">
              <a:xfrm>
                <a:off x="1834" y="3746"/>
                <a:ext cx="142" cy="96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20" name="Text Box 65"/>
              <p:cNvSpPr txBox="1">
                <a:spLocks noChangeArrowheads="1"/>
              </p:cNvSpPr>
              <p:nvPr/>
            </p:nvSpPr>
            <p:spPr bwMode="auto">
              <a:xfrm>
                <a:off x="1765" y="3661"/>
                <a:ext cx="29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496" name="Group 66"/>
            <p:cNvGrpSpPr>
              <a:grpSpLocks/>
            </p:cNvGrpSpPr>
            <p:nvPr/>
          </p:nvGrpSpPr>
          <p:grpSpPr bwMode="auto">
            <a:xfrm>
              <a:off x="2238" y="3689"/>
              <a:ext cx="316" cy="250"/>
              <a:chOff x="2091" y="3843"/>
              <a:chExt cx="316" cy="250"/>
            </a:xfrm>
          </p:grpSpPr>
          <p:sp>
            <p:nvSpPr>
              <p:cNvPr id="146506" name="Oval 67"/>
              <p:cNvSpPr>
                <a:spLocks noChangeArrowheads="1"/>
              </p:cNvSpPr>
              <p:nvPr/>
            </p:nvSpPr>
            <p:spPr bwMode="auto">
              <a:xfrm>
                <a:off x="2094" y="3967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7" name="Line 68"/>
              <p:cNvSpPr>
                <a:spLocks noChangeShapeType="1"/>
              </p:cNvSpPr>
              <p:nvPr/>
            </p:nvSpPr>
            <p:spPr bwMode="auto">
              <a:xfrm>
                <a:off x="2094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8" name="Line 69"/>
              <p:cNvSpPr>
                <a:spLocks noChangeShapeType="1"/>
              </p:cNvSpPr>
              <p:nvPr/>
            </p:nvSpPr>
            <p:spPr bwMode="auto">
              <a:xfrm>
                <a:off x="2407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9" name="Rectangle 70"/>
              <p:cNvSpPr>
                <a:spLocks noChangeArrowheads="1"/>
              </p:cNvSpPr>
              <p:nvPr/>
            </p:nvSpPr>
            <p:spPr bwMode="auto">
              <a:xfrm>
                <a:off x="2094" y="3960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10" name="Oval 71"/>
              <p:cNvSpPr>
                <a:spLocks noChangeArrowheads="1"/>
              </p:cNvSpPr>
              <p:nvPr/>
            </p:nvSpPr>
            <p:spPr bwMode="auto">
              <a:xfrm>
                <a:off x="2091" y="3901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46511" name="Group 72"/>
              <p:cNvGrpSpPr>
                <a:grpSpLocks/>
              </p:cNvGrpSpPr>
              <p:nvPr/>
            </p:nvGrpSpPr>
            <p:grpSpPr bwMode="auto">
              <a:xfrm>
                <a:off x="2106" y="3843"/>
                <a:ext cx="294" cy="250"/>
                <a:chOff x="2910" y="2425"/>
                <a:chExt cx="296" cy="250"/>
              </a:xfrm>
            </p:grpSpPr>
            <p:sp>
              <p:nvSpPr>
                <p:cNvPr id="146512" name="Rectangle 73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6513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10" y="2425"/>
                  <a:ext cx="2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1d</a:t>
                  </a:r>
                </a:p>
              </p:txBody>
            </p:sp>
          </p:grpSp>
        </p:grpSp>
        <p:grpSp>
          <p:nvGrpSpPr>
            <p:cNvPr id="146497" name="Group 75"/>
            <p:cNvGrpSpPr>
              <a:grpSpLocks/>
            </p:cNvGrpSpPr>
            <p:nvPr/>
          </p:nvGrpSpPr>
          <p:grpSpPr bwMode="auto">
            <a:xfrm>
              <a:off x="2778" y="3573"/>
              <a:ext cx="316" cy="250"/>
              <a:chOff x="2016" y="1976"/>
              <a:chExt cx="316" cy="250"/>
            </a:xfrm>
          </p:grpSpPr>
          <p:sp>
            <p:nvSpPr>
              <p:cNvPr id="146498" name="Oval 76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499" name="Line 77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0" name="Line 78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1" name="Rectangle 79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6502" name="Oval 80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46503" name="Group 81"/>
              <p:cNvGrpSpPr>
                <a:grpSpLocks/>
              </p:cNvGrpSpPr>
              <p:nvPr/>
            </p:nvGrpSpPr>
            <p:grpSpPr bwMode="auto">
              <a:xfrm>
                <a:off x="2029" y="1976"/>
                <a:ext cx="294" cy="250"/>
                <a:chOff x="2909" y="2425"/>
                <a:chExt cx="299" cy="250"/>
              </a:xfrm>
            </p:grpSpPr>
            <p:sp>
              <p:nvSpPr>
                <p:cNvPr id="146504" name="Rectangle 8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6505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2909" y="2425"/>
                  <a:ext cx="299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1b</a:t>
                  </a:r>
                  <a:endPara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146451" name="Group 84"/>
          <p:cNvGrpSpPr>
            <a:grpSpLocks/>
          </p:cNvGrpSpPr>
          <p:nvPr/>
        </p:nvGrpSpPr>
        <p:grpSpPr bwMode="auto">
          <a:xfrm>
            <a:off x="5414963" y="5324475"/>
            <a:ext cx="501650" cy="396875"/>
            <a:chOff x="3537" y="3473"/>
            <a:chExt cx="316" cy="250"/>
          </a:xfrm>
        </p:grpSpPr>
        <p:sp>
          <p:nvSpPr>
            <p:cNvPr id="146479" name="Oval 85"/>
            <p:cNvSpPr>
              <a:spLocks noChangeArrowheads="1"/>
            </p:cNvSpPr>
            <p:nvPr/>
          </p:nvSpPr>
          <p:spPr bwMode="auto">
            <a:xfrm>
              <a:off x="3540" y="35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0" name="Line 86"/>
            <p:cNvSpPr>
              <a:spLocks noChangeShapeType="1"/>
            </p:cNvSpPr>
            <p:nvPr/>
          </p:nvSpPr>
          <p:spPr bwMode="auto">
            <a:xfrm>
              <a:off x="3540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1" name="Line 87"/>
            <p:cNvSpPr>
              <a:spLocks noChangeShapeType="1"/>
            </p:cNvSpPr>
            <p:nvPr/>
          </p:nvSpPr>
          <p:spPr bwMode="auto">
            <a:xfrm>
              <a:off x="3853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2" name="Rectangle 88"/>
            <p:cNvSpPr>
              <a:spLocks noChangeArrowheads="1"/>
            </p:cNvSpPr>
            <p:nvPr/>
          </p:nvSpPr>
          <p:spPr bwMode="auto">
            <a:xfrm>
              <a:off x="3540" y="35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3" name="Oval 89"/>
            <p:cNvSpPr>
              <a:spLocks noChangeArrowheads="1"/>
            </p:cNvSpPr>
            <p:nvPr/>
          </p:nvSpPr>
          <p:spPr bwMode="auto">
            <a:xfrm>
              <a:off x="3537" y="35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4" name="Rectangle 90"/>
            <p:cNvSpPr>
              <a:spLocks noChangeArrowheads="1"/>
            </p:cNvSpPr>
            <p:nvPr/>
          </p:nvSpPr>
          <p:spPr bwMode="auto">
            <a:xfrm>
              <a:off x="3624" y="3545"/>
              <a:ext cx="141" cy="12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85" name="Text Box 91"/>
            <p:cNvSpPr txBox="1">
              <a:spLocks noChangeArrowheads="1"/>
            </p:cNvSpPr>
            <p:nvPr/>
          </p:nvSpPr>
          <p:spPr bwMode="auto">
            <a:xfrm>
              <a:off x="3551" y="347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6452" name="Line 92"/>
          <p:cNvSpPr>
            <a:spLocks noChangeShapeType="1"/>
          </p:cNvSpPr>
          <p:nvPr/>
        </p:nvSpPr>
        <p:spPr bwMode="auto">
          <a:xfrm>
            <a:off x="6635750" y="5241925"/>
            <a:ext cx="857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53" name="Line 93"/>
          <p:cNvSpPr>
            <a:spLocks noChangeShapeType="1"/>
          </p:cNvSpPr>
          <p:nvPr/>
        </p:nvSpPr>
        <p:spPr bwMode="auto">
          <a:xfrm>
            <a:off x="6889750" y="5707063"/>
            <a:ext cx="735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54" name="Line 94"/>
          <p:cNvSpPr>
            <a:spLocks noChangeShapeType="1"/>
          </p:cNvSpPr>
          <p:nvPr/>
        </p:nvSpPr>
        <p:spPr bwMode="auto">
          <a:xfrm>
            <a:off x="5921375" y="5553075"/>
            <a:ext cx="4889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55" name="Line 95"/>
          <p:cNvSpPr>
            <a:spLocks noChangeShapeType="1"/>
          </p:cNvSpPr>
          <p:nvPr/>
        </p:nvSpPr>
        <p:spPr bwMode="auto">
          <a:xfrm>
            <a:off x="6530975" y="5351463"/>
            <a:ext cx="68263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6456" name="Group 96"/>
          <p:cNvGrpSpPr>
            <a:grpSpLocks/>
          </p:cNvGrpSpPr>
          <p:nvPr/>
        </p:nvGrpSpPr>
        <p:grpSpPr bwMode="auto">
          <a:xfrm>
            <a:off x="6142038" y="5046663"/>
            <a:ext cx="501650" cy="396875"/>
            <a:chOff x="4320" y="1936"/>
            <a:chExt cx="316" cy="250"/>
          </a:xfrm>
        </p:grpSpPr>
        <p:sp>
          <p:nvSpPr>
            <p:cNvPr id="146472" name="Oval 97"/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3" name="Line 98"/>
            <p:cNvSpPr>
              <a:spLocks noChangeShapeType="1"/>
            </p:cNvSpPr>
            <p:nvPr/>
          </p:nvSpPr>
          <p:spPr bwMode="auto">
            <a:xfrm>
              <a:off x="4323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4" name="Line 99"/>
            <p:cNvSpPr>
              <a:spLocks noChangeShapeType="1"/>
            </p:cNvSpPr>
            <p:nvPr/>
          </p:nvSpPr>
          <p:spPr bwMode="auto">
            <a:xfrm>
              <a:off x="4636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5" name="Rectangle 100"/>
            <p:cNvSpPr>
              <a:spLocks noChangeArrowheads="1"/>
            </p:cNvSpPr>
            <p:nvPr/>
          </p:nvSpPr>
          <p:spPr bwMode="auto">
            <a:xfrm>
              <a:off x="4323" y="204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6" name="Oval 101"/>
            <p:cNvSpPr>
              <a:spLocks noChangeArrowheads="1"/>
            </p:cNvSpPr>
            <p:nvPr/>
          </p:nvSpPr>
          <p:spPr bwMode="auto">
            <a:xfrm>
              <a:off x="4320" y="198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7" name="Rectangle 102"/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8" name="Text Box 103"/>
            <p:cNvSpPr txBox="1">
              <a:spLocks noChangeArrowheads="1"/>
            </p:cNvSpPr>
            <p:nvPr/>
          </p:nvSpPr>
          <p:spPr bwMode="auto">
            <a:xfrm>
              <a:off x="4338" y="1936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6457" name="Group 104"/>
          <p:cNvGrpSpPr>
            <a:grpSpLocks/>
          </p:cNvGrpSpPr>
          <p:nvPr/>
        </p:nvGrpSpPr>
        <p:grpSpPr bwMode="auto">
          <a:xfrm>
            <a:off x="6405563" y="5502275"/>
            <a:ext cx="501650" cy="396875"/>
            <a:chOff x="4596" y="2158"/>
            <a:chExt cx="316" cy="250"/>
          </a:xfrm>
        </p:grpSpPr>
        <p:sp>
          <p:nvSpPr>
            <p:cNvPr id="146465" name="Oval 105"/>
            <p:cNvSpPr>
              <a:spLocks noChangeArrowheads="1"/>
            </p:cNvSpPr>
            <p:nvPr/>
          </p:nvSpPr>
          <p:spPr bwMode="auto">
            <a:xfrm>
              <a:off x="4599" y="227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66" name="Line 106"/>
            <p:cNvSpPr>
              <a:spLocks noChangeShapeType="1"/>
            </p:cNvSpPr>
            <p:nvPr/>
          </p:nvSpPr>
          <p:spPr bwMode="auto">
            <a:xfrm>
              <a:off x="4599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67" name="Line 107"/>
            <p:cNvSpPr>
              <a:spLocks noChangeShapeType="1"/>
            </p:cNvSpPr>
            <p:nvPr/>
          </p:nvSpPr>
          <p:spPr bwMode="auto">
            <a:xfrm>
              <a:off x="4912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68" name="Rectangle 108"/>
            <p:cNvSpPr>
              <a:spLocks noChangeArrowheads="1"/>
            </p:cNvSpPr>
            <p:nvPr/>
          </p:nvSpPr>
          <p:spPr bwMode="auto">
            <a:xfrm>
              <a:off x="4599" y="226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69" name="Oval 109"/>
            <p:cNvSpPr>
              <a:spLocks noChangeArrowheads="1"/>
            </p:cNvSpPr>
            <p:nvPr/>
          </p:nvSpPr>
          <p:spPr bwMode="auto">
            <a:xfrm>
              <a:off x="4596" y="221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0" name="Rectangle 110"/>
            <p:cNvSpPr>
              <a:spLocks noChangeArrowheads="1"/>
            </p:cNvSpPr>
            <p:nvPr/>
          </p:nvSpPr>
          <p:spPr bwMode="auto">
            <a:xfrm>
              <a:off x="4683" y="2223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6471" name="Text Box 111"/>
            <p:cNvSpPr txBox="1">
              <a:spLocks noChangeArrowheads="1"/>
            </p:cNvSpPr>
            <p:nvPr/>
          </p:nvSpPr>
          <p:spPr bwMode="auto">
            <a:xfrm>
              <a:off x="4610" y="2158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6458" name="Text Box 112"/>
          <p:cNvSpPr txBox="1">
            <a:spLocks noChangeArrowheads="1"/>
          </p:cNvSpPr>
          <p:nvPr/>
        </p:nvSpPr>
        <p:spPr bwMode="auto">
          <a:xfrm>
            <a:off x="7656513" y="5159375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other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networks</a:t>
            </a:r>
          </a:p>
        </p:txBody>
      </p:sp>
      <p:sp>
        <p:nvSpPr>
          <p:cNvPr id="146459" name="Freeform 113"/>
          <p:cNvSpPr>
            <a:spLocks/>
          </p:cNvSpPr>
          <p:nvPr/>
        </p:nvSpPr>
        <p:spPr bwMode="auto">
          <a:xfrm flipH="1">
            <a:off x="292100" y="477202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60" name="Text Box 114"/>
          <p:cNvSpPr txBox="1">
            <a:spLocks noChangeArrowheads="1"/>
          </p:cNvSpPr>
          <p:nvPr/>
        </p:nvSpPr>
        <p:spPr bwMode="auto">
          <a:xfrm>
            <a:off x="349250" y="5556250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other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networks</a:t>
            </a:r>
          </a:p>
        </p:txBody>
      </p:sp>
      <p:sp>
        <p:nvSpPr>
          <p:cNvPr id="146461" name="Line 115"/>
          <p:cNvSpPr>
            <a:spLocks noChangeShapeType="1"/>
          </p:cNvSpPr>
          <p:nvPr/>
        </p:nvSpPr>
        <p:spPr bwMode="auto">
          <a:xfrm flipH="1">
            <a:off x="1149350" y="5118100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62" name="Freeform 116"/>
          <p:cNvSpPr>
            <a:spLocks/>
          </p:cNvSpPr>
          <p:nvPr/>
        </p:nvSpPr>
        <p:spPr bwMode="auto">
          <a:xfrm>
            <a:off x="4913313" y="5607050"/>
            <a:ext cx="523875" cy="261938"/>
          </a:xfrm>
          <a:custGeom>
            <a:avLst/>
            <a:gdLst>
              <a:gd name="T0" fmla="*/ 0 w 654"/>
              <a:gd name="T1" fmla="*/ 2147483647 h 420"/>
              <a:gd name="T2" fmla="*/ 2147483647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463" name="Freeform 117"/>
          <p:cNvSpPr>
            <a:spLocks/>
          </p:cNvSpPr>
          <p:nvPr/>
        </p:nvSpPr>
        <p:spPr bwMode="auto">
          <a:xfrm>
            <a:off x="2800350" y="5014913"/>
            <a:ext cx="704850" cy="409575"/>
          </a:xfrm>
          <a:custGeom>
            <a:avLst/>
            <a:gdLst>
              <a:gd name="T0" fmla="*/ 0 w 444"/>
              <a:gd name="T1" fmla="*/ 0 h 258"/>
              <a:gd name="T2" fmla="*/ 2147483647 w 444"/>
              <a:gd name="T3" fmla="*/ 2147483647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46464" name="Picture 11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" y="8001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611638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8E34DB0-16D6-2046-14BB-6E75D9A92C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22D669-186A-AA8C-F63B-41B9A92C3E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27B6B38B-40F6-8F9D-FC45-A5ADF418B8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450" y="0"/>
            <a:ext cx="75311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763B22-5744-5239-0E12-8067C2841867}"/>
              </a:ext>
            </a:extLst>
          </p:cNvPr>
          <p:cNvSpPr txBox="1"/>
          <p:nvPr/>
        </p:nvSpPr>
        <p:spPr>
          <a:xfrm>
            <a:off x="7547" y="4696365"/>
            <a:ext cx="27320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BGP speakers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99FA2974-05D8-A234-2221-0485A64814BA}"/>
              </a:ext>
            </a:extLst>
          </p:cNvPr>
          <p:cNvSpPr/>
          <p:nvPr/>
        </p:nvSpPr>
        <p:spPr>
          <a:xfrm rot="4465445">
            <a:off x="846232" y="2976193"/>
            <a:ext cx="1620305" cy="1481690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BADF36EF-37DA-EB49-6F08-8878195CEA09}"/>
              </a:ext>
            </a:extLst>
          </p:cNvPr>
          <p:cNvSpPr/>
          <p:nvPr/>
        </p:nvSpPr>
        <p:spPr>
          <a:xfrm rot="3984415" flipH="1">
            <a:off x="2253016" y="3535495"/>
            <a:ext cx="1278386" cy="3173876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09654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0991F0-3C04-99E3-9E9E-D9AEBBDA19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5ABBD56-16CA-FC2B-2519-91610523D4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87F85C74-FF12-801B-5BF1-AFF031F736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450" y="0"/>
            <a:ext cx="75311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7F23C88-B8FE-1C33-ADBA-B4F9B334E0CD}"/>
              </a:ext>
            </a:extLst>
          </p:cNvPr>
          <p:cNvSpPr txBox="1"/>
          <p:nvPr/>
        </p:nvSpPr>
        <p:spPr>
          <a:xfrm>
            <a:off x="7547" y="4696365"/>
            <a:ext cx="27320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ato" panose="020F0502020204030203" pitchFamily="34" charset="0"/>
                <a:ea typeface="ＭＳ Ｐゴシック" panose="020B0600070205080204" pitchFamily="34" charset="-128"/>
                <a:cs typeface="+mn-cs"/>
              </a:rPr>
              <a:t>BGP speakers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FAD9318A-9ED2-A87D-8DBC-AD22626D0CFB}"/>
              </a:ext>
            </a:extLst>
          </p:cNvPr>
          <p:cNvSpPr/>
          <p:nvPr/>
        </p:nvSpPr>
        <p:spPr>
          <a:xfrm rot="4465445">
            <a:off x="846232" y="2976193"/>
            <a:ext cx="1620305" cy="1481690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D510C288-2398-EB6F-4FA4-DEA54CBC7B26}"/>
              </a:ext>
            </a:extLst>
          </p:cNvPr>
          <p:cNvSpPr/>
          <p:nvPr/>
        </p:nvSpPr>
        <p:spPr>
          <a:xfrm rot="3984415" flipH="1">
            <a:off x="2253016" y="3535495"/>
            <a:ext cx="1278386" cy="3173876"/>
          </a:xfrm>
          <a:custGeom>
            <a:avLst/>
            <a:gdLst>
              <a:gd name="connsiteX0" fmla="*/ 1317747 w 1317747"/>
              <a:gd name="connsiteY0" fmla="*/ 781878 h 781878"/>
              <a:gd name="connsiteX1" fmla="*/ 111799 w 1317747"/>
              <a:gd name="connsiteY1" fmla="*/ 503582 h 781878"/>
              <a:gd name="connsiteX2" fmla="*/ 125051 w 1317747"/>
              <a:gd name="connsiteY2" fmla="*/ 0 h 781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7747" h="781878">
                <a:moveTo>
                  <a:pt x="1317747" y="781878"/>
                </a:moveTo>
                <a:cubicBezTo>
                  <a:pt x="814164" y="707886"/>
                  <a:pt x="310582" y="633895"/>
                  <a:pt x="111799" y="503582"/>
                </a:cubicBezTo>
                <a:cubicBezTo>
                  <a:pt x="-86984" y="373269"/>
                  <a:pt x="19033" y="186634"/>
                  <a:pt x="125051" y="0"/>
                </a:cubicBezTo>
              </a:path>
            </a:pathLst>
          </a:custGeom>
          <a:noFill/>
          <a:ln w="22225">
            <a:solidFill>
              <a:srgbClr val="FF0000"/>
            </a:solidFill>
            <a:prstDash val="sysDot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8554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5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159669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492016" y="260024"/>
            <a:ext cx="7886700" cy="1325563"/>
          </a:xfrm>
        </p:spPr>
        <p:txBody>
          <a:bodyPr>
            <a:normAutofit/>
          </a:bodyPr>
          <a:lstStyle/>
          <a:p>
            <a:r>
              <a:rPr lang="en-US" dirty="0"/>
              <a:t>Internet inter-AS routing: BGP</a:t>
            </a:r>
            <a:endParaRPr lang="en-US" sz="3600" dirty="0"/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22400"/>
            <a:ext cx="7772400" cy="4927600"/>
          </a:xfrm>
        </p:spPr>
        <p:txBody>
          <a:bodyPr>
            <a:normAutofit fontScale="92500" lnSpcReduction="20000"/>
          </a:bodyPr>
          <a:lstStyle/>
          <a:p>
            <a:pPr marL="381000" indent="-381000"/>
            <a:r>
              <a:rPr lang="en-US" dirty="0">
                <a:solidFill>
                  <a:srgbClr val="CC0000"/>
                </a:solidFill>
              </a:rPr>
              <a:t>BGP (Border Gateway Protocol):</a:t>
            </a:r>
            <a:r>
              <a:rPr lang="en-US" dirty="0"/>
              <a:t> </a:t>
            </a:r>
            <a:r>
              <a:rPr lang="en-US" i="1" dirty="0"/>
              <a:t>the</a:t>
            </a:r>
            <a:r>
              <a:rPr lang="en-US" dirty="0"/>
              <a:t> de facto inter-domain routing protocol</a:t>
            </a:r>
          </a:p>
          <a:p>
            <a:pPr marL="800100" lvl="1" indent="-342900"/>
            <a:r>
              <a:rPr lang="ja-JP" altLang="en-US" dirty="0"/>
              <a:t>“</a:t>
            </a:r>
            <a:r>
              <a:rPr lang="en-US" altLang="ja-JP" dirty="0"/>
              <a:t>glue that holds the Internet together</a:t>
            </a:r>
            <a:r>
              <a:rPr lang="ja-JP" altLang="en-US" dirty="0"/>
              <a:t>”</a:t>
            </a:r>
            <a:endParaRPr lang="en-US" altLang="ja-JP" dirty="0"/>
          </a:p>
          <a:p>
            <a:pPr marL="381000" indent="-381000"/>
            <a:r>
              <a:rPr lang="en-US" dirty="0"/>
              <a:t>BGP provides each AS a means to:</a:t>
            </a:r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</a:rPr>
              <a:t>eBGP:</a:t>
            </a:r>
            <a:r>
              <a:rPr lang="en-US" dirty="0"/>
              <a:t> obtain subnet reachability information from neighboring </a:t>
            </a:r>
            <a:r>
              <a:rPr lang="en-US" dirty="0" err="1"/>
              <a:t>ASes</a:t>
            </a:r>
            <a:endParaRPr lang="en-US" dirty="0"/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</a:rPr>
              <a:t>iBGP:</a:t>
            </a:r>
            <a:r>
              <a:rPr lang="en-US" dirty="0"/>
              <a:t> propagate reachability information to all AS-internal routers.</a:t>
            </a:r>
          </a:p>
          <a:p>
            <a:pPr marL="800100" lvl="1" indent="-342900"/>
            <a:r>
              <a:rPr lang="en-US" dirty="0"/>
              <a:t>determine </a:t>
            </a:r>
            <a:r>
              <a:rPr lang="ja-JP" altLang="en-US" dirty="0"/>
              <a:t>“</a:t>
            </a:r>
            <a:r>
              <a:rPr lang="en-US" altLang="ja-JP" dirty="0"/>
              <a:t>good</a:t>
            </a:r>
            <a:r>
              <a:rPr lang="ja-JP" altLang="en-US" dirty="0"/>
              <a:t>”</a:t>
            </a:r>
            <a:r>
              <a:rPr lang="en-US" altLang="ja-JP" dirty="0"/>
              <a:t> routes to other networks based on reachability information and </a:t>
            </a:r>
            <a:r>
              <a:rPr lang="en-US" altLang="ja-JP" i="1" dirty="0">
                <a:solidFill>
                  <a:srgbClr val="000090"/>
                </a:solidFill>
              </a:rPr>
              <a:t>policy</a:t>
            </a:r>
            <a:endParaRPr lang="en-US" altLang="ja-JP" dirty="0">
              <a:solidFill>
                <a:srgbClr val="000090"/>
              </a:solidFill>
            </a:endParaRPr>
          </a:p>
          <a:p>
            <a:pPr marL="381000" indent="-381000"/>
            <a:r>
              <a:rPr lang="en-US" dirty="0"/>
              <a:t>allows subnet to advertise its existence to rest of Internet: </a:t>
            </a:r>
            <a:r>
              <a:rPr lang="ja-JP" altLang="en-US" i="1" dirty="0">
                <a:solidFill>
                  <a:srgbClr val="000099"/>
                </a:solidFill>
              </a:rPr>
              <a:t>“</a:t>
            </a:r>
            <a:r>
              <a:rPr lang="en-US" altLang="ja-JP" i="1" dirty="0">
                <a:solidFill>
                  <a:srgbClr val="000099"/>
                </a:solidFill>
              </a:rPr>
              <a:t>I am here</a:t>
            </a:r>
            <a:r>
              <a:rPr lang="ja-JP" altLang="en-US" i="1" dirty="0">
                <a:solidFill>
                  <a:srgbClr val="000099"/>
                </a:solidFill>
              </a:rPr>
              <a:t>”</a:t>
            </a:r>
            <a:endParaRPr lang="en-US" i="1" dirty="0">
              <a:solidFill>
                <a:srgbClr val="000099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24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eBGP, iBGP connections</a:t>
            </a:r>
          </a:p>
        </p:txBody>
      </p:sp>
      <p:cxnSp>
        <p:nvCxnSpPr>
          <p:cNvPr id="273" name="Straight Connector 272"/>
          <p:cNvCxnSpPr/>
          <p:nvPr/>
        </p:nvCxnSpPr>
        <p:spPr bwMode="auto">
          <a:xfrm flipH="1" flipV="1">
            <a:off x="3374823" y="4784980"/>
            <a:ext cx="749784" cy="1159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4" name="Straight Connector 273"/>
          <p:cNvCxnSpPr/>
          <p:nvPr/>
        </p:nvCxnSpPr>
        <p:spPr bwMode="auto">
          <a:xfrm flipV="1">
            <a:off x="3404301" y="5065158"/>
            <a:ext cx="699488" cy="69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1" name="TextBox 280"/>
          <p:cNvSpPr txBox="1"/>
          <p:nvPr/>
        </p:nvSpPr>
        <p:spPr>
          <a:xfrm>
            <a:off x="4228606" y="4578799"/>
            <a:ext cx="2069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eBGP connectivity</a:t>
            </a:r>
          </a:p>
        </p:txBody>
      </p:sp>
      <p:sp>
        <p:nvSpPr>
          <p:cNvPr id="282" name="TextBox 281"/>
          <p:cNvSpPr txBox="1"/>
          <p:nvPr/>
        </p:nvSpPr>
        <p:spPr>
          <a:xfrm>
            <a:off x="4253562" y="4845446"/>
            <a:ext cx="1992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iBGP connectivity</a:t>
            </a:r>
          </a:p>
        </p:txBody>
      </p:sp>
      <p:sp>
        <p:nvSpPr>
          <p:cNvPr id="135" name="Freeform 2"/>
          <p:cNvSpPr>
            <a:spLocks/>
          </p:cNvSpPr>
          <p:nvPr/>
        </p:nvSpPr>
        <p:spPr bwMode="auto">
          <a:xfrm>
            <a:off x="558931" y="2655625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1697092" y="2806487"/>
            <a:ext cx="565150" cy="369332"/>
            <a:chOff x="1736090" y="2873352"/>
            <a:chExt cx="565150" cy="369332"/>
          </a:xfrm>
        </p:grpSpPr>
        <p:grpSp>
          <p:nvGrpSpPr>
            <p:cNvPr id="2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" name="Oval 2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Rectangle 2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3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Straight Connector 33"/>
              <p:cNvCxnSpPr>
                <a:endCxn id="2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" name="Group 71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69" name="Oval 68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1b</a:t>
                </a: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1701322" y="4027804"/>
            <a:ext cx="565150" cy="369332"/>
            <a:chOff x="1736090" y="2873352"/>
            <a:chExt cx="565150" cy="369332"/>
          </a:xfrm>
        </p:grpSpPr>
        <p:grpSp>
          <p:nvGrpSpPr>
            <p:cNvPr id="7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79" name="Oval 7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6" name="Straight Connector 85"/>
              <p:cNvCxnSpPr>
                <a:endCxn id="8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Group 7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77" name="Oval 7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1d</a:t>
                </a:r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562808" y="3418207"/>
            <a:ext cx="565150" cy="369332"/>
            <a:chOff x="1736090" y="2873352"/>
            <a:chExt cx="565150" cy="369332"/>
          </a:xfrm>
        </p:grpSpPr>
        <p:grpSp>
          <p:nvGrpSpPr>
            <p:cNvPr id="8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93" name="Oval 9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Oval 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00" name="Straight Connector 99"/>
              <p:cNvCxnSpPr>
                <a:endCxn id="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91" name="Oval 9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1c</a:t>
                </a:r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794333" y="3411854"/>
            <a:ext cx="565150" cy="369332"/>
            <a:chOff x="1736090" y="2873352"/>
            <a:chExt cx="565150" cy="369332"/>
          </a:xfrm>
        </p:grpSpPr>
        <p:grpSp>
          <p:nvGrpSpPr>
            <p:cNvPr id="103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07" name="Oval 10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Rectangle 10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4" name="Straight Connector 113"/>
              <p:cNvCxnSpPr>
                <a:endCxn id="10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4" name="Group 103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05" name="Oval 104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1a</a:t>
                </a:r>
              </a:p>
            </p:txBody>
          </p:sp>
        </p:grpSp>
      </p:grpSp>
      <p:cxnSp>
        <p:nvCxnSpPr>
          <p:cNvPr id="117" name="Straight Connector 116"/>
          <p:cNvCxnSpPr>
            <a:stCxn id="66" idx="2"/>
            <a:endCxn id="78" idx="0"/>
          </p:cNvCxnSpPr>
          <p:nvPr/>
        </p:nvCxnSpPr>
        <p:spPr bwMode="auto">
          <a:xfrm>
            <a:off x="1952075" y="3175819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8" name="Straight Connector 117"/>
          <p:cNvCxnSpPr/>
          <p:nvPr/>
        </p:nvCxnSpPr>
        <p:spPr bwMode="auto">
          <a:xfrm>
            <a:off x="1368479" y="3581756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1" name="Straight Connector 120"/>
          <p:cNvCxnSpPr>
            <a:stCxn id="27" idx="7"/>
          </p:cNvCxnSpPr>
          <p:nvPr/>
        </p:nvCxnSpPr>
        <p:spPr bwMode="auto">
          <a:xfrm>
            <a:off x="2179710" y="3087612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4" name="Straight Connector 123"/>
          <p:cNvCxnSpPr/>
          <p:nvPr/>
        </p:nvCxnSpPr>
        <p:spPr bwMode="auto">
          <a:xfrm>
            <a:off x="1261075" y="3719439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H="1">
            <a:off x="2157044" y="3716677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3" name="Straight Connector 132"/>
          <p:cNvCxnSpPr/>
          <p:nvPr/>
        </p:nvCxnSpPr>
        <p:spPr bwMode="auto">
          <a:xfrm flipH="1">
            <a:off x="1248555" y="3100081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Freeform 2"/>
          <p:cNvSpPr>
            <a:spLocks/>
          </p:cNvSpPr>
          <p:nvPr/>
        </p:nvSpPr>
        <p:spPr bwMode="auto">
          <a:xfrm>
            <a:off x="3167773" y="1871068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0" name="Group 139"/>
          <p:cNvGrpSpPr/>
          <p:nvPr/>
        </p:nvGrpSpPr>
        <p:grpSpPr>
          <a:xfrm>
            <a:off x="4305934" y="2021930"/>
            <a:ext cx="565150" cy="369332"/>
            <a:chOff x="1736090" y="2873352"/>
            <a:chExt cx="565150" cy="369332"/>
          </a:xfrm>
        </p:grpSpPr>
        <p:grpSp>
          <p:nvGrpSpPr>
            <p:cNvPr id="18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93" name="Oval 19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Rectangle 19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Oval 1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00" name="Straight Connector 199"/>
              <p:cNvCxnSpPr>
                <a:endCxn id="1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" name="Group 18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91" name="Oval 19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2b</a:t>
                </a:r>
              </a:p>
            </p:txBody>
          </p:sp>
        </p:grpSp>
      </p:grpSp>
      <p:grpSp>
        <p:nvGrpSpPr>
          <p:cNvPr id="141" name="Group 140"/>
          <p:cNvGrpSpPr/>
          <p:nvPr/>
        </p:nvGrpSpPr>
        <p:grpSpPr>
          <a:xfrm>
            <a:off x="4310164" y="3243247"/>
            <a:ext cx="565150" cy="369332"/>
            <a:chOff x="1736090" y="2873352"/>
            <a:chExt cx="565150" cy="369332"/>
          </a:xfrm>
        </p:grpSpPr>
        <p:grpSp>
          <p:nvGrpSpPr>
            <p:cNvPr id="17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80" name="Oval 179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Oval 181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87" name="Straight Connector 186"/>
              <p:cNvCxnSpPr>
                <a:endCxn id="18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Group 176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78" name="Oval 177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TextBox 178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2d</a:t>
                </a:r>
              </a:p>
            </p:txBody>
          </p:sp>
        </p:grpSp>
      </p:grpSp>
      <p:grpSp>
        <p:nvGrpSpPr>
          <p:cNvPr id="142" name="Group 141"/>
          <p:cNvGrpSpPr/>
          <p:nvPr/>
        </p:nvGrpSpPr>
        <p:grpSpPr>
          <a:xfrm>
            <a:off x="5171650" y="2633650"/>
            <a:ext cx="565150" cy="369332"/>
            <a:chOff x="1736090" y="2873352"/>
            <a:chExt cx="565150" cy="369332"/>
          </a:xfrm>
        </p:grpSpPr>
        <p:grpSp>
          <p:nvGrpSpPr>
            <p:cNvPr id="163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67" name="Oval 16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Rectangle 16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7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7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74" name="Straight Connector 173"/>
              <p:cNvCxnSpPr>
                <a:endCxn id="16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4" name="Group 163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165" name="Oval 164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TextBox 165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2c</a:t>
                </a:r>
              </a:p>
            </p:txBody>
          </p:sp>
        </p:grpSp>
      </p:grpSp>
      <p:grpSp>
        <p:nvGrpSpPr>
          <p:cNvPr id="143" name="Group 142"/>
          <p:cNvGrpSpPr/>
          <p:nvPr/>
        </p:nvGrpSpPr>
        <p:grpSpPr>
          <a:xfrm>
            <a:off x="3403175" y="2627297"/>
            <a:ext cx="565150" cy="369332"/>
            <a:chOff x="1736090" y="2873352"/>
            <a:chExt cx="565150" cy="369332"/>
          </a:xfrm>
        </p:grpSpPr>
        <p:grpSp>
          <p:nvGrpSpPr>
            <p:cNvPr id="15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54" name="Oval 15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5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5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5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61" name="Straight Connector 160"/>
              <p:cNvCxnSpPr>
                <a:endCxn id="15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 150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52" name="Oval 151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TextBox 152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2a</a:t>
                </a:r>
              </a:p>
            </p:txBody>
          </p:sp>
        </p:grpSp>
      </p:grpSp>
      <p:cxnSp>
        <p:nvCxnSpPr>
          <p:cNvPr id="144" name="Straight Connector 143"/>
          <p:cNvCxnSpPr>
            <a:stCxn id="192" idx="2"/>
            <a:endCxn id="179" idx="0"/>
          </p:cNvCxnSpPr>
          <p:nvPr/>
        </p:nvCxnSpPr>
        <p:spPr bwMode="auto">
          <a:xfrm>
            <a:off x="4560917" y="2391262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5" name="Straight Connector 144"/>
          <p:cNvCxnSpPr/>
          <p:nvPr/>
        </p:nvCxnSpPr>
        <p:spPr bwMode="auto">
          <a:xfrm>
            <a:off x="3977321" y="2797199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6" name="Straight Connector 145"/>
          <p:cNvCxnSpPr>
            <a:stCxn id="193" idx="7"/>
          </p:cNvCxnSpPr>
          <p:nvPr/>
        </p:nvCxnSpPr>
        <p:spPr bwMode="auto">
          <a:xfrm>
            <a:off x="4788552" y="2303055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7" name="Straight Connector 146"/>
          <p:cNvCxnSpPr/>
          <p:nvPr/>
        </p:nvCxnSpPr>
        <p:spPr bwMode="auto">
          <a:xfrm>
            <a:off x="3869917" y="2934882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8" name="Straight Connector 147"/>
          <p:cNvCxnSpPr/>
          <p:nvPr/>
        </p:nvCxnSpPr>
        <p:spPr bwMode="auto">
          <a:xfrm flipH="1">
            <a:off x="4765886" y="2932120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9" name="Straight Connector 148"/>
          <p:cNvCxnSpPr/>
          <p:nvPr/>
        </p:nvCxnSpPr>
        <p:spPr bwMode="auto">
          <a:xfrm flipH="1">
            <a:off x="3857397" y="2315524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" name="Freeform 2"/>
          <p:cNvSpPr>
            <a:spLocks/>
          </p:cNvSpPr>
          <p:nvPr/>
        </p:nvSpPr>
        <p:spPr bwMode="auto">
          <a:xfrm>
            <a:off x="5839067" y="2689747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05" name="Group 204"/>
          <p:cNvGrpSpPr/>
          <p:nvPr/>
        </p:nvGrpSpPr>
        <p:grpSpPr>
          <a:xfrm>
            <a:off x="6977228" y="2840609"/>
            <a:ext cx="565150" cy="369332"/>
            <a:chOff x="1736090" y="2873352"/>
            <a:chExt cx="565150" cy="369332"/>
          </a:xfrm>
        </p:grpSpPr>
        <p:grpSp>
          <p:nvGrpSpPr>
            <p:cNvPr id="25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Rectangle 25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Oval 25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26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26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26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/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5" name="Group 254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TextBox 256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3b</a:t>
                </a:r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6981458" y="4061926"/>
            <a:ext cx="565150" cy="369332"/>
            <a:chOff x="1736090" y="2873352"/>
            <a:chExt cx="565150" cy="369332"/>
          </a:xfrm>
        </p:grpSpPr>
        <p:grpSp>
          <p:nvGrpSpPr>
            <p:cNvPr id="241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5" name="Oval 244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Rectangle 245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Oval 246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247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248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249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250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52" name="Straight Connector 251"/>
              <p:cNvCxnSpPr>
                <a:endCxn id="247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3" name="Oval 242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TextBox 243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3d</a:t>
                </a:r>
              </a:p>
            </p:txBody>
          </p:sp>
        </p:grpSp>
      </p:grpSp>
      <p:grpSp>
        <p:nvGrpSpPr>
          <p:cNvPr id="207" name="Group 206"/>
          <p:cNvGrpSpPr/>
          <p:nvPr/>
        </p:nvGrpSpPr>
        <p:grpSpPr>
          <a:xfrm>
            <a:off x="7842944" y="3452329"/>
            <a:ext cx="565150" cy="369332"/>
            <a:chOff x="1736090" y="2873352"/>
            <a:chExt cx="565150" cy="369332"/>
          </a:xfrm>
        </p:grpSpPr>
        <p:grpSp>
          <p:nvGrpSpPr>
            <p:cNvPr id="22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32" name="Oval 23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Rectangle 23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Oval 23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23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39" name="Straight Connector 238"/>
              <p:cNvCxnSpPr>
                <a:endCxn id="23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" name="Group 228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30" name="Oval 22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TextBox 230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3c</a:t>
                </a:r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6074469" y="3445976"/>
            <a:ext cx="565150" cy="369332"/>
            <a:chOff x="1736090" y="2873352"/>
            <a:chExt cx="565150" cy="369332"/>
          </a:xfrm>
        </p:grpSpPr>
        <p:grpSp>
          <p:nvGrpSpPr>
            <p:cNvPr id="21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19" name="Oval 21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Oval 22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22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22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26" name="Straight Connector 225"/>
              <p:cNvCxnSpPr>
                <a:endCxn id="22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" name="Group 21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17" name="Oval 21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3a</a:t>
                </a:r>
              </a:p>
            </p:txBody>
          </p:sp>
        </p:grpSp>
      </p:grpSp>
      <p:cxnSp>
        <p:nvCxnSpPr>
          <p:cNvPr id="209" name="Straight Connector 208"/>
          <p:cNvCxnSpPr>
            <a:stCxn id="257" idx="2"/>
            <a:endCxn id="244" idx="0"/>
          </p:cNvCxnSpPr>
          <p:nvPr/>
        </p:nvCxnSpPr>
        <p:spPr bwMode="auto">
          <a:xfrm>
            <a:off x="7232211" y="3209941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0" name="Straight Connector 209"/>
          <p:cNvCxnSpPr/>
          <p:nvPr/>
        </p:nvCxnSpPr>
        <p:spPr bwMode="auto">
          <a:xfrm>
            <a:off x="6648615" y="3615878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1" name="Straight Connector 210"/>
          <p:cNvCxnSpPr>
            <a:stCxn id="258" idx="7"/>
          </p:cNvCxnSpPr>
          <p:nvPr/>
        </p:nvCxnSpPr>
        <p:spPr bwMode="auto">
          <a:xfrm>
            <a:off x="7459846" y="3121734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2" name="Straight Connector 211"/>
          <p:cNvCxnSpPr/>
          <p:nvPr/>
        </p:nvCxnSpPr>
        <p:spPr bwMode="auto">
          <a:xfrm>
            <a:off x="6541211" y="3753561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 flipH="1">
            <a:off x="7437180" y="3750799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4" name="Straight Connector 213"/>
          <p:cNvCxnSpPr/>
          <p:nvPr/>
        </p:nvCxnSpPr>
        <p:spPr bwMode="auto">
          <a:xfrm flipH="1">
            <a:off x="6528691" y="3134203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68" name="Straight Connector 267"/>
          <p:cNvCxnSpPr/>
          <p:nvPr/>
        </p:nvCxnSpPr>
        <p:spPr bwMode="auto">
          <a:xfrm flipH="1">
            <a:off x="3020975" y="2930574"/>
            <a:ext cx="495463" cy="49545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0" name="Straight Connector 269"/>
          <p:cNvCxnSpPr>
            <a:endCxn id="167" idx="7"/>
          </p:cNvCxnSpPr>
          <p:nvPr/>
        </p:nvCxnSpPr>
        <p:spPr bwMode="auto">
          <a:xfrm flipH="1" flipV="1">
            <a:off x="5654268" y="2914775"/>
            <a:ext cx="498946" cy="57389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76" name="TextBox 275"/>
          <p:cNvSpPr txBox="1"/>
          <p:nvPr/>
        </p:nvSpPr>
        <p:spPr>
          <a:xfrm>
            <a:off x="4235227" y="383336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2</a:t>
            </a:r>
          </a:p>
        </p:txBody>
      </p:sp>
      <p:sp>
        <p:nvSpPr>
          <p:cNvPr id="278" name="TextBox 277"/>
          <p:cNvSpPr txBox="1"/>
          <p:nvPr/>
        </p:nvSpPr>
        <p:spPr>
          <a:xfrm>
            <a:off x="6906520" y="458957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3</a:t>
            </a:r>
          </a:p>
        </p:txBody>
      </p:sp>
      <p:sp>
        <p:nvSpPr>
          <p:cNvPr id="284" name="TextBox 283"/>
          <p:cNvSpPr txBox="1"/>
          <p:nvPr/>
        </p:nvSpPr>
        <p:spPr>
          <a:xfrm>
            <a:off x="1625604" y="453376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1</a:t>
            </a:r>
          </a:p>
        </p:txBody>
      </p:sp>
      <p:pic>
        <p:nvPicPr>
          <p:cNvPr id="286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8" y="1295597"/>
            <a:ext cx="5790370" cy="134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1020408" y="2368720"/>
            <a:ext cx="5949668" cy="3959125"/>
            <a:chOff x="1020408" y="2368720"/>
            <a:chExt cx="5949668" cy="3959125"/>
          </a:xfrm>
        </p:grpSpPr>
        <p:grpSp>
          <p:nvGrpSpPr>
            <p:cNvPr id="4" name="Group 3"/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271" name="Group 270"/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80" name="Oval 27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Rectangle 28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Freeform 28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" name="Freeform 28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Freeform 29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Freeform 29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3" name="Straight Connector 292"/>
                  <p:cNvCxnSpPr>
                    <a:endCxn id="28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4" name="Straight Connector 29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5" name="Group 274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TextBox 27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3" name="Oval 2"/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6" name="Oval 295"/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7" name="Oval 296"/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8" name="Oval 297"/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2018143" y="5692792"/>
              <a:ext cx="49519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gateway routers run both eBGP and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iBGP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 protocols</a:t>
              </a:r>
            </a:p>
          </p:txBody>
        </p:sp>
      </p:grp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5672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8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lide Number Placeholder 4">
            <a:extLst>
              <a:ext uri="{FF2B5EF4-FFF2-40B4-BE49-F238E27FC236}">
                <a16:creationId xmlns:a16="http://schemas.microsoft.com/office/drawing/2014/main" id="{F3906BA4-EDC6-5607-C70E-6774F4B96D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DFC1F6C-777F-E54B-B8FE-B48E3A0D49DE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86" name="Rectangle 2">
            <a:extLst>
              <a:ext uri="{FF2B5EF4-FFF2-40B4-BE49-F238E27FC236}">
                <a16:creationId xmlns:a16="http://schemas.microsoft.com/office/drawing/2014/main" id="{82C75E50-CE3B-EE78-3022-AD90373399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Link Layer: Bridges</a:t>
            </a:r>
          </a:p>
        </p:txBody>
      </p:sp>
      <p:sp>
        <p:nvSpPr>
          <p:cNvPr id="118787" name="Rectangle 4">
            <a:extLst>
              <a:ext uri="{FF2B5EF4-FFF2-40B4-BE49-F238E27FC236}">
                <a16:creationId xmlns:a16="http://schemas.microsoft.com/office/drawing/2014/main" id="{13B2B4CB-E0EC-1716-B55B-2C7535780BCC}"/>
              </a:ext>
            </a:extLst>
          </p:cNvPr>
          <p:cNvSpPr>
            <a:spLocks noGrp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Connects two or more LANs at the link layer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Extracts destination address from the frame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Looks up the destination in a table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Forwards the frame to the appropriate segment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Each segment can carry its own traffic</a:t>
            </a:r>
          </a:p>
        </p:txBody>
      </p:sp>
      <p:sp>
        <p:nvSpPr>
          <p:cNvPr id="118788" name="Line 6">
            <a:extLst>
              <a:ext uri="{FF2B5EF4-FFF2-40B4-BE49-F238E27FC236}">
                <a16:creationId xmlns:a16="http://schemas.microsoft.com/office/drawing/2014/main" id="{BA386F79-04B8-BFB0-736D-FF21B6E13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0600" y="4881563"/>
            <a:ext cx="2438400" cy="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89" name="Rectangle 7">
            <a:extLst>
              <a:ext uri="{FF2B5EF4-FFF2-40B4-BE49-F238E27FC236}">
                <a16:creationId xmlns:a16="http://schemas.microsoft.com/office/drawing/2014/main" id="{394B9A74-5214-0ED3-42DA-3ED4E554D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9450" y="4367213"/>
            <a:ext cx="609600" cy="2841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790" name="Line 8">
            <a:extLst>
              <a:ext uri="{FF2B5EF4-FFF2-40B4-BE49-F238E27FC236}">
                <a16:creationId xmlns:a16="http://schemas.microsoft.com/office/drawing/2014/main" id="{D94A53D9-6A2E-A617-606A-BB3B89BBE5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0" y="46593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91" name="Rectangle 9">
            <a:extLst>
              <a:ext uri="{FF2B5EF4-FFF2-40B4-BE49-F238E27FC236}">
                <a16:creationId xmlns:a16="http://schemas.microsoft.com/office/drawing/2014/main" id="{72EC9671-8231-5463-E7E9-B06ADF2A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4367213"/>
            <a:ext cx="609600" cy="2841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792" name="Line 10">
            <a:extLst>
              <a:ext uri="{FF2B5EF4-FFF2-40B4-BE49-F238E27FC236}">
                <a16:creationId xmlns:a16="http://schemas.microsoft.com/office/drawing/2014/main" id="{1BE1D1D2-3305-BA51-285F-EB643FFC87F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2300" y="46593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93" name="Rectangle 11">
            <a:extLst>
              <a:ext uri="{FF2B5EF4-FFF2-40B4-BE49-F238E27FC236}">
                <a16:creationId xmlns:a16="http://schemas.microsoft.com/office/drawing/2014/main" id="{61F69FDC-86AD-AA6E-BEFA-66187A058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0" y="4367213"/>
            <a:ext cx="609600" cy="284162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794" name="Line 12">
            <a:extLst>
              <a:ext uri="{FF2B5EF4-FFF2-40B4-BE49-F238E27FC236}">
                <a16:creationId xmlns:a16="http://schemas.microsoft.com/office/drawing/2014/main" id="{B69BA93A-E883-2F59-7863-0F60C1320E0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6700" y="46593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95" name="Rectangle 13">
            <a:extLst>
              <a:ext uri="{FF2B5EF4-FFF2-40B4-BE49-F238E27FC236}">
                <a16:creationId xmlns:a16="http://schemas.microsoft.com/office/drawing/2014/main" id="{5FE3ACB0-A55B-0D53-5685-356099D16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4367213"/>
            <a:ext cx="609600" cy="2841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796" name="Line 14">
            <a:extLst>
              <a:ext uri="{FF2B5EF4-FFF2-40B4-BE49-F238E27FC236}">
                <a16:creationId xmlns:a16="http://schemas.microsoft.com/office/drawing/2014/main" id="{C671F0C8-B202-C043-E479-E91BFCBBB4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46593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97" name="Rectangle 15">
            <a:extLst>
              <a:ext uri="{FF2B5EF4-FFF2-40B4-BE49-F238E27FC236}">
                <a16:creationId xmlns:a16="http://schemas.microsoft.com/office/drawing/2014/main" id="{71282E98-6CF6-98FB-DF42-1D4C8E438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7050" y="4367213"/>
            <a:ext cx="609600" cy="2841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798" name="Line 16">
            <a:extLst>
              <a:ext uri="{FF2B5EF4-FFF2-40B4-BE49-F238E27FC236}">
                <a16:creationId xmlns:a16="http://schemas.microsoft.com/office/drawing/2014/main" id="{44112744-05D6-CA7D-D9F0-9699D61C22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0" y="46593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799" name="Line 17">
            <a:extLst>
              <a:ext uri="{FF2B5EF4-FFF2-40B4-BE49-F238E27FC236}">
                <a16:creationId xmlns:a16="http://schemas.microsoft.com/office/drawing/2014/main" id="{BE63C532-DA36-A42C-59BF-CEF46734280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0600" y="5948363"/>
            <a:ext cx="2438400" cy="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00" name="Rectangle 18">
            <a:extLst>
              <a:ext uri="{FF2B5EF4-FFF2-40B4-BE49-F238E27FC236}">
                <a16:creationId xmlns:a16="http://schemas.microsoft.com/office/drawing/2014/main" id="{12425D97-0405-D6AF-46BD-3583110B6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9450" y="6178550"/>
            <a:ext cx="609600" cy="284163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01" name="Line 19">
            <a:extLst>
              <a:ext uri="{FF2B5EF4-FFF2-40B4-BE49-F238E27FC236}">
                <a16:creationId xmlns:a16="http://schemas.microsoft.com/office/drawing/2014/main" id="{784D75AB-8C2E-E817-B7A2-91590634A3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0" y="59547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02" name="Rectangle 20">
            <a:extLst>
              <a:ext uri="{FF2B5EF4-FFF2-40B4-BE49-F238E27FC236}">
                <a16:creationId xmlns:a16="http://schemas.microsoft.com/office/drawing/2014/main" id="{52D2CC79-7F65-1755-902B-0D93D7ACE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6178550"/>
            <a:ext cx="609600" cy="284163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03" name="Line 21">
            <a:extLst>
              <a:ext uri="{FF2B5EF4-FFF2-40B4-BE49-F238E27FC236}">
                <a16:creationId xmlns:a16="http://schemas.microsoft.com/office/drawing/2014/main" id="{C3F29E09-CDF7-70A9-5581-67BD8E319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2300" y="59547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04" name="Rectangle 22">
            <a:extLst>
              <a:ext uri="{FF2B5EF4-FFF2-40B4-BE49-F238E27FC236}">
                <a16:creationId xmlns:a16="http://schemas.microsoft.com/office/drawing/2014/main" id="{5BC02002-A783-846D-94CB-78576DCAE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0" y="6178550"/>
            <a:ext cx="609600" cy="284163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05" name="Line 23">
            <a:extLst>
              <a:ext uri="{FF2B5EF4-FFF2-40B4-BE49-F238E27FC236}">
                <a16:creationId xmlns:a16="http://schemas.microsoft.com/office/drawing/2014/main" id="{4209EEEC-2BB9-4D63-F495-7D8579CEC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6700" y="59547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06" name="Rectangle 24">
            <a:extLst>
              <a:ext uri="{FF2B5EF4-FFF2-40B4-BE49-F238E27FC236}">
                <a16:creationId xmlns:a16="http://schemas.microsoft.com/office/drawing/2014/main" id="{5B2E51D8-EEFF-CC3D-E5BE-C22EDEC39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6178550"/>
            <a:ext cx="609600" cy="284163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07" name="Line 25">
            <a:extLst>
              <a:ext uri="{FF2B5EF4-FFF2-40B4-BE49-F238E27FC236}">
                <a16:creationId xmlns:a16="http://schemas.microsoft.com/office/drawing/2014/main" id="{A4154AE8-5B3E-F2C2-8E12-569CF5FBC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59547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08" name="Rectangle 26">
            <a:extLst>
              <a:ext uri="{FF2B5EF4-FFF2-40B4-BE49-F238E27FC236}">
                <a16:creationId xmlns:a16="http://schemas.microsoft.com/office/drawing/2014/main" id="{FC734006-95C5-2E77-CBB0-CCEDC3CD5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7050" y="6178550"/>
            <a:ext cx="609600" cy="284163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09" name="Line 27">
            <a:extLst>
              <a:ext uri="{FF2B5EF4-FFF2-40B4-BE49-F238E27FC236}">
                <a16:creationId xmlns:a16="http://schemas.microsoft.com/office/drawing/2014/main" id="{679F1C63-F2DD-6712-04EA-B34D3E27C8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0" y="5954713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0" name="Rectangle 28">
            <a:extLst>
              <a:ext uri="{FF2B5EF4-FFF2-40B4-BE49-F238E27FC236}">
                <a16:creationId xmlns:a16="http://schemas.microsoft.com/office/drawing/2014/main" id="{9E94461E-0195-302D-8D57-8A3DA5891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365625"/>
            <a:ext cx="609600" cy="284163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11" name="Line 29">
            <a:extLst>
              <a:ext uri="{FF2B5EF4-FFF2-40B4-BE49-F238E27FC236}">
                <a16:creationId xmlns:a16="http://schemas.microsoft.com/office/drawing/2014/main" id="{A9B12B08-13FA-2658-19EB-982E564747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1650" y="4657725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2" name="Rectangle 30">
            <a:extLst>
              <a:ext uri="{FF2B5EF4-FFF2-40B4-BE49-F238E27FC236}">
                <a16:creationId xmlns:a16="http://schemas.microsoft.com/office/drawing/2014/main" id="{591C104B-E53E-118B-4A33-1AA3BE7CA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6176963"/>
            <a:ext cx="609600" cy="284162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3500" tIns="25400" rIns="63500" bIns="2540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sp>
        <p:nvSpPr>
          <p:cNvPr id="118813" name="Line 31">
            <a:extLst>
              <a:ext uri="{FF2B5EF4-FFF2-40B4-BE49-F238E27FC236}">
                <a16:creationId xmlns:a16="http://schemas.microsoft.com/office/drawing/2014/main" id="{E239385D-E847-9F37-9DF5-043AC9E25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1650" y="5953125"/>
            <a:ext cx="0" cy="21590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4" name="Line 32">
            <a:extLst>
              <a:ext uri="{FF2B5EF4-FFF2-40B4-BE49-F238E27FC236}">
                <a16:creationId xmlns:a16="http://schemas.microsoft.com/office/drawing/2014/main" id="{D259A8F5-C7C8-EA61-6CEB-0A240210D75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5000" y="5948363"/>
            <a:ext cx="2438400" cy="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5" name="Line 33">
            <a:extLst>
              <a:ext uri="{FF2B5EF4-FFF2-40B4-BE49-F238E27FC236}">
                <a16:creationId xmlns:a16="http://schemas.microsoft.com/office/drawing/2014/main" id="{BD40188B-A55D-275D-A99A-DAFF5A4D7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5000" y="4881563"/>
            <a:ext cx="2438400" cy="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6" name="Line 34">
            <a:extLst>
              <a:ext uri="{FF2B5EF4-FFF2-40B4-BE49-F238E27FC236}">
                <a16:creationId xmlns:a16="http://schemas.microsoft.com/office/drawing/2014/main" id="{25317800-3EB9-0C8F-F771-31B1B4C26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4881563"/>
            <a:ext cx="0" cy="106680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7" name="Line 35">
            <a:extLst>
              <a:ext uri="{FF2B5EF4-FFF2-40B4-BE49-F238E27FC236}">
                <a16:creationId xmlns:a16="http://schemas.microsoft.com/office/drawing/2014/main" id="{F6342260-6413-EA3C-1844-2CBF5CBEE4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0600" y="4881563"/>
            <a:ext cx="0" cy="1066800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818" name="Rectangle 36">
            <a:extLst>
              <a:ext uri="{FF2B5EF4-FFF2-40B4-BE49-F238E27FC236}">
                <a16:creationId xmlns:a16="http://schemas.microsoft.com/office/drawing/2014/main" id="{86DA23C3-FB6B-8A81-C9E7-B7C9B17AB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110163"/>
            <a:ext cx="914400" cy="60960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Bridge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basics</a:t>
            </a: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79438" y="2478283"/>
            <a:ext cx="8505825" cy="1234021"/>
          </a:xfrm>
        </p:spPr>
        <p:txBody>
          <a:bodyPr/>
          <a:lstStyle/>
          <a:p>
            <a:pPr marL="282575" indent="-282575"/>
            <a:r>
              <a:rPr lang="en-US" sz="2400" dirty="0"/>
              <a:t>when AS3 gateway router 3a advertises path </a:t>
            </a:r>
            <a:r>
              <a:rPr lang="en-US" sz="22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to AS2 gateway router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CC0000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None/>
            </a:pPr>
            <a:endParaRPr lang="en-US" sz="2000" dirty="0"/>
          </a:p>
        </p:txBody>
      </p:sp>
      <p:sp>
        <p:nvSpPr>
          <p:cNvPr id="162846" name="Rectangle 116"/>
          <p:cNvSpPr>
            <a:spLocks noChangeArrowheads="1"/>
          </p:cNvSpPr>
          <p:nvPr/>
        </p:nvSpPr>
        <p:spPr bwMode="auto">
          <a:xfrm>
            <a:off x="554038" y="1069976"/>
            <a:ext cx="8505825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marR="0" lvl="0" indent="-2825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BGP session: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two BGP routers (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peers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) exchange BGP messages over semi-permanent TCP connection:</a:t>
            </a:r>
          </a:p>
          <a:p>
            <a:pPr marL="685800" marR="0" lvl="1" indent="-2286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advertising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paths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to different destination network prefixes (BGP  is a 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“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path vector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”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 protocol)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Gill Sans MT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00100"/>
            <a:ext cx="2553558" cy="20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401099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4938163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386990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400602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4899525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484064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499784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2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543950" y="391114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3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29020" y="412182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7070827" y="497275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8" name="Group 117"/>
          <p:cNvGrpSpPr>
            <a:grpSpLocks/>
          </p:cNvGrpSpPr>
          <p:nvPr/>
        </p:nvGrpSpPr>
        <p:grpSpPr bwMode="auto">
          <a:xfrm>
            <a:off x="5713440" y="4938746"/>
            <a:ext cx="2590803" cy="1117600"/>
            <a:chOff x="2244" y="2236"/>
            <a:chExt cx="1632" cy="704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2089" y="2391"/>
              <a:ext cx="484" cy="174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2325" y="2614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968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8B6661A-CA4C-5CB0-7E3A-4950C21612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F895986-B31A-D245-BC24-FD95E602805F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20D7959D-DB0A-1959-8EFA-E9DE74E87279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0"/>
            <a:ext cx="7772400" cy="1143000"/>
          </a:xfrm>
          <a:prstGeom prst="rect">
            <a:avLst/>
          </a:prstGeom>
        </p:spPr>
        <p:txBody>
          <a:bodyPr/>
          <a:lstStyle>
            <a:lvl1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000090"/>
                </a:solidFill>
                <a:latin typeface="+mj-lt"/>
                <a:ea typeface="ＭＳ Ｐゴシック" charset="-128"/>
                <a:cs typeface="ＭＳ Ｐゴシック" charset="-128"/>
              </a:defRPr>
            </a:lvl1pPr>
            <a:lvl2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2pPr>
            <a:lvl3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3pPr>
            <a:lvl4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4pPr>
            <a:lvl5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5pPr>
            <a:lvl6pPr marL="4572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6pPr>
            <a:lvl7pPr marL="9144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7pPr>
            <a:lvl8pPr marL="13716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8pPr>
            <a:lvl9pPr marL="18288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charset="-128"/>
                <a:cs typeface="+mj-cs"/>
              </a:rPr>
              <a:t>Acronym nightmares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18E13C-7D6E-1E3E-BBD9-12E46968CA3B}"/>
              </a:ext>
            </a:extLst>
          </p:cNvPr>
          <p:cNvSpPr txBox="1"/>
          <p:nvPr/>
        </p:nvSpPr>
        <p:spPr>
          <a:xfrm>
            <a:off x="3137152" y="1134071"/>
            <a:ext cx="28696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Routing protocols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AA09EA8-E072-1D4B-C2B8-23A707F31693}"/>
              </a:ext>
            </a:extLst>
          </p:cNvPr>
          <p:cNvSpPr txBox="1"/>
          <p:nvPr/>
        </p:nvSpPr>
        <p:spPr>
          <a:xfrm>
            <a:off x="5820900" y="2411728"/>
            <a:ext cx="28803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Exterior Gateway Routing Protocol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(EGP)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528F52-28AF-AEDF-210C-67FE7D2C06E4}"/>
              </a:ext>
            </a:extLst>
          </p:cNvPr>
          <p:cNvSpPr txBox="1"/>
          <p:nvPr/>
        </p:nvSpPr>
        <p:spPr>
          <a:xfrm>
            <a:off x="442725" y="2411727"/>
            <a:ext cx="28803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504D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Interior Gateway Routing Protocol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504D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(IGP)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9A0DB50-8B58-02A2-D8B5-58F5445A8B2D}"/>
              </a:ext>
            </a:extLst>
          </p:cNvPr>
          <p:cNvSpPr txBox="1"/>
          <p:nvPr/>
        </p:nvSpPr>
        <p:spPr>
          <a:xfrm>
            <a:off x="0" y="3950074"/>
            <a:ext cx="37452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504D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e.g., OSPF, RIP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504D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(recall LS and DV routing)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958A61C-3822-E1CD-4FB9-B8A5DED3C15F}"/>
              </a:ext>
            </a:extLst>
          </p:cNvPr>
          <p:cNvSpPr txBox="1"/>
          <p:nvPr/>
        </p:nvSpPr>
        <p:spPr>
          <a:xfrm>
            <a:off x="5398774" y="3950610"/>
            <a:ext cx="374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e.g., BGP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5E2B912-8A06-3D3C-DC68-0457C2E3E5A9}"/>
              </a:ext>
            </a:extLst>
          </p:cNvPr>
          <p:cNvSpPr txBox="1"/>
          <p:nvPr/>
        </p:nvSpPr>
        <p:spPr>
          <a:xfrm>
            <a:off x="6063363" y="4973860"/>
            <a:ext cx="374522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External Border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Gateway Protocol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(e-BGP)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3239F0-3C67-54E0-A749-EB94E2000BBB}"/>
              </a:ext>
            </a:extLst>
          </p:cNvPr>
          <p:cNvSpPr txBox="1"/>
          <p:nvPr/>
        </p:nvSpPr>
        <p:spPr>
          <a:xfrm>
            <a:off x="3510516" y="5064356"/>
            <a:ext cx="30952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Internal Border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Gateway Protocol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latin typeface="Lucida Bright" panose="02040602050505020304" pitchFamily="18" charset="77"/>
                <a:ea typeface="ＭＳ Ｐゴシック" panose="020B0600070205080204" pitchFamily="34" charset="-128"/>
                <a:cs typeface="+mn-cs"/>
              </a:rPr>
              <a:t>-BGP)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DCB26D1B-11BC-FD3C-97D1-53EA9444EA5A}"/>
              </a:ext>
            </a:extLst>
          </p:cNvPr>
          <p:cNvCxnSpPr/>
          <p:nvPr/>
        </p:nvCxnSpPr>
        <p:spPr>
          <a:xfrm flipH="1">
            <a:off x="1998865" y="1595736"/>
            <a:ext cx="2420735" cy="815991"/>
          </a:xfrm>
          <a:prstGeom prst="straightConnector1">
            <a:avLst/>
          </a:prstGeom>
          <a:ln w="38100">
            <a:solidFill>
              <a:schemeClr val="accent2"/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4D065D7F-52A4-453A-BB73-3809A5B53D9B}"/>
              </a:ext>
            </a:extLst>
          </p:cNvPr>
          <p:cNvCxnSpPr>
            <a:cxnSpLocks/>
          </p:cNvCxnSpPr>
          <p:nvPr/>
        </p:nvCxnSpPr>
        <p:spPr>
          <a:xfrm flipH="1">
            <a:off x="1872613" y="3427390"/>
            <a:ext cx="2630" cy="464194"/>
          </a:xfrm>
          <a:prstGeom prst="straightConnector1">
            <a:avLst/>
          </a:prstGeom>
          <a:ln w="38100">
            <a:solidFill>
              <a:schemeClr val="accent2"/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034D9B9B-E688-ED64-72C9-3E2920CABED6}"/>
              </a:ext>
            </a:extLst>
          </p:cNvPr>
          <p:cNvCxnSpPr>
            <a:cxnSpLocks/>
          </p:cNvCxnSpPr>
          <p:nvPr/>
        </p:nvCxnSpPr>
        <p:spPr>
          <a:xfrm>
            <a:off x="4419600" y="1595736"/>
            <a:ext cx="2725535" cy="797378"/>
          </a:xfrm>
          <a:prstGeom prst="straightConnector1">
            <a:avLst/>
          </a:prstGeom>
          <a:ln w="38100">
            <a:solidFill>
              <a:schemeClr val="accent3">
                <a:lumMod val="75000"/>
              </a:schemeClr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A5F77103-426B-D72E-B4E9-F1C7A2A36FDB}"/>
              </a:ext>
            </a:extLst>
          </p:cNvPr>
          <p:cNvCxnSpPr>
            <a:cxnSpLocks/>
            <a:stCxn id="5" idx="2"/>
          </p:cNvCxnSpPr>
          <p:nvPr/>
        </p:nvCxnSpPr>
        <p:spPr>
          <a:xfrm>
            <a:off x="7261088" y="3427391"/>
            <a:ext cx="7669" cy="522683"/>
          </a:xfrm>
          <a:prstGeom prst="straightConnector1">
            <a:avLst/>
          </a:prstGeom>
          <a:ln w="38100">
            <a:solidFill>
              <a:schemeClr val="accent3">
                <a:lumMod val="75000"/>
              </a:schemeClr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8A50614-E9DA-45FD-2E7D-A339D002B36E}"/>
              </a:ext>
            </a:extLst>
          </p:cNvPr>
          <p:cNvCxnSpPr>
            <a:cxnSpLocks/>
            <a:endCxn id="11" idx="0"/>
          </p:cNvCxnSpPr>
          <p:nvPr/>
        </p:nvCxnSpPr>
        <p:spPr>
          <a:xfrm flipH="1">
            <a:off x="5058130" y="4350720"/>
            <a:ext cx="2265902" cy="713636"/>
          </a:xfrm>
          <a:prstGeom prst="straightConnector1">
            <a:avLst/>
          </a:prstGeom>
          <a:ln w="38100">
            <a:solidFill>
              <a:schemeClr val="accent3">
                <a:lumMod val="75000"/>
              </a:schemeClr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1E46759C-CDFF-3731-1614-7E3385DF1451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>
          <a:xfrm>
            <a:off x="7271387" y="4350720"/>
            <a:ext cx="664589" cy="623140"/>
          </a:xfrm>
          <a:prstGeom prst="straightConnector1">
            <a:avLst/>
          </a:prstGeom>
          <a:ln w="38100">
            <a:solidFill>
              <a:schemeClr val="accent3">
                <a:lumMod val="75000"/>
              </a:schemeClr>
            </a:solidFill>
            <a:tailEnd type="arrow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384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10" grpId="0"/>
      <p:bldP spid="1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BGP basics</a:t>
            </a:r>
          </a:p>
        </p:txBody>
      </p:sp>
      <p:sp>
        <p:nvSpPr>
          <p:cNvPr id="162846" name="Rectangle 116"/>
          <p:cNvSpPr>
            <a:spLocks noChangeArrowheads="1"/>
          </p:cNvSpPr>
          <p:nvPr/>
        </p:nvSpPr>
        <p:spPr bwMode="auto">
          <a:xfrm>
            <a:off x="554038" y="1069976"/>
            <a:ext cx="8505825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marR="0" lvl="0" indent="-2825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BGP session: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two BGP routers (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peers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) exchange BGP messages over semi-permanent TCP connection:</a:t>
            </a:r>
          </a:p>
          <a:p>
            <a:pPr marL="685800" marR="0" lvl="1" indent="-2286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advertising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paths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to different destination network prefixes (BGP  is a 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“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path vector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”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Gill Sans MT"/>
              </a:rPr>
              <a:t> protocol)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Gill Sans MT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00100"/>
            <a:ext cx="2553558" cy="20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401099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4938163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386990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400602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4899525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484064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499784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2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543950" y="391114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3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29020" y="412182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1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54213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basics</a:t>
            </a: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79438" y="2315255"/>
            <a:ext cx="8505825" cy="1234021"/>
          </a:xfrm>
        </p:spPr>
        <p:txBody>
          <a:bodyPr/>
          <a:lstStyle/>
          <a:p>
            <a:pPr marL="282575" indent="-282575"/>
            <a:r>
              <a:rPr lang="en-US" sz="2400" dirty="0"/>
              <a:t>when AS3 gateway router 3a advertises path </a:t>
            </a:r>
            <a:r>
              <a:rPr lang="en-US" sz="22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to AS2 gateway router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CC0000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None/>
            </a:pPr>
            <a:endParaRPr lang="en-US" sz="2000" dirty="0"/>
          </a:p>
        </p:txBody>
      </p:sp>
      <p:sp>
        <p:nvSpPr>
          <p:cNvPr id="162846" name="Rectangle 116"/>
          <p:cNvSpPr>
            <a:spLocks noChangeArrowheads="1"/>
          </p:cNvSpPr>
          <p:nvPr/>
        </p:nvSpPr>
        <p:spPr bwMode="auto">
          <a:xfrm>
            <a:off x="554038" y="1069976"/>
            <a:ext cx="8505825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marR="0" lvl="0" indent="-2825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BGP session: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two BGP routers (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peers</a:t>
            </a:r>
            <a:r>
              <a:rPr kumimoji="0" lang="ja-JP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) exchange BGP messages over semi-permanent TCP connection.</a:t>
            </a: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00100"/>
            <a:ext cx="2553558" cy="20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401099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4938163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386990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400602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4899525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484064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499784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2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543950" y="391114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3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29020" y="412182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 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7070827" y="497275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8" name="Group 117"/>
          <p:cNvGrpSpPr>
            <a:grpSpLocks/>
          </p:cNvGrpSpPr>
          <p:nvPr/>
        </p:nvGrpSpPr>
        <p:grpSpPr bwMode="auto">
          <a:xfrm>
            <a:off x="5713440" y="4938746"/>
            <a:ext cx="2590803" cy="1117600"/>
            <a:chOff x="2244" y="2236"/>
            <a:chExt cx="1632" cy="704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2089" y="2391"/>
              <a:ext cx="484" cy="174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2325" y="2614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2604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2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1508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Path attributes and BGP routes</a:t>
            </a:r>
          </a:p>
        </p:txBody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6725" y="1422400"/>
            <a:ext cx="8247063" cy="4648200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advertised prefix includes BGP attributes </a:t>
            </a:r>
          </a:p>
          <a:p>
            <a:pPr lvl="1"/>
            <a:r>
              <a:rPr lang="en-US" dirty="0"/>
              <a:t>prefix + attributes = </a:t>
            </a:r>
            <a:r>
              <a:rPr lang="ja-JP" altLang="en-US" dirty="0"/>
              <a:t>“</a:t>
            </a:r>
            <a:r>
              <a:rPr lang="en-US" altLang="ja-JP" dirty="0"/>
              <a:t>route</a:t>
            </a:r>
            <a:r>
              <a:rPr lang="ja-JP" altLang="en-US" dirty="0"/>
              <a:t>”</a:t>
            </a:r>
            <a:endParaRPr lang="en-US" altLang="ja-JP" dirty="0"/>
          </a:p>
          <a:p>
            <a:r>
              <a:rPr lang="en-US" dirty="0"/>
              <a:t>two important attributes: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</a:t>
            </a:r>
            <a:r>
              <a:rPr lang="en-US" dirty="0" err="1"/>
              <a:t>ASes</a:t>
            </a:r>
            <a:r>
              <a:rPr lang="en-US" dirty="0"/>
              <a:t> through which prefix advertisement has passed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NEXT-HOP</a:t>
            </a:r>
            <a:r>
              <a:rPr lang="en-US" dirty="0">
                <a:solidFill>
                  <a:srgbClr val="CC0000"/>
                </a:solidFill>
              </a:rPr>
              <a:t>:</a:t>
            </a:r>
            <a:r>
              <a:rPr lang="en-US" dirty="0"/>
              <a:t> indicates specific internal-AS router to next-hop AS</a:t>
            </a:r>
          </a:p>
          <a:p>
            <a:r>
              <a:rPr lang="en-US" i="1" dirty="0">
                <a:solidFill>
                  <a:srgbClr val="CC0000"/>
                </a:solidFill>
              </a:rPr>
              <a:t>Policy-based routing:</a:t>
            </a:r>
          </a:p>
          <a:p>
            <a:pPr lvl="1"/>
            <a:r>
              <a:rPr lang="en-US" dirty="0"/>
              <a:t>gateway receiving route advertisement uses </a:t>
            </a:r>
            <a:r>
              <a:rPr lang="en-US" i="1" dirty="0">
                <a:solidFill>
                  <a:srgbClr val="CC0000"/>
                </a:solidFill>
              </a:rPr>
              <a:t>import policy</a:t>
            </a:r>
            <a:r>
              <a:rPr lang="en-US" i="1" dirty="0"/>
              <a:t> </a:t>
            </a:r>
            <a:r>
              <a:rPr lang="en-US" dirty="0"/>
              <a:t>to accept/decline path (e.g., never route through AS Y).</a:t>
            </a:r>
          </a:p>
          <a:p>
            <a:pPr lvl="1"/>
            <a:r>
              <a:rPr lang="en-US" dirty="0"/>
              <a:t>AS policy also determines whether to </a:t>
            </a:r>
            <a:r>
              <a:rPr lang="en-US" i="1" dirty="0">
                <a:solidFill>
                  <a:srgbClr val="CC0000"/>
                </a:solidFill>
              </a:rPr>
              <a:t>advertise</a:t>
            </a:r>
            <a:r>
              <a:rPr lang="en-US" dirty="0"/>
              <a:t> path to other other neighboring </a:t>
            </a:r>
            <a:r>
              <a:rPr lang="en-US" dirty="0" err="1"/>
              <a:t>ASes</a:t>
            </a:r>
            <a:endParaRPr lang="en-US" dirty="0"/>
          </a:p>
          <a:p>
            <a:pPr lvl="1"/>
            <a:endParaRPr lang="en-US" dirty="0"/>
          </a:p>
        </p:txBody>
      </p:sp>
      <p:pic>
        <p:nvPicPr>
          <p:cNvPr id="164869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99377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77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99869" y="4977429"/>
            <a:ext cx="8505825" cy="845038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/>
              <a:t>Based on AS2 policy, AS2 router 2c accepts path AS3,X, propagates (via iBGP) to all AS2 routers</a:t>
            </a:r>
          </a:p>
          <a:p>
            <a:endParaRPr lang="en-US" sz="2000" dirty="0"/>
          </a:p>
        </p:txBody>
      </p:sp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53525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ts val="214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AS2 router 2c receives path advertisement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AS3,X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(via eBGP) from AS3 router 3a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328" name="Rectangle 4"/>
          <p:cNvSpPr txBox="1">
            <a:spLocks noChangeArrowheads="1"/>
          </p:cNvSpPr>
          <p:nvPr/>
        </p:nvSpPr>
        <p:spPr bwMode="auto">
          <a:xfrm>
            <a:off x="411594" y="5663719"/>
            <a:ext cx="8505825" cy="510442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ts val="214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Based on AS2 policy,  AS2 router 2a advertises (via eBGP)  path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AS2, AS3, X 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to AS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router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052000" y="2820739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4D94014D-61C8-66F2-9B11-B7B30498E6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7772400" cy="9906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 dirty="0">
                <a:ea typeface="宋体" charset="0"/>
                <a:cs typeface="宋体" charset="0"/>
              </a:rPr>
              <a:t>BGP “AS-PATH”</a:t>
            </a:r>
            <a:r>
              <a:rPr lang="en-US" altLang="zh-CN" dirty="0">
                <a:ea typeface="宋体" charset="0"/>
                <a:cs typeface="宋体" charset="0"/>
              </a:rPr>
              <a:t> Attribute</a:t>
            </a:r>
          </a:p>
        </p:txBody>
      </p:sp>
    </p:spTree>
    <p:extLst>
      <p:ext uri="{BB962C8B-B14F-4D97-AF65-F5344CB8AC3E}">
        <p14:creationId xmlns:p14="http://schemas.microsoft.com/office/powerpoint/2010/main" val="1084389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3668" grpId="0" build="p"/>
      <p:bldP spid="326" grpId="0"/>
      <p:bldP spid="32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38175" y="4742967"/>
            <a:ext cx="8505825" cy="551956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/>
              <a:t>AS</a:t>
            </a:r>
            <a:r>
              <a:rPr lang="en-US" sz="2200" dirty="0">
                <a:cs typeface="Arial"/>
              </a:rPr>
              <a:t>1</a:t>
            </a:r>
            <a:r>
              <a:rPr lang="en-US" sz="2200" dirty="0"/>
              <a:t> gateway router</a:t>
            </a:r>
            <a:r>
              <a:rPr lang="en-US" sz="2200" dirty="0">
                <a:cs typeface="Arial"/>
              </a:rPr>
              <a:t> 1c </a:t>
            </a:r>
            <a:r>
              <a:rPr lang="en-US" sz="2200" dirty="0"/>
              <a:t>learns path </a:t>
            </a:r>
            <a:r>
              <a:rPr lang="en-US" sz="2200" i="1" dirty="0">
                <a:solidFill>
                  <a:srgbClr val="CC0000"/>
                </a:solidFill>
              </a:rPr>
              <a:t>AS2,AS3,X </a:t>
            </a:r>
            <a:r>
              <a:rPr lang="en-US" sz="2200" dirty="0"/>
              <a:t>from 2a</a:t>
            </a:r>
            <a:endParaRPr lang="en-US" sz="2000" dirty="0"/>
          </a:p>
          <a:p>
            <a:endParaRPr lang="en-US" sz="2000" dirty="0"/>
          </a:p>
        </p:txBody>
      </p:sp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575406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ts val="214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gateway router may learn about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multiple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paths to destination: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94769" y="1902431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/>
          <p:cNvCxnSpPr/>
          <p:nvPr/>
        </p:nvCxnSpPr>
        <p:spPr bwMode="auto">
          <a:xfrm flipH="1">
            <a:off x="3142123" y="2168219"/>
            <a:ext cx="2534703" cy="14521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4617960" y="1621326"/>
            <a:ext cx="968155" cy="547957"/>
            <a:chOff x="4617960" y="1621326"/>
            <a:chExt cx="968155" cy="547957"/>
          </a:xfrm>
        </p:grpSpPr>
        <p:sp>
          <p:nvSpPr>
            <p:cNvPr id="329" name="AutoShape 118"/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" name="TextBox 1"/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AS3,X</a:t>
              </a:r>
            </a:p>
          </p:txBody>
        </p:sp>
      </p:grpSp>
      <p:sp>
        <p:nvSpPr>
          <p:cNvPr id="333" name="Rectangle 4"/>
          <p:cNvSpPr txBox="1">
            <a:spLocks noChangeArrowheads="1"/>
          </p:cNvSpPr>
          <p:nvPr/>
        </p:nvSpPr>
        <p:spPr bwMode="auto">
          <a:xfrm>
            <a:off x="673347" y="5110285"/>
            <a:ext cx="8505825" cy="551956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ts val="214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gateway router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 1c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learns path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AS3,X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from 3a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688981" y="5477602"/>
            <a:ext cx="8103327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Based on policy, AS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gateway router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 1c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chooses path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AS3,X, and advertises path within AS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 via iBGP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23234E84-FC53-9BA1-2C4D-8C3D1AAA6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52400"/>
            <a:ext cx="7772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000090"/>
                </a:solidFill>
                <a:latin typeface="+mj-lt"/>
                <a:ea typeface="ＭＳ Ｐゴシック" charset="-128"/>
                <a:cs typeface="ＭＳ Ｐゴシック" charset="-128"/>
              </a:defRPr>
            </a:lvl1pPr>
            <a:lvl2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2pPr>
            <a:lvl3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3pPr>
            <a:lvl4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4pPr>
            <a:lvl5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5pPr>
            <a:lvl6pPr marL="4572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6pPr>
            <a:lvl7pPr marL="9144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7pPr>
            <a:lvl8pPr marL="13716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8pPr>
            <a:lvl9pPr marL="18288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BGP “AS-PATH” Attribute</a:t>
            </a:r>
            <a:endParaRPr lang="en-US" altLang="zh-CN" dirty="0"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82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" grpId="0"/>
      <p:bldP spid="33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2"/>
          <p:cNvSpPr>
            <a:spLocks noGrp="1" noChangeArrowheads="1"/>
          </p:cNvSpPr>
          <p:nvPr>
            <p:ph type="title"/>
          </p:nvPr>
        </p:nvSpPr>
        <p:spPr>
          <a:xfrm>
            <a:off x="607630" y="365126"/>
            <a:ext cx="7886700" cy="1325563"/>
          </a:xfrm>
        </p:spPr>
        <p:txBody>
          <a:bodyPr>
            <a:normAutofit/>
          </a:bodyPr>
          <a:lstStyle/>
          <a:p>
            <a:r>
              <a:rPr lang="en-US" sz="4000" dirty="0"/>
              <a:t>BGP messages</a:t>
            </a:r>
            <a:endParaRPr lang="en-US" sz="3200" dirty="0"/>
          </a:p>
        </p:txBody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524000"/>
            <a:ext cx="8229600" cy="5029200"/>
          </a:xfrm>
        </p:spPr>
        <p:txBody>
          <a:bodyPr/>
          <a:lstStyle/>
          <a:p>
            <a:pPr marL="293688" indent="-293688"/>
            <a:r>
              <a:rPr lang="en-US" sz="2400" dirty="0"/>
              <a:t>BGP messages exchanged between peers over TCP connection</a:t>
            </a:r>
          </a:p>
          <a:p>
            <a:pPr marL="293688" indent="-293688"/>
            <a:r>
              <a:rPr lang="en-US" sz="2400" dirty="0"/>
              <a:t>BGP messages: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OPEN:</a:t>
            </a:r>
            <a:r>
              <a:rPr lang="en-US" dirty="0"/>
              <a:t> opens TCP connection to remote BGP peer and authenticates sending BGP peer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UPDATE: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advertises new path (or withdraws old)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KEEPALIVE:</a:t>
            </a:r>
            <a:r>
              <a:rPr lang="en-US" dirty="0"/>
              <a:t> keeps connection alive in absence of UPDATES; also ACKs OPEN request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NOTIFICATION:</a:t>
            </a:r>
            <a:r>
              <a:rPr lang="en-US" dirty="0"/>
              <a:t> reports errors in previous </a:t>
            </a:r>
            <a:r>
              <a:rPr lang="en-US" dirty="0" err="1"/>
              <a:t>msg</a:t>
            </a:r>
            <a:r>
              <a:rPr lang="en-US" dirty="0"/>
              <a:t>; also used to close connection</a:t>
            </a:r>
            <a:endParaRPr lang="en-US" sz="2800" dirty="0"/>
          </a:p>
        </p:txBody>
      </p:sp>
      <p:pic>
        <p:nvPicPr>
          <p:cNvPr id="166917" name="Picture 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69205"/>
            <a:ext cx="301625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484529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4A0667-1DE4-C315-F86E-EC0F2648F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Slide Number Placeholder 4">
            <a:extLst>
              <a:ext uri="{FF2B5EF4-FFF2-40B4-BE49-F238E27FC236}">
                <a16:creationId xmlns:a16="http://schemas.microsoft.com/office/drawing/2014/main" id="{104B1DB0-87A5-E208-935B-9777CDFD49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1371D-55D7-D646-A314-377A9CC1D49C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A3EB1922-60EB-7B4D-1653-51EE1A7C24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7772400" cy="9906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 dirty="0">
                <a:ea typeface="宋体" charset="0"/>
                <a:cs typeface="宋体" charset="0"/>
              </a:rPr>
              <a:t>BGP “Next Hop”</a:t>
            </a:r>
            <a:r>
              <a:rPr lang="en-US" altLang="zh-CN" dirty="0">
                <a:ea typeface="宋体" charset="0"/>
                <a:cs typeface="宋体" charset="0"/>
              </a:rPr>
              <a:t> Attribute</a:t>
            </a:r>
          </a:p>
        </p:txBody>
      </p:sp>
      <p:sp>
        <p:nvSpPr>
          <p:cNvPr id="37891" name="Rectangle 3">
            <a:extLst>
              <a:ext uri="{FF2B5EF4-FFF2-40B4-BE49-F238E27FC236}">
                <a16:creationId xmlns:a16="http://schemas.microsoft.com/office/drawing/2014/main" id="{7A914D15-6394-1A7A-9893-A6A3F62F4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5105400"/>
            <a:ext cx="839787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Every time a route announcement crosses an AS boundary, the Next Hop attribute is changed to the IP address of the border router that announced the route. </a:t>
            </a:r>
          </a:p>
        </p:txBody>
      </p:sp>
      <p:grpSp>
        <p:nvGrpSpPr>
          <p:cNvPr id="40964" name="Group 4">
            <a:extLst>
              <a:ext uri="{FF2B5EF4-FFF2-40B4-BE49-F238E27FC236}">
                <a16:creationId xmlns:a16="http://schemas.microsoft.com/office/drawing/2014/main" id="{02F47BEA-19FD-0B11-4732-FEDA778BF89E}"/>
              </a:ext>
            </a:extLst>
          </p:cNvPr>
          <p:cNvGrpSpPr>
            <a:grpSpLocks/>
          </p:cNvGrpSpPr>
          <p:nvPr/>
        </p:nvGrpSpPr>
        <p:grpSpPr bwMode="auto">
          <a:xfrm>
            <a:off x="158750" y="2368550"/>
            <a:ext cx="2349500" cy="1435100"/>
            <a:chOff x="100" y="1492"/>
            <a:chExt cx="1480" cy="904"/>
          </a:xfrm>
        </p:grpSpPr>
        <p:grpSp>
          <p:nvGrpSpPr>
            <p:cNvPr id="41040" name="Group 5">
              <a:extLst>
                <a:ext uri="{FF2B5EF4-FFF2-40B4-BE49-F238E27FC236}">
                  <a16:creationId xmlns:a16="http://schemas.microsoft.com/office/drawing/2014/main" id="{3C6DC8FE-5771-EF84-5E01-628F66D18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" y="1492"/>
              <a:ext cx="1448" cy="904"/>
              <a:chOff x="132" y="1492"/>
              <a:chExt cx="1448" cy="904"/>
            </a:xfrm>
          </p:grpSpPr>
          <p:sp>
            <p:nvSpPr>
              <p:cNvPr id="37894" name="Oval 6">
                <a:extLst>
                  <a:ext uri="{FF2B5EF4-FFF2-40B4-BE49-F238E27FC236}">
                    <a16:creationId xmlns:a16="http://schemas.microsoft.com/office/drawing/2014/main" id="{339016A0-7FF9-56D4-FE48-0AE4BDA93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" y="1573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5" name="Oval 7">
                <a:extLst>
                  <a:ext uri="{FF2B5EF4-FFF2-40B4-BE49-F238E27FC236}">
                    <a16:creationId xmlns:a16="http://schemas.microsoft.com/office/drawing/2014/main" id="{442C7196-F9E2-6EB6-0266-6C163971C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" y="1573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6" name="Oval 8">
                <a:extLst>
                  <a:ext uri="{FF2B5EF4-FFF2-40B4-BE49-F238E27FC236}">
                    <a16:creationId xmlns:a16="http://schemas.microsoft.com/office/drawing/2014/main" id="{0307489E-7A45-28C8-68CC-C52442196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7" name="Oval 9">
                <a:extLst>
                  <a:ext uri="{FF2B5EF4-FFF2-40B4-BE49-F238E27FC236}">
                    <a16:creationId xmlns:a16="http://schemas.microsoft.com/office/drawing/2014/main" id="{80309242-DD10-2E4C-BA93-811E78D8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492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8" name="Oval 10">
                <a:extLst>
                  <a:ext uri="{FF2B5EF4-FFF2-40B4-BE49-F238E27FC236}">
                    <a16:creationId xmlns:a16="http://schemas.microsoft.com/office/drawing/2014/main" id="{5BE52C51-4BB6-0CFF-3C71-5B127AF8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" y="1652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9" name="Oval 11">
                <a:extLst>
                  <a:ext uri="{FF2B5EF4-FFF2-40B4-BE49-F238E27FC236}">
                    <a16:creationId xmlns:a16="http://schemas.microsoft.com/office/drawing/2014/main" id="{76263AED-1205-FE48-71EF-E6329DC71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1975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0" name="Oval 12">
                <a:extLst>
                  <a:ext uri="{FF2B5EF4-FFF2-40B4-BE49-F238E27FC236}">
                    <a16:creationId xmlns:a16="http://schemas.microsoft.com/office/drawing/2014/main" id="{3FF79C59-F007-B686-7A02-A29083C56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680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1" name="Oval 13">
                <a:extLst>
                  <a:ext uri="{FF2B5EF4-FFF2-40B4-BE49-F238E27FC236}">
                    <a16:creationId xmlns:a16="http://schemas.microsoft.com/office/drawing/2014/main" id="{218522CB-FD18-AD1E-AAA2-9FEDC92E1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1788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2" name="Oval 14">
                <a:extLst>
                  <a:ext uri="{FF2B5EF4-FFF2-40B4-BE49-F238E27FC236}">
                    <a16:creationId xmlns:a16="http://schemas.microsoft.com/office/drawing/2014/main" id="{DD522319-AD48-A2D3-119C-6F7193578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" y="2001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3" name="Oval 15">
                <a:extLst>
                  <a:ext uri="{FF2B5EF4-FFF2-40B4-BE49-F238E27FC236}">
                    <a16:creationId xmlns:a16="http://schemas.microsoft.com/office/drawing/2014/main" id="{A248200C-41FF-3690-6EE0-6E67BC161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2108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4" name="Oval 16">
                <a:extLst>
                  <a:ext uri="{FF2B5EF4-FFF2-40B4-BE49-F238E27FC236}">
                    <a16:creationId xmlns:a16="http://schemas.microsoft.com/office/drawing/2014/main" id="{977FF883-A818-AB93-700C-D19393F96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" y="2108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41" name="Group 17">
              <a:extLst>
                <a:ext uri="{FF2B5EF4-FFF2-40B4-BE49-F238E27FC236}">
                  <a16:creationId xmlns:a16="http://schemas.microsoft.com/office/drawing/2014/main" id="{ADE88F34-4D19-68A8-6CEF-F33553ABE4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" y="1492"/>
              <a:ext cx="1448" cy="904"/>
              <a:chOff x="100" y="1492"/>
              <a:chExt cx="1448" cy="904"/>
            </a:xfrm>
          </p:grpSpPr>
          <p:sp>
            <p:nvSpPr>
              <p:cNvPr id="37906" name="Oval 18">
                <a:extLst>
                  <a:ext uri="{FF2B5EF4-FFF2-40B4-BE49-F238E27FC236}">
                    <a16:creationId xmlns:a16="http://schemas.microsoft.com/office/drawing/2014/main" id="{045C8A16-8905-E2A0-B5ED-F2DD9A69E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" y="1573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7" name="Oval 19">
                <a:extLst>
                  <a:ext uri="{FF2B5EF4-FFF2-40B4-BE49-F238E27FC236}">
                    <a16:creationId xmlns:a16="http://schemas.microsoft.com/office/drawing/2014/main" id="{FF374316-724D-2219-2AD7-6715D3EEB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" y="1573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8" name="Oval 20">
                <a:extLst>
                  <a:ext uri="{FF2B5EF4-FFF2-40B4-BE49-F238E27FC236}">
                    <a16:creationId xmlns:a16="http://schemas.microsoft.com/office/drawing/2014/main" id="{29F15693-A8ED-4033-EDBD-3DED7163A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" y="1545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9" name="Oval 21">
                <a:extLst>
                  <a:ext uri="{FF2B5EF4-FFF2-40B4-BE49-F238E27FC236}">
                    <a16:creationId xmlns:a16="http://schemas.microsoft.com/office/drawing/2014/main" id="{E1F529E9-2D87-7482-19E1-4BE64EA0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" y="1492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0" name="Oval 22">
                <a:extLst>
                  <a:ext uri="{FF2B5EF4-FFF2-40B4-BE49-F238E27FC236}">
                    <a16:creationId xmlns:a16="http://schemas.microsoft.com/office/drawing/2014/main" id="{9963EBDD-C8D4-8F82-B2D6-1CB12124E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652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1" name="Oval 23">
                <a:extLst>
                  <a:ext uri="{FF2B5EF4-FFF2-40B4-BE49-F238E27FC236}">
                    <a16:creationId xmlns:a16="http://schemas.microsoft.com/office/drawing/2014/main" id="{70B28D85-711B-2782-0512-65704583F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" y="1975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2" name="Oval 24">
                <a:extLst>
                  <a:ext uri="{FF2B5EF4-FFF2-40B4-BE49-F238E27FC236}">
                    <a16:creationId xmlns:a16="http://schemas.microsoft.com/office/drawing/2014/main" id="{D566E2D7-BEB8-79EB-E7B8-6ACAC6A03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" y="1680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3" name="Oval 25">
                <a:extLst>
                  <a:ext uri="{FF2B5EF4-FFF2-40B4-BE49-F238E27FC236}">
                    <a16:creationId xmlns:a16="http://schemas.microsoft.com/office/drawing/2014/main" id="{EB0D69CB-F646-8890-3BD2-F7F8C2A0E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" y="1788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4" name="Oval 26">
                <a:extLst>
                  <a:ext uri="{FF2B5EF4-FFF2-40B4-BE49-F238E27FC236}">
                    <a16:creationId xmlns:a16="http://schemas.microsoft.com/office/drawing/2014/main" id="{B206F491-F392-5EEC-7CE4-DE9D837A2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001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5" name="Oval 27">
                <a:extLst>
                  <a:ext uri="{FF2B5EF4-FFF2-40B4-BE49-F238E27FC236}">
                    <a16:creationId xmlns:a16="http://schemas.microsoft.com/office/drawing/2014/main" id="{E9F29B3C-CA21-D083-EE16-81BD8D2D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2108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6" name="Oval 28">
                <a:extLst>
                  <a:ext uri="{FF2B5EF4-FFF2-40B4-BE49-F238E27FC236}">
                    <a16:creationId xmlns:a16="http://schemas.microsoft.com/office/drawing/2014/main" id="{6A62FD52-E8FE-7BC9-65FF-32B87519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" y="2108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17" name="Rectangle 29">
            <a:extLst>
              <a:ext uri="{FF2B5EF4-FFF2-40B4-BE49-F238E27FC236}">
                <a16:creationId xmlns:a16="http://schemas.microsoft.com/office/drawing/2014/main" id="{BE3D397E-DD18-A2E1-0CBC-863802163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" y="2528888"/>
            <a:ext cx="1570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6431</a:t>
            </a:r>
          </a:p>
        </p:txBody>
      </p:sp>
      <p:sp>
        <p:nvSpPr>
          <p:cNvPr id="37918" name="Rectangle 30">
            <a:extLst>
              <a:ext uri="{FF2B5EF4-FFF2-40B4-BE49-F238E27FC236}">
                <a16:creationId xmlns:a16="http://schemas.microsoft.com/office/drawing/2014/main" id="{7F2A0520-5F48-9C1C-E193-AB766D343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124200"/>
            <a:ext cx="1504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Research</a:t>
            </a:r>
          </a:p>
        </p:txBody>
      </p:sp>
      <p:sp>
        <p:nvSpPr>
          <p:cNvPr id="37919" name="Rectangle 31">
            <a:extLst>
              <a:ext uri="{FF2B5EF4-FFF2-40B4-BE49-F238E27FC236}">
                <a16:creationId xmlns:a16="http://schemas.microsoft.com/office/drawing/2014/main" id="{D0E45485-EAB3-68C5-D0E0-6701521AB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038600"/>
            <a:ext cx="266382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12.125.133.90</a:t>
            </a:r>
          </a:p>
        </p:txBody>
      </p:sp>
      <p:grpSp>
        <p:nvGrpSpPr>
          <p:cNvPr id="40968" name="Group 32">
            <a:extLst>
              <a:ext uri="{FF2B5EF4-FFF2-40B4-BE49-F238E27FC236}">
                <a16:creationId xmlns:a16="http://schemas.microsoft.com/office/drawing/2014/main" id="{B3FA7135-5979-BAD9-CA84-ACCBF0854C8E}"/>
              </a:ext>
            </a:extLst>
          </p:cNvPr>
          <p:cNvGrpSpPr>
            <a:grpSpLocks/>
          </p:cNvGrpSpPr>
          <p:nvPr/>
        </p:nvGrpSpPr>
        <p:grpSpPr bwMode="auto">
          <a:xfrm>
            <a:off x="3359150" y="1301750"/>
            <a:ext cx="2578100" cy="2349500"/>
            <a:chOff x="2116" y="820"/>
            <a:chExt cx="1624" cy="1480"/>
          </a:xfrm>
        </p:grpSpPr>
        <p:grpSp>
          <p:nvGrpSpPr>
            <p:cNvPr id="41016" name="Group 33">
              <a:extLst>
                <a:ext uri="{FF2B5EF4-FFF2-40B4-BE49-F238E27FC236}">
                  <a16:creationId xmlns:a16="http://schemas.microsoft.com/office/drawing/2014/main" id="{275DFE8F-E18C-D7C6-2D60-954075390D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1" y="820"/>
              <a:ext cx="1589" cy="1480"/>
              <a:chOff x="2151" y="820"/>
              <a:chExt cx="1589" cy="1480"/>
            </a:xfrm>
          </p:grpSpPr>
          <p:sp>
            <p:nvSpPr>
              <p:cNvPr id="37922" name="Oval 34">
                <a:extLst>
                  <a:ext uri="{FF2B5EF4-FFF2-40B4-BE49-F238E27FC236}">
                    <a16:creationId xmlns:a16="http://schemas.microsoft.com/office/drawing/2014/main" id="{9C4C69EE-8669-8834-8E1E-3EFA76F65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951"/>
                <a:ext cx="1362" cy="11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3" name="Oval 35">
                <a:extLst>
                  <a:ext uri="{FF2B5EF4-FFF2-40B4-BE49-F238E27FC236}">
                    <a16:creationId xmlns:a16="http://schemas.microsoft.com/office/drawing/2014/main" id="{AD5758EF-5F26-285F-36B2-7CA846A3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951"/>
                <a:ext cx="312" cy="1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4" name="Oval 36">
                <a:extLst>
                  <a:ext uri="{FF2B5EF4-FFF2-40B4-BE49-F238E27FC236}">
                    <a16:creationId xmlns:a16="http://schemas.microsoft.com/office/drawing/2014/main" id="{13468A7B-76AA-9FE9-8A9A-6AA6F9DF9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908"/>
                <a:ext cx="448" cy="2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5" name="Oval 37">
                <a:extLst>
                  <a:ext uri="{FF2B5EF4-FFF2-40B4-BE49-F238E27FC236}">
                    <a16:creationId xmlns:a16="http://schemas.microsoft.com/office/drawing/2014/main" id="{075ECF78-4BB5-F99B-6675-AE50C267F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820"/>
                <a:ext cx="540" cy="6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6" name="Oval 38">
                <a:extLst>
                  <a:ext uri="{FF2B5EF4-FFF2-40B4-BE49-F238E27FC236}">
                    <a16:creationId xmlns:a16="http://schemas.microsoft.com/office/drawing/2014/main" id="{D546AE6B-BBAD-368B-6A9E-6B73FC1C3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" y="1083"/>
                <a:ext cx="996" cy="3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7" name="Oval 39">
                <a:extLst>
                  <a:ext uri="{FF2B5EF4-FFF2-40B4-BE49-F238E27FC236}">
                    <a16:creationId xmlns:a16="http://schemas.microsoft.com/office/drawing/2014/main" id="{55CC5717-E901-4D07-DE12-12121DFCA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608"/>
                <a:ext cx="539" cy="69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8" name="Oval 40">
                <a:extLst>
                  <a:ext uri="{FF2B5EF4-FFF2-40B4-BE49-F238E27FC236}">
                    <a16:creationId xmlns:a16="http://schemas.microsoft.com/office/drawing/2014/main" id="{D8CD0CEA-766B-48F4-2D84-472967D92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26"/>
                <a:ext cx="403" cy="3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9" name="Oval 41">
                <a:extLst>
                  <a:ext uri="{FF2B5EF4-FFF2-40B4-BE49-F238E27FC236}">
                    <a16:creationId xmlns:a16="http://schemas.microsoft.com/office/drawing/2014/main" id="{DD097BD5-FA99-42B3-9D0F-A22B9DC7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1301"/>
                <a:ext cx="266" cy="69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0" name="Oval 42">
                <a:extLst>
                  <a:ext uri="{FF2B5EF4-FFF2-40B4-BE49-F238E27FC236}">
                    <a16:creationId xmlns:a16="http://schemas.microsoft.com/office/drawing/2014/main" id="{3F6BEC74-B7AE-9A8D-7CC6-0A89F0775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1" name="Oval 43">
                <a:extLst>
                  <a:ext uri="{FF2B5EF4-FFF2-40B4-BE49-F238E27FC236}">
                    <a16:creationId xmlns:a16="http://schemas.microsoft.com/office/drawing/2014/main" id="{7F6AEC53-9B48-8734-FC12-30658571A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827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2" name="Oval 44">
                <a:extLst>
                  <a:ext uri="{FF2B5EF4-FFF2-40B4-BE49-F238E27FC236}">
                    <a16:creationId xmlns:a16="http://schemas.microsoft.com/office/drawing/2014/main" id="{5EC6265A-C20F-5052-AD37-9A58C0B9B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827"/>
                <a:ext cx="403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17" name="Group 45">
              <a:extLst>
                <a:ext uri="{FF2B5EF4-FFF2-40B4-BE49-F238E27FC236}">
                  <a16:creationId xmlns:a16="http://schemas.microsoft.com/office/drawing/2014/main" id="{CD095CC8-FB7B-7A51-AE16-F821DE85E0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820"/>
              <a:ext cx="1589" cy="1480"/>
              <a:chOff x="2116" y="820"/>
              <a:chExt cx="1589" cy="1480"/>
            </a:xfrm>
          </p:grpSpPr>
          <p:sp>
            <p:nvSpPr>
              <p:cNvPr id="37934" name="Oval 46">
                <a:extLst>
                  <a:ext uri="{FF2B5EF4-FFF2-40B4-BE49-F238E27FC236}">
                    <a16:creationId xmlns:a16="http://schemas.microsoft.com/office/drawing/2014/main" id="{102DDD47-72D3-742D-5FEF-B310484C6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3" y="951"/>
                <a:ext cx="1361" cy="11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5" name="Oval 47">
                <a:extLst>
                  <a:ext uri="{FF2B5EF4-FFF2-40B4-BE49-F238E27FC236}">
                    <a16:creationId xmlns:a16="http://schemas.microsoft.com/office/drawing/2014/main" id="{00D98660-8E4C-65C1-8995-1D3749105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951"/>
                <a:ext cx="312" cy="1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6" name="Oval 48">
                <a:extLst>
                  <a:ext uri="{FF2B5EF4-FFF2-40B4-BE49-F238E27FC236}">
                    <a16:creationId xmlns:a16="http://schemas.microsoft.com/office/drawing/2014/main" id="{9A558B74-F50C-56DE-F875-DE19F393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908"/>
                <a:ext cx="449" cy="2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7" name="Oval 49">
                <a:extLst>
                  <a:ext uri="{FF2B5EF4-FFF2-40B4-BE49-F238E27FC236}">
                    <a16:creationId xmlns:a16="http://schemas.microsoft.com/office/drawing/2014/main" id="{7BE00211-9EC4-0F27-C90D-BBACFF65A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820"/>
                <a:ext cx="540" cy="6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8" name="Oval 50">
                <a:extLst>
                  <a:ext uri="{FF2B5EF4-FFF2-40B4-BE49-F238E27FC236}">
                    <a16:creationId xmlns:a16="http://schemas.microsoft.com/office/drawing/2014/main" id="{D8AE6804-4528-73FE-7A7E-8FEA0EC08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1083"/>
                <a:ext cx="996" cy="3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9" name="Oval 51">
                <a:extLst>
                  <a:ext uri="{FF2B5EF4-FFF2-40B4-BE49-F238E27FC236}">
                    <a16:creationId xmlns:a16="http://schemas.microsoft.com/office/drawing/2014/main" id="{85EE6063-E958-7BB9-61B2-1C77CFD2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1608"/>
                <a:ext cx="540" cy="69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0" name="Oval 52">
                <a:extLst>
                  <a:ext uri="{FF2B5EF4-FFF2-40B4-BE49-F238E27FC236}">
                    <a16:creationId xmlns:a16="http://schemas.microsoft.com/office/drawing/2014/main" id="{779DDD9A-59D4-FBCE-73EB-8867B12B9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126"/>
                <a:ext cx="403" cy="3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1" name="Oval 53">
                <a:extLst>
                  <a:ext uri="{FF2B5EF4-FFF2-40B4-BE49-F238E27FC236}">
                    <a16:creationId xmlns:a16="http://schemas.microsoft.com/office/drawing/2014/main" id="{D820E2A1-E70C-56E2-323E-B630EEB48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301"/>
                <a:ext cx="266" cy="69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2" name="Oval 54">
                <a:extLst>
                  <a:ext uri="{FF2B5EF4-FFF2-40B4-BE49-F238E27FC236}">
                    <a16:creationId xmlns:a16="http://schemas.microsoft.com/office/drawing/2014/main" id="{60F7EDA8-D731-40D3-FF4C-3E8189787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8" y="1652"/>
                <a:ext cx="266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3" name="Oval 55">
                <a:extLst>
                  <a:ext uri="{FF2B5EF4-FFF2-40B4-BE49-F238E27FC236}">
                    <a16:creationId xmlns:a16="http://schemas.microsoft.com/office/drawing/2014/main" id="{2B7CB290-C13C-E11A-7E04-41E365C2A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1827"/>
                <a:ext cx="265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4" name="Oval 56">
                <a:extLst>
                  <a:ext uri="{FF2B5EF4-FFF2-40B4-BE49-F238E27FC236}">
                    <a16:creationId xmlns:a16="http://schemas.microsoft.com/office/drawing/2014/main" id="{B9E3368B-2496-CEE2-EB36-B96CA04CD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5" y="1827"/>
                <a:ext cx="402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45" name="Rectangle 57">
            <a:extLst>
              <a:ext uri="{FF2B5EF4-FFF2-40B4-BE49-F238E27FC236}">
                <a16:creationId xmlns:a16="http://schemas.microsoft.com/office/drawing/2014/main" id="{8E7E2500-819B-99B6-7FDF-B7F2E54D4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600200"/>
            <a:ext cx="15700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7018</a:t>
            </a:r>
          </a:p>
        </p:txBody>
      </p:sp>
      <p:sp>
        <p:nvSpPr>
          <p:cNvPr id="37946" name="Rectangle 58">
            <a:extLst>
              <a:ext uri="{FF2B5EF4-FFF2-40B4-BE49-F238E27FC236}">
                <a16:creationId xmlns:a16="http://schemas.microsoft.com/office/drawing/2014/main" id="{135B9A59-424F-8D05-AF44-2D87C1BD5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133600"/>
            <a:ext cx="857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</a:t>
            </a:r>
          </a:p>
        </p:txBody>
      </p:sp>
      <p:sp>
        <p:nvSpPr>
          <p:cNvPr id="37947" name="Line 59">
            <a:extLst>
              <a:ext uri="{FF2B5EF4-FFF2-40B4-BE49-F238E27FC236}">
                <a16:creationId xmlns:a16="http://schemas.microsoft.com/office/drawing/2014/main" id="{938441FA-09AB-297F-7F6C-5F2BE770F9A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5000" y="2743200"/>
            <a:ext cx="914400" cy="3810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48" name="Line 60">
            <a:extLst>
              <a:ext uri="{FF2B5EF4-FFF2-40B4-BE49-F238E27FC236}">
                <a16:creationId xmlns:a16="http://schemas.microsoft.com/office/drawing/2014/main" id="{48FCD2F5-36D9-9B02-C4CF-6A14C4D0D7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62200" y="2743200"/>
            <a:ext cx="1066800" cy="1524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0973" name="Group 61">
            <a:extLst>
              <a:ext uri="{FF2B5EF4-FFF2-40B4-BE49-F238E27FC236}">
                <a16:creationId xmlns:a16="http://schemas.microsoft.com/office/drawing/2014/main" id="{2B2CA1E9-3931-AD63-3A2E-89BDB3C411C2}"/>
              </a:ext>
            </a:extLst>
          </p:cNvPr>
          <p:cNvGrpSpPr>
            <a:grpSpLocks/>
          </p:cNvGrpSpPr>
          <p:nvPr/>
        </p:nvGrpSpPr>
        <p:grpSpPr bwMode="auto">
          <a:xfrm>
            <a:off x="6557963" y="2520950"/>
            <a:ext cx="2578100" cy="1282700"/>
            <a:chOff x="4131" y="1588"/>
            <a:chExt cx="1624" cy="808"/>
          </a:xfrm>
        </p:grpSpPr>
        <p:grpSp>
          <p:nvGrpSpPr>
            <p:cNvPr id="40992" name="Group 62">
              <a:extLst>
                <a:ext uri="{FF2B5EF4-FFF2-40B4-BE49-F238E27FC236}">
                  <a16:creationId xmlns:a16="http://schemas.microsoft.com/office/drawing/2014/main" id="{D8A15327-0BBE-3D7E-2740-C2A2AF13F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37951" name="Oval 63">
                <a:extLst>
                  <a:ext uri="{FF2B5EF4-FFF2-40B4-BE49-F238E27FC236}">
                    <a16:creationId xmlns:a16="http://schemas.microsoft.com/office/drawing/2014/main" id="{B603F35C-DF01-3F73-BF98-C0954CE9A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60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2" name="Oval 64">
                <a:extLst>
                  <a:ext uri="{FF2B5EF4-FFF2-40B4-BE49-F238E27FC236}">
                    <a16:creationId xmlns:a16="http://schemas.microsoft.com/office/drawing/2014/main" id="{8C20EC4F-5DF9-A30B-457F-BBF5EC942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660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3" name="Oval 65">
                <a:extLst>
                  <a:ext uri="{FF2B5EF4-FFF2-40B4-BE49-F238E27FC236}">
                    <a16:creationId xmlns:a16="http://schemas.microsoft.com/office/drawing/2014/main" id="{5726E387-6026-DEC6-F5BF-45FDAC84F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4" name="Oval 66">
                <a:extLst>
                  <a:ext uri="{FF2B5EF4-FFF2-40B4-BE49-F238E27FC236}">
                    <a16:creationId xmlns:a16="http://schemas.microsoft.com/office/drawing/2014/main" id="{8EB3E501-C943-FEFF-9B21-B5E7EF2ED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5" name="Oval 67">
                <a:extLst>
                  <a:ext uri="{FF2B5EF4-FFF2-40B4-BE49-F238E27FC236}">
                    <a16:creationId xmlns:a16="http://schemas.microsoft.com/office/drawing/2014/main" id="{87E4E7C8-BA35-276C-C087-39CE6BA6A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3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6" name="Oval 68">
                <a:extLst>
                  <a:ext uri="{FF2B5EF4-FFF2-40B4-BE49-F238E27FC236}">
                    <a16:creationId xmlns:a16="http://schemas.microsoft.com/office/drawing/2014/main" id="{FF8AF865-D295-7DB2-807A-7B06DD895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202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7" name="Oval 69">
                <a:extLst>
                  <a:ext uri="{FF2B5EF4-FFF2-40B4-BE49-F238E27FC236}">
                    <a16:creationId xmlns:a16="http://schemas.microsoft.com/office/drawing/2014/main" id="{219887BC-E3B4-C663-9ECD-8AC82F193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8" name="Oval 70">
                <a:extLst>
                  <a:ext uri="{FF2B5EF4-FFF2-40B4-BE49-F238E27FC236}">
                    <a16:creationId xmlns:a16="http://schemas.microsoft.com/office/drawing/2014/main" id="{A99D35EE-612C-BD6E-C330-9C76B3723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9" name="Oval 71">
                <a:extLst>
                  <a:ext uri="{FF2B5EF4-FFF2-40B4-BE49-F238E27FC236}">
                    <a16:creationId xmlns:a16="http://schemas.microsoft.com/office/drawing/2014/main" id="{60CFD4EC-34CA-4482-2D9D-5CD170D7B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4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0" name="Oval 72">
                <a:extLst>
                  <a:ext uri="{FF2B5EF4-FFF2-40B4-BE49-F238E27FC236}">
                    <a16:creationId xmlns:a16="http://schemas.microsoft.com/office/drawing/2014/main" id="{3F92CB3E-79E1-6501-8EBA-A8EF3FA4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14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1" name="Oval 73">
                <a:extLst>
                  <a:ext uri="{FF2B5EF4-FFF2-40B4-BE49-F238E27FC236}">
                    <a16:creationId xmlns:a16="http://schemas.microsoft.com/office/drawing/2014/main" id="{12AB576B-DECA-E187-0A53-F1FED3578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0993" name="Group 74">
              <a:extLst>
                <a:ext uri="{FF2B5EF4-FFF2-40B4-BE49-F238E27FC236}">
                  <a16:creationId xmlns:a16="http://schemas.microsoft.com/office/drawing/2014/main" id="{A4ABF3A5-6FA9-1D69-F71A-9799BBF25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37963" name="Oval 75">
                <a:extLst>
                  <a:ext uri="{FF2B5EF4-FFF2-40B4-BE49-F238E27FC236}">
                    <a16:creationId xmlns:a16="http://schemas.microsoft.com/office/drawing/2014/main" id="{DACC5695-D8DD-1DA7-EFB0-7E83A9D82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60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4" name="Oval 76">
                <a:extLst>
                  <a:ext uri="{FF2B5EF4-FFF2-40B4-BE49-F238E27FC236}">
                    <a16:creationId xmlns:a16="http://schemas.microsoft.com/office/drawing/2014/main" id="{B4DFA6AB-C93C-1BDD-96DB-DD850E82A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1660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5" name="Oval 77">
                <a:extLst>
                  <a:ext uri="{FF2B5EF4-FFF2-40B4-BE49-F238E27FC236}">
                    <a16:creationId xmlns:a16="http://schemas.microsoft.com/office/drawing/2014/main" id="{4999301A-8BC9-7BCC-BCEF-9EA3DA8C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63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6" name="Oval 78">
                <a:extLst>
                  <a:ext uri="{FF2B5EF4-FFF2-40B4-BE49-F238E27FC236}">
                    <a16:creationId xmlns:a16="http://schemas.microsoft.com/office/drawing/2014/main" id="{906150AC-3E77-DA26-6456-94422A220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58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7" name="Oval 79">
                <a:extLst>
                  <a:ext uri="{FF2B5EF4-FFF2-40B4-BE49-F238E27FC236}">
                    <a16:creationId xmlns:a16="http://schemas.microsoft.com/office/drawing/2014/main" id="{D98A3548-7028-33E1-6DA5-CB5D42860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8" name="Oval 80">
                <a:extLst>
                  <a:ext uri="{FF2B5EF4-FFF2-40B4-BE49-F238E27FC236}">
                    <a16:creationId xmlns:a16="http://schemas.microsoft.com/office/drawing/2014/main" id="{3182FBEF-7D48-422A-FB62-3201339DC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9" name="Oval 81">
                <a:extLst>
                  <a:ext uri="{FF2B5EF4-FFF2-40B4-BE49-F238E27FC236}">
                    <a16:creationId xmlns:a16="http://schemas.microsoft.com/office/drawing/2014/main" id="{376DF6C0-F019-4A26-DF60-A390A8B76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0" name="Oval 82">
                <a:extLst>
                  <a:ext uri="{FF2B5EF4-FFF2-40B4-BE49-F238E27FC236}">
                    <a16:creationId xmlns:a16="http://schemas.microsoft.com/office/drawing/2014/main" id="{5185AE4E-7FA1-A8B5-5AAE-977300700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1" name="Oval 83">
                <a:extLst>
                  <a:ext uri="{FF2B5EF4-FFF2-40B4-BE49-F238E27FC236}">
                    <a16:creationId xmlns:a16="http://schemas.microsoft.com/office/drawing/2014/main" id="{21595BC4-745F-D526-9AA7-992355E48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4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2" name="Oval 84">
                <a:extLst>
                  <a:ext uri="{FF2B5EF4-FFF2-40B4-BE49-F238E27FC236}">
                    <a16:creationId xmlns:a16="http://schemas.microsoft.com/office/drawing/2014/main" id="{526CEA7D-E5A1-597F-3D0D-6D6D05458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3" name="Oval 85">
                <a:extLst>
                  <a:ext uri="{FF2B5EF4-FFF2-40B4-BE49-F238E27FC236}">
                    <a16:creationId xmlns:a16="http://schemas.microsoft.com/office/drawing/2014/main" id="{68005619-25A8-671B-210A-901C786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74" name="Rectangle 86">
            <a:extLst>
              <a:ext uri="{FF2B5EF4-FFF2-40B4-BE49-F238E27FC236}">
                <a16:creationId xmlns:a16="http://schemas.microsoft.com/office/drawing/2014/main" id="{EB21EFEF-7D1A-3DCD-D834-935A6D4A2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514600"/>
            <a:ext cx="17684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12654</a:t>
            </a:r>
          </a:p>
        </p:txBody>
      </p:sp>
      <p:sp>
        <p:nvSpPr>
          <p:cNvPr id="37975" name="Rectangle 87">
            <a:extLst>
              <a:ext uri="{FF2B5EF4-FFF2-40B4-BE49-F238E27FC236}">
                <a16:creationId xmlns:a16="http://schemas.microsoft.com/office/drawing/2014/main" id="{6A6851C2-DFA5-2912-E51B-191DB68C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048000"/>
            <a:ext cx="116998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RIPE NCC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RIS project </a:t>
            </a:r>
          </a:p>
        </p:txBody>
      </p:sp>
      <p:pic>
        <p:nvPicPr>
          <p:cNvPr id="37976" name="Picture 88">
            <a:extLst>
              <a:ext uri="{FF2B5EF4-FFF2-40B4-BE49-F238E27FC236}">
                <a16:creationId xmlns:a16="http://schemas.microsoft.com/office/drawing/2014/main" id="{B3CBF292-354B-8039-8EB0-E642FDBEFA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38" y="2782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7" name="Picture 89">
            <a:extLst>
              <a:ext uri="{FF2B5EF4-FFF2-40B4-BE49-F238E27FC236}">
                <a16:creationId xmlns:a16="http://schemas.microsoft.com/office/drawing/2014/main" id="{8CC94189-7E97-CA8F-BA72-4269572024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84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8" name="Picture 90">
            <a:extLst>
              <a:ext uri="{FF2B5EF4-FFF2-40B4-BE49-F238E27FC236}">
                <a16:creationId xmlns:a16="http://schemas.microsoft.com/office/drawing/2014/main" id="{47EE8CDB-80BE-BBAB-C851-CD65DFE3985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30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9" name="Picture 91">
            <a:extLst>
              <a:ext uri="{FF2B5EF4-FFF2-40B4-BE49-F238E27FC236}">
                <a16:creationId xmlns:a16="http://schemas.microsoft.com/office/drawing/2014/main" id="{09F8FA31-9EBE-12C9-AE72-E57E0C7C8C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42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7981" name="Line 93">
            <a:extLst>
              <a:ext uri="{FF2B5EF4-FFF2-40B4-BE49-F238E27FC236}">
                <a16:creationId xmlns:a16="http://schemas.microsoft.com/office/drawing/2014/main" id="{5270EC0E-FDB5-8211-5468-0CEBE2A0AE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2743200"/>
            <a:ext cx="1295400" cy="0"/>
          </a:xfrm>
          <a:prstGeom prst="line">
            <a:avLst/>
          </a:prstGeom>
          <a:noFill/>
          <a:ln w="76200" cmpd="tri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2" name="Line 94">
            <a:extLst>
              <a:ext uri="{FF2B5EF4-FFF2-40B4-BE49-F238E27FC236}">
                <a16:creationId xmlns:a16="http://schemas.microsoft.com/office/drawing/2014/main" id="{0760BA1C-A338-93A5-2613-E320963B8A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38400" y="1981200"/>
            <a:ext cx="76200" cy="7620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3" name="Rectangle 95">
            <a:extLst>
              <a:ext uri="{FF2B5EF4-FFF2-40B4-BE49-F238E27FC236}">
                <a16:creationId xmlns:a16="http://schemas.microsoft.com/office/drawing/2014/main" id="{5EFF489D-825E-6FA3-AB10-028C7B51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524000"/>
            <a:ext cx="1936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12.125.133.90</a:t>
            </a:r>
          </a:p>
        </p:txBody>
      </p:sp>
      <p:sp>
        <p:nvSpPr>
          <p:cNvPr id="37984" name="Rectangle 96">
            <a:extLst>
              <a:ext uri="{FF2B5EF4-FFF2-40B4-BE49-F238E27FC236}">
                <a16:creationId xmlns:a16="http://schemas.microsoft.com/office/drawing/2014/main" id="{4E1C970E-C6A7-D76F-55E5-ADCA4DC47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038600"/>
            <a:ext cx="255111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12.127.0.121</a:t>
            </a:r>
          </a:p>
        </p:txBody>
      </p:sp>
      <p:sp>
        <p:nvSpPr>
          <p:cNvPr id="37985" name="Line 97">
            <a:extLst>
              <a:ext uri="{FF2B5EF4-FFF2-40B4-BE49-F238E27FC236}">
                <a16:creationId xmlns:a16="http://schemas.microsoft.com/office/drawing/2014/main" id="{67D0F754-F24F-082B-6288-12C59C4D50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1828800"/>
            <a:ext cx="685800" cy="8382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6" name="Rectangle 98">
            <a:extLst>
              <a:ext uri="{FF2B5EF4-FFF2-40B4-BE49-F238E27FC236}">
                <a16:creationId xmlns:a16="http://schemas.microsoft.com/office/drawing/2014/main" id="{453B79F4-34A2-ECAE-01AE-5E2626966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1431925"/>
            <a:ext cx="1784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12.127.0.121</a:t>
            </a:r>
          </a:p>
        </p:txBody>
      </p:sp>
      <p:sp>
        <p:nvSpPr>
          <p:cNvPr id="37987" name="Line 99">
            <a:extLst>
              <a:ext uri="{FF2B5EF4-FFF2-40B4-BE49-F238E27FC236}">
                <a16:creationId xmlns:a16="http://schemas.microsoft.com/office/drawing/2014/main" id="{EB92917A-DFBE-34B0-6D0D-F53739626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200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8" name="Line 100">
            <a:extLst>
              <a:ext uri="{FF2B5EF4-FFF2-40B4-BE49-F238E27FC236}">
                <a16:creationId xmlns:a16="http://schemas.microsoft.com/office/drawing/2014/main" id="{937A6B80-8B08-DE4D-70EA-FEF20C18403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72200" y="32004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9" name="Line 101">
            <a:extLst>
              <a:ext uri="{FF2B5EF4-FFF2-40B4-BE49-F238E27FC236}">
                <a16:creationId xmlns:a16="http://schemas.microsoft.com/office/drawing/2014/main" id="{63FC80F3-1391-6DD8-788A-A4A0688D9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9718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1" name="AutoShape 103">
            <a:extLst>
              <a:ext uri="{FF2B5EF4-FFF2-40B4-BE49-F238E27FC236}">
                <a16:creationId xmlns:a16="http://schemas.microsoft.com/office/drawing/2014/main" id="{25892048-F45E-AD96-21C8-ED9F72521C8D}"/>
              </a:ext>
            </a:extLst>
          </p:cNvPr>
          <p:cNvSpPr>
            <a:spLocks noChangeArrowheads="1"/>
          </p:cNvSpPr>
          <p:nvPr/>
        </p:nvSpPr>
        <p:spPr bwMode="auto">
          <a:xfrm rot="-424274">
            <a:off x="2743200" y="28956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3" name="AutoShape 105">
            <a:extLst>
              <a:ext uri="{FF2B5EF4-FFF2-40B4-BE49-F238E27FC236}">
                <a16:creationId xmlns:a16="http://schemas.microsoft.com/office/drawing/2014/main" id="{2CEF4C10-8AFC-6138-A74D-34E6D48AA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8194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4" name="AutoShape 106">
            <a:extLst>
              <a:ext uri="{FF2B5EF4-FFF2-40B4-BE49-F238E27FC236}">
                <a16:creationId xmlns:a16="http://schemas.microsoft.com/office/drawing/2014/main" id="{99C94ADD-5681-BAE7-3A98-95F3D9712AB9}"/>
              </a:ext>
            </a:extLst>
          </p:cNvPr>
          <p:cNvSpPr>
            <a:spLocks noChangeArrowheads="1"/>
          </p:cNvSpPr>
          <p:nvPr/>
        </p:nvSpPr>
        <p:spPr bwMode="auto">
          <a:xfrm rot="-19964282">
            <a:off x="5943600" y="30480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4968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6564A7-1846-C411-7B2A-68DC142118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>
            <a:extLst>
              <a:ext uri="{FF2B5EF4-FFF2-40B4-BE49-F238E27FC236}">
                <a16:creationId xmlns:a16="http://schemas.microsoft.com/office/drawing/2014/main" id="{C3ABACD3-BE73-B1A8-D5E2-2328CDDD7C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-210325"/>
            <a:ext cx="8200292" cy="1143000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BGP, OSPF, forwarding table entries</a:t>
            </a:r>
          </a:p>
        </p:txBody>
      </p:sp>
      <p:sp>
        <p:nvSpPr>
          <p:cNvPr id="753668" name="Rectangle 4">
            <a:extLst>
              <a:ext uri="{FF2B5EF4-FFF2-40B4-BE49-F238E27FC236}">
                <a16:creationId xmlns:a16="http://schemas.microsoft.com/office/drawing/2014/main" id="{FDD22A91-3C88-BC49-683A-98608EED30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>
            <a:normAutofit fontScale="92500" lnSpcReduction="20000"/>
          </a:bodyPr>
          <a:lstStyle/>
          <a:p>
            <a:pPr marL="292100" indent="-292100">
              <a:lnSpc>
                <a:spcPct val="90000"/>
              </a:lnSpc>
            </a:pPr>
            <a:r>
              <a:rPr lang="en-US" sz="2000" dirty="0"/>
              <a:t>recall: </a:t>
            </a:r>
            <a:r>
              <a:rPr lang="en-US" sz="2000" dirty="0">
                <a:cs typeface="Arial"/>
              </a:rPr>
              <a:t>1</a:t>
            </a:r>
            <a:r>
              <a:rPr lang="en-US" sz="2000" dirty="0"/>
              <a:t>a, </a:t>
            </a:r>
            <a:r>
              <a:rPr lang="en-US" sz="2000" dirty="0">
                <a:cs typeface="Arial"/>
              </a:rPr>
              <a:t>1</a:t>
            </a:r>
            <a:r>
              <a:rPr lang="en-US" sz="2000" dirty="0"/>
              <a:t>b, </a:t>
            </a:r>
            <a:r>
              <a:rPr lang="en-US" sz="2000" dirty="0">
                <a:cs typeface="Arial"/>
              </a:rPr>
              <a:t>1d</a:t>
            </a:r>
            <a:r>
              <a:rPr lang="en-US" sz="2000" dirty="0"/>
              <a:t> learn about </a:t>
            </a:r>
            <a:r>
              <a:rPr lang="en-US" sz="2000" dirty="0" err="1"/>
              <a:t>dest</a:t>
            </a:r>
            <a:r>
              <a:rPr lang="en-US" sz="2000" dirty="0"/>
              <a:t> X via iBGP from </a:t>
            </a:r>
            <a:r>
              <a:rPr lang="en-US" sz="2000" dirty="0">
                <a:cs typeface="Arial"/>
              </a:rPr>
              <a:t>1</a:t>
            </a:r>
            <a:r>
              <a:rPr lang="en-US" sz="2000" dirty="0"/>
              <a:t>c: “path to X goes through </a:t>
            </a:r>
            <a:r>
              <a:rPr lang="en-US" sz="2000" dirty="0">
                <a:cs typeface="Arial"/>
              </a:rPr>
              <a:t>1</a:t>
            </a:r>
            <a:r>
              <a:rPr lang="en-US" sz="2000" dirty="0"/>
              <a:t>c”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1F7EAFB3-2891-BA1E-95F6-77022C6FC5F6}"/>
              </a:ext>
            </a:extLst>
          </p:cNvPr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>
              <a:extLst>
                <a:ext uri="{FF2B5EF4-FFF2-40B4-BE49-F238E27FC236}">
                  <a16:creationId xmlns:a16="http://schemas.microsoft.com/office/drawing/2014/main" id="{8B4F7163-A054-1DD6-A39C-660091D4E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3CE14CC9-637B-463F-AC99-382974C2936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1118CBC3-1669-2345-D398-A2AD550FD4A2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>
                  <a:extLst>
                    <a:ext uri="{FF2B5EF4-FFF2-40B4-BE49-F238E27FC236}">
                      <a16:creationId xmlns:a16="http://schemas.microsoft.com/office/drawing/2014/main" id="{A2ED833D-8E8C-06DA-2E12-5C3F4E7578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B1013181-2CF3-37F5-459D-3F21A59A123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>
                    <a:extLst>
                      <a:ext uri="{FF2B5EF4-FFF2-40B4-BE49-F238E27FC236}">
                        <a16:creationId xmlns:a16="http://schemas.microsoft.com/office/drawing/2014/main" id="{3A35AA5A-CD46-C876-0768-A400046232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52EC8C31-02A8-E26B-354E-CD9AC7BEC73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>
                    <a:extLst>
                      <a:ext uri="{FF2B5EF4-FFF2-40B4-BE49-F238E27FC236}">
                        <a16:creationId xmlns:a16="http://schemas.microsoft.com/office/drawing/2014/main" id="{75BDEADF-A2A8-8C14-79B5-CC66ADDDD8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>
                    <a:extLst>
                      <a:ext uri="{FF2B5EF4-FFF2-40B4-BE49-F238E27FC236}">
                        <a16:creationId xmlns:a16="http://schemas.microsoft.com/office/drawing/2014/main" id="{1FF48396-60F6-04C7-EA21-20E7BE2521B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4E096722-CE08-EA0F-2F24-6180D29C001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8DC8FA0D-3ABC-744C-81DB-CB8146BE8C9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>
                    <a:extLst>
                      <a:ext uri="{FF2B5EF4-FFF2-40B4-BE49-F238E27FC236}">
                        <a16:creationId xmlns:a16="http://schemas.microsoft.com/office/drawing/2014/main" id="{80755D94-2158-3225-EBA0-44EAF7F22105}"/>
                      </a:ext>
                    </a:extLst>
                  </p:cNvPr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>
                    <a:extLst>
                      <a:ext uri="{FF2B5EF4-FFF2-40B4-BE49-F238E27FC236}">
                        <a16:creationId xmlns:a16="http://schemas.microsoft.com/office/drawing/2014/main" id="{8B47A253-AC54-AE1B-6785-913A7E41F5E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F50A00D9-297D-F40B-E407-B0A8332C52ED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>
                    <a:extLst>
                      <a:ext uri="{FF2B5EF4-FFF2-40B4-BE49-F238E27FC236}">
                        <a16:creationId xmlns:a16="http://schemas.microsoft.com/office/drawing/2014/main" id="{04D75C3F-4F95-56D5-155A-F91A1E5CA14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>
                    <a:extLst>
                      <a:ext uri="{FF2B5EF4-FFF2-40B4-BE49-F238E27FC236}">
                        <a16:creationId xmlns:a16="http://schemas.microsoft.com/office/drawing/2014/main" id="{3C7362A1-3C80-0D76-AEA8-8DF5E993A7F0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DDD1958-1CEA-4EA2-F20A-F414BB113656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>
                  <a:extLst>
                    <a:ext uri="{FF2B5EF4-FFF2-40B4-BE49-F238E27FC236}">
                      <a16:creationId xmlns:a16="http://schemas.microsoft.com/office/drawing/2014/main" id="{545A2BB3-D1C2-AA9C-1C01-5825D2C518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>
                    <a:extLst>
                      <a:ext uri="{FF2B5EF4-FFF2-40B4-BE49-F238E27FC236}">
                        <a16:creationId xmlns:a16="http://schemas.microsoft.com/office/drawing/2014/main" id="{4D5FACB3-23A5-49C3-5D5C-8F63E040DE3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>
                    <a:extLst>
                      <a:ext uri="{FF2B5EF4-FFF2-40B4-BE49-F238E27FC236}">
                        <a16:creationId xmlns:a16="http://schemas.microsoft.com/office/drawing/2014/main" id="{D49EAA43-096D-938F-2541-C301519320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>
                    <a:extLst>
                      <a:ext uri="{FF2B5EF4-FFF2-40B4-BE49-F238E27FC236}">
                        <a16:creationId xmlns:a16="http://schemas.microsoft.com/office/drawing/2014/main" id="{B627D66A-D9D9-8064-5379-7CC2ED60F9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9C0A2A62-B289-97D8-4982-DE76F69180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996F59E2-66FE-BE14-F7AA-CD64382D1D8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9FFB2D01-1E2E-EAD8-DC63-FC882E8A78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84374C15-F2C8-9888-A543-8A7E83405A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>
                    <a:extLst>
                      <a:ext uri="{FF2B5EF4-FFF2-40B4-BE49-F238E27FC236}">
                        <a16:creationId xmlns:a16="http://schemas.microsoft.com/office/drawing/2014/main" id="{99DC3AD0-14D6-BC73-C1CC-9FA687823A4E}"/>
                      </a:ext>
                    </a:extLst>
                  </p:cNvPr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>
                    <a:extLst>
                      <a:ext uri="{FF2B5EF4-FFF2-40B4-BE49-F238E27FC236}">
                        <a16:creationId xmlns:a16="http://schemas.microsoft.com/office/drawing/2014/main" id="{43C7ACD5-FB92-77A5-AA7E-160C8F988B2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>
                  <a:extLst>
                    <a:ext uri="{FF2B5EF4-FFF2-40B4-BE49-F238E27FC236}">
                      <a16:creationId xmlns:a16="http://schemas.microsoft.com/office/drawing/2014/main" id="{F45AB00C-9CC5-C7C7-CA10-CE0EAD180A14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>
                    <a:extLst>
                      <a:ext uri="{FF2B5EF4-FFF2-40B4-BE49-F238E27FC236}">
                        <a16:creationId xmlns:a16="http://schemas.microsoft.com/office/drawing/2014/main" id="{9EF20E1F-586B-ADB7-775B-8282C2DC9AF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>
                    <a:extLst>
                      <a:ext uri="{FF2B5EF4-FFF2-40B4-BE49-F238E27FC236}">
                        <a16:creationId xmlns:a16="http://schemas.microsoft.com/office/drawing/2014/main" id="{E6D81523-92E2-619D-1C2E-619F63AB2F8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1E9E558D-AD97-659D-2D0A-BA1E2D2CF3E3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>
                  <a:extLst>
                    <a:ext uri="{FF2B5EF4-FFF2-40B4-BE49-F238E27FC236}">
                      <a16:creationId xmlns:a16="http://schemas.microsoft.com/office/drawing/2014/main" id="{B2133885-EF67-7DBE-3F92-BCF6241D92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>
                    <a:extLst>
                      <a:ext uri="{FF2B5EF4-FFF2-40B4-BE49-F238E27FC236}">
                        <a16:creationId xmlns:a16="http://schemas.microsoft.com/office/drawing/2014/main" id="{D82374BA-8DED-B1FF-FBA8-461C28A60D0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>
                    <a:extLst>
                      <a:ext uri="{FF2B5EF4-FFF2-40B4-BE49-F238E27FC236}">
                        <a16:creationId xmlns:a16="http://schemas.microsoft.com/office/drawing/2014/main" id="{549FE4DD-92A5-9580-B2D3-D6EA8BBE96F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>
                    <a:extLst>
                      <a:ext uri="{FF2B5EF4-FFF2-40B4-BE49-F238E27FC236}">
                        <a16:creationId xmlns:a16="http://schemas.microsoft.com/office/drawing/2014/main" id="{A3F824FA-28A1-18B6-8E1A-6A133BE64C2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>
                    <a:extLst>
                      <a:ext uri="{FF2B5EF4-FFF2-40B4-BE49-F238E27FC236}">
                        <a16:creationId xmlns:a16="http://schemas.microsoft.com/office/drawing/2014/main" id="{1CFC470D-7AC0-51BF-F696-3701704EBF4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>
                    <a:extLst>
                      <a:ext uri="{FF2B5EF4-FFF2-40B4-BE49-F238E27FC236}">
                        <a16:creationId xmlns:a16="http://schemas.microsoft.com/office/drawing/2014/main" id="{ED5430D9-A0B0-B73C-402B-213FE94A16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>
                    <a:extLst>
                      <a:ext uri="{FF2B5EF4-FFF2-40B4-BE49-F238E27FC236}">
                        <a16:creationId xmlns:a16="http://schemas.microsoft.com/office/drawing/2014/main" id="{F175E163-62F6-9704-2E08-138887C4BEA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>
                    <a:extLst>
                      <a:ext uri="{FF2B5EF4-FFF2-40B4-BE49-F238E27FC236}">
                        <a16:creationId xmlns:a16="http://schemas.microsoft.com/office/drawing/2014/main" id="{093C6150-468A-8CFC-490D-FA085CAFE3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>
                    <a:extLst>
                      <a:ext uri="{FF2B5EF4-FFF2-40B4-BE49-F238E27FC236}">
                        <a16:creationId xmlns:a16="http://schemas.microsoft.com/office/drawing/2014/main" id="{D93761EF-1F2D-DD22-22CA-7A746263A6C1}"/>
                      </a:ext>
                    </a:extLst>
                  </p:cNvPr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>
                    <a:extLst>
                      <a:ext uri="{FF2B5EF4-FFF2-40B4-BE49-F238E27FC236}">
                        <a16:creationId xmlns:a16="http://schemas.microsoft.com/office/drawing/2014/main" id="{505670F0-27A8-B3F6-0468-0179CB1EC02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55EB9A51-BFC5-27A3-5C42-4DF8976BEB1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>
                    <a:extLst>
                      <a:ext uri="{FF2B5EF4-FFF2-40B4-BE49-F238E27FC236}">
                        <a16:creationId xmlns:a16="http://schemas.microsoft.com/office/drawing/2014/main" id="{AFF21E77-48D3-17C5-126B-60BA9D13D0F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>
                    <a:extLst>
                      <a:ext uri="{FF2B5EF4-FFF2-40B4-BE49-F238E27FC236}">
                        <a16:creationId xmlns:a16="http://schemas.microsoft.com/office/drawing/2014/main" id="{71DA8D91-98BB-AC17-EBF8-6D0FACC6526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B1BDFCFA-34D7-EEEB-BF43-2901A05E07D6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>
                  <a:extLst>
                    <a:ext uri="{FF2B5EF4-FFF2-40B4-BE49-F238E27FC236}">
                      <a16:creationId xmlns:a16="http://schemas.microsoft.com/office/drawing/2014/main" id="{7ED3020C-515B-FC77-42D5-24273669A0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>
                    <a:extLst>
                      <a:ext uri="{FF2B5EF4-FFF2-40B4-BE49-F238E27FC236}">
                        <a16:creationId xmlns:a16="http://schemas.microsoft.com/office/drawing/2014/main" id="{CC6D8285-0D62-BA84-EDD0-EB7752334A9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>
                    <a:extLst>
                      <a:ext uri="{FF2B5EF4-FFF2-40B4-BE49-F238E27FC236}">
                        <a16:creationId xmlns:a16="http://schemas.microsoft.com/office/drawing/2014/main" id="{8C1BF51F-7655-0367-9FAB-D70E8AE894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>
                    <a:extLst>
                      <a:ext uri="{FF2B5EF4-FFF2-40B4-BE49-F238E27FC236}">
                        <a16:creationId xmlns:a16="http://schemas.microsoft.com/office/drawing/2014/main" id="{17EF4616-E7E2-8A45-6CAE-711B61BA209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5033AF37-053D-FDF2-A77C-E14510F6A3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5C341C8B-5553-6783-7F9E-415C0AD2AA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F75EC31B-D06E-67B2-A4EA-D4BE0D07856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>
                    <a:extLst>
                      <a:ext uri="{FF2B5EF4-FFF2-40B4-BE49-F238E27FC236}">
                        <a16:creationId xmlns:a16="http://schemas.microsoft.com/office/drawing/2014/main" id="{D4118029-5ED3-AAC7-3FE4-57E9C7ADEAB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>
                    <a:extLst>
                      <a:ext uri="{FF2B5EF4-FFF2-40B4-BE49-F238E27FC236}">
                        <a16:creationId xmlns:a16="http://schemas.microsoft.com/office/drawing/2014/main" id="{A4849634-1D24-E56D-1A3B-70B4414D809C}"/>
                      </a:ext>
                    </a:extLst>
                  </p:cNvPr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>
                    <a:extLst>
                      <a:ext uri="{FF2B5EF4-FFF2-40B4-BE49-F238E27FC236}">
                        <a16:creationId xmlns:a16="http://schemas.microsoft.com/office/drawing/2014/main" id="{D7D9A5D6-6436-D57C-40D1-F244E305329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>
                  <a:extLst>
                    <a:ext uri="{FF2B5EF4-FFF2-40B4-BE49-F238E27FC236}">
                      <a16:creationId xmlns:a16="http://schemas.microsoft.com/office/drawing/2014/main" id="{D3C04134-92AA-AFEA-E0BB-00384CBD2A6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>
                    <a:extLst>
                      <a:ext uri="{FF2B5EF4-FFF2-40B4-BE49-F238E27FC236}">
                        <a16:creationId xmlns:a16="http://schemas.microsoft.com/office/drawing/2014/main" id="{F10700ED-DCE3-3BD8-4FBA-C2B5B39036B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>
                    <a:extLst>
                      <a:ext uri="{FF2B5EF4-FFF2-40B4-BE49-F238E27FC236}">
                        <a16:creationId xmlns:a16="http://schemas.microsoft.com/office/drawing/2014/main" id="{0DA15FC3-2904-8E42-585F-EF33CD621120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BF961DB6-2156-8DF0-459F-CDDC8576A871}"/>
                  </a:ext>
                </a:extLst>
              </p:cNvPr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A0E68618-ADC9-B66F-3473-C1D543EE49E9}"/>
                  </a:ext>
                </a:extLst>
              </p:cNvPr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F35FE0BF-0210-1848-4E01-45FCD2BA9C30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9115D209-5433-05BB-E1C5-80A1237C8048}"/>
                  </a:ext>
                </a:extLst>
              </p:cNvPr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>
            <a:extLst>
              <a:ext uri="{FF2B5EF4-FFF2-40B4-BE49-F238E27FC236}">
                <a16:creationId xmlns:a16="http://schemas.microsoft.com/office/drawing/2014/main" id="{0A685581-F0C2-9213-CF87-7190B6C502F0}"/>
              </a:ext>
            </a:extLst>
          </p:cNvPr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6EEE5ED-25C1-1900-A210-D8A6889CBBFB}"/>
              </a:ext>
            </a:extLst>
          </p:cNvPr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09D76C1C-4334-A6DA-4172-0DC965CF87AA}"/>
                </a:ext>
              </a:extLst>
            </p:cNvPr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>
                <a:extLst>
                  <a:ext uri="{FF2B5EF4-FFF2-40B4-BE49-F238E27FC236}">
                    <a16:creationId xmlns:a16="http://schemas.microsoft.com/office/drawing/2014/main" id="{BBBD5076-D052-4DC6-64A9-484552BB0C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7806E6E6-D738-5C60-A02C-39A3169AE19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Rectangle 252">
                  <a:extLst>
                    <a:ext uri="{FF2B5EF4-FFF2-40B4-BE49-F238E27FC236}">
                      <a16:creationId xmlns:a16="http://schemas.microsoft.com/office/drawing/2014/main" id="{CF77F267-073D-3DF9-4D81-65BE32567FE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Oval 253">
                  <a:extLst>
                    <a:ext uri="{FF2B5EF4-FFF2-40B4-BE49-F238E27FC236}">
                      <a16:creationId xmlns:a16="http://schemas.microsoft.com/office/drawing/2014/main" id="{A9859AA7-2C5E-163D-FA97-F2A433DB4EC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F28D7291-867C-8090-AE27-A764889747FE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F102A757-7BF3-3994-8198-CE323428B84F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162456C0-A739-EEB7-A03E-FB3758440ABC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B76EC049-FE78-5E41-58A9-4EBE9E9ED406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B6325C17-0713-AB31-1846-36097FE195EC}"/>
                    </a:ext>
                  </a:extLst>
                </p:cNvPr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22E42D01-853F-52A4-5C18-11E5075E50D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>
                <a:extLst>
                  <a:ext uri="{FF2B5EF4-FFF2-40B4-BE49-F238E27FC236}">
                    <a16:creationId xmlns:a16="http://schemas.microsoft.com/office/drawing/2014/main" id="{F92BB3C7-522C-0375-0ABC-851714ADA229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E2CE327D-9FFB-EDD3-DC00-878CF1DC62B3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B8C8A2E9-F7FE-F2F2-F9E2-517EA70E1C99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2b</a:t>
                  </a:r>
                </a:p>
              </p:txBody>
            </p:sp>
          </p:grp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3F53255-9C05-B381-F938-FE85F1A9A724}"/>
                </a:ext>
              </a:extLst>
            </p:cNvPr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>
                <a:extLst>
                  <a:ext uri="{FF2B5EF4-FFF2-40B4-BE49-F238E27FC236}">
                    <a16:creationId xmlns:a16="http://schemas.microsoft.com/office/drawing/2014/main" id="{BE37DC58-14E5-ADF4-50C5-9E5D1D3848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CE5DF1C0-4EFD-7113-FBA9-CF812CE134A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Rectangle 239">
                  <a:extLst>
                    <a:ext uri="{FF2B5EF4-FFF2-40B4-BE49-F238E27FC236}">
                      <a16:creationId xmlns:a16="http://schemas.microsoft.com/office/drawing/2014/main" id="{63667BB1-6B48-62A1-C369-F63BB2D3CDE9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4C805178-2CBB-CABF-0E1B-882E1FAD7DE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5AC625FB-888A-A152-8006-B57CAA19C2E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4013302B-3518-4BB8-E11F-756EAC5FD2D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2154680F-FC3D-BD65-6A38-170DD6115F5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CEE70E0F-ECEB-9D6E-F243-986694D219EE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FD85B3FF-0A8C-AD0C-3A11-F514DAA817F6}"/>
                    </a:ext>
                  </a:extLst>
                </p:cNvPr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DDF094E1-2485-7059-60A3-1ACA1A28C4D6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>
                <a:extLst>
                  <a:ext uri="{FF2B5EF4-FFF2-40B4-BE49-F238E27FC236}">
                    <a16:creationId xmlns:a16="http://schemas.microsoft.com/office/drawing/2014/main" id="{93D488EF-7417-390B-BC97-A0C97D928150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8C50ED6A-B377-FA9B-F2CB-84A509A8EF37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TextBox 237">
                  <a:extLst>
                    <a:ext uri="{FF2B5EF4-FFF2-40B4-BE49-F238E27FC236}">
                      <a16:creationId xmlns:a16="http://schemas.microsoft.com/office/drawing/2014/main" id="{5158BF9E-01B2-A9C3-9A95-69F76CD7E39A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2d</a:t>
                  </a:r>
                </a:p>
              </p:txBody>
            </p:sp>
          </p:grp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5D077E76-573B-E377-7A8F-E988DD3B1AAE}"/>
                </a:ext>
              </a:extLst>
            </p:cNvPr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>
                <a:extLst>
                  <a:ext uri="{FF2B5EF4-FFF2-40B4-BE49-F238E27FC236}">
                    <a16:creationId xmlns:a16="http://schemas.microsoft.com/office/drawing/2014/main" id="{2C63CD8E-9458-FF57-6EF3-D0A4C1E8EA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6A6E318D-6C7E-697C-58CE-299C14994E38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Rectangle 226">
                  <a:extLst>
                    <a:ext uri="{FF2B5EF4-FFF2-40B4-BE49-F238E27FC236}">
                      <a16:creationId xmlns:a16="http://schemas.microsoft.com/office/drawing/2014/main" id="{EB66BB97-F4DA-B6F0-2D96-9A4CE78984B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EED96327-C1A7-B044-899C-093506D67A5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CC9B5D9F-5F23-232E-1E05-C328911350F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72008D31-32D6-DD95-19B4-BD43495F3236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58FC36D0-FE2D-E1E8-8A68-A6656E1DAB3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FE974738-019A-0316-15AE-92F72985B69E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B6388875-CB32-0B68-19E7-9C095A4C9960}"/>
                    </a:ext>
                  </a:extLst>
                </p:cNvPr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676338A3-84DC-6823-0563-33C69A83500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D03F25A5-CB70-F9C1-DD19-F00350DDDAFF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383C7457-4B04-1887-65E6-CDD9DCA8DFBE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TextBox 224">
                  <a:extLst>
                    <a:ext uri="{FF2B5EF4-FFF2-40B4-BE49-F238E27FC236}">
                      <a16:creationId xmlns:a16="http://schemas.microsoft.com/office/drawing/2014/main" id="{005D423D-6DFC-6976-1E91-0D5EE32C05E5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2c</a:t>
                  </a: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DBF9527F-6B97-FBDC-C7B3-8C69D6688663}"/>
                </a:ext>
              </a:extLst>
            </p:cNvPr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>
                <a:extLst>
                  <a:ext uri="{FF2B5EF4-FFF2-40B4-BE49-F238E27FC236}">
                    <a16:creationId xmlns:a16="http://schemas.microsoft.com/office/drawing/2014/main" id="{6DFC0B4B-49B0-A2B2-A28E-66528BDF63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95F1B4DC-03BA-4B55-5D8B-7EA153FA810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Rectangle 213">
                  <a:extLst>
                    <a:ext uri="{FF2B5EF4-FFF2-40B4-BE49-F238E27FC236}">
                      <a16:creationId xmlns:a16="http://schemas.microsoft.com/office/drawing/2014/main" id="{8AA2D386-FD4C-CB2A-43DB-593384F6BF6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582319F2-F5D7-3105-61B9-5CC5DF36ADC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02D1E40-FF13-6623-27BD-C14EC4C1097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6913161-6ABD-D548-64F2-F66B0973791D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D8D7AC81-1EFA-714B-89E6-D9F38BF72F3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9FFE3519-A226-2593-695F-74FF9C49A1B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C8F71152-092C-68B4-90B6-57E9EA26FFBE}"/>
                    </a:ext>
                  </a:extLst>
                </p:cNvPr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FB73E9DC-F2C5-5D86-CCCB-E7595FFE228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401ACCCC-B63B-5367-7359-5A2EE3323784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1408910C-F552-A2CE-3091-74611C99108C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E75AEDC4-87CD-9E96-5054-0085F2C715D3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2a</a:t>
                  </a:r>
                </a:p>
              </p:txBody>
            </p:sp>
          </p:grpSp>
        </p:grp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C06126EF-8532-3F9F-77C9-A51C569D58D9}"/>
                </a:ext>
              </a:extLst>
            </p:cNvPr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2DBA4A1A-11B9-3D3F-E2DB-A50F4B0F7810}"/>
                </a:ext>
              </a:extLst>
            </p:cNvPr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F1803198-0AA3-20B4-1C8F-A3938E29D1D0}"/>
                </a:ext>
              </a:extLst>
            </p:cNvPr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22F1AA3A-6FBA-1777-5EF1-2F820134811B}"/>
                </a:ext>
              </a:extLst>
            </p:cNvPr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>
            <a:extLst>
              <a:ext uri="{FF2B5EF4-FFF2-40B4-BE49-F238E27FC236}">
                <a16:creationId xmlns:a16="http://schemas.microsoft.com/office/drawing/2014/main" id="{1CF4C69B-9BBC-6E1D-83EE-C5DB8CF758A8}"/>
              </a:ext>
            </a:extLst>
          </p:cNvPr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9954B0E8-F76E-7A2C-E1A7-5E885F403740}"/>
              </a:ext>
            </a:extLst>
          </p:cNvPr>
          <p:cNvGrpSpPr/>
          <p:nvPr/>
        </p:nvGrpSpPr>
        <p:grpSpPr>
          <a:xfrm>
            <a:off x="5731177" y="1809351"/>
            <a:ext cx="2215548" cy="2123152"/>
            <a:chOff x="833331" y="2873352"/>
            <a:chExt cx="2333625" cy="2353163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C37FA427-7E81-11DF-AB70-E5422FF6724D}"/>
                </a:ext>
              </a:extLst>
            </p:cNvPr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>
                <a:extLst>
                  <a:ext uri="{FF2B5EF4-FFF2-40B4-BE49-F238E27FC236}">
                    <a16:creationId xmlns:a16="http://schemas.microsoft.com/office/drawing/2014/main" id="{07D79789-2AAD-44AB-40C5-BF2B2AB08F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2570CE1E-C8D8-DC30-F41E-45570F7137B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>
                  <a:extLst>
                    <a:ext uri="{FF2B5EF4-FFF2-40B4-BE49-F238E27FC236}">
                      <a16:creationId xmlns:a16="http://schemas.microsoft.com/office/drawing/2014/main" id="{9B01D508-F20A-F46D-DD64-1000DCD5E89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C9C3C70F-6501-4E21-23AB-1701DBA494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C103A0B8-5659-CB8B-CBE4-DF87B37AC545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DC2E6B89-B65B-0632-076E-8B74798A1609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4F8859AA-DDF4-9D7F-D776-107AB0F1924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B5E50FB1-ED4D-7519-09A4-0EA8E96060E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ADDAAE3B-BE48-7289-1668-DBF9AB6E8952}"/>
                    </a:ext>
                  </a:extLst>
                </p:cNvPr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D409B8D9-D460-54D5-BB5C-53652B0FD5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2BFB1312-C7AE-5362-EB22-6689DB8704B9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D04573F3-E2BC-6B88-FD07-2A3EFCDC8BBF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>
                  <a:extLst>
                    <a:ext uri="{FF2B5EF4-FFF2-40B4-BE49-F238E27FC236}">
                      <a16:creationId xmlns:a16="http://schemas.microsoft.com/office/drawing/2014/main" id="{168E2D4B-6E9C-9C1F-A10C-15A05214B8B1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29E3F19C-957A-5F1A-B418-2B56E8A81D96}"/>
                </a:ext>
              </a:extLst>
            </p:cNvPr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>
                <a:extLst>
                  <a:ext uri="{FF2B5EF4-FFF2-40B4-BE49-F238E27FC236}">
                    <a16:creationId xmlns:a16="http://schemas.microsoft.com/office/drawing/2014/main" id="{2851CB74-E4AF-35DA-B566-8A58BE082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>
                  <a:extLst>
                    <a:ext uri="{FF2B5EF4-FFF2-40B4-BE49-F238E27FC236}">
                      <a16:creationId xmlns:a16="http://schemas.microsoft.com/office/drawing/2014/main" id="{EECF6D24-795E-3570-3E61-6B39EA9A7416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>
                  <a:extLst>
                    <a:ext uri="{FF2B5EF4-FFF2-40B4-BE49-F238E27FC236}">
                      <a16:creationId xmlns:a16="http://schemas.microsoft.com/office/drawing/2014/main" id="{87DB3BC6-F9D3-2819-D5C4-BE346A05AB9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3BD460B7-5EFA-9057-13B0-811AC623336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35050461-A387-0511-67B1-93224D90A9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343AF101-319F-6F40-3115-1A57971463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D31536F-F0BE-74BA-24EC-DD987AB1CD4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46BE3B8A-5503-2AF0-E123-0D21B34C077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C6F8F5C-1923-6665-FF74-5F1A9831D09D}"/>
                    </a:ext>
                  </a:extLst>
                </p:cNvPr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1B8186F9-4AEA-AA11-18F7-B399E06337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84588C7E-3D3B-C975-28CD-2068F4AC9DA5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>
                  <a:extLst>
                    <a:ext uri="{FF2B5EF4-FFF2-40B4-BE49-F238E27FC236}">
                      <a16:creationId xmlns:a16="http://schemas.microsoft.com/office/drawing/2014/main" id="{A46375AD-6F07-35E0-657A-6A143EA6D86B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B4D28A64-B2D8-7E75-2415-0F5722B10605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B8BB0FBB-E805-D3EF-233C-590ADE1BF7B0}"/>
                </a:ext>
              </a:extLst>
            </p:cNvPr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>
                <a:extLst>
                  <a:ext uri="{FF2B5EF4-FFF2-40B4-BE49-F238E27FC236}">
                    <a16:creationId xmlns:a16="http://schemas.microsoft.com/office/drawing/2014/main" id="{D0A7C18C-62F4-AD9F-A7EC-C8F28B89F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F96B1A1D-D742-5A62-8F58-B570090D5423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>
                  <a:extLst>
                    <a:ext uri="{FF2B5EF4-FFF2-40B4-BE49-F238E27FC236}">
                      <a16:creationId xmlns:a16="http://schemas.microsoft.com/office/drawing/2014/main" id="{2FE8560D-7802-1720-87C9-A12658CA41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0817A878-98C9-5D94-DC16-6E670314C2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681B456-91B1-8EF7-FF7F-46855B3E19A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0188093C-30DF-DE00-286A-62CD18538FA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962902FD-C234-3BF2-03B3-64F3D2E7FB71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19CA9B05-3B62-CDF1-8F6F-3071A13F155E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76C66CFB-7B05-A68B-BEDD-B4DA53D47B17}"/>
                    </a:ext>
                  </a:extLst>
                </p:cNvPr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7E0D9DB1-1EA7-EE86-EFE9-87013F85D2A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70DEFE2-5DBC-A36B-0C63-B6D8E98FF85C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68F3A118-E942-8930-9A64-3BF76C9E369E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6B6EBA8D-0CC1-92BC-FFBE-6AEADC6FBB9F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D879C2A2-0104-53D5-EB93-7AF467F7C285}"/>
                </a:ext>
              </a:extLst>
            </p:cNvPr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>
                <a:extLst>
                  <a:ext uri="{FF2B5EF4-FFF2-40B4-BE49-F238E27FC236}">
                    <a16:creationId xmlns:a16="http://schemas.microsoft.com/office/drawing/2014/main" id="{82E269B0-645C-25E4-85BF-4E7DA4E4E1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B6711764-F14F-07EA-7A0A-B6FF6518E2C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9CD0CC92-4E5D-2CEC-DB56-63347DE383E4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68C010E1-C2F0-C49A-3945-C357F4F143A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3CA45BA6-A8D7-8A07-3E08-D70D3B09DF7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E520BF83-2B8E-E068-4658-7940F0F1348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217D1C9F-905B-CDC4-BF74-12B0956F3EA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4014E6A8-AAFB-4AE9-DC25-7612E719D03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4103C704-0A7D-152C-B1FE-E4679F003F8F}"/>
                    </a:ext>
                  </a:extLst>
                </p:cNvPr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0F82B097-D030-BFE2-B797-3544B932E45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BF278010-55C7-7C31-6D9C-4AFEE82DB992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>
                  <a:extLst>
                    <a:ext uri="{FF2B5EF4-FFF2-40B4-BE49-F238E27FC236}">
                      <a16:creationId xmlns:a16="http://schemas.microsoft.com/office/drawing/2014/main" id="{F57492C7-08DC-45B9-5488-E96BF57BB817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990231C7-657C-CDFD-59DB-85808606FBC0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9E7337D-1F44-CCCB-6C05-8EFE9E7824CA}"/>
                </a:ext>
              </a:extLst>
            </p:cNvPr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72BDB2B8-C40F-D97E-C9E0-A7989D9649AD}"/>
                </a:ext>
              </a:extLst>
            </p:cNvPr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139659EB-5DC7-161A-7F29-EB75848C487C}"/>
                </a:ext>
              </a:extLst>
            </p:cNvPr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0759569C-F4F5-93C3-05BB-64C045379C4A}"/>
                </a:ext>
              </a:extLst>
            </p:cNvPr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A071F80-EC05-F6EC-5066-4CC2B3B69EB7}"/>
                </a:ext>
              </a:extLst>
            </p:cNvPr>
            <p:cNvCxnSpPr/>
            <p:nvPr/>
          </p:nvCxnSpPr>
          <p:spPr bwMode="auto">
            <a:xfrm flipH="1">
              <a:off x="1596702" y="5224152"/>
              <a:ext cx="673647" cy="236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0AA1010B-F7AE-AE8A-46A7-E7D01A1C13EC}"/>
              </a:ext>
            </a:extLst>
          </p:cNvPr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2176249-6BE9-4AA7-9A87-E365A696D367}"/>
              </a:ext>
            </a:extLst>
          </p:cNvPr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>
            <a:extLst>
              <a:ext uri="{FF2B5EF4-FFF2-40B4-BE49-F238E27FC236}">
                <a16:creationId xmlns:a16="http://schemas.microsoft.com/office/drawing/2014/main" id="{17BEB51B-C04E-91AE-B63A-D592D51D01F6}"/>
              </a:ext>
            </a:extLst>
          </p:cNvPr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2F8A1DD-70DB-5CC3-DEA4-6B7ADFB2D896}"/>
              </a:ext>
            </a:extLst>
          </p:cNvPr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323FF769-25FD-4727-8325-A75C419D532D}"/>
              </a:ext>
            </a:extLst>
          </p:cNvPr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0171A7A-C4BB-E264-897C-88E7B43AAA00}"/>
              </a:ext>
            </a:extLst>
          </p:cNvPr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FAC8960-3C2B-0EB0-E000-35A89A7F47C1}"/>
                </a:ext>
              </a:extLst>
            </p:cNvPr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>
                <a:extLst>
                  <a:ext uri="{FF2B5EF4-FFF2-40B4-BE49-F238E27FC236}">
                    <a16:creationId xmlns:a16="http://schemas.microsoft.com/office/drawing/2014/main" id="{C19BA9F1-EA8E-0FC6-3D5F-0164F4E62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>
                <a:extLst>
                  <a:ext uri="{FF2B5EF4-FFF2-40B4-BE49-F238E27FC236}">
                    <a16:creationId xmlns:a16="http://schemas.microsoft.com/office/drawing/2014/main" id="{A56921C6-9722-CBB0-F21B-07A4DD8BB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CFACC169-E570-65CB-F831-5BC37BE47673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>
                  <a:extLst>
                    <a:ext uri="{FF2B5EF4-FFF2-40B4-BE49-F238E27FC236}">
                      <a16:creationId xmlns:a16="http://schemas.microsoft.com/office/drawing/2014/main" id="{C7A4FDFE-B6E3-4C33-9874-065560B8314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0EF47CFF-27B5-88A6-CEF9-65AF4D2CAC5B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1C8F8FB7-0C05-A0A5-B950-A21CC4B81A7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0F2E1E32-4C2D-FB6A-7E62-E99349429E2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9122A8FF-4087-510C-5D27-FCEB6F86334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AD8D01A8-6D6F-190F-BCC8-256F753BC616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>
                  <a:extLst>
                    <a:ext uri="{FF2B5EF4-FFF2-40B4-BE49-F238E27FC236}">
                      <a16:creationId xmlns:a16="http://schemas.microsoft.com/office/drawing/2014/main" id="{746CDAC1-282C-EBE7-752D-DC3DE90D3FDB}"/>
                    </a:ext>
                  </a:extLst>
                </p:cNvPr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C2FCD9AB-F4AC-9C01-5334-EBB0C17AA47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EDAABD6-0B08-C4FE-37AE-133926F9FC5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9ACF7E3E-D9F7-8619-43F4-1B7D4D360DBB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B41A8A5F-A2F4-ED96-BD0A-522EF79F76F4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82403F6F-01AF-D359-D335-E839226118DF}"/>
                </a:ext>
              </a:extLst>
            </p:cNvPr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D6E3C7B-3405-C6EF-617C-ED9761E35FFC}"/>
              </a:ext>
            </a:extLst>
          </p:cNvPr>
          <p:cNvGrpSpPr/>
          <p:nvPr/>
        </p:nvGrpSpPr>
        <p:grpSpPr>
          <a:xfrm>
            <a:off x="5713444" y="2742076"/>
            <a:ext cx="1009362" cy="768350"/>
            <a:chOff x="5713444" y="2379268"/>
            <a:chExt cx="1009362" cy="768350"/>
          </a:xfrm>
        </p:grpSpPr>
        <p:sp>
          <p:nvSpPr>
            <p:cNvPr id="162850" name="AutoShape 118">
              <a:extLst>
                <a:ext uri="{FF2B5EF4-FFF2-40B4-BE49-F238E27FC236}">
                  <a16:creationId xmlns:a16="http://schemas.microsoft.com/office/drawing/2014/main" id="{85489AAF-6A43-DC48-3B2B-30E3164731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851" name="Text Box 119">
              <a:extLst>
                <a:ext uri="{FF2B5EF4-FFF2-40B4-BE49-F238E27FC236}">
                  <a16:creationId xmlns:a16="http://schemas.microsoft.com/office/drawing/2014/main" id="{6858C522-F90C-88A9-92D3-9BC27D22F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1F4F40C-FED2-7BC3-3E34-7F8B7C20AC4D}"/>
              </a:ext>
            </a:extLst>
          </p:cNvPr>
          <p:cNvGrpSpPr/>
          <p:nvPr/>
        </p:nvGrpSpPr>
        <p:grpSpPr>
          <a:xfrm>
            <a:off x="2028828" y="2801412"/>
            <a:ext cx="1260153" cy="888605"/>
            <a:chOff x="2028828" y="2438604"/>
            <a:chExt cx="1260153" cy="888605"/>
          </a:xfrm>
        </p:grpSpPr>
        <p:sp>
          <p:nvSpPr>
            <p:cNvPr id="332" name="Text Box 119">
              <a:extLst>
                <a:ext uri="{FF2B5EF4-FFF2-40B4-BE49-F238E27FC236}">
                  <a16:creationId xmlns:a16="http://schemas.microsoft.com/office/drawing/2014/main" id="{828D8456-C14C-DE9C-62BF-723FEFBB1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327" name="AutoShape 118">
              <a:extLst>
                <a:ext uri="{FF2B5EF4-FFF2-40B4-BE49-F238E27FC236}">
                  <a16:creationId xmlns:a16="http://schemas.microsoft.com/office/drawing/2014/main" id="{D5728769-0594-B341-0563-8964A10220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2EFDE9F-FF6A-EF84-71D0-C2F7C900FE94}"/>
              </a:ext>
            </a:extLst>
          </p:cNvPr>
          <p:cNvGrpSpPr/>
          <p:nvPr/>
        </p:nvGrpSpPr>
        <p:grpSpPr>
          <a:xfrm>
            <a:off x="1400150" y="2281383"/>
            <a:ext cx="1113456" cy="802903"/>
            <a:chOff x="4057381" y="2820739"/>
            <a:chExt cx="1113456" cy="802903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3BA8F672-C44E-E811-0E45-221C8105040F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>
              <a:extLst>
                <a:ext uri="{FF2B5EF4-FFF2-40B4-BE49-F238E27FC236}">
                  <a16:creationId xmlns:a16="http://schemas.microsoft.com/office/drawing/2014/main" id="{FB39EF37-480C-189F-DDEE-94B2A297D5F1}"/>
                </a:ext>
              </a:extLst>
            </p:cNvPr>
            <p:cNvCxnSpPr/>
            <p:nvPr/>
          </p:nvCxnSpPr>
          <p:spPr bwMode="auto">
            <a:xfrm flipH="1" flipV="1">
              <a:off x="4057381" y="3181458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>
              <a:extLst>
                <a:ext uri="{FF2B5EF4-FFF2-40B4-BE49-F238E27FC236}">
                  <a16:creationId xmlns:a16="http://schemas.microsoft.com/office/drawing/2014/main" id="{41885F62-1FE9-C111-8B3B-91414290E30D}"/>
                </a:ext>
              </a:extLst>
            </p:cNvPr>
            <p:cNvCxnSpPr/>
            <p:nvPr/>
          </p:nvCxnSpPr>
          <p:spPr bwMode="auto">
            <a:xfrm flipH="1">
              <a:off x="4741068" y="3344630"/>
              <a:ext cx="409376" cy="279012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191F62B4-802F-F79C-80F5-646F06DED5AF}"/>
              </a:ext>
            </a:extLst>
          </p:cNvPr>
          <p:cNvCxnSpPr>
            <a:stCxn id="148" idx="1"/>
          </p:cNvCxnSpPr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19BDDAEC-519C-4998-7C1C-0B6B07E43B6A}"/>
              </a:ext>
            </a:extLst>
          </p:cNvPr>
          <p:cNvGrpSpPr/>
          <p:nvPr/>
        </p:nvGrpSpPr>
        <p:grpSpPr>
          <a:xfrm>
            <a:off x="4617960" y="1984134"/>
            <a:ext cx="968155" cy="547957"/>
            <a:chOff x="4617960" y="1621326"/>
            <a:chExt cx="968155" cy="547957"/>
          </a:xfrm>
        </p:grpSpPr>
        <p:sp>
          <p:nvSpPr>
            <p:cNvPr id="329" name="AutoShape 118">
              <a:extLst>
                <a:ext uri="{FF2B5EF4-FFF2-40B4-BE49-F238E27FC236}">
                  <a16:creationId xmlns:a16="http://schemas.microsoft.com/office/drawing/2014/main" id="{81A75DCD-9AED-7EFC-2566-84390933F7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E863CF1-494C-41F5-0539-AF2AF4048C53}"/>
                </a:ext>
              </a:extLst>
            </p:cNvPr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AS3,X</a:t>
              </a:r>
            </a:p>
          </p:txBody>
        </p:sp>
      </p:grpSp>
      <p:sp>
        <p:nvSpPr>
          <p:cNvPr id="334" name="Rectangle 4">
            <a:extLst>
              <a:ext uri="{FF2B5EF4-FFF2-40B4-BE49-F238E27FC236}">
                <a16:creationId xmlns:a16="http://schemas.microsoft.com/office/drawing/2014/main" id="{9C07BF76-8939-5865-15B2-F984F3535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d: OSPF intra-domain routing: to get to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c, forward over outgoing local interface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46EB9A1-4046-12A1-CA3A-E188ED2F4522}"/>
              </a:ext>
            </a:extLst>
          </p:cNvPr>
          <p:cNvSpPr txBox="1"/>
          <p:nvPr/>
        </p:nvSpPr>
        <p:spPr>
          <a:xfrm rot="21418560">
            <a:off x="2282548" y="2116378"/>
            <a:ext cx="815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AS3,X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F8BC00-EDCC-94B8-E771-A187A4C8C7CC}"/>
              </a:ext>
            </a:extLst>
          </p:cNvPr>
          <p:cNvSpPr txBox="1"/>
          <p:nvPr/>
        </p:nvSpPr>
        <p:spPr>
          <a:xfrm>
            <a:off x="46158" y="752043"/>
            <a:ext cx="90978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Q: how does router set forwarding table entry to distant prefix?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A649BF-11A1-272A-4510-135823EB1781}"/>
              </a:ext>
            </a:extLst>
          </p:cNvPr>
          <p:cNvGrpSpPr/>
          <p:nvPr/>
        </p:nvGrpSpPr>
        <p:grpSpPr>
          <a:xfrm>
            <a:off x="1149470" y="2245331"/>
            <a:ext cx="1300492" cy="1068501"/>
            <a:chOff x="1149470" y="2245331"/>
            <a:chExt cx="1300492" cy="106850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4DBAF94-592A-D485-3024-646CBB0BFF45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CAAB628-2BB1-FA59-8B4B-83504AAF5967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338" name="TextBox 337">
              <a:extLst>
                <a:ext uri="{FF2B5EF4-FFF2-40B4-BE49-F238E27FC236}">
                  <a16:creationId xmlns:a16="http://schemas.microsoft.com/office/drawing/2014/main" id="{04AB0A46-FD8E-9D04-64A2-89FE34859D7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D8C03819-799D-28D0-3B4A-3F8E328D18C7}"/>
                </a:ext>
              </a:extLst>
            </p:cNvPr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EDDACB-06E0-69BB-4607-9EB29D75B9E8}"/>
              </a:ext>
            </a:extLst>
          </p:cNvPr>
          <p:cNvGrpSpPr/>
          <p:nvPr/>
        </p:nvGrpSpPr>
        <p:grpSpPr>
          <a:xfrm>
            <a:off x="537654" y="3379309"/>
            <a:ext cx="2112466" cy="2911109"/>
            <a:chOff x="537654" y="3379309"/>
            <a:chExt cx="2112466" cy="2911109"/>
          </a:xfrm>
        </p:grpSpPr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4C345734-9C49-9F29-69C7-FA558AE21825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A674206-AA16-CEF4-1557-B47B0A6CE4C7}"/>
                </a:ext>
              </a:extLst>
            </p:cNvPr>
            <p:cNvGrpSpPr/>
            <p:nvPr/>
          </p:nvGrpSpPr>
          <p:grpSpPr>
            <a:xfrm>
              <a:off x="537654" y="4169528"/>
              <a:ext cx="2112466" cy="2120890"/>
              <a:chOff x="537654" y="4169528"/>
              <a:chExt cx="2112466" cy="2120890"/>
            </a:xfrm>
          </p:grpSpPr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960526F3-119F-7259-AAA4-AD5B30421D6E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82" name="Group 104">
                <a:extLst>
                  <a:ext uri="{FF2B5EF4-FFF2-40B4-BE49-F238E27FC236}">
                    <a16:creationId xmlns:a16="http://schemas.microsoft.com/office/drawing/2014/main" id="{DD8B112B-40FC-23D6-D755-504EF444D2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>
                  <a:extLst>
                    <a:ext uri="{FF2B5EF4-FFF2-40B4-BE49-F238E27FC236}">
                      <a16:creationId xmlns:a16="http://schemas.microsoft.com/office/drawing/2014/main" id="{18A9AE3B-26AE-27E6-E61F-40DCFEECE693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Rectangle 496">
                  <a:extLst>
                    <a:ext uri="{FF2B5EF4-FFF2-40B4-BE49-F238E27FC236}">
                      <a16:creationId xmlns:a16="http://schemas.microsoft.com/office/drawing/2014/main" id="{8B866C91-E739-7525-01B3-ED3EBAF80D16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8" name="Oval 497">
                  <a:extLst>
                    <a:ext uri="{FF2B5EF4-FFF2-40B4-BE49-F238E27FC236}">
                      <a16:creationId xmlns:a16="http://schemas.microsoft.com/office/drawing/2014/main" id="{A56589E3-7B7F-81B7-7BA7-84C0CA07C447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499" name="Straight Connector 498">
                  <a:extLst>
                    <a:ext uri="{FF2B5EF4-FFF2-40B4-BE49-F238E27FC236}">
                      <a16:creationId xmlns:a16="http://schemas.microsoft.com/office/drawing/2014/main" id="{5AF765BC-D2D8-FB37-BB26-FBF976B34EAF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0FC08028-D34C-DF51-3E51-2EB1BC109327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>
                <a:extLst>
                  <a:ext uri="{FF2B5EF4-FFF2-40B4-BE49-F238E27FC236}">
                    <a16:creationId xmlns:a16="http://schemas.microsoft.com/office/drawing/2014/main" id="{A41F423F-C9A8-7F59-B7E2-F92106F5BD7A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0626E8C8-6B33-E473-C852-AC5078FD47A7}"/>
                  </a:ext>
                </a:extLst>
              </p:cNvPr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E2F051C3-6FAB-8F37-6DCB-478CFD049EEC}"/>
                  </a:ext>
                </a:extLst>
              </p:cNvPr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>
                <a:extLst>
                  <a:ext uri="{FF2B5EF4-FFF2-40B4-BE49-F238E27FC236}">
                    <a16:creationId xmlns:a16="http://schemas.microsoft.com/office/drawing/2014/main" id="{157D435F-E35B-0EAC-0A82-C379A920F8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>
                  <a:extLst>
                    <a:ext uri="{FF2B5EF4-FFF2-40B4-BE49-F238E27FC236}">
                      <a16:creationId xmlns:a16="http://schemas.microsoft.com/office/drawing/2014/main" id="{E9AD2C32-3140-6D99-CDDC-968B240AD3BC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tangle 487">
                  <a:extLst>
                    <a:ext uri="{FF2B5EF4-FFF2-40B4-BE49-F238E27FC236}">
                      <a16:creationId xmlns:a16="http://schemas.microsoft.com/office/drawing/2014/main" id="{AC3F6667-A2EC-BCB3-5766-7BFE6392201D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Oval 488">
                  <a:extLst>
                    <a:ext uri="{FF2B5EF4-FFF2-40B4-BE49-F238E27FC236}">
                      <a16:creationId xmlns:a16="http://schemas.microsoft.com/office/drawing/2014/main" id="{A8A0A9CB-B64B-9DB2-FE4F-8FC54D4AA6A6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F04F6E39-32DD-4031-2C0E-9855F959F105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2E45FE02-BEE3-3CBA-D689-3CB0BF984F49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3ABB272D-62F0-91DF-6C2B-49B38F2A1CCE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1443ED61-335F-C45D-A20E-350313DAE776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494" name="Straight Connector 493">
                  <a:extLst>
                    <a:ext uri="{FF2B5EF4-FFF2-40B4-BE49-F238E27FC236}">
                      <a16:creationId xmlns:a16="http://schemas.microsoft.com/office/drawing/2014/main" id="{0D758A62-B0F5-5315-A121-B9BD9B6878D2}"/>
                    </a:ext>
                  </a:extLst>
                </p:cNvPr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>
                  <a:extLst>
                    <a:ext uri="{FF2B5EF4-FFF2-40B4-BE49-F238E27FC236}">
                      <a16:creationId xmlns:a16="http://schemas.microsoft.com/office/drawing/2014/main" id="{1F5A24F8-7420-B1DF-BB51-2BC26C40CD97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346F31C6-CB79-DE25-7B4D-13D51A74BE9D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2103967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EE5E837C-5940-5482-9A3B-370D4F189B82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dest</a:t>
                </a: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16837B9A-BF71-8DD3-651C-C722931730E7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interface</a:t>
                </a:r>
              </a:p>
            </p:txBody>
          </p: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7AD81185-74C5-81CB-8D99-8E31CAC334BB}"/>
                  </a:ext>
                </a:extLst>
              </p:cNvPr>
              <p:cNvCxnSpPr/>
              <p:nvPr/>
            </p:nvCxnSpPr>
            <p:spPr bwMode="auto">
              <a:xfrm>
                <a:off x="1230765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7B4A634E-4B35-8814-9500-5AB3AC1FF925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>
                <a:extLst>
                  <a:ext uri="{FF2B5EF4-FFF2-40B4-BE49-F238E27FC236}">
                    <a16:creationId xmlns:a16="http://schemas.microsoft.com/office/drawing/2014/main" id="{7DA901D6-A3BD-1C13-E654-7EBB5E310269}"/>
                  </a:ext>
                </a:extLst>
              </p:cNvPr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  <p:sp>
            <p:nvSpPr>
              <p:cNvPr id="478" name="TextBox 477">
                <a:extLst>
                  <a:ext uri="{FF2B5EF4-FFF2-40B4-BE49-F238E27FC236}">
                    <a16:creationId xmlns:a16="http://schemas.microsoft.com/office/drawing/2014/main" id="{E4BEBBB9-2786-EF02-B575-A83BF2C2871C}"/>
                  </a:ext>
                </a:extLst>
              </p:cNvPr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X</a:t>
                </a:r>
              </a:p>
            </p:txBody>
          </p:sp>
          <p:sp>
            <p:nvSpPr>
              <p:cNvPr id="479" name="TextBox 478">
                <a:extLst>
                  <a:ext uri="{FF2B5EF4-FFF2-40B4-BE49-F238E27FC236}">
                    <a16:creationId xmlns:a16="http://schemas.microsoft.com/office/drawing/2014/main" id="{71C173A6-8DAC-927D-F1D3-D77E2C2682EF}"/>
                  </a:ext>
                </a:extLst>
              </p:cNvPr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  <p:sp>
            <p:nvSpPr>
              <p:cNvPr id="480" name="TextBox 479">
                <a:extLst>
                  <a:ext uri="{FF2B5EF4-FFF2-40B4-BE49-F238E27FC236}">
                    <a16:creationId xmlns:a16="http://schemas.microsoft.com/office/drawing/2014/main" id="{061E6C23-83FD-F06E-02AA-F9C947237B78}"/>
                  </a:ext>
                </a:extLst>
              </p:cNvPr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1</a:t>
                </a:r>
              </a:p>
            </p:txBody>
          </p:sp>
        </p:grpSp>
      </p:grpSp>
      <p:cxnSp>
        <p:nvCxnSpPr>
          <p:cNvPr id="272" name="Straight Arrow Connector 271">
            <a:extLst>
              <a:ext uri="{FF2B5EF4-FFF2-40B4-BE49-F238E27FC236}">
                <a16:creationId xmlns:a16="http://schemas.microsoft.com/office/drawing/2014/main" id="{4075D338-3E93-325B-9E3B-2C3FC53489DD}"/>
              </a:ext>
            </a:extLst>
          </p:cNvPr>
          <p:cNvCxnSpPr/>
          <p:nvPr/>
        </p:nvCxnSpPr>
        <p:spPr bwMode="auto">
          <a:xfrm flipV="1">
            <a:off x="2219982" y="3159942"/>
            <a:ext cx="300087" cy="18345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726E0EF-EF47-56CA-39A9-20AF5A6CAD81}"/>
              </a:ext>
            </a:extLst>
          </p:cNvPr>
          <p:cNvSpPr txBox="1"/>
          <p:nvPr/>
        </p:nvSpPr>
        <p:spPr>
          <a:xfrm>
            <a:off x="7035014" y="3728816"/>
            <a:ext cx="13003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physical link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901C20B7-80EB-0F86-93D8-2CB79A8168E2}"/>
              </a:ext>
            </a:extLst>
          </p:cNvPr>
          <p:cNvSpPr txBox="1"/>
          <p:nvPr/>
        </p:nvSpPr>
        <p:spPr>
          <a:xfrm>
            <a:off x="16846" y="3097832"/>
            <a:ext cx="1488696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at 1a, 1d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82047D4-7629-54BD-03BA-BD9DD5B66A28}"/>
              </a:ext>
            </a:extLst>
          </p:cNvPr>
          <p:cNvGrpSpPr/>
          <p:nvPr/>
        </p:nvGrpSpPr>
        <p:grpSpPr>
          <a:xfrm>
            <a:off x="1331251" y="2431189"/>
            <a:ext cx="961014" cy="810304"/>
            <a:chOff x="1331251" y="2431189"/>
            <a:chExt cx="961014" cy="810304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15921344-27D0-F6C3-63CD-3B0425871094}"/>
                </a:ext>
              </a:extLst>
            </p:cNvPr>
            <p:cNvCxnSpPr/>
            <p:nvPr/>
          </p:nvCxnSpPr>
          <p:spPr bwMode="auto">
            <a:xfrm flipH="1" flipV="1">
              <a:off x="1331251" y="2431189"/>
              <a:ext cx="48189" cy="81030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97771C47-811B-64F6-F32E-1DD0232804CB}"/>
                </a:ext>
              </a:extLst>
            </p:cNvPr>
            <p:cNvCxnSpPr/>
            <p:nvPr/>
          </p:nvCxnSpPr>
          <p:spPr bwMode="auto">
            <a:xfrm flipV="1">
              <a:off x="1381115" y="2850809"/>
              <a:ext cx="104212" cy="3726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6455BD71-5BEC-8735-E766-7F126AD179C5}"/>
                </a:ext>
              </a:extLst>
            </p:cNvPr>
            <p:cNvCxnSpPr/>
            <p:nvPr/>
          </p:nvCxnSpPr>
          <p:spPr bwMode="auto">
            <a:xfrm flipV="1">
              <a:off x="1386317" y="3162800"/>
              <a:ext cx="168546" cy="5884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DD8613D0-FAA6-2D05-689D-6021568D057C}"/>
                </a:ext>
              </a:extLst>
            </p:cNvPr>
            <p:cNvCxnSpPr/>
            <p:nvPr/>
          </p:nvCxnSpPr>
          <p:spPr bwMode="auto">
            <a:xfrm flipV="1">
              <a:off x="1364971" y="3164519"/>
              <a:ext cx="927294" cy="678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C2303A97-B943-5A6F-8237-56E811AE7A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8924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28" grpId="0"/>
      <p:bldP spid="33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lide Number Placeholder 3">
            <a:extLst>
              <a:ext uri="{FF2B5EF4-FFF2-40B4-BE49-F238E27FC236}">
                <a16:creationId xmlns:a16="http://schemas.microsoft.com/office/drawing/2014/main" id="{2106F211-1732-484E-9B35-FEA25CD4C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C98D427-36C9-9B48-948E-277DF92DA9DC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34" name="Rectangle 2">
            <a:extLst>
              <a:ext uri="{FF2B5EF4-FFF2-40B4-BE49-F238E27FC236}">
                <a16:creationId xmlns:a16="http://schemas.microsoft.com/office/drawing/2014/main" id="{AE543C69-24D4-18B1-2F91-7BB3148F6F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Link Layer: Switches</a:t>
            </a:r>
          </a:p>
        </p:txBody>
      </p:sp>
      <p:sp>
        <p:nvSpPr>
          <p:cNvPr id="120835" name="Rectangle 3">
            <a:extLst>
              <a:ext uri="{FF2B5EF4-FFF2-40B4-BE49-F238E27FC236}">
                <a16:creationId xmlns:a16="http://schemas.microsoft.com/office/drawing/2014/main" id="{51FC6EF1-C2F0-4597-A3A2-B4E886D902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200" y="1219200"/>
            <a:ext cx="8458200" cy="2555875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Typically connects individual computers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 switch is essentially the same as a bridge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… though typically used to connect hosts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Supports concurrent communication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Host A can talk to C, while B talks to D</a:t>
            </a:r>
          </a:p>
        </p:txBody>
      </p:sp>
      <p:sp>
        <p:nvSpPr>
          <p:cNvPr id="120836" name="Rectangle 4">
            <a:extLst>
              <a:ext uri="{FF2B5EF4-FFF2-40B4-BE49-F238E27FC236}">
                <a16:creationId xmlns:a16="http://schemas.microsoft.com/office/drawing/2014/main" id="{4A8E057A-7ECD-8645-B44D-E2C292DEA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0" y="5227638"/>
            <a:ext cx="355600" cy="88900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20837" name="Object 2">
            <a:extLst>
              <a:ext uri="{FF2B5EF4-FFF2-40B4-BE49-F238E27FC236}">
                <a16:creationId xmlns:a16="http://schemas.microsoft.com/office/drawing/2014/main" id="{B666EB80-8A0D-7C94-B2CD-C8A10BDE5FF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68750" y="4124325"/>
          <a:ext cx="512763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8100" imgH="1079500" progId="MS_ClipArt_Gallery.2">
                  <p:embed/>
                </p:oleObj>
              </mc:Choice>
              <mc:Fallback>
                <p:oleObj name="Clip" r:id="rId3" imgW="1308100" imgH="1079500" progId="MS_ClipArt_Gallery.2">
                  <p:embed/>
                  <p:pic>
                    <p:nvPicPr>
                      <p:cNvPr id="120837" name="Object 2">
                        <a:extLst>
                          <a:ext uri="{FF2B5EF4-FFF2-40B4-BE49-F238E27FC236}">
                            <a16:creationId xmlns:a16="http://schemas.microsoft.com/office/drawing/2014/main" id="{B666EB80-8A0D-7C94-B2CD-C8A10BDE5FF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8750" y="4124325"/>
                        <a:ext cx="512763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0838" name="Object 3">
            <a:extLst>
              <a:ext uri="{FF2B5EF4-FFF2-40B4-BE49-F238E27FC236}">
                <a16:creationId xmlns:a16="http://schemas.microsoft.com/office/drawing/2014/main" id="{4012F777-76FA-AC7A-B5C6-F386E50D4FE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98913" y="62071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8100" imgH="1079500" progId="MS_ClipArt_Gallery.2">
                  <p:embed/>
                </p:oleObj>
              </mc:Choice>
              <mc:Fallback>
                <p:oleObj name="Clip" r:id="rId5" imgW="1308100" imgH="1079500" progId="MS_ClipArt_Gallery.2">
                  <p:embed/>
                  <p:pic>
                    <p:nvPicPr>
                      <p:cNvPr id="120838" name="Object 3">
                        <a:extLst>
                          <a:ext uri="{FF2B5EF4-FFF2-40B4-BE49-F238E27FC236}">
                            <a16:creationId xmlns:a16="http://schemas.microsoft.com/office/drawing/2014/main" id="{4012F777-76FA-AC7A-B5C6-F386E50D4FE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8913" y="62071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0839" name="Object 4">
            <a:extLst>
              <a:ext uri="{FF2B5EF4-FFF2-40B4-BE49-F238E27FC236}">
                <a16:creationId xmlns:a16="http://schemas.microsoft.com/office/drawing/2014/main" id="{9CFBDF05-B9DB-0FB6-BAF8-E796584CCE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83213" y="49752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8100" imgH="1079500" progId="MS_ClipArt_Gallery.2">
                  <p:embed/>
                </p:oleObj>
              </mc:Choice>
              <mc:Fallback>
                <p:oleObj name="Clip" r:id="rId6" imgW="1308100" imgH="1079500" progId="MS_ClipArt_Gallery.2">
                  <p:embed/>
                  <p:pic>
                    <p:nvPicPr>
                      <p:cNvPr id="120839" name="Object 4">
                        <a:extLst>
                          <a:ext uri="{FF2B5EF4-FFF2-40B4-BE49-F238E27FC236}">
                            <a16:creationId xmlns:a16="http://schemas.microsoft.com/office/drawing/2014/main" id="{9CFBDF05-B9DB-0FB6-BAF8-E796584CCE9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3213" y="49752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0840" name="Object 5">
            <a:extLst>
              <a:ext uri="{FF2B5EF4-FFF2-40B4-BE49-F238E27FC236}">
                <a16:creationId xmlns:a16="http://schemas.microsoft.com/office/drawing/2014/main" id="{6E2430ED-60C4-8462-FF20-04A96297F84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1113" y="4986338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8100" imgH="1079500" progId="MS_ClipArt_Gallery.2">
                  <p:embed/>
                </p:oleObj>
              </mc:Choice>
              <mc:Fallback>
                <p:oleObj name="Clip" r:id="rId7" imgW="1308100" imgH="1079500" progId="MS_ClipArt_Gallery.2">
                  <p:embed/>
                  <p:pic>
                    <p:nvPicPr>
                      <p:cNvPr id="120840" name="Object 5">
                        <a:extLst>
                          <a:ext uri="{FF2B5EF4-FFF2-40B4-BE49-F238E27FC236}">
                            <a16:creationId xmlns:a16="http://schemas.microsoft.com/office/drawing/2014/main" id="{6E2430ED-60C4-8462-FF20-04A96297F84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1113" y="4986338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0841" name="Rectangle 9">
            <a:extLst>
              <a:ext uri="{FF2B5EF4-FFF2-40B4-BE49-F238E27FC236}">
                <a16:creationId xmlns:a16="http://schemas.microsoft.com/office/drawing/2014/main" id="{48ED3D9E-5647-509E-B7FC-1F6811211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129213"/>
            <a:ext cx="153987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2" name="Rectangle 10">
            <a:extLst>
              <a:ext uri="{FF2B5EF4-FFF2-40B4-BE49-F238E27FC236}">
                <a16:creationId xmlns:a16="http://schemas.microsoft.com/office/drawing/2014/main" id="{2BF50AAF-F69F-B7CF-3EBB-1D6AD6D06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5129213"/>
            <a:ext cx="153988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3" name="Rectangle 11">
            <a:extLst>
              <a:ext uri="{FF2B5EF4-FFF2-40B4-BE49-F238E27FC236}">
                <a16:creationId xmlns:a16="http://schemas.microsoft.com/office/drawing/2014/main" id="{908EF6D3-E880-F066-9425-167F13C9B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386263"/>
            <a:ext cx="120650" cy="207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4" name="Rectangle 12">
            <a:extLst>
              <a:ext uri="{FF2B5EF4-FFF2-40B4-BE49-F238E27FC236}">
                <a16:creationId xmlns:a16="http://schemas.microsoft.com/office/drawing/2014/main" id="{5C9F80AF-6024-2AFB-0104-46F33C38E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6013450"/>
            <a:ext cx="120650" cy="2079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5" name="Line 13">
            <a:extLst>
              <a:ext uri="{FF2B5EF4-FFF2-40B4-BE49-F238E27FC236}">
                <a16:creationId xmlns:a16="http://schemas.microsoft.com/office/drawing/2014/main" id="{CAA19689-AE03-B24D-6611-0D79DE601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7700" y="5184775"/>
            <a:ext cx="842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6" name="Line 14">
            <a:extLst>
              <a:ext uri="{FF2B5EF4-FFF2-40B4-BE49-F238E27FC236}">
                <a16:creationId xmlns:a16="http://schemas.microsoft.com/office/drawing/2014/main" id="{4D2CDEAC-570C-0838-2D97-DC01539C7F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6088" y="4597400"/>
            <a:ext cx="0" cy="487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7" name="Line 15">
            <a:extLst>
              <a:ext uri="{FF2B5EF4-FFF2-40B4-BE49-F238E27FC236}">
                <a16:creationId xmlns:a16="http://schemas.microsoft.com/office/drawing/2014/main" id="{552E1240-CA35-CE7D-B204-7125611409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9600" y="5184775"/>
            <a:ext cx="852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8" name="Line 16">
            <a:extLst>
              <a:ext uri="{FF2B5EF4-FFF2-40B4-BE49-F238E27FC236}">
                <a16:creationId xmlns:a16="http://schemas.microsoft.com/office/drawing/2014/main" id="{30C95A66-00B1-A960-6121-5BE7B6B6B9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6088" y="5305425"/>
            <a:ext cx="11112" cy="687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49" name="Text Box 19">
            <a:extLst>
              <a:ext uri="{FF2B5EF4-FFF2-40B4-BE49-F238E27FC236}">
                <a16:creationId xmlns:a16="http://schemas.microsoft.com/office/drawing/2014/main" id="{EA37A206-0FA7-DCFC-5BE7-FBFA8358B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7400" y="5532438"/>
            <a:ext cx="796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120850" name="Line 20">
            <a:extLst>
              <a:ext uri="{FF2B5EF4-FFF2-40B4-BE49-F238E27FC236}">
                <a16:creationId xmlns:a16="http://schemas.microsoft.com/office/drawing/2014/main" id="{FC813E5F-A3CB-7D0B-A3A4-91461079A0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1725" y="5329238"/>
            <a:ext cx="355600" cy="231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0851" name="Text Box 21">
            <a:extLst>
              <a:ext uri="{FF2B5EF4-FFF2-40B4-BE49-F238E27FC236}">
                <a16:creationId xmlns:a16="http://schemas.microsoft.com/office/drawing/2014/main" id="{8B020F1C-3536-22AD-036C-CEF9685F6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0738" y="49260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20852" name="Text Box 22">
            <a:extLst>
              <a:ext uri="{FF2B5EF4-FFF2-40B4-BE49-F238E27FC236}">
                <a16:creationId xmlns:a16="http://schemas.microsoft.com/office/drawing/2014/main" id="{37F3A255-E90B-CFD0-F450-685DEE8F3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75" y="4038600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20853" name="Text Box 23">
            <a:extLst>
              <a:ext uri="{FF2B5EF4-FFF2-40B4-BE49-F238E27FC236}">
                <a16:creationId xmlns:a16="http://schemas.microsoft.com/office/drawing/2014/main" id="{DE1FEEDB-ABA0-9F1C-777E-807052EFD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8688" y="49641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120854" name="Text Box 24">
            <a:extLst>
              <a:ext uri="{FF2B5EF4-FFF2-40B4-BE49-F238E27FC236}">
                <a16:creationId xmlns:a16="http://schemas.microsoft.com/office/drawing/2014/main" id="{E4245984-8AD8-77D0-B2D5-3101B7FE9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8188" y="6154738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CA2EA8-966C-3D56-C542-B36308A8E5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8" name="Rectangle 4">
            <a:extLst>
              <a:ext uri="{FF2B5EF4-FFF2-40B4-BE49-F238E27FC236}">
                <a16:creationId xmlns:a16="http://schemas.microsoft.com/office/drawing/2014/main" id="{0F998FA1-0709-51C5-9AC2-6BF96BCD51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>
            <a:normAutofit fontScale="92500" lnSpcReduction="20000"/>
          </a:bodyPr>
          <a:lstStyle/>
          <a:p>
            <a:pPr marL="292100" indent="-292100">
              <a:lnSpc>
                <a:spcPct val="90000"/>
              </a:lnSpc>
            </a:pPr>
            <a:r>
              <a:rPr lang="en-US" sz="2000" dirty="0"/>
              <a:t>recall: 1a, 1b, 1d learn about </a:t>
            </a:r>
            <a:r>
              <a:rPr lang="en-US" sz="2000" dirty="0" err="1"/>
              <a:t>dest</a:t>
            </a:r>
            <a:r>
              <a:rPr lang="en-US" sz="2000" dirty="0"/>
              <a:t> X via iBGP from 1c: “path to X goes through 1c”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AEF5427-F12B-D8F7-81C1-123490BF9F5F}"/>
              </a:ext>
            </a:extLst>
          </p:cNvPr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>
              <a:extLst>
                <a:ext uri="{FF2B5EF4-FFF2-40B4-BE49-F238E27FC236}">
                  <a16:creationId xmlns:a16="http://schemas.microsoft.com/office/drawing/2014/main" id="{38B053E8-4BAD-A22B-C619-DE02DAD54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AA219DA6-8A2A-B6E3-8424-863478D7C2A9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167A0A68-49CF-3F0B-ECEC-D3E5C1D4299E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>
                  <a:extLst>
                    <a:ext uri="{FF2B5EF4-FFF2-40B4-BE49-F238E27FC236}">
                      <a16:creationId xmlns:a16="http://schemas.microsoft.com/office/drawing/2014/main" id="{0F09CFDD-3D27-6BA0-C776-70BD5F300F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4EF1A912-1A36-F945-8684-9236AB6E993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Rectangle 316">
                    <a:extLst>
                      <a:ext uri="{FF2B5EF4-FFF2-40B4-BE49-F238E27FC236}">
                        <a16:creationId xmlns:a16="http://schemas.microsoft.com/office/drawing/2014/main" id="{527B2D94-76EB-BA94-C4E7-3194070FE2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E2CDA9AC-8C1F-E8A8-A210-4136AD4D7CC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318">
                    <a:extLst>
                      <a:ext uri="{FF2B5EF4-FFF2-40B4-BE49-F238E27FC236}">
                        <a16:creationId xmlns:a16="http://schemas.microsoft.com/office/drawing/2014/main" id="{37C0D770-8FA5-4A08-2B0E-4E71FA6558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319">
                    <a:extLst>
                      <a:ext uri="{FF2B5EF4-FFF2-40B4-BE49-F238E27FC236}">
                        <a16:creationId xmlns:a16="http://schemas.microsoft.com/office/drawing/2014/main" id="{F5177925-932E-99BC-DAF6-ED26C9FF4C6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B88320BF-E6FE-8A5F-FBC6-DBA27B03B0D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9EF2C2C0-FF43-2336-D435-7CBA2F42720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3" name="Straight Connector 322">
                    <a:extLst>
                      <a:ext uri="{FF2B5EF4-FFF2-40B4-BE49-F238E27FC236}">
                        <a16:creationId xmlns:a16="http://schemas.microsoft.com/office/drawing/2014/main" id="{9474FAA6-B33B-9195-805A-1237510E1F4D}"/>
                      </a:ext>
                    </a:extLst>
                  </p:cNvPr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>
                    <a:extLst>
                      <a:ext uri="{FF2B5EF4-FFF2-40B4-BE49-F238E27FC236}">
                        <a16:creationId xmlns:a16="http://schemas.microsoft.com/office/drawing/2014/main" id="{8B111E46-139C-F531-92C1-72BAF969AD3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AE2C37FE-B57B-7051-A68B-626384F27FE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>
                    <a:extLst>
                      <a:ext uri="{FF2B5EF4-FFF2-40B4-BE49-F238E27FC236}">
                        <a16:creationId xmlns:a16="http://schemas.microsoft.com/office/drawing/2014/main" id="{5E8D5AF8-AEBD-F0A1-D489-160E5508A5D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TextBox 314">
                    <a:extLst>
                      <a:ext uri="{FF2B5EF4-FFF2-40B4-BE49-F238E27FC236}">
                        <a16:creationId xmlns:a16="http://schemas.microsoft.com/office/drawing/2014/main" id="{3B6740F1-6F4A-5978-30FD-98CACB99ADDD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B8C5DF70-7A4A-E826-A4E1-3954683D1399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>
                  <a:extLst>
                    <a:ext uri="{FF2B5EF4-FFF2-40B4-BE49-F238E27FC236}">
                      <a16:creationId xmlns:a16="http://schemas.microsoft.com/office/drawing/2014/main" id="{80DC69D3-673B-C672-AFAB-A4917B2FF3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>
                    <a:extLst>
                      <a:ext uri="{FF2B5EF4-FFF2-40B4-BE49-F238E27FC236}">
                        <a16:creationId xmlns:a16="http://schemas.microsoft.com/office/drawing/2014/main" id="{4FF9455D-965F-5F55-66B3-DE2D80E30AE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>
                    <a:extLst>
                      <a:ext uri="{FF2B5EF4-FFF2-40B4-BE49-F238E27FC236}">
                        <a16:creationId xmlns:a16="http://schemas.microsoft.com/office/drawing/2014/main" id="{1C21F894-26AD-326F-F4D9-F5F82A9B1E9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Oval 304">
                    <a:extLst>
                      <a:ext uri="{FF2B5EF4-FFF2-40B4-BE49-F238E27FC236}">
                        <a16:creationId xmlns:a16="http://schemas.microsoft.com/office/drawing/2014/main" id="{53DD05E1-7F18-F0C8-F607-5B87D7F5A89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8A4C539E-F76D-C500-1C0F-4F71A0E4DF9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13CC2735-4E6A-B8B7-E65D-46261F614B7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58D1B34-BE25-2998-C2F2-7F93417BCC6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0E469CB-4F4F-CDE5-1731-DAB4479F1B0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10" name="Straight Connector 309">
                    <a:extLst>
                      <a:ext uri="{FF2B5EF4-FFF2-40B4-BE49-F238E27FC236}">
                        <a16:creationId xmlns:a16="http://schemas.microsoft.com/office/drawing/2014/main" id="{D27F2015-A423-820D-9DC2-ED23292B8CC5}"/>
                      </a:ext>
                    </a:extLst>
                  </p:cNvPr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>
                    <a:extLst>
                      <a:ext uri="{FF2B5EF4-FFF2-40B4-BE49-F238E27FC236}">
                        <a16:creationId xmlns:a16="http://schemas.microsoft.com/office/drawing/2014/main" id="{7169044B-4491-B38C-EFDF-4D90C216514F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>
                  <a:extLst>
                    <a:ext uri="{FF2B5EF4-FFF2-40B4-BE49-F238E27FC236}">
                      <a16:creationId xmlns:a16="http://schemas.microsoft.com/office/drawing/2014/main" id="{EB9299B5-0974-94DE-AA66-FC0D6B59D36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>
                    <a:extLst>
                      <a:ext uri="{FF2B5EF4-FFF2-40B4-BE49-F238E27FC236}">
                        <a16:creationId xmlns:a16="http://schemas.microsoft.com/office/drawing/2014/main" id="{C727816A-A7FB-71C6-A9F1-DED70F95A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TextBox 301">
                    <a:extLst>
                      <a:ext uri="{FF2B5EF4-FFF2-40B4-BE49-F238E27FC236}">
                        <a16:creationId xmlns:a16="http://schemas.microsoft.com/office/drawing/2014/main" id="{B65A6D23-B0D0-E16F-6881-9632FF3028E5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817E2868-F351-E0ED-C6FC-28C60C3A1C85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>
                  <a:extLst>
                    <a:ext uri="{FF2B5EF4-FFF2-40B4-BE49-F238E27FC236}">
                      <a16:creationId xmlns:a16="http://schemas.microsoft.com/office/drawing/2014/main" id="{448FE731-4A2C-75C0-9ABB-AA7C264C13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>
                    <a:extLst>
                      <a:ext uri="{FF2B5EF4-FFF2-40B4-BE49-F238E27FC236}">
                        <a16:creationId xmlns:a16="http://schemas.microsoft.com/office/drawing/2014/main" id="{9D3CFA95-5B28-121A-B0BC-299F8927BA12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Rectangle 290">
                    <a:extLst>
                      <a:ext uri="{FF2B5EF4-FFF2-40B4-BE49-F238E27FC236}">
                        <a16:creationId xmlns:a16="http://schemas.microsoft.com/office/drawing/2014/main" id="{D1CDF64C-328E-0D76-9F9C-B655F1C92A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Oval 291">
                    <a:extLst>
                      <a:ext uri="{FF2B5EF4-FFF2-40B4-BE49-F238E27FC236}">
                        <a16:creationId xmlns:a16="http://schemas.microsoft.com/office/drawing/2014/main" id="{1049BB06-D5CA-84EC-5394-4AF13EB461D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292">
                    <a:extLst>
                      <a:ext uri="{FF2B5EF4-FFF2-40B4-BE49-F238E27FC236}">
                        <a16:creationId xmlns:a16="http://schemas.microsoft.com/office/drawing/2014/main" id="{6D006EC1-769D-0349-E0F2-EDBCED5807F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293">
                    <a:extLst>
                      <a:ext uri="{FF2B5EF4-FFF2-40B4-BE49-F238E27FC236}">
                        <a16:creationId xmlns:a16="http://schemas.microsoft.com/office/drawing/2014/main" id="{53A45D23-9593-8F04-6B02-CF45A33A143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294">
                    <a:extLst>
                      <a:ext uri="{FF2B5EF4-FFF2-40B4-BE49-F238E27FC236}">
                        <a16:creationId xmlns:a16="http://schemas.microsoft.com/office/drawing/2014/main" id="{C6E5A582-DAE3-E605-4ADF-597B2F49D66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295">
                    <a:extLst>
                      <a:ext uri="{FF2B5EF4-FFF2-40B4-BE49-F238E27FC236}">
                        <a16:creationId xmlns:a16="http://schemas.microsoft.com/office/drawing/2014/main" id="{40CDEF77-9CA0-02B9-5D3F-916F2A753C2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97" name="Straight Connector 296">
                    <a:extLst>
                      <a:ext uri="{FF2B5EF4-FFF2-40B4-BE49-F238E27FC236}">
                        <a16:creationId xmlns:a16="http://schemas.microsoft.com/office/drawing/2014/main" id="{40CDDB77-21CC-C0CE-7A28-D143360A358C}"/>
                      </a:ext>
                    </a:extLst>
                  </p:cNvPr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>
                    <a:extLst>
                      <a:ext uri="{FF2B5EF4-FFF2-40B4-BE49-F238E27FC236}">
                        <a16:creationId xmlns:a16="http://schemas.microsoft.com/office/drawing/2014/main" id="{89CB1E31-0E91-DFEC-A326-565FC911607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3248084E-5F64-B3CE-FED4-80E06B3376AF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>
                    <a:extLst>
                      <a:ext uri="{FF2B5EF4-FFF2-40B4-BE49-F238E27FC236}">
                        <a16:creationId xmlns:a16="http://schemas.microsoft.com/office/drawing/2014/main" id="{96EFBCFF-5E60-D014-58BA-7E218EADD4F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TextBox 288">
                    <a:extLst>
                      <a:ext uri="{FF2B5EF4-FFF2-40B4-BE49-F238E27FC236}">
                        <a16:creationId xmlns:a16="http://schemas.microsoft.com/office/drawing/2014/main" id="{2F30C603-337D-C358-4A4A-A05C1A0FB014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BE42F805-6FAB-7685-87FA-C61982FDAA77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>
                  <a:extLst>
                    <a:ext uri="{FF2B5EF4-FFF2-40B4-BE49-F238E27FC236}">
                      <a16:creationId xmlns:a16="http://schemas.microsoft.com/office/drawing/2014/main" id="{DBAE811A-E0DB-1523-59B9-F3859389DE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>
                    <a:extLst>
                      <a:ext uri="{FF2B5EF4-FFF2-40B4-BE49-F238E27FC236}">
                        <a16:creationId xmlns:a16="http://schemas.microsoft.com/office/drawing/2014/main" id="{87264A8E-B180-0F0C-AF16-41F3B9BC84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277">
                    <a:extLst>
                      <a:ext uri="{FF2B5EF4-FFF2-40B4-BE49-F238E27FC236}">
                        <a16:creationId xmlns:a16="http://schemas.microsoft.com/office/drawing/2014/main" id="{8CE065F3-C76A-6E4E-3DF9-28A7EA923FC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Oval 278">
                    <a:extLst>
                      <a:ext uri="{FF2B5EF4-FFF2-40B4-BE49-F238E27FC236}">
                        <a16:creationId xmlns:a16="http://schemas.microsoft.com/office/drawing/2014/main" id="{0829FA9D-CBFB-BE00-6E8D-06397FB9A24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DA39ADB8-AB31-7BD2-41E2-6A6F5B04DF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2372F792-521D-91F4-99E3-A4909680B87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D19E1AF1-0A6B-BEC5-A2F3-053B571F9E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 282">
                    <a:extLst>
                      <a:ext uri="{FF2B5EF4-FFF2-40B4-BE49-F238E27FC236}">
                        <a16:creationId xmlns:a16="http://schemas.microsoft.com/office/drawing/2014/main" id="{BD751593-DFBF-19E4-74E6-9179BA58E5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84" name="Straight Connector 283">
                    <a:extLst>
                      <a:ext uri="{FF2B5EF4-FFF2-40B4-BE49-F238E27FC236}">
                        <a16:creationId xmlns:a16="http://schemas.microsoft.com/office/drawing/2014/main" id="{5CA7B6E0-4008-509B-5986-113112F3CE1D}"/>
                      </a:ext>
                    </a:extLst>
                  </p:cNvPr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>
                    <a:extLst>
                      <a:ext uri="{FF2B5EF4-FFF2-40B4-BE49-F238E27FC236}">
                        <a16:creationId xmlns:a16="http://schemas.microsoft.com/office/drawing/2014/main" id="{7486A910-111A-1A14-8997-B4A151D5780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>
                  <a:extLst>
                    <a:ext uri="{FF2B5EF4-FFF2-40B4-BE49-F238E27FC236}">
                      <a16:creationId xmlns:a16="http://schemas.microsoft.com/office/drawing/2014/main" id="{8899ED61-2315-BCA7-A66B-69D3649F06AB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>
                    <a:extLst>
                      <a:ext uri="{FF2B5EF4-FFF2-40B4-BE49-F238E27FC236}">
                        <a16:creationId xmlns:a16="http://schemas.microsoft.com/office/drawing/2014/main" id="{9A395CAA-DEAD-F596-6439-4CF11B33AD0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TextBox 275">
                    <a:extLst>
                      <a:ext uri="{FF2B5EF4-FFF2-40B4-BE49-F238E27FC236}">
                        <a16:creationId xmlns:a16="http://schemas.microsoft.com/office/drawing/2014/main" id="{C0532CC0-2EA5-AE04-D34B-D50D873E1F9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491F2E78-3770-10AF-51B9-AE7BEBAE7B63}"/>
                  </a:ext>
                </a:extLst>
              </p:cNvPr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5348CD16-2444-8F15-59F0-8CADA9CE0F05}"/>
                  </a:ext>
                </a:extLst>
              </p:cNvPr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17DF0E3B-F012-7471-21E6-8A66F2AB4714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3AC3F899-C360-F259-837D-70BFEDEE4183}"/>
                  </a:ext>
                </a:extLst>
              </p:cNvPr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>
            <a:extLst>
              <a:ext uri="{FF2B5EF4-FFF2-40B4-BE49-F238E27FC236}">
                <a16:creationId xmlns:a16="http://schemas.microsoft.com/office/drawing/2014/main" id="{A84FBEA4-AA0B-B75E-ADF3-DA91561E0CA2}"/>
              </a:ext>
            </a:extLst>
          </p:cNvPr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507BEB9-C121-98AE-87F4-2060B659843F}"/>
              </a:ext>
            </a:extLst>
          </p:cNvPr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0F0E9290-C4B5-1BD9-1E53-8F3376FEE665}"/>
                </a:ext>
              </a:extLst>
            </p:cNvPr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>
                <a:extLst>
                  <a:ext uri="{FF2B5EF4-FFF2-40B4-BE49-F238E27FC236}">
                    <a16:creationId xmlns:a16="http://schemas.microsoft.com/office/drawing/2014/main" id="{970D7951-59AE-6737-94A8-620A010306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0F56DD58-AD02-4D06-B8C7-1DC614B4B0B0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Rectangle 252">
                  <a:extLst>
                    <a:ext uri="{FF2B5EF4-FFF2-40B4-BE49-F238E27FC236}">
                      <a16:creationId xmlns:a16="http://schemas.microsoft.com/office/drawing/2014/main" id="{598F300C-AAA4-C9BF-C100-A82BF5840E2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Oval 253">
                  <a:extLst>
                    <a:ext uri="{FF2B5EF4-FFF2-40B4-BE49-F238E27FC236}">
                      <a16:creationId xmlns:a16="http://schemas.microsoft.com/office/drawing/2014/main" id="{4A5FC25F-C2BC-FDC6-2B62-A69412953BD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B53E19C8-7CEA-72EB-8DD0-881C095616F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8A714E25-0A70-FB97-36C3-409F18FAB5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F24657D0-7DCC-5F81-F058-61F5EB256641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21ED2A4D-D1DA-9E8B-85DA-36CDD85D65D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EB8A490-EEB7-666C-BDA3-A77DAC13D17B}"/>
                    </a:ext>
                  </a:extLst>
                </p:cNvPr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5774C2FD-20E3-8236-1D5A-C37C013E54BD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>
                <a:extLst>
                  <a:ext uri="{FF2B5EF4-FFF2-40B4-BE49-F238E27FC236}">
                    <a16:creationId xmlns:a16="http://schemas.microsoft.com/office/drawing/2014/main" id="{49A5BC80-7D86-9EF1-B423-1F2D379E01B6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17DF9DFC-491D-04B7-5F7C-42520AF565BB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0CC3CE0E-1E84-671D-9DE8-EBCE4320D247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2b</a:t>
                  </a:r>
                </a:p>
              </p:txBody>
            </p:sp>
          </p:grp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4655640F-75AA-A48A-6576-406380A44EE5}"/>
                </a:ext>
              </a:extLst>
            </p:cNvPr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>
                <a:extLst>
                  <a:ext uri="{FF2B5EF4-FFF2-40B4-BE49-F238E27FC236}">
                    <a16:creationId xmlns:a16="http://schemas.microsoft.com/office/drawing/2014/main" id="{A07482DC-3D11-8236-6496-F7E1DF8F4C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ACA637C6-FC37-B2E6-3630-B449F1AC110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Rectangle 239">
                  <a:extLst>
                    <a:ext uri="{FF2B5EF4-FFF2-40B4-BE49-F238E27FC236}">
                      <a16:creationId xmlns:a16="http://schemas.microsoft.com/office/drawing/2014/main" id="{CDD72B4B-810B-7E00-125B-B6DAB63C2BF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452D0547-2F56-FCBA-EF97-7CCDBC4DE5A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67CC23CC-C393-5A47-DB50-B43DF18334E8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6CD5621D-2C17-B40A-9F2B-1E47B37EED17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3BA277F5-7DDD-EAD9-87E5-E9120155F01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819AE39-7894-01E5-F7CB-DC40E2248EE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A67222B3-711D-70CB-743C-4A07A23F6102}"/>
                    </a:ext>
                  </a:extLst>
                </p:cNvPr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A981D66C-6905-E531-353C-38662EDE725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>
                <a:extLst>
                  <a:ext uri="{FF2B5EF4-FFF2-40B4-BE49-F238E27FC236}">
                    <a16:creationId xmlns:a16="http://schemas.microsoft.com/office/drawing/2014/main" id="{038FB8A5-0710-7F64-E0B7-5E0252B57A53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3B928B8F-912F-B2B0-067D-1C3EFD3084DC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TextBox 237">
                  <a:extLst>
                    <a:ext uri="{FF2B5EF4-FFF2-40B4-BE49-F238E27FC236}">
                      <a16:creationId xmlns:a16="http://schemas.microsoft.com/office/drawing/2014/main" id="{9F503032-1468-42F9-77FA-41EBB39FF605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2d</a:t>
                  </a:r>
                </a:p>
              </p:txBody>
            </p:sp>
          </p:grp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7BC5CC58-8453-1DA3-014C-C52062168756}"/>
                </a:ext>
              </a:extLst>
            </p:cNvPr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>
                <a:extLst>
                  <a:ext uri="{FF2B5EF4-FFF2-40B4-BE49-F238E27FC236}">
                    <a16:creationId xmlns:a16="http://schemas.microsoft.com/office/drawing/2014/main" id="{6CAD6D5A-1B2F-3A71-E53A-7D187C6CE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87B5D4B4-ADA4-0B3D-F81D-FD05ED04C056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Rectangle 226">
                  <a:extLst>
                    <a:ext uri="{FF2B5EF4-FFF2-40B4-BE49-F238E27FC236}">
                      <a16:creationId xmlns:a16="http://schemas.microsoft.com/office/drawing/2014/main" id="{D11CBBB9-D60F-13DF-BEDC-267E88B6B6A9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5CAB2BA3-B7A3-E9A3-89E1-D792C306C27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FB9CE9B6-D708-CA2B-B934-92BAE9D53BD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45E3598C-E898-C62E-7957-2D9AAC9365D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283A0236-F0EA-2302-0273-9ECB90CDD84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EC6DCEEC-47CF-4665-86E6-70291743FA8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95E085B3-0409-6267-F7BC-96D55C1FFB95}"/>
                    </a:ext>
                  </a:extLst>
                </p:cNvPr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96340147-1602-1D34-581F-E310A297ECE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2C26893D-63D6-C5B5-A599-A9177A8C5CCB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0383CE1E-E2EB-959B-4587-DE04C640FD46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TextBox 224">
                  <a:extLst>
                    <a:ext uri="{FF2B5EF4-FFF2-40B4-BE49-F238E27FC236}">
                      <a16:creationId xmlns:a16="http://schemas.microsoft.com/office/drawing/2014/main" id="{7062B559-4D13-78B8-A355-E1B979EB6A71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2c</a:t>
                  </a: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1E8E787-3D36-0C12-6232-421EF2BEFC47}"/>
                </a:ext>
              </a:extLst>
            </p:cNvPr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>
                <a:extLst>
                  <a:ext uri="{FF2B5EF4-FFF2-40B4-BE49-F238E27FC236}">
                    <a16:creationId xmlns:a16="http://schemas.microsoft.com/office/drawing/2014/main" id="{22F15690-02AF-D15A-D24A-20775793D8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DD987DBA-B498-ED2C-323B-5483B561C4E6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Rectangle 213">
                  <a:extLst>
                    <a:ext uri="{FF2B5EF4-FFF2-40B4-BE49-F238E27FC236}">
                      <a16:creationId xmlns:a16="http://schemas.microsoft.com/office/drawing/2014/main" id="{9A39753A-253B-F9E0-B045-D433B8A5BE4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9A704735-20D5-DD9A-67D6-EE6CECB1E65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09E5498-3977-1679-663F-BBF1F1E673C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4F898374-5589-AC82-5919-C2343C7898E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B8BB9CA5-EF92-9473-FF61-4AA1C7C5F4C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6D0B1001-B00A-1D5B-A039-5BC469A13B3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7A952ADA-4FFB-221E-F1BC-A2142D48053D}"/>
                    </a:ext>
                  </a:extLst>
                </p:cNvPr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DEFF9A88-2FAC-18F9-1E70-9503F4D3ABF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3A380DE3-37D5-4B3A-733F-CDE98F40C415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EE1A63E-9E06-D036-02F8-48A55D74694C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6D0A8B0C-B264-51E8-88F2-E3DBF8C15B93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2a</a:t>
                  </a:r>
                </a:p>
              </p:txBody>
            </p:sp>
          </p:grpSp>
        </p:grp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DBAE3656-A466-B7CD-A39A-4E40799DA730}"/>
                </a:ext>
              </a:extLst>
            </p:cNvPr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4CF8113E-1137-692B-D600-13D2F79A7098}"/>
                </a:ext>
              </a:extLst>
            </p:cNvPr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F3C3BBE3-B33B-EE39-4899-26AC14AD43D3}"/>
                </a:ext>
              </a:extLst>
            </p:cNvPr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5B21944D-370C-0FE4-D4F4-FE576F23A4B1}"/>
                </a:ext>
              </a:extLst>
            </p:cNvPr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>
            <a:extLst>
              <a:ext uri="{FF2B5EF4-FFF2-40B4-BE49-F238E27FC236}">
                <a16:creationId xmlns:a16="http://schemas.microsoft.com/office/drawing/2014/main" id="{F71ADD42-1B19-FE39-669D-D85243885FB2}"/>
              </a:ext>
            </a:extLst>
          </p:cNvPr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E6C8195F-EDC1-8F8F-EADC-C1F7B899C7BE}"/>
              </a:ext>
            </a:extLst>
          </p:cNvPr>
          <p:cNvGrpSpPr/>
          <p:nvPr/>
        </p:nvGrpSpPr>
        <p:grpSpPr>
          <a:xfrm>
            <a:off x="5731177" y="1809351"/>
            <a:ext cx="2215548" cy="1435167"/>
            <a:chOff x="833331" y="2873352"/>
            <a:chExt cx="2333625" cy="1590649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69BAE32-B884-2A6F-E3EF-5932D5E01758}"/>
                </a:ext>
              </a:extLst>
            </p:cNvPr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>
                <a:extLst>
                  <a:ext uri="{FF2B5EF4-FFF2-40B4-BE49-F238E27FC236}">
                    <a16:creationId xmlns:a16="http://schemas.microsoft.com/office/drawing/2014/main" id="{29C71696-0C7B-6150-757C-BCF8820E0D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EDF40A18-5B91-8D4D-11A9-AC259E89302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Rectangle 188">
                  <a:extLst>
                    <a:ext uri="{FF2B5EF4-FFF2-40B4-BE49-F238E27FC236}">
                      <a16:creationId xmlns:a16="http://schemas.microsoft.com/office/drawing/2014/main" id="{71618010-8520-91D6-F652-41EFBBE6AA6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2383875D-F596-372A-661A-16D7F9E967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8D146AF-2AB8-054E-92C2-75F54E8BAE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105B9321-4F26-9F13-402A-732A141FA6F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9FE7B322-0534-A5F5-B599-0C8857777D1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D945397-FAA5-4891-8BC5-B553674C1E8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27970DE9-B10E-D8CB-778C-B2263EE89EFB}"/>
                    </a:ext>
                  </a:extLst>
                </p:cNvPr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ECC371BE-7311-9E5F-70AB-F119D41447AA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D601F2F5-DA7A-3778-46B3-F1CD32A609CB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BC28C151-7F3E-ABAE-B720-F821D4CC0360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TextBox 186">
                  <a:extLst>
                    <a:ext uri="{FF2B5EF4-FFF2-40B4-BE49-F238E27FC236}">
                      <a16:creationId xmlns:a16="http://schemas.microsoft.com/office/drawing/2014/main" id="{072C8AF6-E24E-718D-FC46-7ED18F27F71E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3b</a:t>
                  </a:r>
                </a:p>
              </p:txBody>
            </p:sp>
          </p:grp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C8331FC5-9346-4C89-EA70-1976B9A173C3}"/>
                </a:ext>
              </a:extLst>
            </p:cNvPr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>
                <a:extLst>
                  <a:ext uri="{FF2B5EF4-FFF2-40B4-BE49-F238E27FC236}">
                    <a16:creationId xmlns:a16="http://schemas.microsoft.com/office/drawing/2014/main" id="{1A1079F8-3EE8-0EB4-8ABE-743447A3D9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>
                  <a:extLst>
                    <a:ext uri="{FF2B5EF4-FFF2-40B4-BE49-F238E27FC236}">
                      <a16:creationId xmlns:a16="http://schemas.microsoft.com/office/drawing/2014/main" id="{E9727F20-8F10-13B0-3BEB-69CBB05CDA7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175">
                  <a:extLst>
                    <a:ext uri="{FF2B5EF4-FFF2-40B4-BE49-F238E27FC236}">
                      <a16:creationId xmlns:a16="http://schemas.microsoft.com/office/drawing/2014/main" id="{9A7D1091-4D55-E3D5-8FC1-3051E25037B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A3194950-A8B9-9971-2E45-CEE4689892E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40416B62-7809-4370-FE6D-E182615976F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C2C09032-44CD-9835-D785-A1C5B54D7234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46219822-9F85-12CC-E534-46D629B20DBE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61E49C46-45E8-3D91-DAAF-818F7481703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183455CC-4F0D-4E88-7045-730CDD7B7E95}"/>
                    </a:ext>
                  </a:extLst>
                </p:cNvPr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E054307E-0A0E-1E57-9729-188092D2CD6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908F920D-C90E-22ED-6AEE-B8A2BAD92532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>
                  <a:extLst>
                    <a:ext uri="{FF2B5EF4-FFF2-40B4-BE49-F238E27FC236}">
                      <a16:creationId xmlns:a16="http://schemas.microsoft.com/office/drawing/2014/main" id="{D3B28E69-4AF5-432D-FA79-9183BD5C9E27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0E106561-0EC5-E955-874E-C3C5E3160EDA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3d</a:t>
                  </a:r>
                </a:p>
              </p:txBody>
            </p:sp>
          </p:grp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8FE84CC7-3778-36B2-DE10-52549E26FC5A}"/>
                </a:ext>
              </a:extLst>
            </p:cNvPr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>
                <a:extLst>
                  <a:ext uri="{FF2B5EF4-FFF2-40B4-BE49-F238E27FC236}">
                    <a16:creationId xmlns:a16="http://schemas.microsoft.com/office/drawing/2014/main" id="{66324F79-85F8-9EFD-C7E4-C08BF7A185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3575F76C-3B70-2AC2-0706-88941FAECF20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>
                  <a:extLst>
                    <a:ext uri="{FF2B5EF4-FFF2-40B4-BE49-F238E27FC236}">
                      <a16:creationId xmlns:a16="http://schemas.microsoft.com/office/drawing/2014/main" id="{50AF4E03-36C8-5BCA-5347-15310EE8A58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7B478549-3822-DA1E-1E89-65A02F48CF8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C211A4AA-9DEB-156C-B228-CF62185336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E4DBDDC6-607E-B4FA-1781-0654B5CA533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B831A505-914B-7313-6F07-83A7D6727601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103B4777-DDFE-9032-3922-E98C86EBFE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5FE746F7-472F-5C8B-672E-4DA553E8C74A}"/>
                    </a:ext>
                  </a:extLst>
                </p:cNvPr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BABE4796-4842-4154-9868-E160B5A5BF17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AC0AF73F-C390-B10B-8D1F-FA67830D0E16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80A934E3-9124-352A-F32C-2C7B2A566F6E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88094BB4-A817-60D4-7AE5-E221FE37C99E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3c</a:t>
                  </a:r>
                </a:p>
              </p:txBody>
            </p:sp>
          </p:grp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0C2C98C8-3EEA-3650-D599-E4DCCC084418}"/>
                </a:ext>
              </a:extLst>
            </p:cNvPr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>
                <a:extLst>
                  <a:ext uri="{FF2B5EF4-FFF2-40B4-BE49-F238E27FC236}">
                    <a16:creationId xmlns:a16="http://schemas.microsoft.com/office/drawing/2014/main" id="{2784AB5C-8AA2-FED0-9CEE-7259DC4CD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6FCFE8D3-0081-63EE-8ECC-336EE1415E5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168A1B2B-6D33-42E8-36D5-EC8C0AC2421D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4CA952D0-8F9C-ABB6-7108-E2118D13C4CB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59A276C7-6C1C-1B99-6660-62A553A37C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D97F51BE-9CC5-F48D-CFB3-F27E99D4C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F142DE83-0611-771D-3576-70CB1E854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A7F51D95-2C96-627D-4AB2-5C5EEAA252D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0C2A5867-BD25-9448-7726-6B69B4F4E9EA}"/>
                    </a:ext>
                  </a:extLst>
                </p:cNvPr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AC414C54-7D48-008E-98B6-C5A2C895EDDD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46ACAA7D-6885-3ABB-A268-7B9F0A4C3D09}"/>
                  </a:ext>
                </a:extLst>
              </p:cNvPr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>
                  <a:extLst>
                    <a:ext uri="{FF2B5EF4-FFF2-40B4-BE49-F238E27FC236}">
                      <a16:creationId xmlns:a16="http://schemas.microsoft.com/office/drawing/2014/main" id="{54777D74-FF8B-098E-50FE-100EFA849C92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E6BC2CDB-8304-8CC9-739D-6FF0BCC20EC4}"/>
                    </a:ext>
                  </a:extLst>
                </p:cNvPr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3a</a:t>
                  </a:r>
                </a:p>
              </p:txBody>
            </p:sp>
          </p:grpSp>
        </p:grp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5F7BB16-103D-65F7-5AF0-3766C24976FE}"/>
                </a:ext>
              </a:extLst>
            </p:cNvPr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B1A7DE76-C8E4-5A8D-233A-890FEAD7DF69}"/>
                </a:ext>
              </a:extLst>
            </p:cNvPr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BE2B6F-541F-6998-E9B0-0A5B19C60050}"/>
                </a:ext>
              </a:extLst>
            </p:cNvPr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3D07E55-BC40-06F5-6D6E-177864DEB36F}"/>
                </a:ext>
              </a:extLst>
            </p:cNvPr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106C6EA2-06A8-2DDD-5322-6F56973DB186}"/>
              </a:ext>
            </a:extLst>
          </p:cNvPr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A3CB8E2-31EB-726B-A1C4-D0EA0347C491}"/>
              </a:ext>
            </a:extLst>
          </p:cNvPr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>
            <a:extLst>
              <a:ext uri="{FF2B5EF4-FFF2-40B4-BE49-F238E27FC236}">
                <a16:creationId xmlns:a16="http://schemas.microsoft.com/office/drawing/2014/main" id="{8693D00A-047D-3588-986B-1422222F3E90}"/>
              </a:ext>
            </a:extLst>
          </p:cNvPr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411042A-8BB5-A292-6F68-BDC4EEF8EEE4}"/>
              </a:ext>
            </a:extLst>
          </p:cNvPr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1A2D7833-2FFF-862C-65A6-8B9B104DE40F}"/>
              </a:ext>
            </a:extLst>
          </p:cNvPr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D7A582F-6577-BF00-A114-06C1B8F91563}"/>
              </a:ext>
            </a:extLst>
          </p:cNvPr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3A89294-EEA3-600E-3250-6F42A17399A9}"/>
                </a:ext>
              </a:extLst>
            </p:cNvPr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>
                <a:extLst>
                  <a:ext uri="{FF2B5EF4-FFF2-40B4-BE49-F238E27FC236}">
                    <a16:creationId xmlns:a16="http://schemas.microsoft.com/office/drawing/2014/main" id="{98FB1855-CFCC-5386-ECFA-7A920417A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0" name="Group 327">
                <a:extLst>
                  <a:ext uri="{FF2B5EF4-FFF2-40B4-BE49-F238E27FC236}">
                    <a16:creationId xmlns:a16="http://schemas.microsoft.com/office/drawing/2014/main" id="{484BD422-81C1-89B8-B1F1-14E410D95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DDC0EDA-CE11-1A06-DF5D-13F4DA7C1E36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>
                  <a:extLst>
                    <a:ext uri="{FF2B5EF4-FFF2-40B4-BE49-F238E27FC236}">
                      <a16:creationId xmlns:a16="http://schemas.microsoft.com/office/drawing/2014/main" id="{48763DC1-7E14-7232-F903-7E86A1F3D94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FA6BA241-91C0-E60B-3E92-30E852688FFB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43E8EC89-88BE-E4F6-088C-C48EE302B9E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69439092-AE6E-3A5D-DE27-824A96007A4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7D022918-C9B5-2EC6-1761-2B46A795F3A1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06C7CB4B-9C50-46C1-9806-5054FE26B9F5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1" name="Straight Connector 380">
                  <a:extLst>
                    <a:ext uri="{FF2B5EF4-FFF2-40B4-BE49-F238E27FC236}">
                      <a16:creationId xmlns:a16="http://schemas.microsoft.com/office/drawing/2014/main" id="{5CB6B3E7-4EE0-283A-F356-04CBBDC1FC6E}"/>
                    </a:ext>
                  </a:extLst>
                </p:cNvPr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B317F2B7-E20C-F01A-ADBE-3614F55A3C8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4227B554-EC8D-71DD-6D30-86F1816370AF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06AD34DB-94CB-529A-1299-D29B69B18692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E8B78DAD-D4B1-84C5-05E6-322C6F9CCD3A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038B8771-B601-474C-ECBE-39290C45A747}"/>
                </a:ext>
              </a:extLst>
            </p:cNvPr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34" name="Rectangle 4">
            <a:extLst>
              <a:ext uri="{FF2B5EF4-FFF2-40B4-BE49-F238E27FC236}">
                <a16:creationId xmlns:a16="http://schemas.microsoft.com/office/drawing/2014/main" id="{E5842230-EAE0-6E73-7631-C6F2AA820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d: OSPF intra-domain routing: to get to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c, forward over outgoing local interface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9DD5B82-911A-5670-F55D-D2461FF5B42D}"/>
              </a:ext>
            </a:extLst>
          </p:cNvPr>
          <p:cNvGrpSpPr/>
          <p:nvPr/>
        </p:nvGrpSpPr>
        <p:grpSpPr>
          <a:xfrm>
            <a:off x="537654" y="2724170"/>
            <a:ext cx="2170415" cy="3566248"/>
            <a:chOff x="537654" y="2724170"/>
            <a:chExt cx="2170415" cy="3566248"/>
          </a:xfrm>
        </p:grpSpPr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3C099BAF-F7F0-A719-E1CC-5D39DAC34928}"/>
                </a:ext>
              </a:extLst>
            </p:cNvPr>
            <p:cNvSpPr/>
            <p:nvPr/>
          </p:nvSpPr>
          <p:spPr>
            <a:xfrm rot="10326036" flipH="1">
              <a:off x="726574" y="2724170"/>
              <a:ext cx="991619" cy="164121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4" h="1956074">
                  <a:moveTo>
                    <a:pt x="271973" y="1956074"/>
                  </a:moveTo>
                  <a:cubicBezTo>
                    <a:pt x="357744" y="1054071"/>
                    <a:pt x="286439" y="1036036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760467" y="804686"/>
                    <a:pt x="628320" y="1842100"/>
                  </a:cubicBezTo>
                  <a:cubicBezTo>
                    <a:pt x="479006" y="1825527"/>
                    <a:pt x="436285" y="1872332"/>
                    <a:pt x="271973" y="195607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45EFA49-ECED-3B88-490E-866A7DFF333C}"/>
                </a:ext>
              </a:extLst>
            </p:cNvPr>
            <p:cNvGrpSpPr/>
            <p:nvPr/>
          </p:nvGrpSpPr>
          <p:grpSpPr>
            <a:xfrm>
              <a:off x="537654" y="4169528"/>
              <a:ext cx="2170415" cy="2120890"/>
              <a:chOff x="537654" y="4169528"/>
              <a:chExt cx="2170415" cy="2120890"/>
            </a:xfrm>
          </p:grpSpPr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F781DE03-3FCE-66F8-DA9B-96DBB7FE8CA1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82" name="Group 104">
                <a:extLst>
                  <a:ext uri="{FF2B5EF4-FFF2-40B4-BE49-F238E27FC236}">
                    <a16:creationId xmlns:a16="http://schemas.microsoft.com/office/drawing/2014/main" id="{2156CCD4-6E54-C3CB-4831-AF5BFEF81E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>
                  <a:extLst>
                    <a:ext uri="{FF2B5EF4-FFF2-40B4-BE49-F238E27FC236}">
                      <a16:creationId xmlns:a16="http://schemas.microsoft.com/office/drawing/2014/main" id="{7BFE737C-371F-CB16-D0E6-3E0721B36747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Rectangle 496">
                  <a:extLst>
                    <a:ext uri="{FF2B5EF4-FFF2-40B4-BE49-F238E27FC236}">
                      <a16:creationId xmlns:a16="http://schemas.microsoft.com/office/drawing/2014/main" id="{41D992AD-D910-A872-B224-4C197A372829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8" name="Oval 497">
                  <a:extLst>
                    <a:ext uri="{FF2B5EF4-FFF2-40B4-BE49-F238E27FC236}">
                      <a16:creationId xmlns:a16="http://schemas.microsoft.com/office/drawing/2014/main" id="{B9DFECDA-508E-44CD-058B-01336B570627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499" name="Straight Connector 498">
                  <a:extLst>
                    <a:ext uri="{FF2B5EF4-FFF2-40B4-BE49-F238E27FC236}">
                      <a16:creationId xmlns:a16="http://schemas.microsoft.com/office/drawing/2014/main" id="{8EC527C4-332F-7519-D318-F57C9E1366D8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0385B10F-AB96-6E7C-5BD7-F7A1E1A719C1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>
                <a:extLst>
                  <a:ext uri="{FF2B5EF4-FFF2-40B4-BE49-F238E27FC236}">
                    <a16:creationId xmlns:a16="http://schemas.microsoft.com/office/drawing/2014/main" id="{1A0F4FB3-AA31-7086-437E-C87B113BBB95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2A370688-B31C-1F59-11F4-F9E3967E6F5B}"/>
                  </a:ext>
                </a:extLst>
              </p:cNvPr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4A355097-926C-0661-0876-F1337B130CD2}"/>
                  </a:ext>
                </a:extLst>
              </p:cNvPr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>
                <a:extLst>
                  <a:ext uri="{FF2B5EF4-FFF2-40B4-BE49-F238E27FC236}">
                    <a16:creationId xmlns:a16="http://schemas.microsoft.com/office/drawing/2014/main" id="{81EBFA33-835B-C588-BE26-010057EF74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>
                  <a:extLst>
                    <a:ext uri="{FF2B5EF4-FFF2-40B4-BE49-F238E27FC236}">
                      <a16:creationId xmlns:a16="http://schemas.microsoft.com/office/drawing/2014/main" id="{EB01121B-161C-5202-8E0A-B888C5290C5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tangle 487">
                  <a:extLst>
                    <a:ext uri="{FF2B5EF4-FFF2-40B4-BE49-F238E27FC236}">
                      <a16:creationId xmlns:a16="http://schemas.microsoft.com/office/drawing/2014/main" id="{50ECAA4A-4839-AAF8-917B-CF0B2B072E0B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Oval 488">
                  <a:extLst>
                    <a:ext uri="{FF2B5EF4-FFF2-40B4-BE49-F238E27FC236}">
                      <a16:creationId xmlns:a16="http://schemas.microsoft.com/office/drawing/2014/main" id="{D5191F7B-08F0-5EAC-AE77-FA46BCE85483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F50F6FAB-B571-90A6-A638-20D5C4DF50D8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513B97E7-ED0C-398D-2AD3-CCA3093C6558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8F46555C-326C-1ED1-4C4F-B258F0C51620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77E358A1-E36C-FF82-3AF5-E794AAAE59E6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494" name="Straight Connector 493">
                  <a:extLst>
                    <a:ext uri="{FF2B5EF4-FFF2-40B4-BE49-F238E27FC236}">
                      <a16:creationId xmlns:a16="http://schemas.microsoft.com/office/drawing/2014/main" id="{5273AB29-08AB-C259-3AD4-101E116F06C5}"/>
                    </a:ext>
                  </a:extLst>
                </p:cNvPr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>
                  <a:extLst>
                    <a:ext uri="{FF2B5EF4-FFF2-40B4-BE49-F238E27FC236}">
                      <a16:creationId xmlns:a16="http://schemas.microsoft.com/office/drawing/2014/main" id="{8B5E87F4-6F66-C981-7DF9-0975FFF3519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9CC40AB4-29EE-8E79-33F7-ABFB579265D1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2161916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7638FEFE-4397-2810-3BEC-9DC31EFC71F2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dest</a:t>
                </a: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F8BF18EA-BECD-19C9-75DE-2463171216E5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interface</a:t>
                </a:r>
              </a:p>
            </p:txBody>
          </p: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341767E4-740D-5021-4E81-6B942A20E172}"/>
                  </a:ext>
                </a:extLst>
              </p:cNvPr>
              <p:cNvCxnSpPr/>
              <p:nvPr/>
            </p:nvCxnSpPr>
            <p:spPr bwMode="auto">
              <a:xfrm>
                <a:off x="1269170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4C351194-170F-A15F-5323-A491E2A4B3C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>
                <a:extLst>
                  <a:ext uri="{FF2B5EF4-FFF2-40B4-BE49-F238E27FC236}">
                    <a16:creationId xmlns:a16="http://schemas.microsoft.com/office/drawing/2014/main" id="{0B5C3896-C928-ED72-2043-313C6642D9C9}"/>
                  </a:ext>
                </a:extLst>
              </p:cNvPr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  <p:sp>
            <p:nvSpPr>
              <p:cNvPr id="478" name="TextBox 477">
                <a:extLst>
                  <a:ext uri="{FF2B5EF4-FFF2-40B4-BE49-F238E27FC236}">
                    <a16:creationId xmlns:a16="http://schemas.microsoft.com/office/drawing/2014/main" id="{ABB928A4-6552-51D6-4884-2F25AB055F17}"/>
                  </a:ext>
                </a:extLst>
              </p:cNvPr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X</a:t>
                </a:r>
              </a:p>
            </p:txBody>
          </p:sp>
          <p:sp>
            <p:nvSpPr>
              <p:cNvPr id="479" name="TextBox 478">
                <a:extLst>
                  <a:ext uri="{FF2B5EF4-FFF2-40B4-BE49-F238E27FC236}">
                    <a16:creationId xmlns:a16="http://schemas.microsoft.com/office/drawing/2014/main" id="{7CA3CD43-0B78-5CA0-1BD2-3C47CA130938}"/>
                  </a:ext>
                </a:extLst>
              </p:cNvPr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  <p:sp>
            <p:nvSpPr>
              <p:cNvPr id="480" name="TextBox 479">
                <a:extLst>
                  <a:ext uri="{FF2B5EF4-FFF2-40B4-BE49-F238E27FC236}">
                    <a16:creationId xmlns:a16="http://schemas.microsoft.com/office/drawing/2014/main" id="{4BF86EEE-DBFE-5D86-523B-EFCB250487E7}"/>
                  </a:ext>
                </a:extLst>
              </p:cNvPr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2</a:t>
                </a:r>
              </a:p>
            </p:txBody>
          </p:sp>
        </p:grpSp>
      </p:grpSp>
      <p:sp>
        <p:nvSpPr>
          <p:cNvPr id="267" name="Rectangle 4">
            <a:extLst>
              <a:ext uri="{FF2B5EF4-FFF2-40B4-BE49-F238E27FC236}">
                <a16:creationId xmlns:a16="http://schemas.microsoft.com/office/drawing/2014/main" id="{96F59655-1BE0-9B9F-0A39-B6E246459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7781" y="5828603"/>
            <a:ext cx="4993774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/>
              </a:rPr>
              <a:t>1a: OSPF intra-domain routing: to get to 1c, forward over outgoing local interface 2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44ADB7CF-5B2C-2258-69B4-5461A92EDB26}"/>
              </a:ext>
            </a:extLst>
          </p:cNvPr>
          <p:cNvGrpSpPr/>
          <p:nvPr/>
        </p:nvGrpSpPr>
        <p:grpSpPr>
          <a:xfrm>
            <a:off x="1149470" y="2245331"/>
            <a:ext cx="474928" cy="686044"/>
            <a:chOff x="1149470" y="2245331"/>
            <a:chExt cx="474928" cy="686044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3D6BAA7-8997-CE14-A443-187D1960C788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5698C079-3925-D1BE-DA62-4E261F1C5552}"/>
                </a:ext>
              </a:extLst>
            </p:cNvPr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</p:grp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2C3E101-C433-BFA6-A74A-ABF5FFFD6747}"/>
              </a:ext>
            </a:extLst>
          </p:cNvPr>
          <p:cNvCxnSpPr/>
          <p:nvPr/>
        </p:nvCxnSpPr>
        <p:spPr bwMode="auto">
          <a:xfrm>
            <a:off x="1144952" y="2748406"/>
            <a:ext cx="315088" cy="24154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F4D3C4F3-4075-BFAA-F95B-3DF92A71F9D0}"/>
              </a:ext>
            </a:extLst>
          </p:cNvPr>
          <p:cNvCxnSpPr/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E7F3344-F9E2-DA69-C97C-05E01B7B6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3419342-3C19-5416-F922-8F1EA4315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-210325"/>
            <a:ext cx="820029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000090"/>
                </a:solidFill>
                <a:latin typeface="+mj-lt"/>
                <a:ea typeface="ＭＳ Ｐゴシック" charset="-128"/>
                <a:cs typeface="ＭＳ Ｐゴシック" charset="-128"/>
              </a:defRPr>
            </a:lvl1pPr>
            <a:lvl2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2pPr>
            <a:lvl3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3pPr>
            <a:lvl4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4pPr>
            <a:lvl5pPr algn="ctr" defTabSz="457200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5pPr>
            <a:lvl6pPr marL="4572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6pPr>
            <a:lvl7pPr marL="9144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7pPr>
            <a:lvl8pPr marL="13716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8pPr>
            <a:lvl9pPr marL="1828800" algn="ctr" defTabSz="457200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charset="-128"/>
                <a:cs typeface="+mj-cs"/>
              </a:rPr>
              <a:t>BGP, OSPF, forwarding table entries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90"/>
              </a:solidFill>
              <a:effectLst/>
              <a:uLnTx/>
              <a:uFillTx/>
              <a:latin typeface="Calibri"/>
              <a:ea typeface="ＭＳ Ｐゴシック" charset="-128"/>
              <a:cs typeface="+mj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7D13E4-2B75-EBCF-4672-280F56B22079}"/>
              </a:ext>
            </a:extLst>
          </p:cNvPr>
          <p:cNvSpPr txBox="1"/>
          <p:nvPr/>
        </p:nvSpPr>
        <p:spPr>
          <a:xfrm>
            <a:off x="46158" y="752043"/>
            <a:ext cx="90978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Q: how does router set forwarding table entry to distant prefix?</a:t>
            </a:r>
          </a:p>
        </p:txBody>
      </p:sp>
    </p:spTree>
    <p:extLst>
      <p:ext uri="{BB962C8B-B14F-4D97-AF65-F5344CB8AC3E}">
        <p14:creationId xmlns:p14="http://schemas.microsoft.com/office/powerpoint/2010/main" val="2130931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A3325-110C-3EBF-204D-E3A1AEAD4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lide Number Placeholder 4">
            <a:extLst>
              <a:ext uri="{FF2B5EF4-FFF2-40B4-BE49-F238E27FC236}">
                <a16:creationId xmlns:a16="http://schemas.microsoft.com/office/drawing/2014/main" id="{BDC69ACE-215F-A069-459D-B62056A893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E9C654-6790-3544-B47C-ACAA172E2A7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5154" name="Text Box 82">
            <a:extLst>
              <a:ext uri="{FF2B5EF4-FFF2-40B4-BE49-F238E27FC236}">
                <a16:creationId xmlns:a16="http://schemas.microsoft.com/office/drawing/2014/main" id="{0667EACC-9C28-BFD3-3D3E-AEEEA056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724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153" name="Text Box 81">
            <a:extLst>
              <a:ext uri="{FF2B5EF4-FFF2-40B4-BE49-F238E27FC236}">
                <a16:creationId xmlns:a16="http://schemas.microsoft.com/office/drawing/2014/main" id="{9CC8D297-D227-E69C-8336-F80ACC392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81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074" name="AutoShape 2">
            <a:extLst>
              <a:ext uri="{FF2B5EF4-FFF2-40B4-BE49-F238E27FC236}">
                <a16:creationId xmlns:a16="http://schemas.microsoft.com/office/drawing/2014/main" id="{CE7FDD03-3D00-E467-771C-77600E36E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15240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5" name="AutoShape 3">
            <a:extLst>
              <a:ext uri="{FF2B5EF4-FFF2-40B4-BE49-F238E27FC236}">
                <a16:creationId xmlns:a16="http://schemas.microsoft.com/office/drawing/2014/main" id="{60FC8FBF-728A-7B32-91A6-669FE0357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5562600" cy="13716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6" name="Rectangle 4">
            <a:extLst>
              <a:ext uri="{FF2B5EF4-FFF2-40B4-BE49-F238E27FC236}">
                <a16:creationId xmlns:a16="http://schemas.microsoft.com/office/drawing/2014/main" id="{773EDD5C-730D-29A7-882B-BABD5C309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868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 sz="3200" dirty="0">
                <a:ea typeface="宋体" charset="0"/>
                <a:cs typeface="宋体" charset="0"/>
              </a:rPr>
              <a:t>Join EGP with IGP For Connectivity</a:t>
            </a:r>
          </a:p>
        </p:txBody>
      </p:sp>
      <p:sp>
        <p:nvSpPr>
          <p:cNvPr id="515077" name="Text Box 5">
            <a:extLst>
              <a:ext uri="{FF2B5EF4-FFF2-40B4-BE49-F238E27FC236}">
                <a16:creationId xmlns:a16="http://schemas.microsoft.com/office/drawing/2014/main" id="{267BB55B-C100-AA76-73A5-2E8E9883C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15078" name="Text Box 6">
            <a:extLst>
              <a:ext uri="{FF2B5EF4-FFF2-40B4-BE49-F238E27FC236}">
                <a16:creationId xmlns:a16="http://schemas.microsoft.com/office/drawing/2014/main" id="{3E0E3F20-B2ED-1FFA-996C-AC4092657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15079" name="Line 7">
            <a:extLst>
              <a:ext uri="{FF2B5EF4-FFF2-40B4-BE49-F238E27FC236}">
                <a16:creationId xmlns:a16="http://schemas.microsoft.com/office/drawing/2014/main" id="{4DC12CAD-D4A7-39E9-E8CF-3F2452D99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0" name="Picture 8">
            <a:extLst>
              <a:ext uri="{FF2B5EF4-FFF2-40B4-BE49-F238E27FC236}">
                <a16:creationId xmlns:a16="http://schemas.microsoft.com/office/drawing/2014/main" id="{21E35E5A-F6AF-450C-B22A-DC3ED711F31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15081" name="Picture 9">
            <a:extLst>
              <a:ext uri="{FF2B5EF4-FFF2-40B4-BE49-F238E27FC236}">
                <a16:creationId xmlns:a16="http://schemas.microsoft.com/office/drawing/2014/main" id="{9C56C153-7A63-14EE-55E8-9427098F1DC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2098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2" name="Text Box 10">
            <a:extLst>
              <a:ext uri="{FF2B5EF4-FFF2-40B4-BE49-F238E27FC236}">
                <a16:creationId xmlns:a16="http://schemas.microsoft.com/office/drawing/2014/main" id="{6AAAD4EA-23D2-8C3F-AEA5-3949BA637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71800"/>
            <a:ext cx="1295400" cy="396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515083" name="AutoShape 11">
            <a:extLst>
              <a:ext uri="{FF2B5EF4-FFF2-40B4-BE49-F238E27FC236}">
                <a16:creationId xmlns:a16="http://schemas.microsoft.com/office/drawing/2014/main" id="{CD8F5B26-D03F-C86B-8A7C-C36ED79ED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5908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84" name="Text Box 12">
            <a:extLst>
              <a:ext uri="{FF2B5EF4-FFF2-40B4-BE49-F238E27FC236}">
                <a16:creationId xmlns:a16="http://schemas.microsoft.com/office/drawing/2014/main" id="{B1EFFE8D-2976-76E8-9719-E282F9648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1752600"/>
            <a:ext cx="1920875" cy="39687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085" name="Text Box 13">
            <a:extLst>
              <a:ext uri="{FF2B5EF4-FFF2-40B4-BE49-F238E27FC236}">
                <a16:creationId xmlns:a16="http://schemas.microsoft.com/office/drawing/2014/main" id="{9EAE8067-37F4-DC3F-AAFC-5DAEAC35A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743200"/>
            <a:ext cx="1463675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087" name="Line 15">
            <a:extLst>
              <a:ext uri="{FF2B5EF4-FFF2-40B4-BE49-F238E27FC236}">
                <a16:creationId xmlns:a16="http://schemas.microsoft.com/office/drawing/2014/main" id="{2E9EE38B-32F1-0F33-E6F9-0B973B8333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8" name="Picture 16">
            <a:extLst>
              <a:ext uri="{FF2B5EF4-FFF2-40B4-BE49-F238E27FC236}">
                <a16:creationId xmlns:a16="http://schemas.microsoft.com/office/drawing/2014/main" id="{7FBDE5F8-75CE-5565-D625-36522F38D4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9" name="Freeform 17">
            <a:extLst>
              <a:ext uri="{FF2B5EF4-FFF2-40B4-BE49-F238E27FC236}">
                <a16:creationId xmlns:a16="http://schemas.microsoft.com/office/drawing/2014/main" id="{3E7ECA66-71CF-5B84-952A-16D5D20D081B}"/>
              </a:ext>
            </a:extLst>
          </p:cNvPr>
          <p:cNvSpPr>
            <a:spLocks/>
          </p:cNvSpPr>
          <p:nvPr/>
        </p:nvSpPr>
        <p:spPr bwMode="auto">
          <a:xfrm>
            <a:off x="3581400" y="1955800"/>
            <a:ext cx="1371600" cy="1066800"/>
          </a:xfrm>
          <a:custGeom>
            <a:avLst/>
            <a:gdLst>
              <a:gd name="T0" fmla="*/ 0 w 864"/>
              <a:gd name="T1" fmla="*/ 406400 h 672"/>
              <a:gd name="T2" fmla="*/ 304800 w 864"/>
              <a:gd name="T3" fmla="*/ 330200 h 672"/>
              <a:gd name="T4" fmla="*/ 381000 w 864"/>
              <a:gd name="T5" fmla="*/ 101600 h 672"/>
              <a:gd name="T6" fmla="*/ 838200 w 864"/>
              <a:gd name="T7" fmla="*/ 939800 h 672"/>
              <a:gd name="T8" fmla="*/ 838200 w 864"/>
              <a:gd name="T9" fmla="*/ 863600 h 672"/>
              <a:gd name="T10" fmla="*/ 1371600 w 864"/>
              <a:gd name="T11" fmla="*/ 482600 h 6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4" h="672">
                <a:moveTo>
                  <a:pt x="0" y="256"/>
                </a:moveTo>
                <a:cubicBezTo>
                  <a:pt x="76" y="248"/>
                  <a:pt x="152" y="240"/>
                  <a:pt x="192" y="208"/>
                </a:cubicBezTo>
                <a:cubicBezTo>
                  <a:pt x="232" y="176"/>
                  <a:pt x="184" y="0"/>
                  <a:pt x="240" y="64"/>
                </a:cubicBezTo>
                <a:cubicBezTo>
                  <a:pt x="296" y="128"/>
                  <a:pt x="480" y="512"/>
                  <a:pt x="528" y="592"/>
                </a:cubicBezTo>
                <a:cubicBezTo>
                  <a:pt x="576" y="672"/>
                  <a:pt x="472" y="592"/>
                  <a:pt x="528" y="544"/>
                </a:cubicBezTo>
                <a:cubicBezTo>
                  <a:pt x="584" y="496"/>
                  <a:pt x="808" y="344"/>
                  <a:pt x="864" y="304"/>
                </a:cubicBezTo>
              </a:path>
            </a:pathLst>
          </a:custGeom>
          <a:noFill/>
          <a:ln w="7620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515098" name="Picture 26">
            <a:extLst>
              <a:ext uri="{FF2B5EF4-FFF2-40B4-BE49-F238E27FC236}">
                <a16:creationId xmlns:a16="http://schemas.microsoft.com/office/drawing/2014/main" id="{ED25FDB6-C5E6-B39F-96D0-ADB90532E2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0574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6" name="AutoShape 14">
            <a:extLst>
              <a:ext uri="{FF2B5EF4-FFF2-40B4-BE49-F238E27FC236}">
                <a16:creationId xmlns:a16="http://schemas.microsoft.com/office/drawing/2014/main" id="{24CE6933-1AB2-69B5-C3FC-1C3716C0D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4384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3029" name="Group 61">
            <a:extLst>
              <a:ext uri="{FF2B5EF4-FFF2-40B4-BE49-F238E27FC236}">
                <a16:creationId xmlns:a16="http://schemas.microsoft.com/office/drawing/2014/main" id="{DE3D53E3-4345-6AD9-13E1-7EA3F8F9978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5334000"/>
            <a:ext cx="3429000" cy="1295400"/>
            <a:chOff x="192" y="3360"/>
            <a:chExt cx="2160" cy="816"/>
          </a:xfrm>
        </p:grpSpPr>
        <p:sp>
          <p:nvSpPr>
            <p:cNvPr id="515108" name="Text Box 36">
              <a:extLst>
                <a:ext uri="{FF2B5EF4-FFF2-40B4-BE49-F238E27FC236}">
                  <a16:creationId xmlns:a16="http://schemas.microsoft.com/office/drawing/2014/main" id="{059E9795-AA14-50CD-15DE-BE4B369C5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3360"/>
              <a:ext cx="576" cy="288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EGP</a:t>
              </a:r>
            </a:p>
          </p:txBody>
        </p:sp>
        <p:sp>
          <p:nvSpPr>
            <p:cNvPr id="515101" name="Rectangle 29">
              <a:extLst>
                <a:ext uri="{FF2B5EF4-FFF2-40B4-BE49-F238E27FC236}">
                  <a16:creationId xmlns:a16="http://schemas.microsoft.com/office/drawing/2014/main" id="{BA8B4783-37CA-EC91-6507-A61DB890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3600"/>
              <a:ext cx="1920" cy="576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2" name="Text Box 30">
              <a:extLst>
                <a:ext uri="{FF2B5EF4-FFF2-40B4-BE49-F238E27FC236}">
                  <a16:creationId xmlns:a16="http://schemas.microsoft.com/office/drawing/2014/main" id="{F2F006A0-1BC9-113D-9B43-AC0436F195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4" y="3840"/>
              <a:ext cx="92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192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</a:t>
              </a:r>
            </a:p>
          </p:txBody>
        </p:sp>
        <p:sp>
          <p:nvSpPr>
            <p:cNvPr id="515103" name="Text Box 31">
              <a:extLst>
                <a:ext uri="{FF2B5EF4-FFF2-40B4-BE49-F238E27FC236}">
                  <a16:creationId xmlns:a16="http://schemas.microsoft.com/office/drawing/2014/main" id="{BD69821B-2022-6AD0-34CF-89CC70CD2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3840"/>
              <a:ext cx="115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135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207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0/16</a:t>
              </a:r>
            </a:p>
          </p:txBody>
        </p:sp>
        <p:sp>
          <p:nvSpPr>
            <p:cNvPr id="515104" name="Line 32">
              <a:extLst>
                <a:ext uri="{FF2B5EF4-FFF2-40B4-BE49-F238E27FC236}">
                  <a16:creationId xmlns:a16="http://schemas.microsoft.com/office/drawing/2014/main" id="{A879BC0D-5AB2-211E-F795-AB575C51B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3840"/>
              <a:ext cx="172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5" name="Line 33">
              <a:extLst>
                <a:ext uri="{FF2B5EF4-FFF2-40B4-BE49-F238E27FC236}">
                  <a16:creationId xmlns:a16="http://schemas.microsoft.com/office/drawing/2014/main" id="{1B5DDDC4-96E5-C373-A081-80CCB43E80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056" y="3936"/>
              <a:ext cx="48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6" name="Text Box 34">
              <a:extLst>
                <a:ext uri="{FF2B5EF4-FFF2-40B4-BE49-F238E27FC236}">
                  <a16:creationId xmlns:a16="http://schemas.microsoft.com/office/drawing/2014/main" id="{51C2F915-F308-C2FB-BC8E-0D25C923B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destination</a:t>
              </a:r>
            </a:p>
          </p:txBody>
        </p:sp>
        <p:sp>
          <p:nvSpPr>
            <p:cNvPr id="515107" name="Text Box 35">
              <a:extLst>
                <a:ext uri="{FF2B5EF4-FFF2-40B4-BE49-F238E27FC236}">
                  <a16:creationId xmlns:a16="http://schemas.microsoft.com/office/drawing/2014/main" id="{450499B0-12E5-402C-4D48-7AF75EB46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next hop</a:t>
              </a:r>
            </a:p>
          </p:txBody>
        </p:sp>
      </p:grpSp>
      <p:sp>
        <p:nvSpPr>
          <p:cNvPr id="515112" name="Rectangle 40">
            <a:extLst>
              <a:ext uri="{FF2B5EF4-FFF2-40B4-BE49-F238E27FC236}">
                <a16:creationId xmlns:a16="http://schemas.microsoft.com/office/drawing/2014/main" id="{A82A8CCF-36E6-2FAE-32F1-F54DEF967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962400"/>
            <a:ext cx="2971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3" name="Text Box 41">
            <a:extLst>
              <a:ext uri="{FF2B5EF4-FFF2-40B4-BE49-F238E27FC236}">
                <a16:creationId xmlns:a16="http://schemas.microsoft.com/office/drawing/2014/main" id="{BDC87B89-3506-DD38-7796-28547CBB6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4343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14" name="Text Box 42">
            <a:extLst>
              <a:ext uri="{FF2B5EF4-FFF2-40B4-BE49-F238E27FC236}">
                <a16:creationId xmlns:a16="http://schemas.microsoft.com/office/drawing/2014/main" id="{6343D4E9-447D-06F1-A00D-A9CF5BBE1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343400"/>
            <a:ext cx="15240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15" name="Line 43">
            <a:extLst>
              <a:ext uri="{FF2B5EF4-FFF2-40B4-BE49-F238E27FC236}">
                <a16:creationId xmlns:a16="http://schemas.microsoft.com/office/drawing/2014/main" id="{8EE33E8B-85A7-98AB-2B6B-1FEE673D74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4343400"/>
            <a:ext cx="2743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6" name="Line 44">
            <a:extLst>
              <a:ext uri="{FF2B5EF4-FFF2-40B4-BE49-F238E27FC236}">
                <a16:creationId xmlns:a16="http://schemas.microsoft.com/office/drawing/2014/main" id="{34BDCE1A-BBC8-129D-4033-78D841433CB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447800" y="4495800"/>
            <a:ext cx="762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7" name="Text Box 45">
            <a:extLst>
              <a:ext uri="{FF2B5EF4-FFF2-40B4-BE49-F238E27FC236}">
                <a16:creationId xmlns:a16="http://schemas.microsoft.com/office/drawing/2014/main" id="{65F7A5A4-163F-2245-6EC3-FB9BF4E87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18" name="Text Box 46">
            <a:extLst>
              <a:ext uri="{FF2B5EF4-FFF2-40B4-BE49-F238E27FC236}">
                <a16:creationId xmlns:a16="http://schemas.microsoft.com/office/drawing/2014/main" id="{B2C4D987-1A23-595B-8198-D426324D2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19" name="Rectangle 47">
            <a:extLst>
              <a:ext uri="{FF2B5EF4-FFF2-40B4-BE49-F238E27FC236}">
                <a16:creationId xmlns:a16="http://schemas.microsoft.com/office/drawing/2014/main" id="{C10A5EF8-30DA-73C1-5460-8BF3421F9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219200"/>
            <a:ext cx="221297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192.0.2.1</a:t>
            </a:r>
          </a:p>
        </p:txBody>
      </p:sp>
      <p:sp>
        <p:nvSpPr>
          <p:cNvPr id="515120" name="AutoShape 48">
            <a:extLst>
              <a:ext uri="{FF2B5EF4-FFF2-40B4-BE49-F238E27FC236}">
                <a16:creationId xmlns:a16="http://schemas.microsoft.com/office/drawing/2014/main" id="{3C487996-81B0-0082-B639-0BF35B457205}"/>
              </a:ext>
            </a:extLst>
          </p:cNvPr>
          <p:cNvSpPr>
            <a:spLocks noChangeArrowheads="1"/>
          </p:cNvSpPr>
          <p:nvPr/>
        </p:nvSpPr>
        <p:spPr bwMode="auto">
          <a:xfrm rot="1437296">
            <a:off x="5326063" y="1477963"/>
            <a:ext cx="1676400" cy="533400"/>
          </a:xfrm>
          <a:prstGeom prst="leftArrow">
            <a:avLst>
              <a:gd name="adj1" fmla="val 50000"/>
              <a:gd name="adj2" fmla="val 78571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1" name="AutoShape 49">
            <a:extLst>
              <a:ext uri="{FF2B5EF4-FFF2-40B4-BE49-F238E27FC236}">
                <a16:creationId xmlns:a16="http://schemas.microsoft.com/office/drawing/2014/main" id="{B8F26A40-668A-30E1-BC97-107083F1489F}"/>
              </a:ext>
            </a:extLst>
          </p:cNvPr>
          <p:cNvSpPr>
            <a:spLocks noChangeArrowheads="1"/>
          </p:cNvSpPr>
          <p:nvPr/>
        </p:nvSpPr>
        <p:spPr bwMode="auto">
          <a:xfrm rot="-1217084">
            <a:off x="1524000" y="1524000"/>
            <a:ext cx="1524000" cy="533400"/>
          </a:xfrm>
          <a:prstGeom prst="leftArrow">
            <a:avLst>
              <a:gd name="adj1" fmla="val 50000"/>
              <a:gd name="adj2" fmla="val 71429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2" name="Text Box 50">
            <a:extLst>
              <a:ext uri="{FF2B5EF4-FFF2-40B4-BE49-F238E27FC236}">
                <a16:creationId xmlns:a16="http://schemas.microsoft.com/office/drawing/2014/main" id="{FBDD460D-9445-F654-DB06-AFAE583AD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1524000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23" name="AutoShape 51">
            <a:extLst>
              <a:ext uri="{FF2B5EF4-FFF2-40B4-BE49-F238E27FC236}">
                <a16:creationId xmlns:a16="http://schemas.microsoft.com/office/drawing/2014/main" id="{15623E6B-2874-76EA-4F18-3555D106C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04800" cy="762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6" name="Rectangle 64">
            <a:extLst>
              <a:ext uri="{FF2B5EF4-FFF2-40B4-BE49-F238E27FC236}">
                <a16:creationId xmlns:a16="http://schemas.microsoft.com/office/drawing/2014/main" id="{58611651-9C69-5A9B-E13B-7ED0316F2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105400"/>
            <a:ext cx="3581400" cy="12192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8" name="Text Box 66">
            <a:extLst>
              <a:ext uri="{FF2B5EF4-FFF2-40B4-BE49-F238E27FC236}">
                <a16:creationId xmlns:a16="http://schemas.microsoft.com/office/drawing/2014/main" id="{0651504F-DF61-8F34-602C-D5EAE29C3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486400"/>
            <a:ext cx="18288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139" name="Line 67">
            <a:extLst>
              <a:ext uri="{FF2B5EF4-FFF2-40B4-BE49-F238E27FC236}">
                <a16:creationId xmlns:a16="http://schemas.microsoft.com/office/drawing/2014/main" id="{6BD9B49D-A3EB-50A8-5DD0-D83069B47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5486400"/>
            <a:ext cx="3200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0" name="Line 68">
            <a:extLst>
              <a:ext uri="{FF2B5EF4-FFF2-40B4-BE49-F238E27FC236}">
                <a16:creationId xmlns:a16="http://schemas.microsoft.com/office/drawing/2014/main" id="{5052B08B-A8F4-A47C-212A-5FB20F1407A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715000" y="57150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1" name="Text Box 69">
            <a:extLst>
              <a:ext uri="{FF2B5EF4-FFF2-40B4-BE49-F238E27FC236}">
                <a16:creationId xmlns:a16="http://schemas.microsoft.com/office/drawing/2014/main" id="{38F782F3-8F2D-F3F7-9F55-FFF6259D7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42" name="Text Box 70">
            <a:extLst>
              <a:ext uri="{FF2B5EF4-FFF2-40B4-BE49-F238E27FC236}">
                <a16:creationId xmlns:a16="http://schemas.microsoft.com/office/drawing/2014/main" id="{E9C50CBF-EC45-26C1-A6D8-34A99EE1A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43" name="Text Box 71">
            <a:extLst>
              <a:ext uri="{FF2B5EF4-FFF2-40B4-BE49-F238E27FC236}">
                <a16:creationId xmlns:a16="http://schemas.microsoft.com/office/drawing/2014/main" id="{E170E844-1259-BE09-D7C2-E8F79328E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626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46" name="Text Box 74">
            <a:extLst>
              <a:ext uri="{FF2B5EF4-FFF2-40B4-BE49-F238E27FC236}">
                <a16:creationId xmlns:a16="http://schemas.microsoft.com/office/drawing/2014/main" id="{6902442E-F7D7-C756-4805-21BF03EFED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00600"/>
            <a:ext cx="4524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+</a:t>
            </a:r>
          </a:p>
        </p:txBody>
      </p:sp>
      <p:sp>
        <p:nvSpPr>
          <p:cNvPr id="515147" name="AutoShape 75">
            <a:extLst>
              <a:ext uri="{FF2B5EF4-FFF2-40B4-BE49-F238E27FC236}">
                <a16:creationId xmlns:a16="http://schemas.microsoft.com/office/drawing/2014/main" id="{4C8DCCDE-902F-D884-8515-588E2CD5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762000" cy="609600"/>
          </a:xfrm>
          <a:prstGeom prst="rightArrow">
            <a:avLst>
              <a:gd name="adj1" fmla="val 50000"/>
              <a:gd name="adj2" fmla="val 31250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515150" name="Text Box 78">
            <a:extLst>
              <a:ext uri="{FF2B5EF4-FFF2-40B4-BE49-F238E27FC236}">
                <a16:creationId xmlns:a16="http://schemas.microsoft.com/office/drawing/2014/main" id="{8A8150BB-1988-2655-BF1A-56FA44678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867400"/>
            <a:ext cx="17526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51" name="Text Box 79">
            <a:extLst>
              <a:ext uri="{FF2B5EF4-FFF2-40B4-BE49-F238E27FC236}">
                <a16:creationId xmlns:a16="http://schemas.microsoft.com/office/drawing/2014/main" id="{2FD00C02-65D7-0724-4D78-A045202D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867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55" name="Freeform 83">
            <a:extLst>
              <a:ext uri="{FF2B5EF4-FFF2-40B4-BE49-F238E27FC236}">
                <a16:creationId xmlns:a16="http://schemas.microsoft.com/office/drawing/2014/main" id="{69251C87-3A48-D993-32EB-55115A6359E6}"/>
              </a:ext>
            </a:extLst>
          </p:cNvPr>
          <p:cNvSpPr>
            <a:spLocks/>
          </p:cNvSpPr>
          <p:nvPr/>
        </p:nvSpPr>
        <p:spPr bwMode="auto">
          <a:xfrm>
            <a:off x="76200" y="1981200"/>
            <a:ext cx="8305800" cy="4826000"/>
          </a:xfrm>
          <a:custGeom>
            <a:avLst/>
            <a:gdLst>
              <a:gd name="T0" fmla="*/ 1066800 w 5232"/>
              <a:gd name="T1" fmla="*/ 76200 h 3040"/>
              <a:gd name="T2" fmla="*/ 762000 w 5232"/>
              <a:gd name="T3" fmla="*/ 533400 h 3040"/>
              <a:gd name="T4" fmla="*/ 533400 w 5232"/>
              <a:gd name="T5" fmla="*/ 838200 h 3040"/>
              <a:gd name="T6" fmla="*/ 228600 w 5232"/>
              <a:gd name="T7" fmla="*/ 1295400 h 3040"/>
              <a:gd name="T8" fmla="*/ 76200 w 5232"/>
              <a:gd name="T9" fmla="*/ 1600200 h 3040"/>
              <a:gd name="T10" fmla="*/ 76200 w 5232"/>
              <a:gd name="T11" fmla="*/ 2209800 h 3040"/>
              <a:gd name="T12" fmla="*/ 0 w 5232"/>
              <a:gd name="T13" fmla="*/ 2590800 h 3040"/>
              <a:gd name="T14" fmla="*/ 76200 w 5232"/>
              <a:gd name="T15" fmla="*/ 3048000 h 3040"/>
              <a:gd name="T16" fmla="*/ 152400 w 5232"/>
              <a:gd name="T17" fmla="*/ 3505200 h 3040"/>
              <a:gd name="T18" fmla="*/ 76200 w 5232"/>
              <a:gd name="T19" fmla="*/ 3886200 h 3040"/>
              <a:gd name="T20" fmla="*/ 76200 w 5232"/>
              <a:gd name="T21" fmla="*/ 4267200 h 3040"/>
              <a:gd name="T22" fmla="*/ 152400 w 5232"/>
              <a:gd name="T23" fmla="*/ 4648200 h 3040"/>
              <a:gd name="T24" fmla="*/ 533400 w 5232"/>
              <a:gd name="T25" fmla="*/ 4800600 h 3040"/>
              <a:gd name="T26" fmla="*/ 1143000 w 5232"/>
              <a:gd name="T27" fmla="*/ 4800600 h 3040"/>
              <a:gd name="T28" fmla="*/ 1828800 w 5232"/>
              <a:gd name="T29" fmla="*/ 4800600 h 3040"/>
              <a:gd name="T30" fmla="*/ 2590800 w 5232"/>
              <a:gd name="T31" fmla="*/ 4724400 h 3040"/>
              <a:gd name="T32" fmla="*/ 3124200 w 5232"/>
              <a:gd name="T33" fmla="*/ 4800600 h 3040"/>
              <a:gd name="T34" fmla="*/ 3733800 w 5232"/>
              <a:gd name="T35" fmla="*/ 4648200 h 3040"/>
              <a:gd name="T36" fmla="*/ 4191000 w 5232"/>
              <a:gd name="T37" fmla="*/ 4495800 h 3040"/>
              <a:gd name="T38" fmla="*/ 5181600 w 5232"/>
              <a:gd name="T39" fmla="*/ 4572000 h 3040"/>
              <a:gd name="T40" fmla="*/ 6248400 w 5232"/>
              <a:gd name="T41" fmla="*/ 4572000 h 3040"/>
              <a:gd name="T42" fmla="*/ 7010400 w 5232"/>
              <a:gd name="T43" fmla="*/ 4572000 h 3040"/>
              <a:gd name="T44" fmla="*/ 8001000 w 5232"/>
              <a:gd name="T45" fmla="*/ 4495800 h 3040"/>
              <a:gd name="T46" fmla="*/ 8229600 w 5232"/>
              <a:gd name="T47" fmla="*/ 4343400 h 3040"/>
              <a:gd name="T48" fmla="*/ 8305800 w 5232"/>
              <a:gd name="T49" fmla="*/ 3886200 h 3040"/>
              <a:gd name="T50" fmla="*/ 8229600 w 5232"/>
              <a:gd name="T51" fmla="*/ 3276600 h 3040"/>
              <a:gd name="T52" fmla="*/ 8153400 w 5232"/>
              <a:gd name="T53" fmla="*/ 2819400 h 3040"/>
              <a:gd name="T54" fmla="*/ 7543800 w 5232"/>
              <a:gd name="T55" fmla="*/ 2438400 h 3040"/>
              <a:gd name="T56" fmla="*/ 6477000 w 5232"/>
              <a:gd name="T57" fmla="*/ 2362200 h 3040"/>
              <a:gd name="T58" fmla="*/ 5791200 w 5232"/>
              <a:gd name="T59" fmla="*/ 2362200 h 3040"/>
              <a:gd name="T60" fmla="*/ 5029200 w 5232"/>
              <a:gd name="T61" fmla="*/ 2438400 h 3040"/>
              <a:gd name="T62" fmla="*/ 4343400 w 5232"/>
              <a:gd name="T63" fmla="*/ 2438400 h 3040"/>
              <a:gd name="T64" fmla="*/ 3581400 w 5232"/>
              <a:gd name="T65" fmla="*/ 2438400 h 3040"/>
              <a:gd name="T66" fmla="*/ 3352800 w 5232"/>
              <a:gd name="T67" fmla="*/ 2209800 h 3040"/>
              <a:gd name="T68" fmla="*/ 3276600 w 5232"/>
              <a:gd name="T69" fmla="*/ 1981200 h 3040"/>
              <a:gd name="T70" fmla="*/ 3124200 w 5232"/>
              <a:gd name="T71" fmla="*/ 1600200 h 3040"/>
              <a:gd name="T72" fmla="*/ 2590800 w 5232"/>
              <a:gd name="T73" fmla="*/ 1295400 h 3040"/>
              <a:gd name="T74" fmla="*/ 1905000 w 5232"/>
              <a:gd name="T75" fmla="*/ 1295400 h 3040"/>
              <a:gd name="T76" fmla="*/ 1752600 w 5232"/>
              <a:gd name="T77" fmla="*/ 990600 h 3040"/>
              <a:gd name="T78" fmla="*/ 1752600 w 5232"/>
              <a:gd name="T79" fmla="*/ 533400 h 3040"/>
              <a:gd name="T80" fmla="*/ 1676400 w 5232"/>
              <a:gd name="T81" fmla="*/ 152400 h 3040"/>
              <a:gd name="T82" fmla="*/ 1371600 w 5232"/>
              <a:gd name="T83" fmla="*/ 76200 h 3040"/>
              <a:gd name="T84" fmla="*/ 1066800 w 5232"/>
              <a:gd name="T85" fmla="*/ 76200 h 30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232" h="3040">
                <a:moveTo>
                  <a:pt x="672" y="48"/>
                </a:moveTo>
                <a:cubicBezTo>
                  <a:pt x="608" y="96"/>
                  <a:pt x="536" y="256"/>
                  <a:pt x="480" y="336"/>
                </a:cubicBezTo>
                <a:cubicBezTo>
                  <a:pt x="424" y="416"/>
                  <a:pt x="392" y="448"/>
                  <a:pt x="336" y="528"/>
                </a:cubicBezTo>
                <a:cubicBezTo>
                  <a:pt x="280" y="608"/>
                  <a:pt x="192" y="736"/>
                  <a:pt x="144" y="816"/>
                </a:cubicBezTo>
                <a:cubicBezTo>
                  <a:pt x="96" y="896"/>
                  <a:pt x="64" y="912"/>
                  <a:pt x="48" y="1008"/>
                </a:cubicBezTo>
                <a:cubicBezTo>
                  <a:pt x="32" y="1104"/>
                  <a:pt x="56" y="1288"/>
                  <a:pt x="48" y="1392"/>
                </a:cubicBezTo>
                <a:cubicBezTo>
                  <a:pt x="40" y="1496"/>
                  <a:pt x="0" y="1544"/>
                  <a:pt x="0" y="1632"/>
                </a:cubicBezTo>
                <a:cubicBezTo>
                  <a:pt x="0" y="1720"/>
                  <a:pt x="32" y="1824"/>
                  <a:pt x="48" y="1920"/>
                </a:cubicBezTo>
                <a:cubicBezTo>
                  <a:pt x="64" y="2016"/>
                  <a:pt x="96" y="2120"/>
                  <a:pt x="96" y="2208"/>
                </a:cubicBezTo>
                <a:cubicBezTo>
                  <a:pt x="96" y="2296"/>
                  <a:pt x="56" y="2368"/>
                  <a:pt x="48" y="2448"/>
                </a:cubicBezTo>
                <a:cubicBezTo>
                  <a:pt x="40" y="2528"/>
                  <a:pt x="40" y="2608"/>
                  <a:pt x="48" y="2688"/>
                </a:cubicBezTo>
                <a:cubicBezTo>
                  <a:pt x="56" y="2768"/>
                  <a:pt x="48" y="2872"/>
                  <a:pt x="96" y="2928"/>
                </a:cubicBezTo>
                <a:cubicBezTo>
                  <a:pt x="144" y="2984"/>
                  <a:pt x="232" y="3008"/>
                  <a:pt x="336" y="3024"/>
                </a:cubicBezTo>
                <a:cubicBezTo>
                  <a:pt x="440" y="3040"/>
                  <a:pt x="584" y="3024"/>
                  <a:pt x="720" y="3024"/>
                </a:cubicBezTo>
                <a:cubicBezTo>
                  <a:pt x="856" y="3024"/>
                  <a:pt x="1000" y="3032"/>
                  <a:pt x="1152" y="3024"/>
                </a:cubicBezTo>
                <a:cubicBezTo>
                  <a:pt x="1304" y="3016"/>
                  <a:pt x="1496" y="2976"/>
                  <a:pt x="1632" y="2976"/>
                </a:cubicBezTo>
                <a:cubicBezTo>
                  <a:pt x="1768" y="2976"/>
                  <a:pt x="1848" y="3032"/>
                  <a:pt x="1968" y="3024"/>
                </a:cubicBezTo>
                <a:cubicBezTo>
                  <a:pt x="2088" y="3016"/>
                  <a:pt x="2240" y="2960"/>
                  <a:pt x="2352" y="2928"/>
                </a:cubicBezTo>
                <a:cubicBezTo>
                  <a:pt x="2464" y="2896"/>
                  <a:pt x="2488" y="2840"/>
                  <a:pt x="2640" y="2832"/>
                </a:cubicBezTo>
                <a:cubicBezTo>
                  <a:pt x="2792" y="2824"/>
                  <a:pt x="3048" y="2872"/>
                  <a:pt x="3264" y="2880"/>
                </a:cubicBezTo>
                <a:cubicBezTo>
                  <a:pt x="3480" y="2888"/>
                  <a:pt x="3744" y="2880"/>
                  <a:pt x="3936" y="2880"/>
                </a:cubicBezTo>
                <a:cubicBezTo>
                  <a:pt x="4128" y="2880"/>
                  <a:pt x="4232" y="2888"/>
                  <a:pt x="4416" y="2880"/>
                </a:cubicBezTo>
                <a:cubicBezTo>
                  <a:pt x="4600" y="2872"/>
                  <a:pt x="4912" y="2856"/>
                  <a:pt x="5040" y="2832"/>
                </a:cubicBezTo>
                <a:cubicBezTo>
                  <a:pt x="5168" y="2808"/>
                  <a:pt x="5152" y="2800"/>
                  <a:pt x="5184" y="2736"/>
                </a:cubicBezTo>
                <a:cubicBezTo>
                  <a:pt x="5216" y="2672"/>
                  <a:pt x="5232" y="2560"/>
                  <a:pt x="5232" y="2448"/>
                </a:cubicBezTo>
                <a:cubicBezTo>
                  <a:pt x="5232" y="2336"/>
                  <a:pt x="5200" y="2176"/>
                  <a:pt x="5184" y="2064"/>
                </a:cubicBezTo>
                <a:cubicBezTo>
                  <a:pt x="5168" y="1952"/>
                  <a:pt x="5208" y="1864"/>
                  <a:pt x="5136" y="1776"/>
                </a:cubicBezTo>
                <a:cubicBezTo>
                  <a:pt x="5064" y="1688"/>
                  <a:pt x="4928" y="1584"/>
                  <a:pt x="4752" y="1536"/>
                </a:cubicBezTo>
                <a:cubicBezTo>
                  <a:pt x="4576" y="1488"/>
                  <a:pt x="4264" y="1496"/>
                  <a:pt x="4080" y="1488"/>
                </a:cubicBezTo>
                <a:cubicBezTo>
                  <a:pt x="3896" y="1480"/>
                  <a:pt x="3800" y="1480"/>
                  <a:pt x="3648" y="1488"/>
                </a:cubicBezTo>
                <a:cubicBezTo>
                  <a:pt x="3496" y="1496"/>
                  <a:pt x="3320" y="1528"/>
                  <a:pt x="3168" y="1536"/>
                </a:cubicBezTo>
                <a:cubicBezTo>
                  <a:pt x="3016" y="1544"/>
                  <a:pt x="2888" y="1536"/>
                  <a:pt x="2736" y="1536"/>
                </a:cubicBezTo>
                <a:cubicBezTo>
                  <a:pt x="2584" y="1536"/>
                  <a:pt x="2360" y="1560"/>
                  <a:pt x="2256" y="1536"/>
                </a:cubicBezTo>
                <a:cubicBezTo>
                  <a:pt x="2152" y="1512"/>
                  <a:pt x="2144" y="1440"/>
                  <a:pt x="2112" y="1392"/>
                </a:cubicBezTo>
                <a:cubicBezTo>
                  <a:pt x="2080" y="1344"/>
                  <a:pt x="2088" y="1312"/>
                  <a:pt x="2064" y="1248"/>
                </a:cubicBezTo>
                <a:cubicBezTo>
                  <a:pt x="2040" y="1184"/>
                  <a:pt x="2040" y="1080"/>
                  <a:pt x="1968" y="1008"/>
                </a:cubicBezTo>
                <a:cubicBezTo>
                  <a:pt x="1896" y="936"/>
                  <a:pt x="1760" y="848"/>
                  <a:pt x="1632" y="816"/>
                </a:cubicBezTo>
                <a:cubicBezTo>
                  <a:pt x="1504" y="784"/>
                  <a:pt x="1288" y="848"/>
                  <a:pt x="1200" y="816"/>
                </a:cubicBezTo>
                <a:cubicBezTo>
                  <a:pt x="1112" y="784"/>
                  <a:pt x="1120" y="704"/>
                  <a:pt x="1104" y="624"/>
                </a:cubicBezTo>
                <a:cubicBezTo>
                  <a:pt x="1088" y="544"/>
                  <a:pt x="1112" y="424"/>
                  <a:pt x="1104" y="336"/>
                </a:cubicBezTo>
                <a:cubicBezTo>
                  <a:pt x="1096" y="248"/>
                  <a:pt x="1096" y="144"/>
                  <a:pt x="1056" y="96"/>
                </a:cubicBezTo>
                <a:cubicBezTo>
                  <a:pt x="1016" y="48"/>
                  <a:pt x="928" y="56"/>
                  <a:pt x="864" y="48"/>
                </a:cubicBezTo>
                <a:cubicBezTo>
                  <a:pt x="800" y="40"/>
                  <a:pt x="736" y="0"/>
                  <a:pt x="672" y="48"/>
                </a:cubicBezTo>
                <a:close/>
              </a:path>
            </a:pathLst>
          </a:custGeom>
          <a:noFill/>
          <a:ln w="76200" cap="flat" cmpd="sng">
            <a:solidFill>
              <a:schemeClr val="accent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726263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DD3982-D9CE-8DB8-1E8C-902EAF765E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154" name="Text Box 82">
            <a:extLst>
              <a:ext uri="{FF2B5EF4-FFF2-40B4-BE49-F238E27FC236}">
                <a16:creationId xmlns:a16="http://schemas.microsoft.com/office/drawing/2014/main" id="{CC4BF0BE-EC58-F588-0889-ADD97173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724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153" name="Text Box 81">
            <a:extLst>
              <a:ext uri="{FF2B5EF4-FFF2-40B4-BE49-F238E27FC236}">
                <a16:creationId xmlns:a16="http://schemas.microsoft.com/office/drawing/2014/main" id="{7A649229-4FC5-73F5-95F4-5F621C607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81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074" name="AutoShape 2">
            <a:extLst>
              <a:ext uri="{FF2B5EF4-FFF2-40B4-BE49-F238E27FC236}">
                <a16:creationId xmlns:a16="http://schemas.microsoft.com/office/drawing/2014/main" id="{B780F6AF-9438-2F77-DD74-63DD66B03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15240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5" name="AutoShape 3">
            <a:extLst>
              <a:ext uri="{FF2B5EF4-FFF2-40B4-BE49-F238E27FC236}">
                <a16:creationId xmlns:a16="http://schemas.microsoft.com/office/drawing/2014/main" id="{2A3C28EC-A020-CAB5-8125-A1D4F109C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5562600" cy="13716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6" name="Rectangle 4">
            <a:extLst>
              <a:ext uri="{FF2B5EF4-FFF2-40B4-BE49-F238E27FC236}">
                <a16:creationId xmlns:a16="http://schemas.microsoft.com/office/drawing/2014/main" id="{DEBC5179-6E5D-E63D-1DEC-CA720E8A77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868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 sz="3200" dirty="0">
                <a:ea typeface="宋体" charset="0"/>
                <a:cs typeface="宋体" charset="0"/>
              </a:rPr>
              <a:t>Join EGP with IGP For Connectivity</a:t>
            </a:r>
          </a:p>
        </p:txBody>
      </p:sp>
      <p:sp>
        <p:nvSpPr>
          <p:cNvPr id="515077" name="Text Box 5">
            <a:extLst>
              <a:ext uri="{FF2B5EF4-FFF2-40B4-BE49-F238E27FC236}">
                <a16:creationId xmlns:a16="http://schemas.microsoft.com/office/drawing/2014/main" id="{E38069D7-D1D2-7D94-AAB7-581141219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15078" name="Text Box 6">
            <a:extLst>
              <a:ext uri="{FF2B5EF4-FFF2-40B4-BE49-F238E27FC236}">
                <a16:creationId xmlns:a16="http://schemas.microsoft.com/office/drawing/2014/main" id="{0534322A-AA9A-FAE3-C55D-58B55DC30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15079" name="Line 7">
            <a:extLst>
              <a:ext uri="{FF2B5EF4-FFF2-40B4-BE49-F238E27FC236}">
                <a16:creationId xmlns:a16="http://schemas.microsoft.com/office/drawing/2014/main" id="{977EAFA1-E99A-E27A-24E2-B8A808310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0" name="Picture 8">
            <a:extLst>
              <a:ext uri="{FF2B5EF4-FFF2-40B4-BE49-F238E27FC236}">
                <a16:creationId xmlns:a16="http://schemas.microsoft.com/office/drawing/2014/main" id="{3F452673-A91A-5001-D394-09A3A48D2A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15081" name="Picture 9">
            <a:extLst>
              <a:ext uri="{FF2B5EF4-FFF2-40B4-BE49-F238E27FC236}">
                <a16:creationId xmlns:a16="http://schemas.microsoft.com/office/drawing/2014/main" id="{BFECADD6-36CC-6F70-7C5A-C3B002CB25C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2098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2" name="Text Box 10">
            <a:extLst>
              <a:ext uri="{FF2B5EF4-FFF2-40B4-BE49-F238E27FC236}">
                <a16:creationId xmlns:a16="http://schemas.microsoft.com/office/drawing/2014/main" id="{E4DDC0FD-607C-064D-A98C-BF96337AB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71800"/>
            <a:ext cx="1295400" cy="396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515083" name="AutoShape 11">
            <a:extLst>
              <a:ext uri="{FF2B5EF4-FFF2-40B4-BE49-F238E27FC236}">
                <a16:creationId xmlns:a16="http://schemas.microsoft.com/office/drawing/2014/main" id="{0477B35F-84A6-5F67-6910-0832ABCEC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5908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84" name="Text Box 12">
            <a:extLst>
              <a:ext uri="{FF2B5EF4-FFF2-40B4-BE49-F238E27FC236}">
                <a16:creationId xmlns:a16="http://schemas.microsoft.com/office/drawing/2014/main" id="{3E58D83F-EB49-3766-02C4-CDF55C333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1752600"/>
            <a:ext cx="1920875" cy="39687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085" name="Text Box 13">
            <a:extLst>
              <a:ext uri="{FF2B5EF4-FFF2-40B4-BE49-F238E27FC236}">
                <a16:creationId xmlns:a16="http://schemas.microsoft.com/office/drawing/2014/main" id="{74920A14-573F-252E-D48C-27BE595F4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743200"/>
            <a:ext cx="1463675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087" name="Line 15">
            <a:extLst>
              <a:ext uri="{FF2B5EF4-FFF2-40B4-BE49-F238E27FC236}">
                <a16:creationId xmlns:a16="http://schemas.microsoft.com/office/drawing/2014/main" id="{80DE1C4A-84BF-2D8C-F2A2-4564900F3817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8" name="Picture 16">
            <a:extLst>
              <a:ext uri="{FF2B5EF4-FFF2-40B4-BE49-F238E27FC236}">
                <a16:creationId xmlns:a16="http://schemas.microsoft.com/office/drawing/2014/main" id="{8332F55C-9F1E-9AD6-854C-52FFCC82C2E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9" name="Freeform 17">
            <a:extLst>
              <a:ext uri="{FF2B5EF4-FFF2-40B4-BE49-F238E27FC236}">
                <a16:creationId xmlns:a16="http://schemas.microsoft.com/office/drawing/2014/main" id="{0087299C-EDAE-CDA6-AE53-C77093465CC8}"/>
              </a:ext>
            </a:extLst>
          </p:cNvPr>
          <p:cNvSpPr>
            <a:spLocks/>
          </p:cNvSpPr>
          <p:nvPr/>
        </p:nvSpPr>
        <p:spPr bwMode="auto">
          <a:xfrm>
            <a:off x="3581400" y="1955800"/>
            <a:ext cx="1371600" cy="1066800"/>
          </a:xfrm>
          <a:custGeom>
            <a:avLst/>
            <a:gdLst>
              <a:gd name="T0" fmla="*/ 0 w 864"/>
              <a:gd name="T1" fmla="*/ 406400 h 672"/>
              <a:gd name="T2" fmla="*/ 304800 w 864"/>
              <a:gd name="T3" fmla="*/ 330200 h 672"/>
              <a:gd name="T4" fmla="*/ 381000 w 864"/>
              <a:gd name="T5" fmla="*/ 101600 h 672"/>
              <a:gd name="T6" fmla="*/ 838200 w 864"/>
              <a:gd name="T7" fmla="*/ 939800 h 672"/>
              <a:gd name="T8" fmla="*/ 838200 w 864"/>
              <a:gd name="T9" fmla="*/ 863600 h 672"/>
              <a:gd name="T10" fmla="*/ 1371600 w 864"/>
              <a:gd name="T11" fmla="*/ 482600 h 6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4" h="672">
                <a:moveTo>
                  <a:pt x="0" y="256"/>
                </a:moveTo>
                <a:cubicBezTo>
                  <a:pt x="76" y="248"/>
                  <a:pt x="152" y="240"/>
                  <a:pt x="192" y="208"/>
                </a:cubicBezTo>
                <a:cubicBezTo>
                  <a:pt x="232" y="176"/>
                  <a:pt x="184" y="0"/>
                  <a:pt x="240" y="64"/>
                </a:cubicBezTo>
                <a:cubicBezTo>
                  <a:pt x="296" y="128"/>
                  <a:pt x="480" y="512"/>
                  <a:pt x="528" y="592"/>
                </a:cubicBezTo>
                <a:cubicBezTo>
                  <a:pt x="576" y="672"/>
                  <a:pt x="472" y="592"/>
                  <a:pt x="528" y="544"/>
                </a:cubicBezTo>
                <a:cubicBezTo>
                  <a:pt x="584" y="496"/>
                  <a:pt x="808" y="344"/>
                  <a:pt x="864" y="304"/>
                </a:cubicBezTo>
              </a:path>
            </a:pathLst>
          </a:custGeom>
          <a:noFill/>
          <a:ln w="7620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515098" name="Picture 26">
            <a:extLst>
              <a:ext uri="{FF2B5EF4-FFF2-40B4-BE49-F238E27FC236}">
                <a16:creationId xmlns:a16="http://schemas.microsoft.com/office/drawing/2014/main" id="{06532AE0-9BD3-4B25-2F2B-6BF3AA44AA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0574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6" name="AutoShape 14">
            <a:extLst>
              <a:ext uri="{FF2B5EF4-FFF2-40B4-BE49-F238E27FC236}">
                <a16:creationId xmlns:a16="http://schemas.microsoft.com/office/drawing/2014/main" id="{BCBB073C-49DB-6D91-264F-0B04BA2A0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4384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3029" name="Group 61">
            <a:extLst>
              <a:ext uri="{FF2B5EF4-FFF2-40B4-BE49-F238E27FC236}">
                <a16:creationId xmlns:a16="http://schemas.microsoft.com/office/drawing/2014/main" id="{891C63FE-B065-BDAB-C629-09373A6501F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5334000"/>
            <a:ext cx="3429000" cy="1295400"/>
            <a:chOff x="192" y="3360"/>
            <a:chExt cx="2160" cy="816"/>
          </a:xfrm>
        </p:grpSpPr>
        <p:sp>
          <p:nvSpPr>
            <p:cNvPr id="515108" name="Text Box 36">
              <a:extLst>
                <a:ext uri="{FF2B5EF4-FFF2-40B4-BE49-F238E27FC236}">
                  <a16:creationId xmlns:a16="http://schemas.microsoft.com/office/drawing/2014/main" id="{C16F3859-CF94-9C45-86D7-0C90552B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3360"/>
              <a:ext cx="576" cy="288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EGP</a:t>
              </a:r>
            </a:p>
          </p:txBody>
        </p:sp>
        <p:sp>
          <p:nvSpPr>
            <p:cNvPr id="515101" name="Rectangle 29">
              <a:extLst>
                <a:ext uri="{FF2B5EF4-FFF2-40B4-BE49-F238E27FC236}">
                  <a16:creationId xmlns:a16="http://schemas.microsoft.com/office/drawing/2014/main" id="{CB8CB372-81C9-8BFA-A4A4-0BEDFFC55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3600"/>
              <a:ext cx="1920" cy="576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2" name="Text Box 30">
              <a:extLst>
                <a:ext uri="{FF2B5EF4-FFF2-40B4-BE49-F238E27FC236}">
                  <a16:creationId xmlns:a16="http://schemas.microsoft.com/office/drawing/2014/main" id="{61CFC5FF-F560-6F18-33CB-B9DF9DBB1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4" y="3840"/>
              <a:ext cx="92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192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</a:t>
              </a:r>
            </a:p>
          </p:txBody>
        </p:sp>
        <p:sp>
          <p:nvSpPr>
            <p:cNvPr id="515103" name="Text Box 31">
              <a:extLst>
                <a:ext uri="{FF2B5EF4-FFF2-40B4-BE49-F238E27FC236}">
                  <a16:creationId xmlns:a16="http://schemas.microsoft.com/office/drawing/2014/main" id="{45A86BC3-189B-6CBF-A06E-55254A123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3840"/>
              <a:ext cx="115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135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207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0/16</a:t>
              </a:r>
            </a:p>
          </p:txBody>
        </p:sp>
        <p:sp>
          <p:nvSpPr>
            <p:cNvPr id="515104" name="Line 32">
              <a:extLst>
                <a:ext uri="{FF2B5EF4-FFF2-40B4-BE49-F238E27FC236}">
                  <a16:creationId xmlns:a16="http://schemas.microsoft.com/office/drawing/2014/main" id="{102823FA-B294-05DD-6D30-65392606E1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3840"/>
              <a:ext cx="172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5" name="Line 33">
              <a:extLst>
                <a:ext uri="{FF2B5EF4-FFF2-40B4-BE49-F238E27FC236}">
                  <a16:creationId xmlns:a16="http://schemas.microsoft.com/office/drawing/2014/main" id="{473191EA-486D-AE9B-E499-B592C9BC572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056" y="3936"/>
              <a:ext cx="48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6" name="Text Box 34">
              <a:extLst>
                <a:ext uri="{FF2B5EF4-FFF2-40B4-BE49-F238E27FC236}">
                  <a16:creationId xmlns:a16="http://schemas.microsoft.com/office/drawing/2014/main" id="{208E9BBD-2CEE-70B1-2358-EE975B268B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destination</a:t>
              </a:r>
            </a:p>
          </p:txBody>
        </p:sp>
        <p:sp>
          <p:nvSpPr>
            <p:cNvPr id="515107" name="Text Box 35">
              <a:extLst>
                <a:ext uri="{FF2B5EF4-FFF2-40B4-BE49-F238E27FC236}">
                  <a16:creationId xmlns:a16="http://schemas.microsoft.com/office/drawing/2014/main" id="{3F3B3C21-A576-04CC-6881-31873DAAC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next hop</a:t>
              </a:r>
            </a:p>
          </p:txBody>
        </p:sp>
      </p:grpSp>
      <p:sp>
        <p:nvSpPr>
          <p:cNvPr id="515112" name="Rectangle 40">
            <a:extLst>
              <a:ext uri="{FF2B5EF4-FFF2-40B4-BE49-F238E27FC236}">
                <a16:creationId xmlns:a16="http://schemas.microsoft.com/office/drawing/2014/main" id="{9D0F1F2D-5915-6C72-6E26-C98196BC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962400"/>
            <a:ext cx="2971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3" name="Text Box 41">
            <a:extLst>
              <a:ext uri="{FF2B5EF4-FFF2-40B4-BE49-F238E27FC236}">
                <a16:creationId xmlns:a16="http://schemas.microsoft.com/office/drawing/2014/main" id="{3A36F63C-5418-FA82-2050-E54940A1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4343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14" name="Text Box 42">
            <a:extLst>
              <a:ext uri="{FF2B5EF4-FFF2-40B4-BE49-F238E27FC236}">
                <a16:creationId xmlns:a16="http://schemas.microsoft.com/office/drawing/2014/main" id="{A45A1BAE-8542-55E4-ABC0-93B0244B0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343400"/>
            <a:ext cx="15240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15" name="Line 43">
            <a:extLst>
              <a:ext uri="{FF2B5EF4-FFF2-40B4-BE49-F238E27FC236}">
                <a16:creationId xmlns:a16="http://schemas.microsoft.com/office/drawing/2014/main" id="{00BAA25F-43FB-1259-B707-BB7AA6748B1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4343400"/>
            <a:ext cx="2743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6" name="Line 44">
            <a:extLst>
              <a:ext uri="{FF2B5EF4-FFF2-40B4-BE49-F238E27FC236}">
                <a16:creationId xmlns:a16="http://schemas.microsoft.com/office/drawing/2014/main" id="{F15A472D-9FF7-3AEB-48A8-340D1E1289C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447800" y="4495800"/>
            <a:ext cx="762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7" name="Text Box 45">
            <a:extLst>
              <a:ext uri="{FF2B5EF4-FFF2-40B4-BE49-F238E27FC236}">
                <a16:creationId xmlns:a16="http://schemas.microsoft.com/office/drawing/2014/main" id="{1C8C1E61-0F1C-8CBB-46DD-DF36A07F2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18" name="Text Box 46">
            <a:extLst>
              <a:ext uri="{FF2B5EF4-FFF2-40B4-BE49-F238E27FC236}">
                <a16:creationId xmlns:a16="http://schemas.microsoft.com/office/drawing/2014/main" id="{8E31454F-6D5E-80C3-1825-F4E0F97C95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19" name="Rectangle 47">
            <a:extLst>
              <a:ext uri="{FF2B5EF4-FFF2-40B4-BE49-F238E27FC236}">
                <a16:creationId xmlns:a16="http://schemas.microsoft.com/office/drawing/2014/main" id="{AEB0808B-9CA3-6D24-92FD-6D4AB308D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219200"/>
            <a:ext cx="221297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192.0.2.1</a:t>
            </a:r>
          </a:p>
        </p:txBody>
      </p:sp>
      <p:sp>
        <p:nvSpPr>
          <p:cNvPr id="515120" name="AutoShape 48">
            <a:extLst>
              <a:ext uri="{FF2B5EF4-FFF2-40B4-BE49-F238E27FC236}">
                <a16:creationId xmlns:a16="http://schemas.microsoft.com/office/drawing/2014/main" id="{46A5C6DE-868E-30E9-2AA9-352AA015BBEB}"/>
              </a:ext>
            </a:extLst>
          </p:cNvPr>
          <p:cNvSpPr>
            <a:spLocks noChangeArrowheads="1"/>
          </p:cNvSpPr>
          <p:nvPr/>
        </p:nvSpPr>
        <p:spPr bwMode="auto">
          <a:xfrm rot="1437296">
            <a:off x="5326063" y="1477963"/>
            <a:ext cx="1676400" cy="533400"/>
          </a:xfrm>
          <a:prstGeom prst="leftArrow">
            <a:avLst>
              <a:gd name="adj1" fmla="val 50000"/>
              <a:gd name="adj2" fmla="val 78571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1" name="AutoShape 49">
            <a:extLst>
              <a:ext uri="{FF2B5EF4-FFF2-40B4-BE49-F238E27FC236}">
                <a16:creationId xmlns:a16="http://schemas.microsoft.com/office/drawing/2014/main" id="{323A60D0-6A0C-2056-0583-175B355F2262}"/>
              </a:ext>
            </a:extLst>
          </p:cNvPr>
          <p:cNvSpPr>
            <a:spLocks noChangeArrowheads="1"/>
          </p:cNvSpPr>
          <p:nvPr/>
        </p:nvSpPr>
        <p:spPr bwMode="auto">
          <a:xfrm rot="-1217084">
            <a:off x="1524000" y="1524000"/>
            <a:ext cx="1524000" cy="533400"/>
          </a:xfrm>
          <a:prstGeom prst="leftArrow">
            <a:avLst>
              <a:gd name="adj1" fmla="val 50000"/>
              <a:gd name="adj2" fmla="val 71429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2" name="Text Box 50">
            <a:extLst>
              <a:ext uri="{FF2B5EF4-FFF2-40B4-BE49-F238E27FC236}">
                <a16:creationId xmlns:a16="http://schemas.microsoft.com/office/drawing/2014/main" id="{AC5F81BB-475D-2BD6-8A40-2E396E2D9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1524000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23" name="AutoShape 51">
            <a:extLst>
              <a:ext uri="{FF2B5EF4-FFF2-40B4-BE49-F238E27FC236}">
                <a16:creationId xmlns:a16="http://schemas.microsoft.com/office/drawing/2014/main" id="{927C3218-8743-B0AD-9AFD-79912B680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04800" cy="762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6" name="Rectangle 64">
            <a:extLst>
              <a:ext uri="{FF2B5EF4-FFF2-40B4-BE49-F238E27FC236}">
                <a16:creationId xmlns:a16="http://schemas.microsoft.com/office/drawing/2014/main" id="{06642891-8081-E918-B138-467168695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105400"/>
            <a:ext cx="3581400" cy="12192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8" name="Text Box 66">
            <a:extLst>
              <a:ext uri="{FF2B5EF4-FFF2-40B4-BE49-F238E27FC236}">
                <a16:creationId xmlns:a16="http://schemas.microsoft.com/office/drawing/2014/main" id="{A37A0699-5A8D-5C79-32FE-03E2A0CA4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486400"/>
            <a:ext cx="18288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139" name="Line 67">
            <a:extLst>
              <a:ext uri="{FF2B5EF4-FFF2-40B4-BE49-F238E27FC236}">
                <a16:creationId xmlns:a16="http://schemas.microsoft.com/office/drawing/2014/main" id="{F6FAAB4B-C60C-348A-EEB5-64175FD3E80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5486400"/>
            <a:ext cx="3200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0" name="Line 68">
            <a:extLst>
              <a:ext uri="{FF2B5EF4-FFF2-40B4-BE49-F238E27FC236}">
                <a16:creationId xmlns:a16="http://schemas.microsoft.com/office/drawing/2014/main" id="{76434540-2BC7-6270-9891-72F5E52008C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715000" y="57150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1" name="Text Box 69">
            <a:extLst>
              <a:ext uri="{FF2B5EF4-FFF2-40B4-BE49-F238E27FC236}">
                <a16:creationId xmlns:a16="http://schemas.microsoft.com/office/drawing/2014/main" id="{9F1854B8-0042-78A1-C9F7-9F84A4AA8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42" name="Text Box 70">
            <a:extLst>
              <a:ext uri="{FF2B5EF4-FFF2-40B4-BE49-F238E27FC236}">
                <a16:creationId xmlns:a16="http://schemas.microsoft.com/office/drawing/2014/main" id="{C59A4BCD-4E4E-4A00-6285-6BE65764B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43" name="Text Box 71">
            <a:extLst>
              <a:ext uri="{FF2B5EF4-FFF2-40B4-BE49-F238E27FC236}">
                <a16:creationId xmlns:a16="http://schemas.microsoft.com/office/drawing/2014/main" id="{8F434A28-B51A-680B-6921-BB59286ED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626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46" name="Text Box 74">
            <a:extLst>
              <a:ext uri="{FF2B5EF4-FFF2-40B4-BE49-F238E27FC236}">
                <a16:creationId xmlns:a16="http://schemas.microsoft.com/office/drawing/2014/main" id="{8C473A6F-DCFD-A16F-8D15-FB51AF087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00600"/>
            <a:ext cx="4524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+</a:t>
            </a:r>
          </a:p>
        </p:txBody>
      </p:sp>
      <p:sp>
        <p:nvSpPr>
          <p:cNvPr id="515147" name="AutoShape 75">
            <a:extLst>
              <a:ext uri="{FF2B5EF4-FFF2-40B4-BE49-F238E27FC236}">
                <a16:creationId xmlns:a16="http://schemas.microsoft.com/office/drawing/2014/main" id="{474AFF82-CC40-A33D-AD2B-1FAB66E2E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762000" cy="609600"/>
          </a:xfrm>
          <a:prstGeom prst="rightArrow">
            <a:avLst>
              <a:gd name="adj1" fmla="val 50000"/>
              <a:gd name="adj2" fmla="val 31250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515150" name="Text Box 78">
            <a:extLst>
              <a:ext uri="{FF2B5EF4-FFF2-40B4-BE49-F238E27FC236}">
                <a16:creationId xmlns:a16="http://schemas.microsoft.com/office/drawing/2014/main" id="{CB0374A9-F7E7-A3B1-BC19-419780A17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867400"/>
            <a:ext cx="17526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51" name="Text Box 79">
            <a:extLst>
              <a:ext uri="{FF2B5EF4-FFF2-40B4-BE49-F238E27FC236}">
                <a16:creationId xmlns:a16="http://schemas.microsoft.com/office/drawing/2014/main" id="{ECFDE9BF-2E01-B024-3D83-20186D998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867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55" name="Freeform 83">
            <a:extLst>
              <a:ext uri="{FF2B5EF4-FFF2-40B4-BE49-F238E27FC236}">
                <a16:creationId xmlns:a16="http://schemas.microsoft.com/office/drawing/2014/main" id="{E0C0CBDE-1CE7-5B40-043E-512A4416E1AF}"/>
              </a:ext>
            </a:extLst>
          </p:cNvPr>
          <p:cNvSpPr>
            <a:spLocks/>
          </p:cNvSpPr>
          <p:nvPr/>
        </p:nvSpPr>
        <p:spPr bwMode="auto">
          <a:xfrm>
            <a:off x="76200" y="1981200"/>
            <a:ext cx="8305800" cy="4826000"/>
          </a:xfrm>
          <a:custGeom>
            <a:avLst/>
            <a:gdLst>
              <a:gd name="T0" fmla="*/ 1066800 w 5232"/>
              <a:gd name="T1" fmla="*/ 76200 h 3040"/>
              <a:gd name="T2" fmla="*/ 762000 w 5232"/>
              <a:gd name="T3" fmla="*/ 533400 h 3040"/>
              <a:gd name="T4" fmla="*/ 533400 w 5232"/>
              <a:gd name="T5" fmla="*/ 838200 h 3040"/>
              <a:gd name="T6" fmla="*/ 228600 w 5232"/>
              <a:gd name="T7" fmla="*/ 1295400 h 3040"/>
              <a:gd name="T8" fmla="*/ 76200 w 5232"/>
              <a:gd name="T9" fmla="*/ 1600200 h 3040"/>
              <a:gd name="T10" fmla="*/ 76200 w 5232"/>
              <a:gd name="T11" fmla="*/ 2209800 h 3040"/>
              <a:gd name="T12" fmla="*/ 0 w 5232"/>
              <a:gd name="T13" fmla="*/ 2590800 h 3040"/>
              <a:gd name="T14" fmla="*/ 76200 w 5232"/>
              <a:gd name="T15" fmla="*/ 3048000 h 3040"/>
              <a:gd name="T16" fmla="*/ 152400 w 5232"/>
              <a:gd name="T17" fmla="*/ 3505200 h 3040"/>
              <a:gd name="T18" fmla="*/ 76200 w 5232"/>
              <a:gd name="T19" fmla="*/ 3886200 h 3040"/>
              <a:gd name="T20" fmla="*/ 76200 w 5232"/>
              <a:gd name="T21" fmla="*/ 4267200 h 3040"/>
              <a:gd name="T22" fmla="*/ 152400 w 5232"/>
              <a:gd name="T23" fmla="*/ 4648200 h 3040"/>
              <a:gd name="T24" fmla="*/ 533400 w 5232"/>
              <a:gd name="T25" fmla="*/ 4800600 h 3040"/>
              <a:gd name="T26" fmla="*/ 1143000 w 5232"/>
              <a:gd name="T27" fmla="*/ 4800600 h 3040"/>
              <a:gd name="T28" fmla="*/ 1828800 w 5232"/>
              <a:gd name="T29" fmla="*/ 4800600 h 3040"/>
              <a:gd name="T30" fmla="*/ 2590800 w 5232"/>
              <a:gd name="T31" fmla="*/ 4724400 h 3040"/>
              <a:gd name="T32" fmla="*/ 3124200 w 5232"/>
              <a:gd name="T33" fmla="*/ 4800600 h 3040"/>
              <a:gd name="T34" fmla="*/ 3733800 w 5232"/>
              <a:gd name="T35" fmla="*/ 4648200 h 3040"/>
              <a:gd name="T36" fmla="*/ 4191000 w 5232"/>
              <a:gd name="T37" fmla="*/ 4495800 h 3040"/>
              <a:gd name="T38" fmla="*/ 5181600 w 5232"/>
              <a:gd name="T39" fmla="*/ 4572000 h 3040"/>
              <a:gd name="T40" fmla="*/ 6248400 w 5232"/>
              <a:gd name="T41" fmla="*/ 4572000 h 3040"/>
              <a:gd name="T42" fmla="*/ 7010400 w 5232"/>
              <a:gd name="T43" fmla="*/ 4572000 h 3040"/>
              <a:gd name="T44" fmla="*/ 8001000 w 5232"/>
              <a:gd name="T45" fmla="*/ 4495800 h 3040"/>
              <a:gd name="T46" fmla="*/ 8229600 w 5232"/>
              <a:gd name="T47" fmla="*/ 4343400 h 3040"/>
              <a:gd name="T48" fmla="*/ 8305800 w 5232"/>
              <a:gd name="T49" fmla="*/ 3886200 h 3040"/>
              <a:gd name="T50" fmla="*/ 8229600 w 5232"/>
              <a:gd name="T51" fmla="*/ 3276600 h 3040"/>
              <a:gd name="T52" fmla="*/ 8153400 w 5232"/>
              <a:gd name="T53" fmla="*/ 2819400 h 3040"/>
              <a:gd name="T54" fmla="*/ 7543800 w 5232"/>
              <a:gd name="T55" fmla="*/ 2438400 h 3040"/>
              <a:gd name="T56" fmla="*/ 6477000 w 5232"/>
              <a:gd name="T57" fmla="*/ 2362200 h 3040"/>
              <a:gd name="T58" fmla="*/ 5791200 w 5232"/>
              <a:gd name="T59" fmla="*/ 2362200 h 3040"/>
              <a:gd name="T60" fmla="*/ 5029200 w 5232"/>
              <a:gd name="T61" fmla="*/ 2438400 h 3040"/>
              <a:gd name="T62" fmla="*/ 4343400 w 5232"/>
              <a:gd name="T63" fmla="*/ 2438400 h 3040"/>
              <a:gd name="T64" fmla="*/ 3581400 w 5232"/>
              <a:gd name="T65" fmla="*/ 2438400 h 3040"/>
              <a:gd name="T66" fmla="*/ 3352800 w 5232"/>
              <a:gd name="T67" fmla="*/ 2209800 h 3040"/>
              <a:gd name="T68" fmla="*/ 3276600 w 5232"/>
              <a:gd name="T69" fmla="*/ 1981200 h 3040"/>
              <a:gd name="T70" fmla="*/ 3124200 w 5232"/>
              <a:gd name="T71" fmla="*/ 1600200 h 3040"/>
              <a:gd name="T72" fmla="*/ 2590800 w 5232"/>
              <a:gd name="T73" fmla="*/ 1295400 h 3040"/>
              <a:gd name="T74" fmla="*/ 1905000 w 5232"/>
              <a:gd name="T75" fmla="*/ 1295400 h 3040"/>
              <a:gd name="T76" fmla="*/ 1752600 w 5232"/>
              <a:gd name="T77" fmla="*/ 990600 h 3040"/>
              <a:gd name="T78" fmla="*/ 1752600 w 5232"/>
              <a:gd name="T79" fmla="*/ 533400 h 3040"/>
              <a:gd name="T80" fmla="*/ 1676400 w 5232"/>
              <a:gd name="T81" fmla="*/ 152400 h 3040"/>
              <a:gd name="T82" fmla="*/ 1371600 w 5232"/>
              <a:gd name="T83" fmla="*/ 76200 h 3040"/>
              <a:gd name="T84" fmla="*/ 1066800 w 5232"/>
              <a:gd name="T85" fmla="*/ 76200 h 30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232" h="3040">
                <a:moveTo>
                  <a:pt x="672" y="48"/>
                </a:moveTo>
                <a:cubicBezTo>
                  <a:pt x="608" y="96"/>
                  <a:pt x="536" y="256"/>
                  <a:pt x="480" y="336"/>
                </a:cubicBezTo>
                <a:cubicBezTo>
                  <a:pt x="424" y="416"/>
                  <a:pt x="392" y="448"/>
                  <a:pt x="336" y="528"/>
                </a:cubicBezTo>
                <a:cubicBezTo>
                  <a:pt x="280" y="608"/>
                  <a:pt x="192" y="736"/>
                  <a:pt x="144" y="816"/>
                </a:cubicBezTo>
                <a:cubicBezTo>
                  <a:pt x="96" y="896"/>
                  <a:pt x="64" y="912"/>
                  <a:pt x="48" y="1008"/>
                </a:cubicBezTo>
                <a:cubicBezTo>
                  <a:pt x="32" y="1104"/>
                  <a:pt x="56" y="1288"/>
                  <a:pt x="48" y="1392"/>
                </a:cubicBezTo>
                <a:cubicBezTo>
                  <a:pt x="40" y="1496"/>
                  <a:pt x="0" y="1544"/>
                  <a:pt x="0" y="1632"/>
                </a:cubicBezTo>
                <a:cubicBezTo>
                  <a:pt x="0" y="1720"/>
                  <a:pt x="32" y="1824"/>
                  <a:pt x="48" y="1920"/>
                </a:cubicBezTo>
                <a:cubicBezTo>
                  <a:pt x="64" y="2016"/>
                  <a:pt x="96" y="2120"/>
                  <a:pt x="96" y="2208"/>
                </a:cubicBezTo>
                <a:cubicBezTo>
                  <a:pt x="96" y="2296"/>
                  <a:pt x="56" y="2368"/>
                  <a:pt x="48" y="2448"/>
                </a:cubicBezTo>
                <a:cubicBezTo>
                  <a:pt x="40" y="2528"/>
                  <a:pt x="40" y="2608"/>
                  <a:pt x="48" y="2688"/>
                </a:cubicBezTo>
                <a:cubicBezTo>
                  <a:pt x="56" y="2768"/>
                  <a:pt x="48" y="2872"/>
                  <a:pt x="96" y="2928"/>
                </a:cubicBezTo>
                <a:cubicBezTo>
                  <a:pt x="144" y="2984"/>
                  <a:pt x="232" y="3008"/>
                  <a:pt x="336" y="3024"/>
                </a:cubicBezTo>
                <a:cubicBezTo>
                  <a:pt x="440" y="3040"/>
                  <a:pt x="584" y="3024"/>
                  <a:pt x="720" y="3024"/>
                </a:cubicBezTo>
                <a:cubicBezTo>
                  <a:pt x="856" y="3024"/>
                  <a:pt x="1000" y="3032"/>
                  <a:pt x="1152" y="3024"/>
                </a:cubicBezTo>
                <a:cubicBezTo>
                  <a:pt x="1304" y="3016"/>
                  <a:pt x="1496" y="2976"/>
                  <a:pt x="1632" y="2976"/>
                </a:cubicBezTo>
                <a:cubicBezTo>
                  <a:pt x="1768" y="2976"/>
                  <a:pt x="1848" y="3032"/>
                  <a:pt x="1968" y="3024"/>
                </a:cubicBezTo>
                <a:cubicBezTo>
                  <a:pt x="2088" y="3016"/>
                  <a:pt x="2240" y="2960"/>
                  <a:pt x="2352" y="2928"/>
                </a:cubicBezTo>
                <a:cubicBezTo>
                  <a:pt x="2464" y="2896"/>
                  <a:pt x="2488" y="2840"/>
                  <a:pt x="2640" y="2832"/>
                </a:cubicBezTo>
                <a:cubicBezTo>
                  <a:pt x="2792" y="2824"/>
                  <a:pt x="3048" y="2872"/>
                  <a:pt x="3264" y="2880"/>
                </a:cubicBezTo>
                <a:cubicBezTo>
                  <a:pt x="3480" y="2888"/>
                  <a:pt x="3744" y="2880"/>
                  <a:pt x="3936" y="2880"/>
                </a:cubicBezTo>
                <a:cubicBezTo>
                  <a:pt x="4128" y="2880"/>
                  <a:pt x="4232" y="2888"/>
                  <a:pt x="4416" y="2880"/>
                </a:cubicBezTo>
                <a:cubicBezTo>
                  <a:pt x="4600" y="2872"/>
                  <a:pt x="4912" y="2856"/>
                  <a:pt x="5040" y="2832"/>
                </a:cubicBezTo>
                <a:cubicBezTo>
                  <a:pt x="5168" y="2808"/>
                  <a:pt x="5152" y="2800"/>
                  <a:pt x="5184" y="2736"/>
                </a:cubicBezTo>
                <a:cubicBezTo>
                  <a:pt x="5216" y="2672"/>
                  <a:pt x="5232" y="2560"/>
                  <a:pt x="5232" y="2448"/>
                </a:cubicBezTo>
                <a:cubicBezTo>
                  <a:pt x="5232" y="2336"/>
                  <a:pt x="5200" y="2176"/>
                  <a:pt x="5184" y="2064"/>
                </a:cubicBezTo>
                <a:cubicBezTo>
                  <a:pt x="5168" y="1952"/>
                  <a:pt x="5208" y="1864"/>
                  <a:pt x="5136" y="1776"/>
                </a:cubicBezTo>
                <a:cubicBezTo>
                  <a:pt x="5064" y="1688"/>
                  <a:pt x="4928" y="1584"/>
                  <a:pt x="4752" y="1536"/>
                </a:cubicBezTo>
                <a:cubicBezTo>
                  <a:pt x="4576" y="1488"/>
                  <a:pt x="4264" y="1496"/>
                  <a:pt x="4080" y="1488"/>
                </a:cubicBezTo>
                <a:cubicBezTo>
                  <a:pt x="3896" y="1480"/>
                  <a:pt x="3800" y="1480"/>
                  <a:pt x="3648" y="1488"/>
                </a:cubicBezTo>
                <a:cubicBezTo>
                  <a:pt x="3496" y="1496"/>
                  <a:pt x="3320" y="1528"/>
                  <a:pt x="3168" y="1536"/>
                </a:cubicBezTo>
                <a:cubicBezTo>
                  <a:pt x="3016" y="1544"/>
                  <a:pt x="2888" y="1536"/>
                  <a:pt x="2736" y="1536"/>
                </a:cubicBezTo>
                <a:cubicBezTo>
                  <a:pt x="2584" y="1536"/>
                  <a:pt x="2360" y="1560"/>
                  <a:pt x="2256" y="1536"/>
                </a:cubicBezTo>
                <a:cubicBezTo>
                  <a:pt x="2152" y="1512"/>
                  <a:pt x="2144" y="1440"/>
                  <a:pt x="2112" y="1392"/>
                </a:cubicBezTo>
                <a:cubicBezTo>
                  <a:pt x="2080" y="1344"/>
                  <a:pt x="2088" y="1312"/>
                  <a:pt x="2064" y="1248"/>
                </a:cubicBezTo>
                <a:cubicBezTo>
                  <a:pt x="2040" y="1184"/>
                  <a:pt x="2040" y="1080"/>
                  <a:pt x="1968" y="1008"/>
                </a:cubicBezTo>
                <a:cubicBezTo>
                  <a:pt x="1896" y="936"/>
                  <a:pt x="1760" y="848"/>
                  <a:pt x="1632" y="816"/>
                </a:cubicBezTo>
                <a:cubicBezTo>
                  <a:pt x="1504" y="784"/>
                  <a:pt x="1288" y="848"/>
                  <a:pt x="1200" y="816"/>
                </a:cubicBezTo>
                <a:cubicBezTo>
                  <a:pt x="1112" y="784"/>
                  <a:pt x="1120" y="704"/>
                  <a:pt x="1104" y="624"/>
                </a:cubicBezTo>
                <a:cubicBezTo>
                  <a:pt x="1088" y="544"/>
                  <a:pt x="1112" y="424"/>
                  <a:pt x="1104" y="336"/>
                </a:cubicBezTo>
                <a:cubicBezTo>
                  <a:pt x="1096" y="248"/>
                  <a:pt x="1096" y="144"/>
                  <a:pt x="1056" y="96"/>
                </a:cubicBezTo>
                <a:cubicBezTo>
                  <a:pt x="1016" y="48"/>
                  <a:pt x="928" y="56"/>
                  <a:pt x="864" y="48"/>
                </a:cubicBezTo>
                <a:cubicBezTo>
                  <a:pt x="800" y="40"/>
                  <a:pt x="736" y="0"/>
                  <a:pt x="672" y="48"/>
                </a:cubicBezTo>
                <a:close/>
              </a:path>
            </a:pathLst>
          </a:custGeom>
          <a:noFill/>
          <a:ln w="76200" cap="flat" cmpd="sng">
            <a:solidFill>
              <a:schemeClr val="accent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481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5154" grpId="0" animBg="1"/>
      <p:bldP spid="515153" grpId="0" animBg="1"/>
      <p:bldP spid="515082" grpId="0" animBg="1"/>
      <p:bldP spid="515083" grpId="0" animBg="1"/>
      <p:bldP spid="515084" grpId="0" animBg="1"/>
      <p:bldP spid="515085" grpId="0" animBg="1"/>
      <p:bldP spid="515086" grpId="0" animBg="1"/>
      <p:bldP spid="515112" grpId="0" animBg="1"/>
      <p:bldP spid="515113" grpId="0"/>
      <p:bldP spid="515114" grpId="0"/>
      <p:bldP spid="515115" grpId="0" animBg="1"/>
      <p:bldP spid="515116" grpId="0" animBg="1"/>
      <p:bldP spid="515117" grpId="0"/>
      <p:bldP spid="515118" grpId="0"/>
      <p:bldP spid="515119" grpId="0" animBg="1"/>
      <p:bldP spid="515120" grpId="0" animBg="1"/>
      <p:bldP spid="515121" grpId="0" animBg="1"/>
      <p:bldP spid="515122" grpId="0" animBg="1"/>
      <p:bldP spid="515123" grpId="0" animBg="1"/>
      <p:bldP spid="515136" grpId="0" animBg="1"/>
      <p:bldP spid="515138" grpId="0"/>
      <p:bldP spid="515139" grpId="0" animBg="1"/>
      <p:bldP spid="515140" grpId="0" animBg="1"/>
      <p:bldP spid="515141" grpId="0"/>
      <p:bldP spid="515142" grpId="0"/>
      <p:bldP spid="515143" grpId="0"/>
      <p:bldP spid="515146" grpId="0"/>
      <p:bldP spid="515147" grpId="0" animBg="1"/>
      <p:bldP spid="515150" grpId="0"/>
      <p:bldP spid="515151" grpId="0"/>
      <p:bldP spid="515155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route selection</a:t>
            </a:r>
          </a:p>
        </p:txBody>
      </p:sp>
      <p:sp>
        <p:nvSpPr>
          <p:cNvPr id="1208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1786759"/>
            <a:ext cx="7772400" cy="4294954"/>
          </a:xfrm>
        </p:spPr>
        <p:txBody>
          <a:bodyPr/>
          <a:lstStyle/>
          <a:p>
            <a:pPr marL="346075" indent="-346075">
              <a:defRPr/>
            </a:pPr>
            <a:r>
              <a:rPr lang="en-US" dirty="0">
                <a:cs typeface="+mn-cs"/>
              </a:rPr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additional criteria </a:t>
            </a:r>
          </a:p>
        </p:txBody>
      </p:sp>
      <p:pic>
        <p:nvPicPr>
          <p:cNvPr id="1658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6047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14240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/>
          <p:cNvSpPr>
            <a:spLocks noGrp="1"/>
          </p:cNvSpPr>
          <p:nvPr>
            <p:ph type="title"/>
          </p:nvPr>
        </p:nvSpPr>
        <p:spPr>
          <a:xfrm>
            <a:off x="533400" y="87508"/>
            <a:ext cx="7772400" cy="1143000"/>
          </a:xfrm>
        </p:spPr>
        <p:txBody>
          <a:bodyPr/>
          <a:lstStyle/>
          <a:p>
            <a:r>
              <a:rPr lang="en-US"/>
              <a:t>Hot Potato Routing</a:t>
            </a:r>
          </a:p>
        </p:txBody>
      </p:sp>
      <p:sp>
        <p:nvSpPr>
          <p:cNvPr id="40" name="Content Placeholder 39"/>
          <p:cNvSpPr>
            <a:spLocks noGrp="1"/>
          </p:cNvSpPr>
          <p:nvPr>
            <p:ph idx="1"/>
          </p:nvPr>
        </p:nvSpPr>
        <p:spPr>
          <a:xfrm>
            <a:off x="914400" y="4747113"/>
            <a:ext cx="7600950" cy="826498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sz="2000" dirty="0"/>
              <a:t>2d learns (via iBGP) it can route to X via 2a or 2c</a:t>
            </a:r>
          </a:p>
          <a:p>
            <a:pPr>
              <a:defRPr/>
            </a:pPr>
            <a:r>
              <a:rPr lang="en-US" sz="2000" i="1" dirty="0">
                <a:solidFill>
                  <a:srgbClr val="000090"/>
                </a:solidFill>
              </a:rPr>
              <a:t>hot potato routing: </a:t>
            </a:r>
            <a:r>
              <a:rPr lang="en-US" sz="2000" dirty="0"/>
              <a:t>choose local gateway that has least intra-domain cost (e.g., 2d chooses 2a, even though more AS hops to </a:t>
            </a:r>
            <a:r>
              <a:rPr lang="en-US" sz="2000" i="1" dirty="0"/>
              <a:t>X</a:t>
            </a:r>
            <a:r>
              <a:rPr lang="en-US" sz="2000" dirty="0"/>
              <a:t>): don’t worry about inter-domain cost!</a:t>
            </a:r>
            <a:endParaRPr lang="en-US" sz="20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83302" name="Picture 3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25708"/>
            <a:ext cx="4572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/>
          <p:cNvGrpSpPr/>
          <p:nvPr/>
        </p:nvGrpSpPr>
        <p:grpSpPr>
          <a:xfrm>
            <a:off x="624887" y="1673230"/>
            <a:ext cx="2557336" cy="1719017"/>
            <a:chOff x="-2170772" y="2784954"/>
            <a:chExt cx="2712783" cy="1853712"/>
          </a:xfrm>
        </p:grpSpPr>
        <p:sp>
          <p:nvSpPr>
            <p:cNvPr id="122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77" name="Oval 1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84" name="Straight Connector 183"/>
                  <p:cNvCxnSpPr>
                    <a:endCxn id="1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75" name="Oval 1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" name="TextBox 1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125" name="Group 124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60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64" name="Oval 163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reeform 166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" name="Freeform 167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Freeform 168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71" name="Straight Connector 170"/>
                  <p:cNvCxnSpPr>
                    <a:endCxn id="16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Straight Connector 171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62" name="Oval 161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TextBox 162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126" name="Group 125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4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49" name="Oval 14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5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5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" name="Freeform 156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58" name="Straight Connector 157"/>
                  <p:cNvCxnSpPr>
                    <a:endCxn id="1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147" name="Oval 14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TextBox 147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127" name="Group 126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3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36" name="Oval 13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prstClr val="black"/>
                        </a:solidFill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4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43" name="Straight Connector 142"/>
                  <p:cNvCxnSpPr>
                    <a:endCxn id="13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3" name="Group 13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34" name="Oval 13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TextBox 13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128" name="Straight Connector 127"/>
              <p:cNvCxnSpPr>
                <a:stCxn id="17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/>
              <p:cNvCxnSpPr>
                <a:endCxn id="177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86" name="Freeform 2"/>
          <p:cNvSpPr>
            <a:spLocks/>
          </p:cNvSpPr>
          <p:nvPr/>
        </p:nvSpPr>
        <p:spPr bwMode="auto">
          <a:xfrm>
            <a:off x="3285692" y="2600401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3506594" y="2740425"/>
            <a:ext cx="2189884" cy="1476371"/>
            <a:chOff x="833331" y="2873352"/>
            <a:chExt cx="2333625" cy="1590649"/>
          </a:xfrm>
        </p:grpSpPr>
        <p:grpSp>
          <p:nvGrpSpPr>
            <p:cNvPr id="188" name="Group 187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2b</a:t>
                  </a:r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2d</a:t>
                  </a:r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2c</a:t>
                  </a:r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9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00" name="Oval 1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Oval 2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2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2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2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207" name="Straight Connector 206"/>
                <p:cNvCxnSpPr>
                  <a:endCxn id="2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98" name="Oval 197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2a</a:t>
                  </a:r>
                </a:p>
              </p:txBody>
            </p:sp>
          </p:grpSp>
        </p:grpSp>
        <p:cxnSp>
          <p:nvCxnSpPr>
            <p:cNvPr id="192" name="Straight Connector 191"/>
            <p:cNvCxnSpPr>
              <a:endCxn id="225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3" name="Straight Connector 192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4" name="Straight Connector 193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5" name="Straight Connector 194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48" name="Freeform 2"/>
          <p:cNvSpPr>
            <a:spLocks/>
          </p:cNvSpPr>
          <p:nvPr/>
        </p:nvSpPr>
        <p:spPr bwMode="auto">
          <a:xfrm>
            <a:off x="5507686" y="1532143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50" name="Group 249"/>
          <p:cNvGrpSpPr/>
          <p:nvPr/>
        </p:nvGrpSpPr>
        <p:grpSpPr>
          <a:xfrm>
            <a:off x="6588258" y="1668259"/>
            <a:ext cx="536554" cy="333232"/>
            <a:chOff x="1736090" y="2873352"/>
            <a:chExt cx="565150" cy="369332"/>
          </a:xfrm>
        </p:grpSpPr>
        <p:grpSp>
          <p:nvGrpSpPr>
            <p:cNvPr id="29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02" name="Oval 30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4" name="Oval 30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5" name="Freeform 30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7" name="Freeform 30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" name="Freeform 30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09" name="Straight Connector 308"/>
              <p:cNvCxnSpPr>
                <a:endCxn id="30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300" name="Oval 29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3b</a:t>
                </a:r>
              </a:p>
            </p:txBody>
          </p:sp>
        </p:grpSp>
      </p:grpSp>
      <p:grpSp>
        <p:nvGrpSpPr>
          <p:cNvPr id="251" name="Group 250"/>
          <p:cNvGrpSpPr/>
          <p:nvPr/>
        </p:nvGrpSpPr>
        <p:grpSpPr>
          <a:xfrm>
            <a:off x="6592274" y="2770198"/>
            <a:ext cx="536554" cy="333232"/>
            <a:chOff x="1736090" y="2873352"/>
            <a:chExt cx="565150" cy="369332"/>
          </a:xfrm>
        </p:grpSpPr>
        <p:grpSp>
          <p:nvGrpSpPr>
            <p:cNvPr id="28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9" name="Oval 28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1" name="Oval 29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2" name="Freeform 29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3" name="Freeform 29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4" name="Freeform 29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5" name="Freeform 29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96" name="Straight Connector 295"/>
              <p:cNvCxnSpPr>
                <a:endCxn id="29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6" name="Group 28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7" name="Oval 28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3d</a:t>
                </a: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>
            <a:off x="7410171" y="2220186"/>
            <a:ext cx="536554" cy="333232"/>
            <a:chOff x="1736090" y="2873352"/>
            <a:chExt cx="565150" cy="369332"/>
          </a:xfrm>
        </p:grpSpPr>
        <p:grpSp>
          <p:nvGrpSpPr>
            <p:cNvPr id="27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6" name="Oval 27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Oval 27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27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28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28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83" name="Straight Connector 282"/>
              <p:cNvCxnSpPr>
                <a:endCxn id="27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3" name="Group 272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4" name="Oval 273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3c</a:t>
                </a:r>
              </a:p>
            </p:txBody>
          </p:sp>
        </p:grpSp>
      </p:grpSp>
      <p:grpSp>
        <p:nvGrpSpPr>
          <p:cNvPr id="253" name="Group 252"/>
          <p:cNvGrpSpPr/>
          <p:nvPr/>
        </p:nvGrpSpPr>
        <p:grpSpPr>
          <a:xfrm>
            <a:off x="5731177" y="2214454"/>
            <a:ext cx="536554" cy="333232"/>
            <a:chOff x="1736090" y="2873352"/>
            <a:chExt cx="565150" cy="369332"/>
          </a:xfrm>
        </p:grpSpPr>
        <p:grpSp>
          <p:nvGrpSpPr>
            <p:cNvPr id="25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63" name="Oval 26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Oval 26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70" name="Straight Connector 269"/>
              <p:cNvCxnSpPr>
                <a:endCxn id="26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0" name="Group 25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61" name="Oval 26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TextBox 26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3a</a:t>
                </a:r>
              </a:p>
            </p:txBody>
          </p:sp>
        </p:grpSp>
      </p:grpSp>
      <p:cxnSp>
        <p:nvCxnSpPr>
          <p:cNvPr id="254" name="Straight Connector 253"/>
          <p:cNvCxnSpPr/>
          <p:nvPr/>
        </p:nvCxnSpPr>
        <p:spPr bwMode="auto">
          <a:xfrm>
            <a:off x="6276273" y="2367749"/>
            <a:ext cx="1143946" cy="573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5" name="Straight Connector 254"/>
          <p:cNvCxnSpPr>
            <a:stCxn id="302" idx="7"/>
          </p:cNvCxnSpPr>
          <p:nvPr/>
        </p:nvCxnSpPr>
        <p:spPr bwMode="auto">
          <a:xfrm>
            <a:off x="7046457" y="1921905"/>
            <a:ext cx="455753" cy="33362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" name="Straight Connector 255"/>
          <p:cNvCxnSpPr/>
          <p:nvPr/>
        </p:nvCxnSpPr>
        <p:spPr bwMode="auto">
          <a:xfrm>
            <a:off x="6174303" y="2491974"/>
            <a:ext cx="453745" cy="32216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7" name="Straight Connector 256"/>
          <p:cNvCxnSpPr/>
          <p:nvPr/>
        </p:nvCxnSpPr>
        <p:spPr bwMode="auto">
          <a:xfrm flipH="1">
            <a:off x="6162417" y="1933156"/>
            <a:ext cx="482298" cy="31511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8" name="Straight Connector 257"/>
          <p:cNvCxnSpPr/>
          <p:nvPr/>
        </p:nvCxnSpPr>
        <p:spPr bwMode="auto">
          <a:xfrm flipH="1" flipV="1">
            <a:off x="5412148" y="3178324"/>
            <a:ext cx="1295763" cy="6437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2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1" name="Straight Connector 310"/>
          <p:cNvCxnSpPr/>
          <p:nvPr/>
        </p:nvCxnSpPr>
        <p:spPr bwMode="auto">
          <a:xfrm flipH="1" flipV="1">
            <a:off x="3046707" y="2561763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2" name="Straight Connector 311"/>
          <p:cNvCxnSpPr/>
          <p:nvPr/>
        </p:nvCxnSpPr>
        <p:spPr bwMode="auto">
          <a:xfrm flipV="1">
            <a:off x="5523188" y="2502881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3" name="TextBox 312"/>
          <p:cNvSpPr txBox="1"/>
          <p:nvPr/>
        </p:nvSpPr>
        <p:spPr>
          <a:xfrm>
            <a:off x="3493291" y="266008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314" name="TextBox 313"/>
          <p:cNvSpPr txBox="1"/>
          <p:nvPr/>
        </p:nvSpPr>
        <p:spPr>
          <a:xfrm>
            <a:off x="5543950" y="157338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315" name="TextBox 314"/>
          <p:cNvSpPr txBox="1"/>
          <p:nvPr/>
        </p:nvSpPr>
        <p:spPr>
          <a:xfrm>
            <a:off x="707172" y="178405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316" name="Group 315"/>
          <p:cNvGrpSpPr/>
          <p:nvPr/>
        </p:nvGrpSpPr>
        <p:grpSpPr>
          <a:xfrm>
            <a:off x="7070827" y="2634990"/>
            <a:ext cx="1701734" cy="616172"/>
            <a:chOff x="7073692" y="5469792"/>
            <a:chExt cx="1701734" cy="616172"/>
          </a:xfrm>
        </p:grpSpPr>
        <p:grpSp>
          <p:nvGrpSpPr>
            <p:cNvPr id="317" name="Group 316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1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2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24" name="Oval 32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Rectangle 32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Oval 32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prstClr val="black"/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Freeform 32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Freeform 32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 32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1" name="Straight Connector 330"/>
                <p:cNvCxnSpPr>
                  <a:endCxn id="32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21" name="Group 32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22" name="Oval 32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TextBox 32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318" name="Straight Connector 317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33" name="Group 332"/>
          <p:cNvGrpSpPr/>
          <p:nvPr/>
        </p:nvGrpSpPr>
        <p:grpSpPr>
          <a:xfrm>
            <a:off x="5713444" y="2600984"/>
            <a:ext cx="872159" cy="788717"/>
            <a:chOff x="5713444" y="2379268"/>
            <a:chExt cx="872159" cy="788717"/>
          </a:xfrm>
        </p:grpSpPr>
        <p:sp>
          <p:nvSpPr>
            <p:cNvPr id="334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Text Box 119"/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2240503" y="2660320"/>
            <a:ext cx="1126397" cy="993049"/>
            <a:chOff x="2240503" y="2438604"/>
            <a:chExt cx="1126397" cy="993049"/>
          </a:xfrm>
        </p:grpSpPr>
        <p:sp>
          <p:nvSpPr>
            <p:cNvPr id="337" name="Text Box 119"/>
            <p:cNvSpPr txBox="1">
              <a:spLocks noChangeArrowheads="1"/>
            </p:cNvSpPr>
            <p:nvPr/>
          </p:nvSpPr>
          <p:spPr bwMode="auto">
            <a:xfrm>
              <a:off x="2240503" y="3150807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338" name="AutoShape 118"/>
            <p:cNvSpPr>
              <a:spLocks noChangeArrowheads="1"/>
            </p:cNvSpPr>
            <p:nvPr/>
          </p:nvSpPr>
          <p:spPr bwMode="auto">
            <a:xfrm rot="1422833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cxnSp>
        <p:nvCxnSpPr>
          <p:cNvPr id="340" name="Straight Arrow Connector 339"/>
          <p:cNvCxnSpPr/>
          <p:nvPr/>
        </p:nvCxnSpPr>
        <p:spPr bwMode="auto">
          <a:xfrm flipH="1">
            <a:off x="4912930" y="3654209"/>
            <a:ext cx="357050" cy="288595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2" name="Straight Arrow Connector 341"/>
          <p:cNvCxnSpPr/>
          <p:nvPr/>
        </p:nvCxnSpPr>
        <p:spPr bwMode="auto">
          <a:xfrm>
            <a:off x="3885547" y="3671141"/>
            <a:ext cx="413648" cy="296911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3" name="Straight Connector 342"/>
          <p:cNvCxnSpPr>
            <a:stCxn id="262" idx="1"/>
          </p:cNvCxnSpPr>
          <p:nvPr/>
        </p:nvCxnSpPr>
        <p:spPr bwMode="auto">
          <a:xfrm flipH="1">
            <a:off x="3046901" y="2381069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4" name="TextBox 353"/>
          <p:cNvSpPr txBox="1"/>
          <p:nvPr/>
        </p:nvSpPr>
        <p:spPr>
          <a:xfrm>
            <a:off x="6713852" y="3668010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EEECE1">
                    <a:lumMod val="75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OSPF link weights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072921" y="3471742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201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7" name="TextBox 356"/>
          <p:cNvSpPr txBox="1"/>
          <p:nvPr/>
        </p:nvSpPr>
        <p:spPr>
          <a:xfrm>
            <a:off x="4531886" y="3127836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152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5012749" y="2966393"/>
            <a:ext cx="514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112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4662388" y="3433508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263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18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D4A0667-1DE4-C315-F86E-EC0F2648F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Slide Number Placeholder 4">
            <a:extLst>
              <a:ext uri="{FF2B5EF4-FFF2-40B4-BE49-F238E27FC236}">
                <a16:creationId xmlns:a16="http://schemas.microsoft.com/office/drawing/2014/main" id="{104B1DB0-87A5-E208-935B-9777CDFD49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1371D-55D7-D646-A314-377A9CC1D49C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A3EB1922-60EB-7B4D-1653-51EE1A7C24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7772400" cy="9906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>
                <a:ea typeface="宋体" charset="0"/>
                <a:cs typeface="宋体" charset="0"/>
              </a:rPr>
              <a:t>BGP Next Hop</a:t>
            </a:r>
            <a:r>
              <a:rPr lang="en-US" altLang="zh-CN">
                <a:ea typeface="宋体" charset="0"/>
                <a:cs typeface="宋体" charset="0"/>
              </a:rPr>
              <a:t> Attribute</a:t>
            </a:r>
          </a:p>
        </p:txBody>
      </p:sp>
      <p:sp>
        <p:nvSpPr>
          <p:cNvPr id="37891" name="Rectangle 3">
            <a:extLst>
              <a:ext uri="{FF2B5EF4-FFF2-40B4-BE49-F238E27FC236}">
                <a16:creationId xmlns:a16="http://schemas.microsoft.com/office/drawing/2014/main" id="{7A914D15-6394-1A7A-9893-A6A3F62F4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5105400"/>
            <a:ext cx="839787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Every time a route announcement crosses an AS boundary, the Next Hop attribute is changed to the IP address of the border router that announced the route. </a:t>
            </a:r>
          </a:p>
        </p:txBody>
      </p:sp>
      <p:grpSp>
        <p:nvGrpSpPr>
          <p:cNvPr id="40964" name="Group 4">
            <a:extLst>
              <a:ext uri="{FF2B5EF4-FFF2-40B4-BE49-F238E27FC236}">
                <a16:creationId xmlns:a16="http://schemas.microsoft.com/office/drawing/2014/main" id="{02F47BEA-19FD-0B11-4732-FEDA778BF89E}"/>
              </a:ext>
            </a:extLst>
          </p:cNvPr>
          <p:cNvGrpSpPr>
            <a:grpSpLocks/>
          </p:cNvGrpSpPr>
          <p:nvPr/>
        </p:nvGrpSpPr>
        <p:grpSpPr bwMode="auto">
          <a:xfrm>
            <a:off x="158750" y="2368550"/>
            <a:ext cx="2349500" cy="1435100"/>
            <a:chOff x="100" y="1492"/>
            <a:chExt cx="1480" cy="904"/>
          </a:xfrm>
        </p:grpSpPr>
        <p:grpSp>
          <p:nvGrpSpPr>
            <p:cNvPr id="41040" name="Group 5">
              <a:extLst>
                <a:ext uri="{FF2B5EF4-FFF2-40B4-BE49-F238E27FC236}">
                  <a16:creationId xmlns:a16="http://schemas.microsoft.com/office/drawing/2014/main" id="{3C6DC8FE-5771-EF84-5E01-628F66D18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" y="1492"/>
              <a:ext cx="1448" cy="904"/>
              <a:chOff x="132" y="1492"/>
              <a:chExt cx="1448" cy="904"/>
            </a:xfrm>
          </p:grpSpPr>
          <p:sp>
            <p:nvSpPr>
              <p:cNvPr id="37894" name="Oval 6">
                <a:extLst>
                  <a:ext uri="{FF2B5EF4-FFF2-40B4-BE49-F238E27FC236}">
                    <a16:creationId xmlns:a16="http://schemas.microsoft.com/office/drawing/2014/main" id="{339016A0-7FF9-56D4-FE48-0AE4BDA93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" y="1573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5" name="Oval 7">
                <a:extLst>
                  <a:ext uri="{FF2B5EF4-FFF2-40B4-BE49-F238E27FC236}">
                    <a16:creationId xmlns:a16="http://schemas.microsoft.com/office/drawing/2014/main" id="{442C7196-F9E2-6EB6-0266-6C163971C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" y="1573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6" name="Oval 8">
                <a:extLst>
                  <a:ext uri="{FF2B5EF4-FFF2-40B4-BE49-F238E27FC236}">
                    <a16:creationId xmlns:a16="http://schemas.microsoft.com/office/drawing/2014/main" id="{0307489E-7A45-28C8-68CC-C52442196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7" name="Oval 9">
                <a:extLst>
                  <a:ext uri="{FF2B5EF4-FFF2-40B4-BE49-F238E27FC236}">
                    <a16:creationId xmlns:a16="http://schemas.microsoft.com/office/drawing/2014/main" id="{80309242-DD10-2E4C-BA93-811E78D8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492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8" name="Oval 10">
                <a:extLst>
                  <a:ext uri="{FF2B5EF4-FFF2-40B4-BE49-F238E27FC236}">
                    <a16:creationId xmlns:a16="http://schemas.microsoft.com/office/drawing/2014/main" id="{5BE52C51-4BB6-0CFF-3C71-5B127AF8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" y="1652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9" name="Oval 11">
                <a:extLst>
                  <a:ext uri="{FF2B5EF4-FFF2-40B4-BE49-F238E27FC236}">
                    <a16:creationId xmlns:a16="http://schemas.microsoft.com/office/drawing/2014/main" id="{76263AED-1205-FE48-71EF-E6329DC71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1975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0" name="Oval 12">
                <a:extLst>
                  <a:ext uri="{FF2B5EF4-FFF2-40B4-BE49-F238E27FC236}">
                    <a16:creationId xmlns:a16="http://schemas.microsoft.com/office/drawing/2014/main" id="{3FF79C59-F007-B686-7A02-A29083C56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680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1" name="Oval 13">
                <a:extLst>
                  <a:ext uri="{FF2B5EF4-FFF2-40B4-BE49-F238E27FC236}">
                    <a16:creationId xmlns:a16="http://schemas.microsoft.com/office/drawing/2014/main" id="{218522CB-FD18-AD1E-AAA2-9FEDC92E1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1788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2" name="Oval 14">
                <a:extLst>
                  <a:ext uri="{FF2B5EF4-FFF2-40B4-BE49-F238E27FC236}">
                    <a16:creationId xmlns:a16="http://schemas.microsoft.com/office/drawing/2014/main" id="{DD522319-AD48-A2D3-119C-6F7193578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" y="2001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3" name="Oval 15">
                <a:extLst>
                  <a:ext uri="{FF2B5EF4-FFF2-40B4-BE49-F238E27FC236}">
                    <a16:creationId xmlns:a16="http://schemas.microsoft.com/office/drawing/2014/main" id="{A248200C-41FF-3690-6EE0-6E67BC161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2108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4" name="Oval 16">
                <a:extLst>
                  <a:ext uri="{FF2B5EF4-FFF2-40B4-BE49-F238E27FC236}">
                    <a16:creationId xmlns:a16="http://schemas.microsoft.com/office/drawing/2014/main" id="{977FF883-A818-AB93-700C-D19393F96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" y="2108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41" name="Group 17">
              <a:extLst>
                <a:ext uri="{FF2B5EF4-FFF2-40B4-BE49-F238E27FC236}">
                  <a16:creationId xmlns:a16="http://schemas.microsoft.com/office/drawing/2014/main" id="{ADE88F34-4D19-68A8-6CEF-F33553ABE4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" y="1492"/>
              <a:ext cx="1448" cy="904"/>
              <a:chOff x="100" y="1492"/>
              <a:chExt cx="1448" cy="904"/>
            </a:xfrm>
          </p:grpSpPr>
          <p:sp>
            <p:nvSpPr>
              <p:cNvPr id="37906" name="Oval 18">
                <a:extLst>
                  <a:ext uri="{FF2B5EF4-FFF2-40B4-BE49-F238E27FC236}">
                    <a16:creationId xmlns:a16="http://schemas.microsoft.com/office/drawing/2014/main" id="{045C8A16-8905-E2A0-B5ED-F2DD9A69E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" y="1573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7" name="Oval 19">
                <a:extLst>
                  <a:ext uri="{FF2B5EF4-FFF2-40B4-BE49-F238E27FC236}">
                    <a16:creationId xmlns:a16="http://schemas.microsoft.com/office/drawing/2014/main" id="{FF374316-724D-2219-2AD7-6715D3EEB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" y="1573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8" name="Oval 20">
                <a:extLst>
                  <a:ext uri="{FF2B5EF4-FFF2-40B4-BE49-F238E27FC236}">
                    <a16:creationId xmlns:a16="http://schemas.microsoft.com/office/drawing/2014/main" id="{29F15693-A8ED-4033-EDBD-3DED7163A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" y="1545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9" name="Oval 21">
                <a:extLst>
                  <a:ext uri="{FF2B5EF4-FFF2-40B4-BE49-F238E27FC236}">
                    <a16:creationId xmlns:a16="http://schemas.microsoft.com/office/drawing/2014/main" id="{E1F529E9-2D87-7482-19E1-4BE64EA0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" y="1492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0" name="Oval 22">
                <a:extLst>
                  <a:ext uri="{FF2B5EF4-FFF2-40B4-BE49-F238E27FC236}">
                    <a16:creationId xmlns:a16="http://schemas.microsoft.com/office/drawing/2014/main" id="{9963EBDD-C8D4-8F82-B2D6-1CB12124E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652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1" name="Oval 23">
                <a:extLst>
                  <a:ext uri="{FF2B5EF4-FFF2-40B4-BE49-F238E27FC236}">
                    <a16:creationId xmlns:a16="http://schemas.microsoft.com/office/drawing/2014/main" id="{70B28D85-711B-2782-0512-65704583F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" y="1975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2" name="Oval 24">
                <a:extLst>
                  <a:ext uri="{FF2B5EF4-FFF2-40B4-BE49-F238E27FC236}">
                    <a16:creationId xmlns:a16="http://schemas.microsoft.com/office/drawing/2014/main" id="{D566E2D7-BEB8-79EB-E7B8-6ACAC6A03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" y="1680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3" name="Oval 25">
                <a:extLst>
                  <a:ext uri="{FF2B5EF4-FFF2-40B4-BE49-F238E27FC236}">
                    <a16:creationId xmlns:a16="http://schemas.microsoft.com/office/drawing/2014/main" id="{EB0D69CB-F646-8890-3BD2-F7F8C2A0E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" y="1788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4" name="Oval 26">
                <a:extLst>
                  <a:ext uri="{FF2B5EF4-FFF2-40B4-BE49-F238E27FC236}">
                    <a16:creationId xmlns:a16="http://schemas.microsoft.com/office/drawing/2014/main" id="{B206F491-F392-5EEC-7CE4-DE9D837A2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001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5" name="Oval 27">
                <a:extLst>
                  <a:ext uri="{FF2B5EF4-FFF2-40B4-BE49-F238E27FC236}">
                    <a16:creationId xmlns:a16="http://schemas.microsoft.com/office/drawing/2014/main" id="{E9F29B3C-CA21-D083-EE16-81BD8D2D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2108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6" name="Oval 28">
                <a:extLst>
                  <a:ext uri="{FF2B5EF4-FFF2-40B4-BE49-F238E27FC236}">
                    <a16:creationId xmlns:a16="http://schemas.microsoft.com/office/drawing/2014/main" id="{6A62FD52-E8FE-7BC9-65FF-32B87519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" y="2108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17" name="Rectangle 29">
            <a:extLst>
              <a:ext uri="{FF2B5EF4-FFF2-40B4-BE49-F238E27FC236}">
                <a16:creationId xmlns:a16="http://schemas.microsoft.com/office/drawing/2014/main" id="{BE3D397E-DD18-A2E1-0CBC-863802163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" y="2528888"/>
            <a:ext cx="1570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6431</a:t>
            </a:r>
          </a:p>
        </p:txBody>
      </p:sp>
      <p:sp>
        <p:nvSpPr>
          <p:cNvPr id="37918" name="Rectangle 30">
            <a:extLst>
              <a:ext uri="{FF2B5EF4-FFF2-40B4-BE49-F238E27FC236}">
                <a16:creationId xmlns:a16="http://schemas.microsoft.com/office/drawing/2014/main" id="{7F2A0520-5F48-9C1C-E193-AB766D343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124200"/>
            <a:ext cx="1504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Research</a:t>
            </a:r>
          </a:p>
        </p:txBody>
      </p:sp>
      <p:sp>
        <p:nvSpPr>
          <p:cNvPr id="37919" name="Rectangle 31">
            <a:extLst>
              <a:ext uri="{FF2B5EF4-FFF2-40B4-BE49-F238E27FC236}">
                <a16:creationId xmlns:a16="http://schemas.microsoft.com/office/drawing/2014/main" id="{D0E45485-EAB3-68C5-D0E0-6701521AB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038600"/>
            <a:ext cx="266382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12.125.133.90</a:t>
            </a:r>
          </a:p>
        </p:txBody>
      </p:sp>
      <p:grpSp>
        <p:nvGrpSpPr>
          <p:cNvPr id="40968" name="Group 32">
            <a:extLst>
              <a:ext uri="{FF2B5EF4-FFF2-40B4-BE49-F238E27FC236}">
                <a16:creationId xmlns:a16="http://schemas.microsoft.com/office/drawing/2014/main" id="{B3FA7135-5979-BAD9-CA84-ACCBF0854C8E}"/>
              </a:ext>
            </a:extLst>
          </p:cNvPr>
          <p:cNvGrpSpPr>
            <a:grpSpLocks/>
          </p:cNvGrpSpPr>
          <p:nvPr/>
        </p:nvGrpSpPr>
        <p:grpSpPr bwMode="auto">
          <a:xfrm>
            <a:off x="3359150" y="1301750"/>
            <a:ext cx="2578100" cy="2349500"/>
            <a:chOff x="2116" y="820"/>
            <a:chExt cx="1624" cy="1480"/>
          </a:xfrm>
        </p:grpSpPr>
        <p:grpSp>
          <p:nvGrpSpPr>
            <p:cNvPr id="41016" name="Group 33">
              <a:extLst>
                <a:ext uri="{FF2B5EF4-FFF2-40B4-BE49-F238E27FC236}">
                  <a16:creationId xmlns:a16="http://schemas.microsoft.com/office/drawing/2014/main" id="{275DFE8F-E18C-D7C6-2D60-954075390D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1" y="820"/>
              <a:ext cx="1589" cy="1480"/>
              <a:chOff x="2151" y="820"/>
              <a:chExt cx="1589" cy="1480"/>
            </a:xfrm>
          </p:grpSpPr>
          <p:sp>
            <p:nvSpPr>
              <p:cNvPr id="37922" name="Oval 34">
                <a:extLst>
                  <a:ext uri="{FF2B5EF4-FFF2-40B4-BE49-F238E27FC236}">
                    <a16:creationId xmlns:a16="http://schemas.microsoft.com/office/drawing/2014/main" id="{9C4C69EE-8669-8834-8E1E-3EFA76F65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951"/>
                <a:ext cx="1362" cy="11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3" name="Oval 35">
                <a:extLst>
                  <a:ext uri="{FF2B5EF4-FFF2-40B4-BE49-F238E27FC236}">
                    <a16:creationId xmlns:a16="http://schemas.microsoft.com/office/drawing/2014/main" id="{AD5758EF-5F26-285F-36B2-7CA846A3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951"/>
                <a:ext cx="312" cy="1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4" name="Oval 36">
                <a:extLst>
                  <a:ext uri="{FF2B5EF4-FFF2-40B4-BE49-F238E27FC236}">
                    <a16:creationId xmlns:a16="http://schemas.microsoft.com/office/drawing/2014/main" id="{13468A7B-76AA-9FE9-8A9A-6AA6F9DF9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908"/>
                <a:ext cx="448" cy="2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5" name="Oval 37">
                <a:extLst>
                  <a:ext uri="{FF2B5EF4-FFF2-40B4-BE49-F238E27FC236}">
                    <a16:creationId xmlns:a16="http://schemas.microsoft.com/office/drawing/2014/main" id="{075ECF78-4BB5-F99B-6675-AE50C267F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820"/>
                <a:ext cx="540" cy="6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6" name="Oval 38">
                <a:extLst>
                  <a:ext uri="{FF2B5EF4-FFF2-40B4-BE49-F238E27FC236}">
                    <a16:creationId xmlns:a16="http://schemas.microsoft.com/office/drawing/2014/main" id="{D546AE6B-BBAD-368B-6A9E-6B73FC1C3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" y="1083"/>
                <a:ext cx="996" cy="3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7" name="Oval 39">
                <a:extLst>
                  <a:ext uri="{FF2B5EF4-FFF2-40B4-BE49-F238E27FC236}">
                    <a16:creationId xmlns:a16="http://schemas.microsoft.com/office/drawing/2014/main" id="{55CC5717-E901-4D07-DE12-12121DFCA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608"/>
                <a:ext cx="539" cy="69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8" name="Oval 40">
                <a:extLst>
                  <a:ext uri="{FF2B5EF4-FFF2-40B4-BE49-F238E27FC236}">
                    <a16:creationId xmlns:a16="http://schemas.microsoft.com/office/drawing/2014/main" id="{D8CD0CEA-766B-48F4-2D84-472967D92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26"/>
                <a:ext cx="403" cy="3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9" name="Oval 41">
                <a:extLst>
                  <a:ext uri="{FF2B5EF4-FFF2-40B4-BE49-F238E27FC236}">
                    <a16:creationId xmlns:a16="http://schemas.microsoft.com/office/drawing/2014/main" id="{DD097BD5-FA99-42B3-9D0F-A22B9DC7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1301"/>
                <a:ext cx="266" cy="69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0" name="Oval 42">
                <a:extLst>
                  <a:ext uri="{FF2B5EF4-FFF2-40B4-BE49-F238E27FC236}">
                    <a16:creationId xmlns:a16="http://schemas.microsoft.com/office/drawing/2014/main" id="{3F6BEC74-B7AE-9A8D-7CC6-0A89F0775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1" name="Oval 43">
                <a:extLst>
                  <a:ext uri="{FF2B5EF4-FFF2-40B4-BE49-F238E27FC236}">
                    <a16:creationId xmlns:a16="http://schemas.microsoft.com/office/drawing/2014/main" id="{7F6AEC53-9B48-8734-FC12-30658571A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827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2" name="Oval 44">
                <a:extLst>
                  <a:ext uri="{FF2B5EF4-FFF2-40B4-BE49-F238E27FC236}">
                    <a16:creationId xmlns:a16="http://schemas.microsoft.com/office/drawing/2014/main" id="{5EC6265A-C20F-5052-AD37-9A58C0B9B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827"/>
                <a:ext cx="403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17" name="Group 45">
              <a:extLst>
                <a:ext uri="{FF2B5EF4-FFF2-40B4-BE49-F238E27FC236}">
                  <a16:creationId xmlns:a16="http://schemas.microsoft.com/office/drawing/2014/main" id="{CD095CC8-FB7B-7A51-AE16-F821DE85E0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820"/>
              <a:ext cx="1589" cy="1480"/>
              <a:chOff x="2116" y="820"/>
              <a:chExt cx="1589" cy="1480"/>
            </a:xfrm>
          </p:grpSpPr>
          <p:sp>
            <p:nvSpPr>
              <p:cNvPr id="37934" name="Oval 46">
                <a:extLst>
                  <a:ext uri="{FF2B5EF4-FFF2-40B4-BE49-F238E27FC236}">
                    <a16:creationId xmlns:a16="http://schemas.microsoft.com/office/drawing/2014/main" id="{102DDD47-72D3-742D-5FEF-B310484C6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3" y="951"/>
                <a:ext cx="1361" cy="11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5" name="Oval 47">
                <a:extLst>
                  <a:ext uri="{FF2B5EF4-FFF2-40B4-BE49-F238E27FC236}">
                    <a16:creationId xmlns:a16="http://schemas.microsoft.com/office/drawing/2014/main" id="{00D98660-8E4C-65C1-8995-1D3749105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951"/>
                <a:ext cx="312" cy="1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6" name="Oval 48">
                <a:extLst>
                  <a:ext uri="{FF2B5EF4-FFF2-40B4-BE49-F238E27FC236}">
                    <a16:creationId xmlns:a16="http://schemas.microsoft.com/office/drawing/2014/main" id="{9A558B74-F50C-56DE-F875-DE19F393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908"/>
                <a:ext cx="449" cy="2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7" name="Oval 49">
                <a:extLst>
                  <a:ext uri="{FF2B5EF4-FFF2-40B4-BE49-F238E27FC236}">
                    <a16:creationId xmlns:a16="http://schemas.microsoft.com/office/drawing/2014/main" id="{7BE00211-9EC4-0F27-C90D-BBACFF65A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820"/>
                <a:ext cx="540" cy="6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8" name="Oval 50">
                <a:extLst>
                  <a:ext uri="{FF2B5EF4-FFF2-40B4-BE49-F238E27FC236}">
                    <a16:creationId xmlns:a16="http://schemas.microsoft.com/office/drawing/2014/main" id="{D8AE6804-4528-73FE-7A7E-8FEA0EC08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1083"/>
                <a:ext cx="996" cy="3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9" name="Oval 51">
                <a:extLst>
                  <a:ext uri="{FF2B5EF4-FFF2-40B4-BE49-F238E27FC236}">
                    <a16:creationId xmlns:a16="http://schemas.microsoft.com/office/drawing/2014/main" id="{85EE6063-E958-7BB9-61B2-1C77CFD2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1608"/>
                <a:ext cx="540" cy="69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0" name="Oval 52">
                <a:extLst>
                  <a:ext uri="{FF2B5EF4-FFF2-40B4-BE49-F238E27FC236}">
                    <a16:creationId xmlns:a16="http://schemas.microsoft.com/office/drawing/2014/main" id="{779DDD9A-59D4-FBCE-73EB-8867B12B9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126"/>
                <a:ext cx="403" cy="3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1" name="Oval 53">
                <a:extLst>
                  <a:ext uri="{FF2B5EF4-FFF2-40B4-BE49-F238E27FC236}">
                    <a16:creationId xmlns:a16="http://schemas.microsoft.com/office/drawing/2014/main" id="{D820E2A1-E70C-56E2-323E-B630EEB48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301"/>
                <a:ext cx="266" cy="69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2" name="Oval 54">
                <a:extLst>
                  <a:ext uri="{FF2B5EF4-FFF2-40B4-BE49-F238E27FC236}">
                    <a16:creationId xmlns:a16="http://schemas.microsoft.com/office/drawing/2014/main" id="{60F7EDA8-D731-40D3-FF4C-3E8189787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8" y="1652"/>
                <a:ext cx="266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3" name="Oval 55">
                <a:extLst>
                  <a:ext uri="{FF2B5EF4-FFF2-40B4-BE49-F238E27FC236}">
                    <a16:creationId xmlns:a16="http://schemas.microsoft.com/office/drawing/2014/main" id="{2B7CB290-C13C-E11A-7E04-41E365C2A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1827"/>
                <a:ext cx="265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4" name="Oval 56">
                <a:extLst>
                  <a:ext uri="{FF2B5EF4-FFF2-40B4-BE49-F238E27FC236}">
                    <a16:creationId xmlns:a16="http://schemas.microsoft.com/office/drawing/2014/main" id="{B9E3368B-2496-CEE2-EB36-B96CA04CD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5" y="1827"/>
                <a:ext cx="402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45" name="Rectangle 57">
            <a:extLst>
              <a:ext uri="{FF2B5EF4-FFF2-40B4-BE49-F238E27FC236}">
                <a16:creationId xmlns:a16="http://schemas.microsoft.com/office/drawing/2014/main" id="{8E7E2500-819B-99B6-7FDF-B7F2E54D4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600200"/>
            <a:ext cx="15700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7018</a:t>
            </a:r>
          </a:p>
        </p:txBody>
      </p:sp>
      <p:sp>
        <p:nvSpPr>
          <p:cNvPr id="37946" name="Rectangle 58">
            <a:extLst>
              <a:ext uri="{FF2B5EF4-FFF2-40B4-BE49-F238E27FC236}">
                <a16:creationId xmlns:a16="http://schemas.microsoft.com/office/drawing/2014/main" id="{135B9A59-424F-8D05-AF44-2D87C1BD5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133600"/>
            <a:ext cx="857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</a:t>
            </a:r>
          </a:p>
        </p:txBody>
      </p:sp>
      <p:sp>
        <p:nvSpPr>
          <p:cNvPr id="37947" name="Line 59">
            <a:extLst>
              <a:ext uri="{FF2B5EF4-FFF2-40B4-BE49-F238E27FC236}">
                <a16:creationId xmlns:a16="http://schemas.microsoft.com/office/drawing/2014/main" id="{938441FA-09AB-297F-7F6C-5F2BE770F9A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5000" y="2743200"/>
            <a:ext cx="914400" cy="3810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48" name="Line 60">
            <a:extLst>
              <a:ext uri="{FF2B5EF4-FFF2-40B4-BE49-F238E27FC236}">
                <a16:creationId xmlns:a16="http://schemas.microsoft.com/office/drawing/2014/main" id="{48FCD2F5-36D9-9B02-C4CF-6A14C4D0D7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62200" y="2743200"/>
            <a:ext cx="1066800" cy="1524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0973" name="Group 61">
            <a:extLst>
              <a:ext uri="{FF2B5EF4-FFF2-40B4-BE49-F238E27FC236}">
                <a16:creationId xmlns:a16="http://schemas.microsoft.com/office/drawing/2014/main" id="{2B2CA1E9-3931-AD63-3A2E-89BDB3C411C2}"/>
              </a:ext>
            </a:extLst>
          </p:cNvPr>
          <p:cNvGrpSpPr>
            <a:grpSpLocks/>
          </p:cNvGrpSpPr>
          <p:nvPr/>
        </p:nvGrpSpPr>
        <p:grpSpPr bwMode="auto">
          <a:xfrm>
            <a:off x="6557963" y="2520950"/>
            <a:ext cx="2578100" cy="1282700"/>
            <a:chOff x="4131" y="1588"/>
            <a:chExt cx="1624" cy="808"/>
          </a:xfrm>
        </p:grpSpPr>
        <p:grpSp>
          <p:nvGrpSpPr>
            <p:cNvPr id="40992" name="Group 62">
              <a:extLst>
                <a:ext uri="{FF2B5EF4-FFF2-40B4-BE49-F238E27FC236}">
                  <a16:creationId xmlns:a16="http://schemas.microsoft.com/office/drawing/2014/main" id="{D8A15327-0BBE-3D7E-2740-C2A2AF13F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37951" name="Oval 63">
                <a:extLst>
                  <a:ext uri="{FF2B5EF4-FFF2-40B4-BE49-F238E27FC236}">
                    <a16:creationId xmlns:a16="http://schemas.microsoft.com/office/drawing/2014/main" id="{B603F35C-DF01-3F73-BF98-C0954CE9A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60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2" name="Oval 64">
                <a:extLst>
                  <a:ext uri="{FF2B5EF4-FFF2-40B4-BE49-F238E27FC236}">
                    <a16:creationId xmlns:a16="http://schemas.microsoft.com/office/drawing/2014/main" id="{8C20EC4F-5DF9-A30B-457F-BBF5EC942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660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3" name="Oval 65">
                <a:extLst>
                  <a:ext uri="{FF2B5EF4-FFF2-40B4-BE49-F238E27FC236}">
                    <a16:creationId xmlns:a16="http://schemas.microsoft.com/office/drawing/2014/main" id="{5726E387-6026-DEC6-F5BF-45FDAC84F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4" name="Oval 66">
                <a:extLst>
                  <a:ext uri="{FF2B5EF4-FFF2-40B4-BE49-F238E27FC236}">
                    <a16:creationId xmlns:a16="http://schemas.microsoft.com/office/drawing/2014/main" id="{8EB3E501-C943-FEFF-9B21-B5E7EF2ED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5" name="Oval 67">
                <a:extLst>
                  <a:ext uri="{FF2B5EF4-FFF2-40B4-BE49-F238E27FC236}">
                    <a16:creationId xmlns:a16="http://schemas.microsoft.com/office/drawing/2014/main" id="{87E4E7C8-BA35-276C-C087-39CE6BA6A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3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6" name="Oval 68">
                <a:extLst>
                  <a:ext uri="{FF2B5EF4-FFF2-40B4-BE49-F238E27FC236}">
                    <a16:creationId xmlns:a16="http://schemas.microsoft.com/office/drawing/2014/main" id="{FF8AF865-D295-7DB2-807A-7B06DD895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202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7" name="Oval 69">
                <a:extLst>
                  <a:ext uri="{FF2B5EF4-FFF2-40B4-BE49-F238E27FC236}">
                    <a16:creationId xmlns:a16="http://schemas.microsoft.com/office/drawing/2014/main" id="{219887BC-E3B4-C663-9ECD-8AC82F193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8" name="Oval 70">
                <a:extLst>
                  <a:ext uri="{FF2B5EF4-FFF2-40B4-BE49-F238E27FC236}">
                    <a16:creationId xmlns:a16="http://schemas.microsoft.com/office/drawing/2014/main" id="{A99D35EE-612C-BD6E-C330-9C76B3723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9" name="Oval 71">
                <a:extLst>
                  <a:ext uri="{FF2B5EF4-FFF2-40B4-BE49-F238E27FC236}">
                    <a16:creationId xmlns:a16="http://schemas.microsoft.com/office/drawing/2014/main" id="{60CFD4EC-34CA-4482-2D9D-5CD170D7B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4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0" name="Oval 72">
                <a:extLst>
                  <a:ext uri="{FF2B5EF4-FFF2-40B4-BE49-F238E27FC236}">
                    <a16:creationId xmlns:a16="http://schemas.microsoft.com/office/drawing/2014/main" id="{3F92CB3E-79E1-6501-8EBA-A8EF3FA4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14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1" name="Oval 73">
                <a:extLst>
                  <a:ext uri="{FF2B5EF4-FFF2-40B4-BE49-F238E27FC236}">
                    <a16:creationId xmlns:a16="http://schemas.microsoft.com/office/drawing/2014/main" id="{12AB576B-DECA-E187-0A53-F1FED3578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0993" name="Group 74">
              <a:extLst>
                <a:ext uri="{FF2B5EF4-FFF2-40B4-BE49-F238E27FC236}">
                  <a16:creationId xmlns:a16="http://schemas.microsoft.com/office/drawing/2014/main" id="{A4ABF3A5-6FA9-1D69-F71A-9799BBF25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37963" name="Oval 75">
                <a:extLst>
                  <a:ext uri="{FF2B5EF4-FFF2-40B4-BE49-F238E27FC236}">
                    <a16:creationId xmlns:a16="http://schemas.microsoft.com/office/drawing/2014/main" id="{DACC5695-D8DD-1DA7-EFB0-7E83A9D82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60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4" name="Oval 76">
                <a:extLst>
                  <a:ext uri="{FF2B5EF4-FFF2-40B4-BE49-F238E27FC236}">
                    <a16:creationId xmlns:a16="http://schemas.microsoft.com/office/drawing/2014/main" id="{B4DFA6AB-C93C-1BDD-96DB-DD850E82A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1660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5" name="Oval 77">
                <a:extLst>
                  <a:ext uri="{FF2B5EF4-FFF2-40B4-BE49-F238E27FC236}">
                    <a16:creationId xmlns:a16="http://schemas.microsoft.com/office/drawing/2014/main" id="{4999301A-8BC9-7BCC-BCEF-9EA3DA8C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63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6" name="Oval 78">
                <a:extLst>
                  <a:ext uri="{FF2B5EF4-FFF2-40B4-BE49-F238E27FC236}">
                    <a16:creationId xmlns:a16="http://schemas.microsoft.com/office/drawing/2014/main" id="{906150AC-3E77-DA26-6456-94422A220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58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7" name="Oval 79">
                <a:extLst>
                  <a:ext uri="{FF2B5EF4-FFF2-40B4-BE49-F238E27FC236}">
                    <a16:creationId xmlns:a16="http://schemas.microsoft.com/office/drawing/2014/main" id="{D98A3548-7028-33E1-6DA5-CB5D42860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8" name="Oval 80">
                <a:extLst>
                  <a:ext uri="{FF2B5EF4-FFF2-40B4-BE49-F238E27FC236}">
                    <a16:creationId xmlns:a16="http://schemas.microsoft.com/office/drawing/2014/main" id="{3182FBEF-7D48-422A-FB62-3201339DC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9" name="Oval 81">
                <a:extLst>
                  <a:ext uri="{FF2B5EF4-FFF2-40B4-BE49-F238E27FC236}">
                    <a16:creationId xmlns:a16="http://schemas.microsoft.com/office/drawing/2014/main" id="{376DF6C0-F019-4A26-DF60-A390A8B76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0" name="Oval 82">
                <a:extLst>
                  <a:ext uri="{FF2B5EF4-FFF2-40B4-BE49-F238E27FC236}">
                    <a16:creationId xmlns:a16="http://schemas.microsoft.com/office/drawing/2014/main" id="{5185AE4E-7FA1-A8B5-5AAE-977300700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1" name="Oval 83">
                <a:extLst>
                  <a:ext uri="{FF2B5EF4-FFF2-40B4-BE49-F238E27FC236}">
                    <a16:creationId xmlns:a16="http://schemas.microsoft.com/office/drawing/2014/main" id="{21595BC4-745F-D526-9AA7-992355E48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4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2" name="Oval 84">
                <a:extLst>
                  <a:ext uri="{FF2B5EF4-FFF2-40B4-BE49-F238E27FC236}">
                    <a16:creationId xmlns:a16="http://schemas.microsoft.com/office/drawing/2014/main" id="{526CEA7D-E5A1-597F-3D0D-6D6D05458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3" name="Oval 85">
                <a:extLst>
                  <a:ext uri="{FF2B5EF4-FFF2-40B4-BE49-F238E27FC236}">
                    <a16:creationId xmlns:a16="http://schemas.microsoft.com/office/drawing/2014/main" id="{68005619-25A8-671B-210A-901C786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74" name="Rectangle 86">
            <a:extLst>
              <a:ext uri="{FF2B5EF4-FFF2-40B4-BE49-F238E27FC236}">
                <a16:creationId xmlns:a16="http://schemas.microsoft.com/office/drawing/2014/main" id="{EB21EFEF-7D1A-3DCD-D834-935A6D4A2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514600"/>
            <a:ext cx="17684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12654</a:t>
            </a:r>
          </a:p>
        </p:txBody>
      </p:sp>
      <p:sp>
        <p:nvSpPr>
          <p:cNvPr id="37975" name="Rectangle 87">
            <a:extLst>
              <a:ext uri="{FF2B5EF4-FFF2-40B4-BE49-F238E27FC236}">
                <a16:creationId xmlns:a16="http://schemas.microsoft.com/office/drawing/2014/main" id="{6A6851C2-DFA5-2912-E51B-191DB68C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048000"/>
            <a:ext cx="116998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RIPE NCC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RIS project </a:t>
            </a:r>
          </a:p>
        </p:txBody>
      </p:sp>
      <p:pic>
        <p:nvPicPr>
          <p:cNvPr id="37976" name="Picture 88">
            <a:extLst>
              <a:ext uri="{FF2B5EF4-FFF2-40B4-BE49-F238E27FC236}">
                <a16:creationId xmlns:a16="http://schemas.microsoft.com/office/drawing/2014/main" id="{B3CBF292-354B-8039-8EB0-E642FDBEFA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38" y="2782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7" name="Picture 89">
            <a:extLst>
              <a:ext uri="{FF2B5EF4-FFF2-40B4-BE49-F238E27FC236}">
                <a16:creationId xmlns:a16="http://schemas.microsoft.com/office/drawing/2014/main" id="{8CC94189-7E97-CA8F-BA72-4269572024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84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8" name="Picture 90">
            <a:extLst>
              <a:ext uri="{FF2B5EF4-FFF2-40B4-BE49-F238E27FC236}">
                <a16:creationId xmlns:a16="http://schemas.microsoft.com/office/drawing/2014/main" id="{47EE8CDB-80BE-BBAB-C851-CD65DFE3985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30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9" name="Picture 91">
            <a:extLst>
              <a:ext uri="{FF2B5EF4-FFF2-40B4-BE49-F238E27FC236}">
                <a16:creationId xmlns:a16="http://schemas.microsoft.com/office/drawing/2014/main" id="{09F8FA31-9EBE-12C9-AE72-E57E0C7C8C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42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7981" name="Line 93">
            <a:extLst>
              <a:ext uri="{FF2B5EF4-FFF2-40B4-BE49-F238E27FC236}">
                <a16:creationId xmlns:a16="http://schemas.microsoft.com/office/drawing/2014/main" id="{5270EC0E-FDB5-8211-5468-0CEBE2A0AE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2743200"/>
            <a:ext cx="1295400" cy="0"/>
          </a:xfrm>
          <a:prstGeom prst="line">
            <a:avLst/>
          </a:prstGeom>
          <a:noFill/>
          <a:ln w="76200" cmpd="tri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2" name="Line 94">
            <a:extLst>
              <a:ext uri="{FF2B5EF4-FFF2-40B4-BE49-F238E27FC236}">
                <a16:creationId xmlns:a16="http://schemas.microsoft.com/office/drawing/2014/main" id="{0760BA1C-A338-93A5-2613-E320963B8A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38400" y="1981200"/>
            <a:ext cx="76200" cy="7620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3" name="Rectangle 95">
            <a:extLst>
              <a:ext uri="{FF2B5EF4-FFF2-40B4-BE49-F238E27FC236}">
                <a16:creationId xmlns:a16="http://schemas.microsoft.com/office/drawing/2014/main" id="{5EFF489D-825E-6FA3-AB10-028C7B51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524000"/>
            <a:ext cx="1936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12.125.133.90</a:t>
            </a:r>
          </a:p>
        </p:txBody>
      </p:sp>
      <p:sp>
        <p:nvSpPr>
          <p:cNvPr id="37984" name="Rectangle 96">
            <a:extLst>
              <a:ext uri="{FF2B5EF4-FFF2-40B4-BE49-F238E27FC236}">
                <a16:creationId xmlns:a16="http://schemas.microsoft.com/office/drawing/2014/main" id="{4E1C970E-C6A7-D76F-55E5-ADCA4DC47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038600"/>
            <a:ext cx="255111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12.127.0.121</a:t>
            </a:r>
          </a:p>
        </p:txBody>
      </p:sp>
      <p:sp>
        <p:nvSpPr>
          <p:cNvPr id="37985" name="Line 97">
            <a:extLst>
              <a:ext uri="{FF2B5EF4-FFF2-40B4-BE49-F238E27FC236}">
                <a16:creationId xmlns:a16="http://schemas.microsoft.com/office/drawing/2014/main" id="{67D0F754-F24F-082B-6288-12C59C4D50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1828800"/>
            <a:ext cx="685800" cy="8382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6" name="Rectangle 98">
            <a:extLst>
              <a:ext uri="{FF2B5EF4-FFF2-40B4-BE49-F238E27FC236}">
                <a16:creationId xmlns:a16="http://schemas.microsoft.com/office/drawing/2014/main" id="{453B79F4-34A2-ECAE-01AE-5E2626966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1431925"/>
            <a:ext cx="1784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12.127.0.121</a:t>
            </a:r>
          </a:p>
        </p:txBody>
      </p:sp>
      <p:sp>
        <p:nvSpPr>
          <p:cNvPr id="37987" name="Line 99">
            <a:extLst>
              <a:ext uri="{FF2B5EF4-FFF2-40B4-BE49-F238E27FC236}">
                <a16:creationId xmlns:a16="http://schemas.microsoft.com/office/drawing/2014/main" id="{EB92917A-DFBE-34B0-6D0D-F53739626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200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8" name="Line 100">
            <a:extLst>
              <a:ext uri="{FF2B5EF4-FFF2-40B4-BE49-F238E27FC236}">
                <a16:creationId xmlns:a16="http://schemas.microsoft.com/office/drawing/2014/main" id="{937A6B80-8B08-DE4D-70EA-FEF20C18403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72200" y="32004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9" name="Line 101">
            <a:extLst>
              <a:ext uri="{FF2B5EF4-FFF2-40B4-BE49-F238E27FC236}">
                <a16:creationId xmlns:a16="http://schemas.microsoft.com/office/drawing/2014/main" id="{63FC80F3-1391-6DD8-788A-A4A0688D9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9718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1" name="AutoShape 103">
            <a:extLst>
              <a:ext uri="{FF2B5EF4-FFF2-40B4-BE49-F238E27FC236}">
                <a16:creationId xmlns:a16="http://schemas.microsoft.com/office/drawing/2014/main" id="{25892048-F45E-AD96-21C8-ED9F72521C8D}"/>
              </a:ext>
            </a:extLst>
          </p:cNvPr>
          <p:cNvSpPr>
            <a:spLocks noChangeArrowheads="1"/>
          </p:cNvSpPr>
          <p:nvPr/>
        </p:nvSpPr>
        <p:spPr bwMode="auto">
          <a:xfrm rot="-424274">
            <a:off x="2743200" y="28956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3" name="AutoShape 105">
            <a:extLst>
              <a:ext uri="{FF2B5EF4-FFF2-40B4-BE49-F238E27FC236}">
                <a16:creationId xmlns:a16="http://schemas.microsoft.com/office/drawing/2014/main" id="{2CEF4C10-8AFC-6138-A74D-34E6D48AA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8194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4" name="AutoShape 106">
            <a:extLst>
              <a:ext uri="{FF2B5EF4-FFF2-40B4-BE49-F238E27FC236}">
                <a16:creationId xmlns:a16="http://schemas.microsoft.com/office/drawing/2014/main" id="{99C94ADD-5681-BAE7-3A98-95F3D9712AB9}"/>
              </a:ext>
            </a:extLst>
          </p:cNvPr>
          <p:cNvSpPr>
            <a:spLocks noChangeArrowheads="1"/>
          </p:cNvSpPr>
          <p:nvPr/>
        </p:nvSpPr>
        <p:spPr bwMode="auto">
          <a:xfrm rot="-19964282">
            <a:off x="5943600" y="30480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84270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1DA3325-110C-3EBF-204D-E3A1AEAD4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lide Number Placeholder 4">
            <a:extLst>
              <a:ext uri="{FF2B5EF4-FFF2-40B4-BE49-F238E27FC236}">
                <a16:creationId xmlns:a16="http://schemas.microsoft.com/office/drawing/2014/main" id="{BDC69ACE-215F-A069-459D-B62056A893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E9C654-6790-3544-B47C-ACAA172E2A7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5154" name="Text Box 82">
            <a:extLst>
              <a:ext uri="{FF2B5EF4-FFF2-40B4-BE49-F238E27FC236}">
                <a16:creationId xmlns:a16="http://schemas.microsoft.com/office/drawing/2014/main" id="{0667EACC-9C28-BFD3-3D3E-AEEEA056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724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153" name="Text Box 81">
            <a:extLst>
              <a:ext uri="{FF2B5EF4-FFF2-40B4-BE49-F238E27FC236}">
                <a16:creationId xmlns:a16="http://schemas.microsoft.com/office/drawing/2014/main" id="{9CC8D297-D227-E69C-8336-F80ACC392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81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074" name="AutoShape 2">
            <a:extLst>
              <a:ext uri="{FF2B5EF4-FFF2-40B4-BE49-F238E27FC236}">
                <a16:creationId xmlns:a16="http://schemas.microsoft.com/office/drawing/2014/main" id="{CE7FDD03-3D00-E467-771C-77600E36E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15240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5" name="AutoShape 3">
            <a:extLst>
              <a:ext uri="{FF2B5EF4-FFF2-40B4-BE49-F238E27FC236}">
                <a16:creationId xmlns:a16="http://schemas.microsoft.com/office/drawing/2014/main" id="{60FC8FBF-728A-7B32-91A6-669FE0357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5562600" cy="13716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6" name="Rectangle 4">
            <a:extLst>
              <a:ext uri="{FF2B5EF4-FFF2-40B4-BE49-F238E27FC236}">
                <a16:creationId xmlns:a16="http://schemas.microsoft.com/office/drawing/2014/main" id="{773EDD5C-730D-29A7-882B-BABD5C309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868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 sz="3200" dirty="0">
                <a:ea typeface="宋体" charset="0"/>
                <a:cs typeface="宋体" charset="0"/>
              </a:rPr>
              <a:t>Join EGP with IGP For Connectivity</a:t>
            </a:r>
          </a:p>
        </p:txBody>
      </p:sp>
      <p:sp>
        <p:nvSpPr>
          <p:cNvPr id="515077" name="Text Box 5">
            <a:extLst>
              <a:ext uri="{FF2B5EF4-FFF2-40B4-BE49-F238E27FC236}">
                <a16:creationId xmlns:a16="http://schemas.microsoft.com/office/drawing/2014/main" id="{267BB55B-C100-AA76-73A5-2E8E9883C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15078" name="Text Box 6">
            <a:extLst>
              <a:ext uri="{FF2B5EF4-FFF2-40B4-BE49-F238E27FC236}">
                <a16:creationId xmlns:a16="http://schemas.microsoft.com/office/drawing/2014/main" id="{3E0E3F20-B2ED-1FFA-996C-AC4092657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15079" name="Line 7">
            <a:extLst>
              <a:ext uri="{FF2B5EF4-FFF2-40B4-BE49-F238E27FC236}">
                <a16:creationId xmlns:a16="http://schemas.microsoft.com/office/drawing/2014/main" id="{4DC12CAD-D4A7-39E9-E8CF-3F2452D99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0" name="Picture 8">
            <a:extLst>
              <a:ext uri="{FF2B5EF4-FFF2-40B4-BE49-F238E27FC236}">
                <a16:creationId xmlns:a16="http://schemas.microsoft.com/office/drawing/2014/main" id="{21E35E5A-F6AF-450C-B22A-DC3ED711F31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15081" name="Picture 9">
            <a:extLst>
              <a:ext uri="{FF2B5EF4-FFF2-40B4-BE49-F238E27FC236}">
                <a16:creationId xmlns:a16="http://schemas.microsoft.com/office/drawing/2014/main" id="{9C56C153-7A63-14EE-55E8-9427098F1DC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2098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2" name="Text Box 10">
            <a:extLst>
              <a:ext uri="{FF2B5EF4-FFF2-40B4-BE49-F238E27FC236}">
                <a16:creationId xmlns:a16="http://schemas.microsoft.com/office/drawing/2014/main" id="{6AAAD4EA-23D2-8C3F-AEA5-3949BA637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71800"/>
            <a:ext cx="1295400" cy="396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515083" name="AutoShape 11">
            <a:extLst>
              <a:ext uri="{FF2B5EF4-FFF2-40B4-BE49-F238E27FC236}">
                <a16:creationId xmlns:a16="http://schemas.microsoft.com/office/drawing/2014/main" id="{CD8F5B26-D03F-C86B-8A7C-C36ED79ED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5908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84" name="Text Box 12">
            <a:extLst>
              <a:ext uri="{FF2B5EF4-FFF2-40B4-BE49-F238E27FC236}">
                <a16:creationId xmlns:a16="http://schemas.microsoft.com/office/drawing/2014/main" id="{B1EFFE8D-2976-76E8-9719-E282F9648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1752600"/>
            <a:ext cx="1920875" cy="39687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085" name="Text Box 13">
            <a:extLst>
              <a:ext uri="{FF2B5EF4-FFF2-40B4-BE49-F238E27FC236}">
                <a16:creationId xmlns:a16="http://schemas.microsoft.com/office/drawing/2014/main" id="{9EAE8067-37F4-DC3F-AAFC-5DAEAC35A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743200"/>
            <a:ext cx="1463675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087" name="Line 15">
            <a:extLst>
              <a:ext uri="{FF2B5EF4-FFF2-40B4-BE49-F238E27FC236}">
                <a16:creationId xmlns:a16="http://schemas.microsoft.com/office/drawing/2014/main" id="{2E9EE38B-32F1-0F33-E6F9-0B973B8333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8" name="Picture 16">
            <a:extLst>
              <a:ext uri="{FF2B5EF4-FFF2-40B4-BE49-F238E27FC236}">
                <a16:creationId xmlns:a16="http://schemas.microsoft.com/office/drawing/2014/main" id="{7FBDE5F8-75CE-5565-D625-36522F38D4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9" name="Freeform 17">
            <a:extLst>
              <a:ext uri="{FF2B5EF4-FFF2-40B4-BE49-F238E27FC236}">
                <a16:creationId xmlns:a16="http://schemas.microsoft.com/office/drawing/2014/main" id="{3E7ECA66-71CF-5B84-952A-16D5D20D081B}"/>
              </a:ext>
            </a:extLst>
          </p:cNvPr>
          <p:cNvSpPr>
            <a:spLocks/>
          </p:cNvSpPr>
          <p:nvPr/>
        </p:nvSpPr>
        <p:spPr bwMode="auto">
          <a:xfrm>
            <a:off x="3581400" y="1955800"/>
            <a:ext cx="1371600" cy="1066800"/>
          </a:xfrm>
          <a:custGeom>
            <a:avLst/>
            <a:gdLst>
              <a:gd name="T0" fmla="*/ 0 w 864"/>
              <a:gd name="T1" fmla="*/ 406400 h 672"/>
              <a:gd name="T2" fmla="*/ 304800 w 864"/>
              <a:gd name="T3" fmla="*/ 330200 h 672"/>
              <a:gd name="T4" fmla="*/ 381000 w 864"/>
              <a:gd name="T5" fmla="*/ 101600 h 672"/>
              <a:gd name="T6" fmla="*/ 838200 w 864"/>
              <a:gd name="T7" fmla="*/ 939800 h 672"/>
              <a:gd name="T8" fmla="*/ 838200 w 864"/>
              <a:gd name="T9" fmla="*/ 863600 h 672"/>
              <a:gd name="T10" fmla="*/ 1371600 w 864"/>
              <a:gd name="T11" fmla="*/ 482600 h 6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4" h="672">
                <a:moveTo>
                  <a:pt x="0" y="256"/>
                </a:moveTo>
                <a:cubicBezTo>
                  <a:pt x="76" y="248"/>
                  <a:pt x="152" y="240"/>
                  <a:pt x="192" y="208"/>
                </a:cubicBezTo>
                <a:cubicBezTo>
                  <a:pt x="232" y="176"/>
                  <a:pt x="184" y="0"/>
                  <a:pt x="240" y="64"/>
                </a:cubicBezTo>
                <a:cubicBezTo>
                  <a:pt x="296" y="128"/>
                  <a:pt x="480" y="512"/>
                  <a:pt x="528" y="592"/>
                </a:cubicBezTo>
                <a:cubicBezTo>
                  <a:pt x="576" y="672"/>
                  <a:pt x="472" y="592"/>
                  <a:pt x="528" y="544"/>
                </a:cubicBezTo>
                <a:cubicBezTo>
                  <a:pt x="584" y="496"/>
                  <a:pt x="808" y="344"/>
                  <a:pt x="864" y="304"/>
                </a:cubicBezTo>
              </a:path>
            </a:pathLst>
          </a:custGeom>
          <a:noFill/>
          <a:ln w="7620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515098" name="Picture 26">
            <a:extLst>
              <a:ext uri="{FF2B5EF4-FFF2-40B4-BE49-F238E27FC236}">
                <a16:creationId xmlns:a16="http://schemas.microsoft.com/office/drawing/2014/main" id="{ED25FDB6-C5E6-B39F-96D0-ADB90532E2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0574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6" name="AutoShape 14">
            <a:extLst>
              <a:ext uri="{FF2B5EF4-FFF2-40B4-BE49-F238E27FC236}">
                <a16:creationId xmlns:a16="http://schemas.microsoft.com/office/drawing/2014/main" id="{24CE6933-1AB2-69B5-C3FC-1C3716C0D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4384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3029" name="Group 61">
            <a:extLst>
              <a:ext uri="{FF2B5EF4-FFF2-40B4-BE49-F238E27FC236}">
                <a16:creationId xmlns:a16="http://schemas.microsoft.com/office/drawing/2014/main" id="{DE3D53E3-4345-6AD9-13E1-7EA3F8F9978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5334000"/>
            <a:ext cx="3429000" cy="1295400"/>
            <a:chOff x="192" y="3360"/>
            <a:chExt cx="2160" cy="816"/>
          </a:xfrm>
        </p:grpSpPr>
        <p:sp>
          <p:nvSpPr>
            <p:cNvPr id="515108" name="Text Box 36">
              <a:extLst>
                <a:ext uri="{FF2B5EF4-FFF2-40B4-BE49-F238E27FC236}">
                  <a16:creationId xmlns:a16="http://schemas.microsoft.com/office/drawing/2014/main" id="{059E9795-AA14-50CD-15DE-BE4B369C5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3360"/>
              <a:ext cx="576" cy="288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EGP</a:t>
              </a:r>
            </a:p>
          </p:txBody>
        </p:sp>
        <p:sp>
          <p:nvSpPr>
            <p:cNvPr id="515101" name="Rectangle 29">
              <a:extLst>
                <a:ext uri="{FF2B5EF4-FFF2-40B4-BE49-F238E27FC236}">
                  <a16:creationId xmlns:a16="http://schemas.microsoft.com/office/drawing/2014/main" id="{BA8B4783-37CA-EC91-6507-A61DB890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3600"/>
              <a:ext cx="1920" cy="576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2" name="Text Box 30">
              <a:extLst>
                <a:ext uri="{FF2B5EF4-FFF2-40B4-BE49-F238E27FC236}">
                  <a16:creationId xmlns:a16="http://schemas.microsoft.com/office/drawing/2014/main" id="{F2F006A0-1BC9-113D-9B43-AC0436F195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4" y="3840"/>
              <a:ext cx="92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192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</a:t>
              </a:r>
            </a:p>
          </p:txBody>
        </p:sp>
        <p:sp>
          <p:nvSpPr>
            <p:cNvPr id="515103" name="Text Box 31">
              <a:extLst>
                <a:ext uri="{FF2B5EF4-FFF2-40B4-BE49-F238E27FC236}">
                  <a16:creationId xmlns:a16="http://schemas.microsoft.com/office/drawing/2014/main" id="{BD69821B-2022-6AD0-34CF-89CC70CD2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3840"/>
              <a:ext cx="115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135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207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0/16</a:t>
              </a:r>
            </a:p>
          </p:txBody>
        </p:sp>
        <p:sp>
          <p:nvSpPr>
            <p:cNvPr id="515104" name="Line 32">
              <a:extLst>
                <a:ext uri="{FF2B5EF4-FFF2-40B4-BE49-F238E27FC236}">
                  <a16:creationId xmlns:a16="http://schemas.microsoft.com/office/drawing/2014/main" id="{A879BC0D-5AB2-211E-F795-AB575C51B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3840"/>
              <a:ext cx="172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5" name="Line 33">
              <a:extLst>
                <a:ext uri="{FF2B5EF4-FFF2-40B4-BE49-F238E27FC236}">
                  <a16:creationId xmlns:a16="http://schemas.microsoft.com/office/drawing/2014/main" id="{1B5DDDC4-96E5-C373-A081-80CCB43E80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056" y="3936"/>
              <a:ext cx="48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6" name="Text Box 34">
              <a:extLst>
                <a:ext uri="{FF2B5EF4-FFF2-40B4-BE49-F238E27FC236}">
                  <a16:creationId xmlns:a16="http://schemas.microsoft.com/office/drawing/2014/main" id="{51C2F915-F308-C2FB-BC8E-0D25C923B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destination</a:t>
              </a:r>
            </a:p>
          </p:txBody>
        </p:sp>
        <p:sp>
          <p:nvSpPr>
            <p:cNvPr id="515107" name="Text Box 35">
              <a:extLst>
                <a:ext uri="{FF2B5EF4-FFF2-40B4-BE49-F238E27FC236}">
                  <a16:creationId xmlns:a16="http://schemas.microsoft.com/office/drawing/2014/main" id="{450499B0-12E5-402C-4D48-7AF75EB46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next hop</a:t>
              </a:r>
            </a:p>
          </p:txBody>
        </p:sp>
      </p:grpSp>
      <p:sp>
        <p:nvSpPr>
          <p:cNvPr id="515112" name="Rectangle 40">
            <a:extLst>
              <a:ext uri="{FF2B5EF4-FFF2-40B4-BE49-F238E27FC236}">
                <a16:creationId xmlns:a16="http://schemas.microsoft.com/office/drawing/2014/main" id="{A82A8CCF-36E6-2FAE-32F1-F54DEF967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962400"/>
            <a:ext cx="2971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3" name="Text Box 41">
            <a:extLst>
              <a:ext uri="{FF2B5EF4-FFF2-40B4-BE49-F238E27FC236}">
                <a16:creationId xmlns:a16="http://schemas.microsoft.com/office/drawing/2014/main" id="{BDC87B89-3506-DD38-7796-28547CBB6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4343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14" name="Text Box 42">
            <a:extLst>
              <a:ext uri="{FF2B5EF4-FFF2-40B4-BE49-F238E27FC236}">
                <a16:creationId xmlns:a16="http://schemas.microsoft.com/office/drawing/2014/main" id="{6343D4E9-447D-06F1-A00D-A9CF5BBE1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343400"/>
            <a:ext cx="15240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15" name="Line 43">
            <a:extLst>
              <a:ext uri="{FF2B5EF4-FFF2-40B4-BE49-F238E27FC236}">
                <a16:creationId xmlns:a16="http://schemas.microsoft.com/office/drawing/2014/main" id="{8EE33E8B-85A7-98AB-2B6B-1FEE673D74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4343400"/>
            <a:ext cx="2743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6" name="Line 44">
            <a:extLst>
              <a:ext uri="{FF2B5EF4-FFF2-40B4-BE49-F238E27FC236}">
                <a16:creationId xmlns:a16="http://schemas.microsoft.com/office/drawing/2014/main" id="{34BDCE1A-BBC8-129D-4033-78D841433CB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447800" y="4495800"/>
            <a:ext cx="762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7" name="Text Box 45">
            <a:extLst>
              <a:ext uri="{FF2B5EF4-FFF2-40B4-BE49-F238E27FC236}">
                <a16:creationId xmlns:a16="http://schemas.microsoft.com/office/drawing/2014/main" id="{65F7A5A4-163F-2245-6EC3-FB9BF4E87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18" name="Text Box 46">
            <a:extLst>
              <a:ext uri="{FF2B5EF4-FFF2-40B4-BE49-F238E27FC236}">
                <a16:creationId xmlns:a16="http://schemas.microsoft.com/office/drawing/2014/main" id="{B2C4D987-1A23-595B-8198-D426324D2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19" name="Rectangle 47">
            <a:extLst>
              <a:ext uri="{FF2B5EF4-FFF2-40B4-BE49-F238E27FC236}">
                <a16:creationId xmlns:a16="http://schemas.microsoft.com/office/drawing/2014/main" id="{C10A5EF8-30DA-73C1-5460-8BF3421F9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219200"/>
            <a:ext cx="221297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192.0.2.1</a:t>
            </a:r>
          </a:p>
        </p:txBody>
      </p:sp>
      <p:sp>
        <p:nvSpPr>
          <p:cNvPr id="515120" name="AutoShape 48">
            <a:extLst>
              <a:ext uri="{FF2B5EF4-FFF2-40B4-BE49-F238E27FC236}">
                <a16:creationId xmlns:a16="http://schemas.microsoft.com/office/drawing/2014/main" id="{3C487996-81B0-0082-B639-0BF35B457205}"/>
              </a:ext>
            </a:extLst>
          </p:cNvPr>
          <p:cNvSpPr>
            <a:spLocks noChangeArrowheads="1"/>
          </p:cNvSpPr>
          <p:nvPr/>
        </p:nvSpPr>
        <p:spPr bwMode="auto">
          <a:xfrm rot="1437296">
            <a:off x="5326063" y="1477963"/>
            <a:ext cx="1676400" cy="533400"/>
          </a:xfrm>
          <a:prstGeom prst="leftArrow">
            <a:avLst>
              <a:gd name="adj1" fmla="val 50000"/>
              <a:gd name="adj2" fmla="val 78571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1" name="AutoShape 49">
            <a:extLst>
              <a:ext uri="{FF2B5EF4-FFF2-40B4-BE49-F238E27FC236}">
                <a16:creationId xmlns:a16="http://schemas.microsoft.com/office/drawing/2014/main" id="{B8F26A40-668A-30E1-BC97-107083F1489F}"/>
              </a:ext>
            </a:extLst>
          </p:cNvPr>
          <p:cNvSpPr>
            <a:spLocks noChangeArrowheads="1"/>
          </p:cNvSpPr>
          <p:nvPr/>
        </p:nvSpPr>
        <p:spPr bwMode="auto">
          <a:xfrm rot="-1217084">
            <a:off x="1524000" y="1524000"/>
            <a:ext cx="1524000" cy="533400"/>
          </a:xfrm>
          <a:prstGeom prst="leftArrow">
            <a:avLst>
              <a:gd name="adj1" fmla="val 50000"/>
              <a:gd name="adj2" fmla="val 71429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2" name="Text Box 50">
            <a:extLst>
              <a:ext uri="{FF2B5EF4-FFF2-40B4-BE49-F238E27FC236}">
                <a16:creationId xmlns:a16="http://schemas.microsoft.com/office/drawing/2014/main" id="{FBDD460D-9445-F654-DB06-AFAE583AD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1524000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23" name="AutoShape 51">
            <a:extLst>
              <a:ext uri="{FF2B5EF4-FFF2-40B4-BE49-F238E27FC236}">
                <a16:creationId xmlns:a16="http://schemas.microsoft.com/office/drawing/2014/main" id="{15623E6B-2874-76EA-4F18-3555D106C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04800" cy="762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6" name="Rectangle 64">
            <a:extLst>
              <a:ext uri="{FF2B5EF4-FFF2-40B4-BE49-F238E27FC236}">
                <a16:creationId xmlns:a16="http://schemas.microsoft.com/office/drawing/2014/main" id="{58611651-9C69-5A9B-E13B-7ED0316F2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105400"/>
            <a:ext cx="3581400" cy="12192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8" name="Text Box 66">
            <a:extLst>
              <a:ext uri="{FF2B5EF4-FFF2-40B4-BE49-F238E27FC236}">
                <a16:creationId xmlns:a16="http://schemas.microsoft.com/office/drawing/2014/main" id="{0651504F-DF61-8F34-602C-D5EAE29C3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486400"/>
            <a:ext cx="18288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139" name="Line 67">
            <a:extLst>
              <a:ext uri="{FF2B5EF4-FFF2-40B4-BE49-F238E27FC236}">
                <a16:creationId xmlns:a16="http://schemas.microsoft.com/office/drawing/2014/main" id="{6BD9B49D-A3EB-50A8-5DD0-D83069B47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5486400"/>
            <a:ext cx="3200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0" name="Line 68">
            <a:extLst>
              <a:ext uri="{FF2B5EF4-FFF2-40B4-BE49-F238E27FC236}">
                <a16:creationId xmlns:a16="http://schemas.microsoft.com/office/drawing/2014/main" id="{5052B08B-A8F4-A47C-212A-5FB20F1407A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715000" y="57150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1" name="Text Box 69">
            <a:extLst>
              <a:ext uri="{FF2B5EF4-FFF2-40B4-BE49-F238E27FC236}">
                <a16:creationId xmlns:a16="http://schemas.microsoft.com/office/drawing/2014/main" id="{38F782F3-8F2D-F3F7-9F55-FFF6259D7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42" name="Text Box 70">
            <a:extLst>
              <a:ext uri="{FF2B5EF4-FFF2-40B4-BE49-F238E27FC236}">
                <a16:creationId xmlns:a16="http://schemas.microsoft.com/office/drawing/2014/main" id="{E9C50CBF-EC45-26C1-A6D8-34A99EE1A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43" name="Text Box 71">
            <a:extLst>
              <a:ext uri="{FF2B5EF4-FFF2-40B4-BE49-F238E27FC236}">
                <a16:creationId xmlns:a16="http://schemas.microsoft.com/office/drawing/2014/main" id="{E170E844-1259-BE09-D7C2-E8F79328E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626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46" name="Text Box 74">
            <a:extLst>
              <a:ext uri="{FF2B5EF4-FFF2-40B4-BE49-F238E27FC236}">
                <a16:creationId xmlns:a16="http://schemas.microsoft.com/office/drawing/2014/main" id="{6902442E-F7D7-C756-4805-21BF03EFED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00600"/>
            <a:ext cx="4524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+</a:t>
            </a:r>
          </a:p>
        </p:txBody>
      </p:sp>
      <p:sp>
        <p:nvSpPr>
          <p:cNvPr id="515147" name="AutoShape 75">
            <a:extLst>
              <a:ext uri="{FF2B5EF4-FFF2-40B4-BE49-F238E27FC236}">
                <a16:creationId xmlns:a16="http://schemas.microsoft.com/office/drawing/2014/main" id="{4C8DCCDE-902F-D884-8515-588E2CD5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762000" cy="609600"/>
          </a:xfrm>
          <a:prstGeom prst="rightArrow">
            <a:avLst>
              <a:gd name="adj1" fmla="val 50000"/>
              <a:gd name="adj2" fmla="val 31250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515150" name="Text Box 78">
            <a:extLst>
              <a:ext uri="{FF2B5EF4-FFF2-40B4-BE49-F238E27FC236}">
                <a16:creationId xmlns:a16="http://schemas.microsoft.com/office/drawing/2014/main" id="{8A8150BB-1988-2655-BF1A-56FA44678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867400"/>
            <a:ext cx="17526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51" name="Text Box 79">
            <a:extLst>
              <a:ext uri="{FF2B5EF4-FFF2-40B4-BE49-F238E27FC236}">
                <a16:creationId xmlns:a16="http://schemas.microsoft.com/office/drawing/2014/main" id="{2FD00C02-65D7-0724-4D78-A045202D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867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55" name="Freeform 83">
            <a:extLst>
              <a:ext uri="{FF2B5EF4-FFF2-40B4-BE49-F238E27FC236}">
                <a16:creationId xmlns:a16="http://schemas.microsoft.com/office/drawing/2014/main" id="{69251C87-3A48-D993-32EB-55115A6359E6}"/>
              </a:ext>
            </a:extLst>
          </p:cNvPr>
          <p:cNvSpPr>
            <a:spLocks/>
          </p:cNvSpPr>
          <p:nvPr/>
        </p:nvSpPr>
        <p:spPr bwMode="auto">
          <a:xfrm>
            <a:off x="76200" y="1981200"/>
            <a:ext cx="8305800" cy="4826000"/>
          </a:xfrm>
          <a:custGeom>
            <a:avLst/>
            <a:gdLst>
              <a:gd name="T0" fmla="*/ 1066800 w 5232"/>
              <a:gd name="T1" fmla="*/ 76200 h 3040"/>
              <a:gd name="T2" fmla="*/ 762000 w 5232"/>
              <a:gd name="T3" fmla="*/ 533400 h 3040"/>
              <a:gd name="T4" fmla="*/ 533400 w 5232"/>
              <a:gd name="T5" fmla="*/ 838200 h 3040"/>
              <a:gd name="T6" fmla="*/ 228600 w 5232"/>
              <a:gd name="T7" fmla="*/ 1295400 h 3040"/>
              <a:gd name="T8" fmla="*/ 76200 w 5232"/>
              <a:gd name="T9" fmla="*/ 1600200 h 3040"/>
              <a:gd name="T10" fmla="*/ 76200 w 5232"/>
              <a:gd name="T11" fmla="*/ 2209800 h 3040"/>
              <a:gd name="T12" fmla="*/ 0 w 5232"/>
              <a:gd name="T13" fmla="*/ 2590800 h 3040"/>
              <a:gd name="T14" fmla="*/ 76200 w 5232"/>
              <a:gd name="T15" fmla="*/ 3048000 h 3040"/>
              <a:gd name="T16" fmla="*/ 152400 w 5232"/>
              <a:gd name="T17" fmla="*/ 3505200 h 3040"/>
              <a:gd name="T18" fmla="*/ 76200 w 5232"/>
              <a:gd name="T19" fmla="*/ 3886200 h 3040"/>
              <a:gd name="T20" fmla="*/ 76200 w 5232"/>
              <a:gd name="T21" fmla="*/ 4267200 h 3040"/>
              <a:gd name="T22" fmla="*/ 152400 w 5232"/>
              <a:gd name="T23" fmla="*/ 4648200 h 3040"/>
              <a:gd name="T24" fmla="*/ 533400 w 5232"/>
              <a:gd name="T25" fmla="*/ 4800600 h 3040"/>
              <a:gd name="T26" fmla="*/ 1143000 w 5232"/>
              <a:gd name="T27" fmla="*/ 4800600 h 3040"/>
              <a:gd name="T28" fmla="*/ 1828800 w 5232"/>
              <a:gd name="T29" fmla="*/ 4800600 h 3040"/>
              <a:gd name="T30" fmla="*/ 2590800 w 5232"/>
              <a:gd name="T31" fmla="*/ 4724400 h 3040"/>
              <a:gd name="T32" fmla="*/ 3124200 w 5232"/>
              <a:gd name="T33" fmla="*/ 4800600 h 3040"/>
              <a:gd name="T34" fmla="*/ 3733800 w 5232"/>
              <a:gd name="T35" fmla="*/ 4648200 h 3040"/>
              <a:gd name="T36" fmla="*/ 4191000 w 5232"/>
              <a:gd name="T37" fmla="*/ 4495800 h 3040"/>
              <a:gd name="T38" fmla="*/ 5181600 w 5232"/>
              <a:gd name="T39" fmla="*/ 4572000 h 3040"/>
              <a:gd name="T40" fmla="*/ 6248400 w 5232"/>
              <a:gd name="T41" fmla="*/ 4572000 h 3040"/>
              <a:gd name="T42" fmla="*/ 7010400 w 5232"/>
              <a:gd name="T43" fmla="*/ 4572000 h 3040"/>
              <a:gd name="T44" fmla="*/ 8001000 w 5232"/>
              <a:gd name="T45" fmla="*/ 4495800 h 3040"/>
              <a:gd name="T46" fmla="*/ 8229600 w 5232"/>
              <a:gd name="T47" fmla="*/ 4343400 h 3040"/>
              <a:gd name="T48" fmla="*/ 8305800 w 5232"/>
              <a:gd name="T49" fmla="*/ 3886200 h 3040"/>
              <a:gd name="T50" fmla="*/ 8229600 w 5232"/>
              <a:gd name="T51" fmla="*/ 3276600 h 3040"/>
              <a:gd name="T52" fmla="*/ 8153400 w 5232"/>
              <a:gd name="T53" fmla="*/ 2819400 h 3040"/>
              <a:gd name="T54" fmla="*/ 7543800 w 5232"/>
              <a:gd name="T55" fmla="*/ 2438400 h 3040"/>
              <a:gd name="T56" fmla="*/ 6477000 w 5232"/>
              <a:gd name="T57" fmla="*/ 2362200 h 3040"/>
              <a:gd name="T58" fmla="*/ 5791200 w 5232"/>
              <a:gd name="T59" fmla="*/ 2362200 h 3040"/>
              <a:gd name="T60" fmla="*/ 5029200 w 5232"/>
              <a:gd name="T61" fmla="*/ 2438400 h 3040"/>
              <a:gd name="T62" fmla="*/ 4343400 w 5232"/>
              <a:gd name="T63" fmla="*/ 2438400 h 3040"/>
              <a:gd name="T64" fmla="*/ 3581400 w 5232"/>
              <a:gd name="T65" fmla="*/ 2438400 h 3040"/>
              <a:gd name="T66" fmla="*/ 3352800 w 5232"/>
              <a:gd name="T67" fmla="*/ 2209800 h 3040"/>
              <a:gd name="T68" fmla="*/ 3276600 w 5232"/>
              <a:gd name="T69" fmla="*/ 1981200 h 3040"/>
              <a:gd name="T70" fmla="*/ 3124200 w 5232"/>
              <a:gd name="T71" fmla="*/ 1600200 h 3040"/>
              <a:gd name="T72" fmla="*/ 2590800 w 5232"/>
              <a:gd name="T73" fmla="*/ 1295400 h 3040"/>
              <a:gd name="T74" fmla="*/ 1905000 w 5232"/>
              <a:gd name="T75" fmla="*/ 1295400 h 3040"/>
              <a:gd name="T76" fmla="*/ 1752600 w 5232"/>
              <a:gd name="T77" fmla="*/ 990600 h 3040"/>
              <a:gd name="T78" fmla="*/ 1752600 w 5232"/>
              <a:gd name="T79" fmla="*/ 533400 h 3040"/>
              <a:gd name="T80" fmla="*/ 1676400 w 5232"/>
              <a:gd name="T81" fmla="*/ 152400 h 3040"/>
              <a:gd name="T82" fmla="*/ 1371600 w 5232"/>
              <a:gd name="T83" fmla="*/ 76200 h 3040"/>
              <a:gd name="T84" fmla="*/ 1066800 w 5232"/>
              <a:gd name="T85" fmla="*/ 76200 h 30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232" h="3040">
                <a:moveTo>
                  <a:pt x="672" y="48"/>
                </a:moveTo>
                <a:cubicBezTo>
                  <a:pt x="608" y="96"/>
                  <a:pt x="536" y="256"/>
                  <a:pt x="480" y="336"/>
                </a:cubicBezTo>
                <a:cubicBezTo>
                  <a:pt x="424" y="416"/>
                  <a:pt x="392" y="448"/>
                  <a:pt x="336" y="528"/>
                </a:cubicBezTo>
                <a:cubicBezTo>
                  <a:pt x="280" y="608"/>
                  <a:pt x="192" y="736"/>
                  <a:pt x="144" y="816"/>
                </a:cubicBezTo>
                <a:cubicBezTo>
                  <a:pt x="96" y="896"/>
                  <a:pt x="64" y="912"/>
                  <a:pt x="48" y="1008"/>
                </a:cubicBezTo>
                <a:cubicBezTo>
                  <a:pt x="32" y="1104"/>
                  <a:pt x="56" y="1288"/>
                  <a:pt x="48" y="1392"/>
                </a:cubicBezTo>
                <a:cubicBezTo>
                  <a:pt x="40" y="1496"/>
                  <a:pt x="0" y="1544"/>
                  <a:pt x="0" y="1632"/>
                </a:cubicBezTo>
                <a:cubicBezTo>
                  <a:pt x="0" y="1720"/>
                  <a:pt x="32" y="1824"/>
                  <a:pt x="48" y="1920"/>
                </a:cubicBezTo>
                <a:cubicBezTo>
                  <a:pt x="64" y="2016"/>
                  <a:pt x="96" y="2120"/>
                  <a:pt x="96" y="2208"/>
                </a:cubicBezTo>
                <a:cubicBezTo>
                  <a:pt x="96" y="2296"/>
                  <a:pt x="56" y="2368"/>
                  <a:pt x="48" y="2448"/>
                </a:cubicBezTo>
                <a:cubicBezTo>
                  <a:pt x="40" y="2528"/>
                  <a:pt x="40" y="2608"/>
                  <a:pt x="48" y="2688"/>
                </a:cubicBezTo>
                <a:cubicBezTo>
                  <a:pt x="56" y="2768"/>
                  <a:pt x="48" y="2872"/>
                  <a:pt x="96" y="2928"/>
                </a:cubicBezTo>
                <a:cubicBezTo>
                  <a:pt x="144" y="2984"/>
                  <a:pt x="232" y="3008"/>
                  <a:pt x="336" y="3024"/>
                </a:cubicBezTo>
                <a:cubicBezTo>
                  <a:pt x="440" y="3040"/>
                  <a:pt x="584" y="3024"/>
                  <a:pt x="720" y="3024"/>
                </a:cubicBezTo>
                <a:cubicBezTo>
                  <a:pt x="856" y="3024"/>
                  <a:pt x="1000" y="3032"/>
                  <a:pt x="1152" y="3024"/>
                </a:cubicBezTo>
                <a:cubicBezTo>
                  <a:pt x="1304" y="3016"/>
                  <a:pt x="1496" y="2976"/>
                  <a:pt x="1632" y="2976"/>
                </a:cubicBezTo>
                <a:cubicBezTo>
                  <a:pt x="1768" y="2976"/>
                  <a:pt x="1848" y="3032"/>
                  <a:pt x="1968" y="3024"/>
                </a:cubicBezTo>
                <a:cubicBezTo>
                  <a:pt x="2088" y="3016"/>
                  <a:pt x="2240" y="2960"/>
                  <a:pt x="2352" y="2928"/>
                </a:cubicBezTo>
                <a:cubicBezTo>
                  <a:pt x="2464" y="2896"/>
                  <a:pt x="2488" y="2840"/>
                  <a:pt x="2640" y="2832"/>
                </a:cubicBezTo>
                <a:cubicBezTo>
                  <a:pt x="2792" y="2824"/>
                  <a:pt x="3048" y="2872"/>
                  <a:pt x="3264" y="2880"/>
                </a:cubicBezTo>
                <a:cubicBezTo>
                  <a:pt x="3480" y="2888"/>
                  <a:pt x="3744" y="2880"/>
                  <a:pt x="3936" y="2880"/>
                </a:cubicBezTo>
                <a:cubicBezTo>
                  <a:pt x="4128" y="2880"/>
                  <a:pt x="4232" y="2888"/>
                  <a:pt x="4416" y="2880"/>
                </a:cubicBezTo>
                <a:cubicBezTo>
                  <a:pt x="4600" y="2872"/>
                  <a:pt x="4912" y="2856"/>
                  <a:pt x="5040" y="2832"/>
                </a:cubicBezTo>
                <a:cubicBezTo>
                  <a:pt x="5168" y="2808"/>
                  <a:pt x="5152" y="2800"/>
                  <a:pt x="5184" y="2736"/>
                </a:cubicBezTo>
                <a:cubicBezTo>
                  <a:pt x="5216" y="2672"/>
                  <a:pt x="5232" y="2560"/>
                  <a:pt x="5232" y="2448"/>
                </a:cubicBezTo>
                <a:cubicBezTo>
                  <a:pt x="5232" y="2336"/>
                  <a:pt x="5200" y="2176"/>
                  <a:pt x="5184" y="2064"/>
                </a:cubicBezTo>
                <a:cubicBezTo>
                  <a:pt x="5168" y="1952"/>
                  <a:pt x="5208" y="1864"/>
                  <a:pt x="5136" y="1776"/>
                </a:cubicBezTo>
                <a:cubicBezTo>
                  <a:pt x="5064" y="1688"/>
                  <a:pt x="4928" y="1584"/>
                  <a:pt x="4752" y="1536"/>
                </a:cubicBezTo>
                <a:cubicBezTo>
                  <a:pt x="4576" y="1488"/>
                  <a:pt x="4264" y="1496"/>
                  <a:pt x="4080" y="1488"/>
                </a:cubicBezTo>
                <a:cubicBezTo>
                  <a:pt x="3896" y="1480"/>
                  <a:pt x="3800" y="1480"/>
                  <a:pt x="3648" y="1488"/>
                </a:cubicBezTo>
                <a:cubicBezTo>
                  <a:pt x="3496" y="1496"/>
                  <a:pt x="3320" y="1528"/>
                  <a:pt x="3168" y="1536"/>
                </a:cubicBezTo>
                <a:cubicBezTo>
                  <a:pt x="3016" y="1544"/>
                  <a:pt x="2888" y="1536"/>
                  <a:pt x="2736" y="1536"/>
                </a:cubicBezTo>
                <a:cubicBezTo>
                  <a:pt x="2584" y="1536"/>
                  <a:pt x="2360" y="1560"/>
                  <a:pt x="2256" y="1536"/>
                </a:cubicBezTo>
                <a:cubicBezTo>
                  <a:pt x="2152" y="1512"/>
                  <a:pt x="2144" y="1440"/>
                  <a:pt x="2112" y="1392"/>
                </a:cubicBezTo>
                <a:cubicBezTo>
                  <a:pt x="2080" y="1344"/>
                  <a:pt x="2088" y="1312"/>
                  <a:pt x="2064" y="1248"/>
                </a:cubicBezTo>
                <a:cubicBezTo>
                  <a:pt x="2040" y="1184"/>
                  <a:pt x="2040" y="1080"/>
                  <a:pt x="1968" y="1008"/>
                </a:cubicBezTo>
                <a:cubicBezTo>
                  <a:pt x="1896" y="936"/>
                  <a:pt x="1760" y="848"/>
                  <a:pt x="1632" y="816"/>
                </a:cubicBezTo>
                <a:cubicBezTo>
                  <a:pt x="1504" y="784"/>
                  <a:pt x="1288" y="848"/>
                  <a:pt x="1200" y="816"/>
                </a:cubicBezTo>
                <a:cubicBezTo>
                  <a:pt x="1112" y="784"/>
                  <a:pt x="1120" y="704"/>
                  <a:pt x="1104" y="624"/>
                </a:cubicBezTo>
                <a:cubicBezTo>
                  <a:pt x="1088" y="544"/>
                  <a:pt x="1112" y="424"/>
                  <a:pt x="1104" y="336"/>
                </a:cubicBezTo>
                <a:cubicBezTo>
                  <a:pt x="1096" y="248"/>
                  <a:pt x="1096" y="144"/>
                  <a:pt x="1056" y="96"/>
                </a:cubicBezTo>
                <a:cubicBezTo>
                  <a:pt x="1016" y="48"/>
                  <a:pt x="928" y="56"/>
                  <a:pt x="864" y="48"/>
                </a:cubicBezTo>
                <a:cubicBezTo>
                  <a:pt x="800" y="40"/>
                  <a:pt x="736" y="0"/>
                  <a:pt x="672" y="48"/>
                </a:cubicBezTo>
                <a:close/>
              </a:path>
            </a:pathLst>
          </a:custGeom>
          <a:noFill/>
          <a:ln w="76200" cap="flat" cmpd="sng">
            <a:solidFill>
              <a:schemeClr val="accent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300626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2D898D-F9A3-E241-91D0-5625106A0D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FDE57-CFFE-814D-B3F1-3314434BC42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3202" name="Rectangle 2">
            <a:extLst>
              <a:ext uri="{FF2B5EF4-FFF2-40B4-BE49-F238E27FC236}">
                <a16:creationId xmlns:a16="http://schemas.microsoft.com/office/drawing/2014/main" id="{E8B64D47-E11D-A341-A99B-BB71C870B8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2760785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A dive into the BGP policies</a:t>
            </a:r>
          </a:p>
        </p:txBody>
      </p:sp>
    </p:spTree>
    <p:extLst>
      <p:ext uri="{BB962C8B-B14F-4D97-AF65-F5344CB8AC3E}">
        <p14:creationId xmlns:p14="http://schemas.microsoft.com/office/powerpoint/2010/main" val="368650185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lide Number Placeholder 4">
            <a:extLst>
              <a:ext uri="{FF2B5EF4-FFF2-40B4-BE49-F238E27FC236}">
                <a16:creationId xmlns:a16="http://schemas.microsoft.com/office/drawing/2014/main" id="{230CB628-B7CB-2C48-AE95-B6592A2FD6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20077B9-0CFE-4341-B9B4-D7FE69E0D5F3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410" name="Rectangle 2">
            <a:extLst>
              <a:ext uri="{FF2B5EF4-FFF2-40B4-BE49-F238E27FC236}">
                <a16:creationId xmlns:a16="http://schemas.microsoft.com/office/drawing/2014/main" id="{9612FE41-C2B5-0D43-AB17-EDDE5EF438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7188" y="265113"/>
            <a:ext cx="8558212" cy="635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Nontransit vs. Transit ASes</a:t>
            </a:r>
          </a:p>
        </p:txBody>
      </p:sp>
      <p:sp>
        <p:nvSpPr>
          <p:cNvPr id="17412" name="Line 4">
            <a:extLst>
              <a:ext uri="{FF2B5EF4-FFF2-40B4-BE49-F238E27FC236}">
                <a16:creationId xmlns:a16="http://schemas.microsoft.com/office/drawing/2014/main" id="{3164FB02-502B-4642-8722-6662A5D2A8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0800" y="2895600"/>
            <a:ext cx="1447800" cy="16002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414" name="Line 6">
            <a:extLst>
              <a:ext uri="{FF2B5EF4-FFF2-40B4-BE49-F238E27FC236}">
                <a16:creationId xmlns:a16="http://schemas.microsoft.com/office/drawing/2014/main" id="{5012BC6D-7BD2-EA46-A481-D119505725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0600" y="2819400"/>
            <a:ext cx="762000" cy="1411288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17415" name="Picture 7">
            <a:extLst>
              <a:ext uri="{FF2B5EF4-FFF2-40B4-BE49-F238E27FC236}">
                <a16:creationId xmlns:a16="http://schemas.microsoft.com/office/drawing/2014/main" id="{E3CA594F-08B3-F446-8CAD-69C0F93322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057400"/>
            <a:ext cx="2057400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7418" name="Picture 10">
            <a:extLst>
              <a:ext uri="{FF2B5EF4-FFF2-40B4-BE49-F238E27FC236}">
                <a16:creationId xmlns:a16="http://schemas.microsoft.com/office/drawing/2014/main" id="{B5D0CF08-F83B-0840-8D36-B19615DC62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4038600"/>
            <a:ext cx="1920875" cy="1062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7420" name="Picture 12">
            <a:extLst>
              <a:ext uri="{FF2B5EF4-FFF2-40B4-BE49-F238E27FC236}">
                <a16:creationId xmlns:a16="http://schemas.microsoft.com/office/drawing/2014/main" id="{12C0916C-92A2-FF4B-A16A-F706E3A44BF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447800"/>
            <a:ext cx="2435225" cy="164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7423" name="Line 15">
            <a:extLst>
              <a:ext uri="{FF2B5EF4-FFF2-40B4-BE49-F238E27FC236}">
                <a16:creationId xmlns:a16="http://schemas.microsoft.com/office/drawing/2014/main" id="{9F457F1A-71ED-4242-BD64-A276AC6D5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5000" y="1905000"/>
            <a:ext cx="2057400" cy="2286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424" name="Line 16">
            <a:extLst>
              <a:ext uri="{FF2B5EF4-FFF2-40B4-BE49-F238E27FC236}">
                <a16:creationId xmlns:a16="http://schemas.microsoft.com/office/drawing/2014/main" id="{2EB6A620-92F0-D14F-8A63-4A8E73C18F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1143000"/>
            <a:ext cx="1676400" cy="3101975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432" name="Rectangle 24">
            <a:extLst>
              <a:ext uri="{FF2B5EF4-FFF2-40B4-BE49-F238E27FC236}">
                <a16:creationId xmlns:a16="http://schemas.microsoft.com/office/drawing/2014/main" id="{BCF3A08A-8CDE-0C45-9A79-EC411F17F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438400"/>
            <a:ext cx="83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1</a:t>
            </a:r>
          </a:p>
        </p:txBody>
      </p:sp>
      <p:sp>
        <p:nvSpPr>
          <p:cNvPr id="17435" name="Rectangle 27">
            <a:extLst>
              <a:ext uri="{FF2B5EF4-FFF2-40B4-BE49-F238E27FC236}">
                <a16:creationId xmlns:a16="http://schemas.microsoft.com/office/drawing/2014/main" id="{29AA03BA-DD1A-334D-9969-D03B55D40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133600"/>
            <a:ext cx="83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2</a:t>
            </a:r>
          </a:p>
        </p:txBody>
      </p:sp>
      <p:sp>
        <p:nvSpPr>
          <p:cNvPr id="17436" name="Text Box 28">
            <a:extLst>
              <a:ext uri="{FF2B5EF4-FFF2-40B4-BE49-F238E27FC236}">
                <a16:creationId xmlns:a16="http://schemas.microsoft.com/office/drawing/2014/main" id="{48ED1D7D-A48D-5140-AE4C-FC2DF669A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4419600"/>
            <a:ext cx="2800350" cy="146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Nontransit AS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might be a corporate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or campus network.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Could be a “content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provider”</a:t>
            </a:r>
          </a:p>
        </p:txBody>
      </p:sp>
      <p:sp>
        <p:nvSpPr>
          <p:cNvPr id="17441" name="Text Box 33">
            <a:extLst>
              <a:ext uri="{FF2B5EF4-FFF2-40B4-BE49-F238E27FC236}">
                <a16:creationId xmlns:a16="http://schemas.microsoft.com/office/drawing/2014/main" id="{B98B771F-1365-E74D-9E7B-0A6A70297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4351338"/>
            <a:ext cx="1217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A</a:t>
            </a:r>
          </a:p>
        </p:txBody>
      </p:sp>
      <p:sp>
        <p:nvSpPr>
          <p:cNvPr id="17442" name="Text Box 34">
            <a:extLst>
              <a:ext uri="{FF2B5EF4-FFF2-40B4-BE49-F238E27FC236}">
                <a16:creationId xmlns:a16="http://schemas.microsoft.com/office/drawing/2014/main" id="{E807AC08-48F8-5342-A2AA-EECC8D3715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495800"/>
            <a:ext cx="39084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 NEVER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flows from ISP 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through NET A to ISP 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(At least not intentionally!)</a:t>
            </a:r>
          </a:p>
        </p:txBody>
      </p:sp>
      <p:grpSp>
        <p:nvGrpSpPr>
          <p:cNvPr id="19471" name="Group 36">
            <a:extLst>
              <a:ext uri="{FF2B5EF4-FFF2-40B4-BE49-F238E27FC236}">
                <a16:creationId xmlns:a16="http://schemas.microsoft.com/office/drawing/2014/main" id="{E2AF3D3F-EB96-7741-8802-4F0CA758480E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5943600"/>
            <a:ext cx="3200400" cy="762000"/>
            <a:chOff x="3264" y="3456"/>
            <a:chExt cx="2016" cy="480"/>
          </a:xfrm>
        </p:grpSpPr>
        <p:sp>
          <p:nvSpPr>
            <p:cNvPr id="17427" name="Line 19">
              <a:extLst>
                <a:ext uri="{FF2B5EF4-FFF2-40B4-BE49-F238E27FC236}">
                  <a16:creationId xmlns:a16="http://schemas.microsoft.com/office/drawing/2014/main" id="{311FE14A-B7D0-3C43-84F0-C9DE6A607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4" y="3696"/>
              <a:ext cx="880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7428" name="Rectangle 20">
              <a:extLst>
                <a:ext uri="{FF2B5EF4-FFF2-40B4-BE49-F238E27FC236}">
                  <a16:creationId xmlns:a16="http://schemas.microsoft.com/office/drawing/2014/main" id="{D8241337-5201-1849-8A47-C0892F5AB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566"/>
              <a:ext cx="8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IP traffic</a:t>
              </a:r>
            </a:p>
          </p:txBody>
        </p:sp>
        <p:sp>
          <p:nvSpPr>
            <p:cNvPr id="17443" name="Rectangle 35">
              <a:extLst>
                <a:ext uri="{FF2B5EF4-FFF2-40B4-BE49-F238E27FC236}">
                  <a16:creationId xmlns:a16="http://schemas.microsoft.com/office/drawing/2014/main" id="{62814BA8-DCE2-B047-BE49-95F9403D9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3456"/>
              <a:ext cx="201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17445" name="Text Box 37">
            <a:extLst>
              <a:ext uri="{FF2B5EF4-FFF2-40B4-BE49-F238E27FC236}">
                <a16:creationId xmlns:a16="http://schemas.microsoft.com/office/drawing/2014/main" id="{14C345CD-AE8A-4B4B-8CB6-1CA82C8DC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0" y="1981200"/>
            <a:ext cx="22542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Internet Service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providers (often)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have transit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networks</a:t>
            </a:r>
          </a:p>
        </p:txBody>
      </p:sp>
    </p:spTree>
    <p:extLst>
      <p:ext uri="{BB962C8B-B14F-4D97-AF65-F5344CB8AC3E}">
        <p14:creationId xmlns:p14="http://schemas.microsoft.com/office/powerpoint/2010/main" val="179652688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4">
            <a:extLst>
              <a:ext uri="{FF2B5EF4-FFF2-40B4-BE49-F238E27FC236}">
                <a16:creationId xmlns:a16="http://schemas.microsoft.com/office/drawing/2014/main" id="{9C0240EE-3547-ED4E-BD2B-9CFFF9BAFE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21CF8F-D11F-FB45-96D7-25179B64635F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9797" name="Line 21">
            <a:extLst>
              <a:ext uri="{FF2B5EF4-FFF2-40B4-BE49-F238E27FC236}">
                <a16:creationId xmlns:a16="http://schemas.microsoft.com/office/drawing/2014/main" id="{A5D4F2CA-D0EB-F249-BAE9-4703D919B3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9600" y="4191000"/>
            <a:ext cx="0" cy="12954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59778" name="Rectangle 2">
            <a:extLst>
              <a:ext uri="{FF2B5EF4-FFF2-40B4-BE49-F238E27FC236}">
                <a16:creationId xmlns:a16="http://schemas.microsoft.com/office/drawing/2014/main" id="{ABB7E755-45E3-2848-BEDC-E6C256E735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7188" y="265113"/>
            <a:ext cx="8558212" cy="635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Selective Transit</a:t>
            </a:r>
          </a:p>
        </p:txBody>
      </p:sp>
      <p:sp>
        <p:nvSpPr>
          <p:cNvPr id="459779" name="Line 3">
            <a:extLst>
              <a:ext uri="{FF2B5EF4-FFF2-40B4-BE49-F238E27FC236}">
                <a16:creationId xmlns:a16="http://schemas.microsoft.com/office/drawing/2014/main" id="{516F1155-35AB-0747-B0A9-5EAECA9A7FB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133600"/>
            <a:ext cx="1447800" cy="16002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59780" name="Line 4">
            <a:extLst>
              <a:ext uri="{FF2B5EF4-FFF2-40B4-BE49-F238E27FC236}">
                <a16:creationId xmlns:a16="http://schemas.microsoft.com/office/drawing/2014/main" id="{38D9882D-7D71-1444-A9DA-F0AC894668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48200" y="2286000"/>
            <a:ext cx="762000" cy="1411288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59781" name="Picture 5">
            <a:extLst>
              <a:ext uri="{FF2B5EF4-FFF2-40B4-BE49-F238E27FC236}">
                <a16:creationId xmlns:a16="http://schemas.microsoft.com/office/drawing/2014/main" id="{CCE07399-7E40-984A-A8B9-0BD90139D1A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371600"/>
            <a:ext cx="2057400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59782" name="Picture 6">
            <a:extLst>
              <a:ext uri="{FF2B5EF4-FFF2-40B4-BE49-F238E27FC236}">
                <a16:creationId xmlns:a16="http://schemas.microsoft.com/office/drawing/2014/main" id="{250C288F-DD6C-B944-93D2-9837B5E0D23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429000"/>
            <a:ext cx="1920875" cy="1062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59783" name="Picture 7">
            <a:extLst>
              <a:ext uri="{FF2B5EF4-FFF2-40B4-BE49-F238E27FC236}">
                <a16:creationId xmlns:a16="http://schemas.microsoft.com/office/drawing/2014/main" id="{630B49E2-5829-6246-A11E-8B3C1A31F1C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524000"/>
            <a:ext cx="2435225" cy="126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59788" name="Rectangle 12">
            <a:extLst>
              <a:ext uri="{FF2B5EF4-FFF2-40B4-BE49-F238E27FC236}">
                <a16:creationId xmlns:a16="http://schemas.microsoft.com/office/drawing/2014/main" id="{12F757AA-3B0D-4D46-98F6-F58CB7E95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676400"/>
            <a:ext cx="958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B</a:t>
            </a:r>
          </a:p>
        </p:txBody>
      </p:sp>
      <p:sp>
        <p:nvSpPr>
          <p:cNvPr id="459789" name="Rectangle 13">
            <a:extLst>
              <a:ext uri="{FF2B5EF4-FFF2-40B4-BE49-F238E27FC236}">
                <a16:creationId xmlns:a16="http://schemas.microsoft.com/office/drawing/2014/main" id="{0A40D8F3-A912-FC4C-B6B1-675E84F58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1905000"/>
            <a:ext cx="958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C</a:t>
            </a:r>
          </a:p>
        </p:txBody>
      </p:sp>
      <p:sp>
        <p:nvSpPr>
          <p:cNvPr id="459790" name="Text Box 14">
            <a:extLst>
              <a:ext uri="{FF2B5EF4-FFF2-40B4-BE49-F238E27FC236}">
                <a16:creationId xmlns:a16="http://schemas.microsoft.com/office/drawing/2014/main" id="{F83B6C70-A8E3-CC48-9BA0-01BAA9B4C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352800"/>
            <a:ext cx="34988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A provides transit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between NET B and NET 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and between NET 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and NET C</a:t>
            </a:r>
          </a:p>
        </p:txBody>
      </p:sp>
      <p:sp>
        <p:nvSpPr>
          <p:cNvPr id="459791" name="Text Box 15">
            <a:extLst>
              <a:ext uri="{FF2B5EF4-FFF2-40B4-BE49-F238E27FC236}">
                <a16:creationId xmlns:a16="http://schemas.microsoft.com/office/drawing/2014/main" id="{73E3744E-41E1-1D45-ABE4-A523423C2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3733800"/>
            <a:ext cx="1217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A</a:t>
            </a:r>
          </a:p>
        </p:txBody>
      </p:sp>
      <p:sp>
        <p:nvSpPr>
          <p:cNvPr id="459793" name="Freeform 17">
            <a:extLst>
              <a:ext uri="{FF2B5EF4-FFF2-40B4-BE49-F238E27FC236}">
                <a16:creationId xmlns:a16="http://schemas.microsoft.com/office/drawing/2014/main" id="{2EC1F400-5E0B-DF4A-9FBB-33CFF38410B2}"/>
              </a:ext>
            </a:extLst>
          </p:cNvPr>
          <p:cNvSpPr>
            <a:spLocks/>
          </p:cNvSpPr>
          <p:nvPr/>
        </p:nvSpPr>
        <p:spPr bwMode="auto">
          <a:xfrm>
            <a:off x="2743200" y="2133600"/>
            <a:ext cx="2362200" cy="1663700"/>
          </a:xfrm>
          <a:custGeom>
            <a:avLst/>
            <a:gdLst>
              <a:gd name="T0" fmla="*/ 0 w 1488"/>
              <a:gd name="T1" fmla="*/ 0 h 1048"/>
              <a:gd name="T2" fmla="*/ 1143000 w 1488"/>
              <a:gd name="T3" fmla="*/ 1219200 h 1048"/>
              <a:gd name="T4" fmla="*/ 1524000 w 1488"/>
              <a:gd name="T5" fmla="*/ 1600200 h 1048"/>
              <a:gd name="T6" fmla="*/ 2133600 w 1488"/>
              <a:gd name="T7" fmla="*/ 838200 h 1048"/>
              <a:gd name="T8" fmla="*/ 2362200 w 1488"/>
              <a:gd name="T9" fmla="*/ 76200 h 10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8" h="1048">
                <a:moveTo>
                  <a:pt x="0" y="0"/>
                </a:moveTo>
                <a:cubicBezTo>
                  <a:pt x="280" y="300"/>
                  <a:pt x="560" y="600"/>
                  <a:pt x="720" y="768"/>
                </a:cubicBezTo>
                <a:cubicBezTo>
                  <a:pt x="880" y="936"/>
                  <a:pt x="856" y="1048"/>
                  <a:pt x="960" y="1008"/>
                </a:cubicBezTo>
                <a:cubicBezTo>
                  <a:pt x="1064" y="968"/>
                  <a:pt x="1256" y="688"/>
                  <a:pt x="1344" y="528"/>
                </a:cubicBezTo>
                <a:cubicBezTo>
                  <a:pt x="1432" y="368"/>
                  <a:pt x="1460" y="208"/>
                  <a:pt x="1488" y="48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59794" name="Picture 18">
            <a:extLst>
              <a:ext uri="{FF2B5EF4-FFF2-40B4-BE49-F238E27FC236}">
                <a16:creationId xmlns:a16="http://schemas.microsoft.com/office/drawing/2014/main" id="{63CD97B9-904D-AA4B-87C8-B68C3D29599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953000"/>
            <a:ext cx="24352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59795" name="Rectangle 19">
            <a:extLst>
              <a:ext uri="{FF2B5EF4-FFF2-40B4-BE49-F238E27FC236}">
                <a16:creationId xmlns:a16="http://schemas.microsoft.com/office/drawing/2014/main" id="{6BD9AA2F-F088-4642-A837-4D1617499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334000"/>
            <a:ext cx="958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D</a:t>
            </a:r>
          </a:p>
        </p:txBody>
      </p:sp>
      <p:sp>
        <p:nvSpPr>
          <p:cNvPr id="459798" name="Freeform 22">
            <a:extLst>
              <a:ext uri="{FF2B5EF4-FFF2-40B4-BE49-F238E27FC236}">
                <a16:creationId xmlns:a16="http://schemas.microsoft.com/office/drawing/2014/main" id="{964FA9C6-878F-F242-9475-64CE539D7568}"/>
              </a:ext>
            </a:extLst>
          </p:cNvPr>
          <p:cNvSpPr>
            <a:spLocks/>
          </p:cNvSpPr>
          <p:nvPr/>
        </p:nvSpPr>
        <p:spPr bwMode="auto">
          <a:xfrm>
            <a:off x="4648200" y="2438400"/>
            <a:ext cx="914400" cy="2895600"/>
          </a:xfrm>
          <a:custGeom>
            <a:avLst/>
            <a:gdLst>
              <a:gd name="T0" fmla="*/ 0 w 576"/>
              <a:gd name="T1" fmla="*/ 2895600 h 1824"/>
              <a:gd name="T2" fmla="*/ 76200 w 576"/>
              <a:gd name="T3" fmla="*/ 1828800 h 1824"/>
              <a:gd name="T4" fmla="*/ 457200 w 576"/>
              <a:gd name="T5" fmla="*/ 1600200 h 1824"/>
              <a:gd name="T6" fmla="*/ 304800 w 576"/>
              <a:gd name="T7" fmla="*/ 1295400 h 1824"/>
              <a:gd name="T8" fmla="*/ 914400 w 576"/>
              <a:gd name="T9" fmla="*/ 0 h 18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6" h="1824">
                <a:moveTo>
                  <a:pt x="0" y="1824"/>
                </a:moveTo>
                <a:cubicBezTo>
                  <a:pt x="0" y="1556"/>
                  <a:pt x="0" y="1288"/>
                  <a:pt x="48" y="1152"/>
                </a:cubicBezTo>
                <a:cubicBezTo>
                  <a:pt x="96" y="1016"/>
                  <a:pt x="264" y="1064"/>
                  <a:pt x="288" y="1008"/>
                </a:cubicBezTo>
                <a:cubicBezTo>
                  <a:pt x="312" y="952"/>
                  <a:pt x="144" y="984"/>
                  <a:pt x="192" y="816"/>
                </a:cubicBezTo>
                <a:cubicBezTo>
                  <a:pt x="240" y="648"/>
                  <a:pt x="408" y="324"/>
                  <a:pt x="576" y="0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9799" name="Text Box 23">
            <a:extLst>
              <a:ext uri="{FF2B5EF4-FFF2-40B4-BE49-F238E27FC236}">
                <a16:creationId xmlns:a16="http://schemas.microsoft.com/office/drawing/2014/main" id="{7A3DFBE9-1480-9E4B-9FC9-5EC57510F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657600"/>
            <a:ext cx="23558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NET A DOES NOT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 transit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Between NET 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and NET B</a:t>
            </a:r>
          </a:p>
        </p:txBody>
      </p:sp>
      <p:sp>
        <p:nvSpPr>
          <p:cNvPr id="459800" name="Text Box 24">
            <a:extLst>
              <a:ext uri="{FF2B5EF4-FFF2-40B4-BE49-F238E27FC236}">
                <a16:creationId xmlns:a16="http://schemas.microsoft.com/office/drawing/2014/main" id="{C1110F02-9C2C-3341-887E-4FFBD6146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172200"/>
            <a:ext cx="6838950" cy="366713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Most transit networks transit in a selective manner…</a:t>
            </a:r>
          </a:p>
        </p:txBody>
      </p:sp>
      <p:grpSp>
        <p:nvGrpSpPr>
          <p:cNvPr id="21523" name="Group 25">
            <a:extLst>
              <a:ext uri="{FF2B5EF4-FFF2-40B4-BE49-F238E27FC236}">
                <a16:creationId xmlns:a16="http://schemas.microsoft.com/office/drawing/2014/main" id="{86DC11E4-0B5B-3C4D-BE07-81977A02D8FB}"/>
              </a:ext>
            </a:extLst>
          </p:cNvPr>
          <p:cNvGrpSpPr>
            <a:grpSpLocks/>
          </p:cNvGrpSpPr>
          <p:nvPr/>
        </p:nvGrpSpPr>
        <p:grpSpPr bwMode="auto">
          <a:xfrm>
            <a:off x="5791200" y="5181600"/>
            <a:ext cx="3200400" cy="762000"/>
            <a:chOff x="3264" y="3456"/>
            <a:chExt cx="2016" cy="480"/>
          </a:xfrm>
        </p:grpSpPr>
        <p:sp>
          <p:nvSpPr>
            <p:cNvPr id="459802" name="Line 26">
              <a:extLst>
                <a:ext uri="{FF2B5EF4-FFF2-40B4-BE49-F238E27FC236}">
                  <a16:creationId xmlns:a16="http://schemas.microsoft.com/office/drawing/2014/main" id="{EBD5B9DC-698F-B842-871E-0842AF478E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4" y="3696"/>
              <a:ext cx="880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59803" name="Rectangle 27">
              <a:extLst>
                <a:ext uri="{FF2B5EF4-FFF2-40B4-BE49-F238E27FC236}">
                  <a16:creationId xmlns:a16="http://schemas.microsoft.com/office/drawing/2014/main" id="{8FCB54C3-E9F5-964F-B81B-DC56358B4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566"/>
              <a:ext cx="8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IP traffic</a:t>
              </a:r>
            </a:p>
          </p:txBody>
        </p:sp>
        <p:sp>
          <p:nvSpPr>
            <p:cNvPr id="459804" name="Rectangle 28">
              <a:extLst>
                <a:ext uri="{FF2B5EF4-FFF2-40B4-BE49-F238E27FC236}">
                  <a16:creationId xmlns:a16="http://schemas.microsoft.com/office/drawing/2014/main" id="{4068B8D1-E8A7-D743-832F-FCF058F2D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3456"/>
              <a:ext cx="201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991713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lide Number Placeholder 3">
            <a:extLst>
              <a:ext uri="{FF2B5EF4-FFF2-40B4-BE49-F238E27FC236}">
                <a16:creationId xmlns:a16="http://schemas.microsoft.com/office/drawing/2014/main" id="{9E53E603-5CC6-6E76-DA73-84E2D70418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DF75BEC-7846-ED47-87D5-B592C23E766B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2" name="Freeform 2">
            <a:extLst>
              <a:ext uri="{FF2B5EF4-FFF2-40B4-BE49-F238E27FC236}">
                <a16:creationId xmlns:a16="http://schemas.microsoft.com/office/drawing/2014/main" id="{71580F1F-692A-C2CC-EBA1-CD2DF9C8A906}"/>
              </a:ext>
            </a:extLst>
          </p:cNvPr>
          <p:cNvSpPr>
            <a:spLocks/>
          </p:cNvSpPr>
          <p:nvPr/>
        </p:nvSpPr>
        <p:spPr bwMode="auto">
          <a:xfrm>
            <a:off x="4721225" y="3992563"/>
            <a:ext cx="2781300" cy="2574925"/>
          </a:xfrm>
          <a:custGeom>
            <a:avLst/>
            <a:gdLst>
              <a:gd name="T0" fmla="*/ 0 w 1752"/>
              <a:gd name="T1" fmla="*/ 0 h 1622"/>
              <a:gd name="T2" fmla="*/ 2147483646 w 1752"/>
              <a:gd name="T3" fmla="*/ 2147483646 h 1622"/>
              <a:gd name="T4" fmla="*/ 2147483646 w 1752"/>
              <a:gd name="T5" fmla="*/ 2147483646 h 1622"/>
              <a:gd name="T6" fmla="*/ 2147483646 w 1752"/>
              <a:gd name="T7" fmla="*/ 2147483646 h 1622"/>
              <a:gd name="T8" fmla="*/ 2147483646 w 1752"/>
              <a:gd name="T9" fmla="*/ 2147483646 h 1622"/>
              <a:gd name="T10" fmla="*/ 2147483646 w 1752"/>
              <a:gd name="T11" fmla="*/ 2147483646 h 1622"/>
              <a:gd name="T12" fmla="*/ 2147483646 w 1752"/>
              <a:gd name="T13" fmla="*/ 2147483646 h 1622"/>
              <a:gd name="T14" fmla="*/ 2147483646 w 1752"/>
              <a:gd name="T15" fmla="*/ 2147483646 h 1622"/>
              <a:gd name="T16" fmla="*/ 2147483646 w 1752"/>
              <a:gd name="T17" fmla="*/ 2147483646 h 1622"/>
              <a:gd name="T18" fmla="*/ 2147483646 w 1752"/>
              <a:gd name="T19" fmla="*/ 2147483646 h 1622"/>
              <a:gd name="T20" fmla="*/ 2147483646 w 1752"/>
              <a:gd name="T21" fmla="*/ 2147483646 h 1622"/>
              <a:gd name="T22" fmla="*/ 2147483646 w 1752"/>
              <a:gd name="T23" fmla="*/ 2147483646 h 1622"/>
              <a:gd name="T24" fmla="*/ 2147483646 w 1752"/>
              <a:gd name="T25" fmla="*/ 2147483646 h 1622"/>
              <a:gd name="T26" fmla="*/ 2147483646 w 1752"/>
              <a:gd name="T27" fmla="*/ 2147483646 h 1622"/>
              <a:gd name="T28" fmla="*/ 2147483646 w 1752"/>
              <a:gd name="T29" fmla="*/ 2147483646 h 1622"/>
              <a:gd name="T30" fmla="*/ 2147483646 w 1752"/>
              <a:gd name="T31" fmla="*/ 2147483646 h 1622"/>
              <a:gd name="T32" fmla="*/ 2147483646 w 1752"/>
              <a:gd name="T33" fmla="*/ 2147483646 h 1622"/>
              <a:gd name="T34" fmla="*/ 2147483646 w 1752"/>
              <a:gd name="T35" fmla="*/ 2147483646 h 1622"/>
              <a:gd name="T36" fmla="*/ 2147483646 w 1752"/>
              <a:gd name="T37" fmla="*/ 2147483646 h 1622"/>
              <a:gd name="T38" fmla="*/ 2147483646 w 1752"/>
              <a:gd name="T39" fmla="*/ 2147483646 h 1622"/>
              <a:gd name="T40" fmla="*/ 2147483646 w 1752"/>
              <a:gd name="T41" fmla="*/ 2147483646 h 1622"/>
              <a:gd name="T42" fmla="*/ 2147483646 w 1752"/>
              <a:gd name="T43" fmla="*/ 2147483646 h 1622"/>
              <a:gd name="T44" fmla="*/ 2147483646 w 1752"/>
              <a:gd name="T45" fmla="*/ 2147483646 h 1622"/>
              <a:gd name="T46" fmla="*/ 2147483646 w 1752"/>
              <a:gd name="T47" fmla="*/ 2147483646 h 1622"/>
              <a:gd name="T48" fmla="*/ 2147483646 w 1752"/>
              <a:gd name="T49" fmla="*/ 2147483646 h 1622"/>
              <a:gd name="T50" fmla="*/ 2147483646 w 1752"/>
              <a:gd name="T51" fmla="*/ 2147483646 h 1622"/>
              <a:gd name="T52" fmla="*/ 2147483646 w 1752"/>
              <a:gd name="T53" fmla="*/ 2147483646 h 1622"/>
              <a:gd name="T54" fmla="*/ 2147483646 w 1752"/>
              <a:gd name="T55" fmla="*/ 2147483646 h 1622"/>
              <a:gd name="T56" fmla="*/ 2147483646 w 1752"/>
              <a:gd name="T57" fmla="*/ 2147483646 h 1622"/>
              <a:gd name="T58" fmla="*/ 2147483646 w 1752"/>
              <a:gd name="T59" fmla="*/ 2147483646 h 1622"/>
              <a:gd name="T60" fmla="*/ 2147483646 w 1752"/>
              <a:gd name="T61" fmla="*/ 2147483646 h 1622"/>
              <a:gd name="T62" fmla="*/ 0 w 1752"/>
              <a:gd name="T63" fmla="*/ 0 h 16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52"/>
              <a:gd name="T97" fmla="*/ 0 h 1622"/>
              <a:gd name="T98" fmla="*/ 1752 w 1752"/>
              <a:gd name="T99" fmla="*/ 1622 h 162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52" h="1622">
                <a:moveTo>
                  <a:pt x="0" y="0"/>
                </a:moveTo>
                <a:cubicBezTo>
                  <a:pt x="66" y="66"/>
                  <a:pt x="98" y="149"/>
                  <a:pt x="146" y="227"/>
                </a:cubicBezTo>
                <a:cubicBezTo>
                  <a:pt x="170" y="265"/>
                  <a:pt x="202" y="295"/>
                  <a:pt x="227" y="333"/>
                </a:cubicBezTo>
                <a:cubicBezTo>
                  <a:pt x="257" y="379"/>
                  <a:pt x="287" y="424"/>
                  <a:pt x="316" y="470"/>
                </a:cubicBezTo>
                <a:cubicBezTo>
                  <a:pt x="326" y="487"/>
                  <a:pt x="349" y="519"/>
                  <a:pt x="349" y="519"/>
                </a:cubicBezTo>
                <a:cubicBezTo>
                  <a:pt x="363" y="561"/>
                  <a:pt x="385" y="601"/>
                  <a:pt x="405" y="641"/>
                </a:cubicBezTo>
                <a:cubicBezTo>
                  <a:pt x="421" y="673"/>
                  <a:pt x="419" y="687"/>
                  <a:pt x="446" y="714"/>
                </a:cubicBezTo>
                <a:cubicBezTo>
                  <a:pt x="454" y="764"/>
                  <a:pt x="469" y="813"/>
                  <a:pt x="487" y="860"/>
                </a:cubicBezTo>
                <a:cubicBezTo>
                  <a:pt x="490" y="917"/>
                  <a:pt x="489" y="974"/>
                  <a:pt x="495" y="1030"/>
                </a:cubicBezTo>
                <a:cubicBezTo>
                  <a:pt x="500" y="1075"/>
                  <a:pt x="529" y="1134"/>
                  <a:pt x="543" y="1176"/>
                </a:cubicBezTo>
                <a:cubicBezTo>
                  <a:pt x="557" y="1219"/>
                  <a:pt x="563" y="1295"/>
                  <a:pt x="592" y="1330"/>
                </a:cubicBezTo>
                <a:cubicBezTo>
                  <a:pt x="619" y="1362"/>
                  <a:pt x="626" y="1349"/>
                  <a:pt x="657" y="1371"/>
                </a:cubicBezTo>
                <a:cubicBezTo>
                  <a:pt x="666" y="1378"/>
                  <a:pt x="671" y="1389"/>
                  <a:pt x="681" y="1395"/>
                </a:cubicBezTo>
                <a:cubicBezTo>
                  <a:pt x="745" y="1435"/>
                  <a:pt x="821" y="1458"/>
                  <a:pt x="892" y="1485"/>
                </a:cubicBezTo>
                <a:cubicBezTo>
                  <a:pt x="926" y="1519"/>
                  <a:pt x="966" y="1569"/>
                  <a:pt x="1014" y="1590"/>
                </a:cubicBezTo>
                <a:cubicBezTo>
                  <a:pt x="1045" y="1604"/>
                  <a:pt x="1111" y="1622"/>
                  <a:pt x="1111" y="1622"/>
                </a:cubicBezTo>
                <a:cubicBezTo>
                  <a:pt x="1144" y="1619"/>
                  <a:pt x="1177" y="1622"/>
                  <a:pt x="1209" y="1614"/>
                </a:cubicBezTo>
                <a:cubicBezTo>
                  <a:pt x="1220" y="1611"/>
                  <a:pt x="1224" y="1596"/>
                  <a:pt x="1233" y="1590"/>
                </a:cubicBezTo>
                <a:cubicBezTo>
                  <a:pt x="1263" y="1570"/>
                  <a:pt x="1291" y="1556"/>
                  <a:pt x="1322" y="1533"/>
                </a:cubicBezTo>
                <a:cubicBezTo>
                  <a:pt x="1422" y="1458"/>
                  <a:pt x="1496" y="1368"/>
                  <a:pt x="1566" y="1266"/>
                </a:cubicBezTo>
                <a:cubicBezTo>
                  <a:pt x="1631" y="1172"/>
                  <a:pt x="1715" y="1101"/>
                  <a:pt x="1752" y="990"/>
                </a:cubicBezTo>
                <a:cubicBezTo>
                  <a:pt x="1751" y="981"/>
                  <a:pt x="1744" y="897"/>
                  <a:pt x="1736" y="876"/>
                </a:cubicBezTo>
                <a:cubicBezTo>
                  <a:pt x="1723" y="842"/>
                  <a:pt x="1698" y="814"/>
                  <a:pt x="1687" y="779"/>
                </a:cubicBezTo>
                <a:cubicBezTo>
                  <a:pt x="1675" y="742"/>
                  <a:pt x="1667" y="709"/>
                  <a:pt x="1630" y="681"/>
                </a:cubicBezTo>
                <a:cubicBezTo>
                  <a:pt x="1594" y="654"/>
                  <a:pt x="1540" y="603"/>
                  <a:pt x="1517" y="568"/>
                </a:cubicBezTo>
                <a:cubicBezTo>
                  <a:pt x="1469" y="497"/>
                  <a:pt x="1420" y="413"/>
                  <a:pt x="1347" y="365"/>
                </a:cubicBezTo>
                <a:cubicBezTo>
                  <a:pt x="1325" y="324"/>
                  <a:pt x="1289" y="268"/>
                  <a:pt x="1249" y="243"/>
                </a:cubicBezTo>
                <a:cubicBezTo>
                  <a:pt x="1223" y="227"/>
                  <a:pt x="1190" y="226"/>
                  <a:pt x="1160" y="219"/>
                </a:cubicBezTo>
                <a:cubicBezTo>
                  <a:pt x="1098" y="204"/>
                  <a:pt x="1037" y="194"/>
                  <a:pt x="973" y="187"/>
                </a:cubicBezTo>
                <a:cubicBezTo>
                  <a:pt x="851" y="141"/>
                  <a:pt x="749" y="136"/>
                  <a:pt x="616" y="130"/>
                </a:cubicBezTo>
                <a:cubicBezTo>
                  <a:pt x="516" y="97"/>
                  <a:pt x="434" y="23"/>
                  <a:pt x="324" y="16"/>
                </a:cubicBezTo>
                <a:cubicBezTo>
                  <a:pt x="216" y="9"/>
                  <a:pt x="108" y="5"/>
                  <a:pt x="0" y="0"/>
                </a:cubicBez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3" name="Freeform 3">
            <a:extLst>
              <a:ext uri="{FF2B5EF4-FFF2-40B4-BE49-F238E27FC236}">
                <a16:creationId xmlns:a16="http://schemas.microsoft.com/office/drawing/2014/main" id="{134E6F92-0BFD-EDB8-CDA5-E2AE495100D2}"/>
              </a:ext>
            </a:extLst>
          </p:cNvPr>
          <p:cNvSpPr>
            <a:spLocks/>
          </p:cNvSpPr>
          <p:nvPr/>
        </p:nvSpPr>
        <p:spPr bwMode="auto">
          <a:xfrm>
            <a:off x="3508375" y="4030663"/>
            <a:ext cx="1779588" cy="2370137"/>
          </a:xfrm>
          <a:custGeom>
            <a:avLst/>
            <a:gdLst>
              <a:gd name="T0" fmla="*/ 2147483646 w 1121"/>
              <a:gd name="T1" fmla="*/ 0 h 1493"/>
              <a:gd name="T2" fmla="*/ 2147483646 w 1121"/>
              <a:gd name="T3" fmla="*/ 2147483646 h 1493"/>
              <a:gd name="T4" fmla="*/ 2147483646 w 1121"/>
              <a:gd name="T5" fmla="*/ 2147483646 h 1493"/>
              <a:gd name="T6" fmla="*/ 2147483646 w 1121"/>
              <a:gd name="T7" fmla="*/ 2147483646 h 1493"/>
              <a:gd name="T8" fmla="*/ 2147483646 w 1121"/>
              <a:gd name="T9" fmla="*/ 2147483646 h 1493"/>
              <a:gd name="T10" fmla="*/ 2147483646 w 1121"/>
              <a:gd name="T11" fmla="*/ 2147483646 h 1493"/>
              <a:gd name="T12" fmla="*/ 2147483646 w 1121"/>
              <a:gd name="T13" fmla="*/ 2147483646 h 1493"/>
              <a:gd name="T14" fmla="*/ 2147483646 w 1121"/>
              <a:gd name="T15" fmla="*/ 2147483646 h 1493"/>
              <a:gd name="T16" fmla="*/ 2147483646 w 1121"/>
              <a:gd name="T17" fmla="*/ 2147483646 h 1493"/>
              <a:gd name="T18" fmla="*/ 2147483646 w 1121"/>
              <a:gd name="T19" fmla="*/ 2147483646 h 1493"/>
              <a:gd name="T20" fmla="*/ 2147483646 w 1121"/>
              <a:gd name="T21" fmla="*/ 2147483646 h 1493"/>
              <a:gd name="T22" fmla="*/ 2147483646 w 1121"/>
              <a:gd name="T23" fmla="*/ 2147483646 h 1493"/>
              <a:gd name="T24" fmla="*/ 2147483646 w 1121"/>
              <a:gd name="T25" fmla="*/ 2147483646 h 1493"/>
              <a:gd name="T26" fmla="*/ 2147483646 w 1121"/>
              <a:gd name="T27" fmla="*/ 2147483646 h 1493"/>
              <a:gd name="T28" fmla="*/ 2147483646 w 1121"/>
              <a:gd name="T29" fmla="*/ 2147483646 h 1493"/>
              <a:gd name="T30" fmla="*/ 2147483646 w 1121"/>
              <a:gd name="T31" fmla="*/ 2147483646 h 1493"/>
              <a:gd name="T32" fmla="*/ 2147483646 w 1121"/>
              <a:gd name="T33" fmla="*/ 2147483646 h 1493"/>
              <a:gd name="T34" fmla="*/ 2147483646 w 1121"/>
              <a:gd name="T35" fmla="*/ 2147483646 h 1493"/>
              <a:gd name="T36" fmla="*/ 2147483646 w 1121"/>
              <a:gd name="T37" fmla="*/ 2147483646 h 1493"/>
              <a:gd name="T38" fmla="*/ 2147483646 w 1121"/>
              <a:gd name="T39" fmla="*/ 2147483646 h 1493"/>
              <a:gd name="T40" fmla="*/ 2147483646 w 1121"/>
              <a:gd name="T41" fmla="*/ 2147483646 h 1493"/>
              <a:gd name="T42" fmla="*/ 2147483646 w 1121"/>
              <a:gd name="T43" fmla="*/ 2147483646 h 1493"/>
              <a:gd name="T44" fmla="*/ 2147483646 w 1121"/>
              <a:gd name="T45" fmla="*/ 2147483646 h 1493"/>
              <a:gd name="T46" fmla="*/ 2147483646 w 1121"/>
              <a:gd name="T47" fmla="*/ 2147483646 h 1493"/>
              <a:gd name="T48" fmla="*/ 2147483646 w 1121"/>
              <a:gd name="T49" fmla="*/ 2147483646 h 1493"/>
              <a:gd name="T50" fmla="*/ 2147483646 w 1121"/>
              <a:gd name="T51" fmla="*/ 2147483646 h 1493"/>
              <a:gd name="T52" fmla="*/ 2147483646 w 1121"/>
              <a:gd name="T53" fmla="*/ 2147483646 h 1493"/>
              <a:gd name="T54" fmla="*/ 2147483646 w 1121"/>
              <a:gd name="T55" fmla="*/ 2147483646 h 1493"/>
              <a:gd name="T56" fmla="*/ 2147483646 w 1121"/>
              <a:gd name="T57" fmla="*/ 2147483646 h 1493"/>
              <a:gd name="T58" fmla="*/ 2147483646 w 1121"/>
              <a:gd name="T59" fmla="*/ 2147483646 h 1493"/>
              <a:gd name="T60" fmla="*/ 2147483646 w 1121"/>
              <a:gd name="T61" fmla="*/ 2147483646 h 1493"/>
              <a:gd name="T62" fmla="*/ 2147483646 w 1121"/>
              <a:gd name="T63" fmla="*/ 2147483646 h 1493"/>
              <a:gd name="T64" fmla="*/ 2147483646 w 1121"/>
              <a:gd name="T65" fmla="*/ 0 h 149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21"/>
              <a:gd name="T100" fmla="*/ 0 h 1493"/>
              <a:gd name="T101" fmla="*/ 1121 w 1121"/>
              <a:gd name="T102" fmla="*/ 1493 h 149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21" h="1493">
                <a:moveTo>
                  <a:pt x="642" y="0"/>
                </a:moveTo>
                <a:cubicBezTo>
                  <a:pt x="632" y="30"/>
                  <a:pt x="628" y="55"/>
                  <a:pt x="610" y="81"/>
                </a:cubicBezTo>
                <a:cubicBezTo>
                  <a:pt x="601" y="118"/>
                  <a:pt x="582" y="155"/>
                  <a:pt x="561" y="187"/>
                </a:cubicBezTo>
                <a:cubicBezTo>
                  <a:pt x="543" y="261"/>
                  <a:pt x="522" y="330"/>
                  <a:pt x="488" y="398"/>
                </a:cubicBezTo>
                <a:cubicBezTo>
                  <a:pt x="483" y="408"/>
                  <a:pt x="466" y="445"/>
                  <a:pt x="456" y="455"/>
                </a:cubicBezTo>
                <a:cubicBezTo>
                  <a:pt x="446" y="465"/>
                  <a:pt x="433" y="470"/>
                  <a:pt x="423" y="479"/>
                </a:cubicBezTo>
                <a:cubicBezTo>
                  <a:pt x="394" y="504"/>
                  <a:pt x="372" y="539"/>
                  <a:pt x="350" y="568"/>
                </a:cubicBezTo>
                <a:cubicBezTo>
                  <a:pt x="319" y="609"/>
                  <a:pt x="298" y="661"/>
                  <a:pt x="261" y="698"/>
                </a:cubicBezTo>
                <a:cubicBezTo>
                  <a:pt x="249" y="710"/>
                  <a:pt x="233" y="718"/>
                  <a:pt x="220" y="730"/>
                </a:cubicBezTo>
                <a:cubicBezTo>
                  <a:pt x="201" y="788"/>
                  <a:pt x="151" y="801"/>
                  <a:pt x="115" y="844"/>
                </a:cubicBezTo>
                <a:cubicBezTo>
                  <a:pt x="109" y="851"/>
                  <a:pt x="106" y="862"/>
                  <a:pt x="99" y="868"/>
                </a:cubicBezTo>
                <a:cubicBezTo>
                  <a:pt x="84" y="881"/>
                  <a:pt x="50" y="901"/>
                  <a:pt x="50" y="901"/>
                </a:cubicBezTo>
                <a:cubicBezTo>
                  <a:pt x="34" y="926"/>
                  <a:pt x="18" y="938"/>
                  <a:pt x="9" y="966"/>
                </a:cubicBezTo>
                <a:cubicBezTo>
                  <a:pt x="6" y="985"/>
                  <a:pt x="0" y="1003"/>
                  <a:pt x="1" y="1022"/>
                </a:cubicBezTo>
                <a:cubicBezTo>
                  <a:pt x="3" y="1074"/>
                  <a:pt x="6" y="1126"/>
                  <a:pt x="17" y="1177"/>
                </a:cubicBezTo>
                <a:cubicBezTo>
                  <a:pt x="20" y="1192"/>
                  <a:pt x="34" y="1203"/>
                  <a:pt x="42" y="1217"/>
                </a:cubicBezTo>
                <a:cubicBezTo>
                  <a:pt x="77" y="1279"/>
                  <a:pt x="121" y="1320"/>
                  <a:pt x="172" y="1371"/>
                </a:cubicBezTo>
                <a:cubicBezTo>
                  <a:pt x="204" y="1403"/>
                  <a:pt x="242" y="1447"/>
                  <a:pt x="285" y="1461"/>
                </a:cubicBezTo>
                <a:cubicBezTo>
                  <a:pt x="328" y="1475"/>
                  <a:pt x="372" y="1479"/>
                  <a:pt x="415" y="1493"/>
                </a:cubicBezTo>
                <a:cubicBezTo>
                  <a:pt x="528" y="1482"/>
                  <a:pt x="644" y="1479"/>
                  <a:pt x="756" y="1461"/>
                </a:cubicBezTo>
                <a:cubicBezTo>
                  <a:pt x="803" y="1444"/>
                  <a:pt x="847" y="1422"/>
                  <a:pt x="894" y="1404"/>
                </a:cubicBezTo>
                <a:cubicBezTo>
                  <a:pt x="914" y="1388"/>
                  <a:pt x="939" y="1379"/>
                  <a:pt x="959" y="1363"/>
                </a:cubicBezTo>
                <a:cubicBezTo>
                  <a:pt x="978" y="1347"/>
                  <a:pt x="988" y="1322"/>
                  <a:pt x="1007" y="1306"/>
                </a:cubicBezTo>
                <a:cubicBezTo>
                  <a:pt x="1040" y="1277"/>
                  <a:pt x="1070" y="1253"/>
                  <a:pt x="1096" y="1217"/>
                </a:cubicBezTo>
                <a:cubicBezTo>
                  <a:pt x="1107" y="1057"/>
                  <a:pt x="1115" y="899"/>
                  <a:pt x="1121" y="739"/>
                </a:cubicBezTo>
                <a:cubicBezTo>
                  <a:pt x="1112" y="665"/>
                  <a:pt x="1093" y="588"/>
                  <a:pt x="1048" y="528"/>
                </a:cubicBezTo>
                <a:cubicBezTo>
                  <a:pt x="1028" y="468"/>
                  <a:pt x="1000" y="425"/>
                  <a:pt x="967" y="373"/>
                </a:cubicBezTo>
                <a:cubicBezTo>
                  <a:pt x="922" y="303"/>
                  <a:pt x="907" y="249"/>
                  <a:pt x="845" y="187"/>
                </a:cubicBezTo>
                <a:cubicBezTo>
                  <a:pt x="842" y="179"/>
                  <a:pt x="843" y="169"/>
                  <a:pt x="837" y="163"/>
                </a:cubicBezTo>
                <a:cubicBezTo>
                  <a:pt x="831" y="157"/>
                  <a:pt x="820" y="158"/>
                  <a:pt x="813" y="154"/>
                </a:cubicBezTo>
                <a:cubicBezTo>
                  <a:pt x="798" y="145"/>
                  <a:pt x="786" y="132"/>
                  <a:pt x="772" y="122"/>
                </a:cubicBezTo>
                <a:cubicBezTo>
                  <a:pt x="750" y="90"/>
                  <a:pt x="719" y="45"/>
                  <a:pt x="683" y="33"/>
                </a:cubicBezTo>
                <a:cubicBezTo>
                  <a:pt x="652" y="12"/>
                  <a:pt x="665" y="23"/>
                  <a:pt x="642" y="0"/>
                </a:cubicBez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4" name="Freeform 4">
            <a:extLst>
              <a:ext uri="{FF2B5EF4-FFF2-40B4-BE49-F238E27FC236}">
                <a16:creationId xmlns:a16="http://schemas.microsoft.com/office/drawing/2014/main" id="{AEAA9FF8-9D6A-F620-1482-B45F7907C6DB}"/>
              </a:ext>
            </a:extLst>
          </p:cNvPr>
          <p:cNvSpPr>
            <a:spLocks/>
          </p:cNvSpPr>
          <p:nvPr/>
        </p:nvSpPr>
        <p:spPr bwMode="auto">
          <a:xfrm>
            <a:off x="1295400" y="3789363"/>
            <a:ext cx="3128963" cy="2560637"/>
          </a:xfrm>
          <a:custGeom>
            <a:avLst/>
            <a:gdLst>
              <a:gd name="T0" fmla="*/ 2147483646 w 1971"/>
              <a:gd name="T1" fmla="*/ 2147483646 h 1613"/>
              <a:gd name="T2" fmla="*/ 2147483646 w 1971"/>
              <a:gd name="T3" fmla="*/ 2147483646 h 1613"/>
              <a:gd name="T4" fmla="*/ 2147483646 w 1971"/>
              <a:gd name="T5" fmla="*/ 2147483646 h 1613"/>
              <a:gd name="T6" fmla="*/ 2147483646 w 1971"/>
              <a:gd name="T7" fmla="*/ 2147483646 h 1613"/>
              <a:gd name="T8" fmla="*/ 2147483646 w 1971"/>
              <a:gd name="T9" fmla="*/ 2147483646 h 1613"/>
              <a:gd name="T10" fmla="*/ 2147483646 w 1971"/>
              <a:gd name="T11" fmla="*/ 2147483646 h 1613"/>
              <a:gd name="T12" fmla="*/ 2147483646 w 1971"/>
              <a:gd name="T13" fmla="*/ 2147483646 h 1613"/>
              <a:gd name="T14" fmla="*/ 2147483646 w 1971"/>
              <a:gd name="T15" fmla="*/ 2147483646 h 1613"/>
              <a:gd name="T16" fmla="*/ 2147483646 w 1971"/>
              <a:gd name="T17" fmla="*/ 2147483646 h 1613"/>
              <a:gd name="T18" fmla="*/ 2147483646 w 1971"/>
              <a:gd name="T19" fmla="*/ 2147483646 h 1613"/>
              <a:gd name="T20" fmla="*/ 2147483646 w 1971"/>
              <a:gd name="T21" fmla="*/ 2147483646 h 1613"/>
              <a:gd name="T22" fmla="*/ 2147483646 w 1971"/>
              <a:gd name="T23" fmla="*/ 2147483646 h 1613"/>
              <a:gd name="T24" fmla="*/ 2147483646 w 1971"/>
              <a:gd name="T25" fmla="*/ 2147483646 h 1613"/>
              <a:gd name="T26" fmla="*/ 2147483646 w 1971"/>
              <a:gd name="T27" fmla="*/ 2147483646 h 1613"/>
              <a:gd name="T28" fmla="*/ 2147483646 w 1971"/>
              <a:gd name="T29" fmla="*/ 2147483646 h 1613"/>
              <a:gd name="T30" fmla="*/ 2147483646 w 1971"/>
              <a:gd name="T31" fmla="*/ 2147483646 h 1613"/>
              <a:gd name="T32" fmla="*/ 2147483646 w 1971"/>
              <a:gd name="T33" fmla="*/ 2147483646 h 1613"/>
              <a:gd name="T34" fmla="*/ 2147483646 w 1971"/>
              <a:gd name="T35" fmla="*/ 2147483646 h 1613"/>
              <a:gd name="T36" fmla="*/ 2147483646 w 1971"/>
              <a:gd name="T37" fmla="*/ 2147483646 h 1613"/>
              <a:gd name="T38" fmla="*/ 2147483646 w 1971"/>
              <a:gd name="T39" fmla="*/ 2147483646 h 1613"/>
              <a:gd name="T40" fmla="*/ 0 w 1971"/>
              <a:gd name="T41" fmla="*/ 2147483646 h 1613"/>
              <a:gd name="T42" fmla="*/ 2147483646 w 1971"/>
              <a:gd name="T43" fmla="*/ 2147483646 h 1613"/>
              <a:gd name="T44" fmla="*/ 2147483646 w 1971"/>
              <a:gd name="T45" fmla="*/ 2147483646 h 1613"/>
              <a:gd name="T46" fmla="*/ 2147483646 w 1971"/>
              <a:gd name="T47" fmla="*/ 2147483646 h 1613"/>
              <a:gd name="T48" fmla="*/ 2147483646 w 1971"/>
              <a:gd name="T49" fmla="*/ 2147483646 h 1613"/>
              <a:gd name="T50" fmla="*/ 2147483646 w 1971"/>
              <a:gd name="T51" fmla="*/ 2147483646 h 1613"/>
              <a:gd name="T52" fmla="*/ 2147483646 w 1971"/>
              <a:gd name="T53" fmla="*/ 2147483646 h 1613"/>
              <a:gd name="T54" fmla="*/ 2147483646 w 1971"/>
              <a:gd name="T55" fmla="*/ 2147483646 h 1613"/>
              <a:gd name="T56" fmla="*/ 2147483646 w 1971"/>
              <a:gd name="T57" fmla="*/ 2147483646 h 1613"/>
              <a:gd name="T58" fmla="*/ 2147483646 w 1971"/>
              <a:gd name="T59" fmla="*/ 2147483646 h 1613"/>
              <a:gd name="T60" fmla="*/ 2147483646 w 1971"/>
              <a:gd name="T61" fmla="*/ 2147483646 h 1613"/>
              <a:gd name="T62" fmla="*/ 2147483646 w 1971"/>
              <a:gd name="T63" fmla="*/ 2147483646 h 1613"/>
              <a:gd name="T64" fmla="*/ 2147483646 w 1971"/>
              <a:gd name="T65" fmla="*/ 2147483646 h 1613"/>
              <a:gd name="T66" fmla="*/ 2147483646 w 1971"/>
              <a:gd name="T67" fmla="*/ 2147483646 h 1613"/>
              <a:gd name="T68" fmla="*/ 2147483646 w 1971"/>
              <a:gd name="T69" fmla="*/ 2147483646 h 1613"/>
              <a:gd name="T70" fmla="*/ 2147483646 w 1971"/>
              <a:gd name="T71" fmla="*/ 2147483646 h 1613"/>
              <a:gd name="T72" fmla="*/ 2147483646 w 1971"/>
              <a:gd name="T73" fmla="*/ 2147483646 h 1613"/>
              <a:gd name="T74" fmla="*/ 2147483646 w 1971"/>
              <a:gd name="T75" fmla="*/ 2147483646 h 1613"/>
              <a:gd name="T76" fmla="*/ 2147483646 w 1971"/>
              <a:gd name="T77" fmla="*/ 2147483646 h 1613"/>
              <a:gd name="T78" fmla="*/ 2147483646 w 1971"/>
              <a:gd name="T79" fmla="*/ 2147483646 h 1613"/>
              <a:gd name="T80" fmla="*/ 2147483646 w 1971"/>
              <a:gd name="T81" fmla="*/ 2147483646 h 1613"/>
              <a:gd name="T82" fmla="*/ 2147483646 w 1971"/>
              <a:gd name="T83" fmla="*/ 2147483646 h 1613"/>
              <a:gd name="T84" fmla="*/ 2147483646 w 1971"/>
              <a:gd name="T85" fmla="*/ 2147483646 h 1613"/>
              <a:gd name="T86" fmla="*/ 2147483646 w 1971"/>
              <a:gd name="T87" fmla="*/ 2147483646 h 1613"/>
              <a:gd name="T88" fmla="*/ 2147483646 w 1971"/>
              <a:gd name="T89" fmla="*/ 2147483646 h 1613"/>
              <a:gd name="T90" fmla="*/ 2147483646 w 1971"/>
              <a:gd name="T91" fmla="*/ 2147483646 h 161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71"/>
              <a:gd name="T139" fmla="*/ 0 h 1613"/>
              <a:gd name="T140" fmla="*/ 1971 w 1971"/>
              <a:gd name="T141" fmla="*/ 1613 h 161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71" h="1613">
                <a:moveTo>
                  <a:pt x="1947" y="71"/>
                </a:moveTo>
                <a:cubicBezTo>
                  <a:pt x="1826" y="47"/>
                  <a:pt x="1753" y="61"/>
                  <a:pt x="1614" y="71"/>
                </a:cubicBezTo>
                <a:cubicBezTo>
                  <a:pt x="1480" y="116"/>
                  <a:pt x="1622" y="71"/>
                  <a:pt x="1249" y="87"/>
                </a:cubicBezTo>
                <a:cubicBezTo>
                  <a:pt x="1195" y="89"/>
                  <a:pt x="1145" y="119"/>
                  <a:pt x="1095" y="136"/>
                </a:cubicBezTo>
                <a:cubicBezTo>
                  <a:pt x="1044" y="187"/>
                  <a:pt x="1097" y="144"/>
                  <a:pt x="982" y="168"/>
                </a:cubicBezTo>
                <a:cubicBezTo>
                  <a:pt x="970" y="170"/>
                  <a:pt x="960" y="180"/>
                  <a:pt x="949" y="185"/>
                </a:cubicBezTo>
                <a:cubicBezTo>
                  <a:pt x="933" y="191"/>
                  <a:pt x="900" y="201"/>
                  <a:pt x="900" y="201"/>
                </a:cubicBezTo>
                <a:cubicBezTo>
                  <a:pt x="880" y="215"/>
                  <a:pt x="850" y="233"/>
                  <a:pt x="835" y="250"/>
                </a:cubicBezTo>
                <a:cubicBezTo>
                  <a:pt x="822" y="264"/>
                  <a:pt x="821" y="291"/>
                  <a:pt x="803" y="298"/>
                </a:cubicBezTo>
                <a:cubicBezTo>
                  <a:pt x="765" y="312"/>
                  <a:pt x="722" y="303"/>
                  <a:pt x="681" y="306"/>
                </a:cubicBezTo>
                <a:cubicBezTo>
                  <a:pt x="654" y="316"/>
                  <a:pt x="627" y="322"/>
                  <a:pt x="600" y="331"/>
                </a:cubicBezTo>
                <a:cubicBezTo>
                  <a:pt x="572" y="350"/>
                  <a:pt x="538" y="358"/>
                  <a:pt x="511" y="379"/>
                </a:cubicBezTo>
                <a:cubicBezTo>
                  <a:pt x="500" y="387"/>
                  <a:pt x="492" y="399"/>
                  <a:pt x="479" y="404"/>
                </a:cubicBezTo>
                <a:cubicBezTo>
                  <a:pt x="456" y="413"/>
                  <a:pt x="430" y="414"/>
                  <a:pt x="406" y="420"/>
                </a:cubicBezTo>
                <a:cubicBezTo>
                  <a:pt x="389" y="424"/>
                  <a:pt x="373" y="431"/>
                  <a:pt x="357" y="436"/>
                </a:cubicBezTo>
                <a:cubicBezTo>
                  <a:pt x="349" y="439"/>
                  <a:pt x="332" y="444"/>
                  <a:pt x="332" y="444"/>
                </a:cubicBezTo>
                <a:cubicBezTo>
                  <a:pt x="262" y="519"/>
                  <a:pt x="376" y="403"/>
                  <a:pt x="292" y="469"/>
                </a:cubicBezTo>
                <a:cubicBezTo>
                  <a:pt x="251" y="501"/>
                  <a:pt x="212" y="550"/>
                  <a:pt x="178" y="590"/>
                </a:cubicBezTo>
                <a:cubicBezTo>
                  <a:pt x="143" y="632"/>
                  <a:pt x="98" y="685"/>
                  <a:pt x="73" y="736"/>
                </a:cubicBezTo>
                <a:cubicBezTo>
                  <a:pt x="54" y="776"/>
                  <a:pt x="66" y="761"/>
                  <a:pt x="40" y="785"/>
                </a:cubicBezTo>
                <a:cubicBezTo>
                  <a:pt x="25" y="831"/>
                  <a:pt x="8" y="867"/>
                  <a:pt x="0" y="915"/>
                </a:cubicBezTo>
                <a:cubicBezTo>
                  <a:pt x="3" y="996"/>
                  <a:pt x="1" y="1077"/>
                  <a:pt x="8" y="1158"/>
                </a:cubicBezTo>
                <a:cubicBezTo>
                  <a:pt x="13" y="1214"/>
                  <a:pt x="61" y="1252"/>
                  <a:pt x="97" y="1288"/>
                </a:cubicBezTo>
                <a:cubicBezTo>
                  <a:pt x="143" y="1334"/>
                  <a:pt x="107" y="1291"/>
                  <a:pt x="162" y="1369"/>
                </a:cubicBezTo>
                <a:cubicBezTo>
                  <a:pt x="179" y="1393"/>
                  <a:pt x="300" y="1455"/>
                  <a:pt x="332" y="1475"/>
                </a:cubicBezTo>
                <a:cubicBezTo>
                  <a:pt x="435" y="1540"/>
                  <a:pt x="310" y="1456"/>
                  <a:pt x="389" y="1499"/>
                </a:cubicBezTo>
                <a:cubicBezTo>
                  <a:pt x="434" y="1524"/>
                  <a:pt x="471" y="1559"/>
                  <a:pt x="519" y="1580"/>
                </a:cubicBezTo>
                <a:cubicBezTo>
                  <a:pt x="532" y="1586"/>
                  <a:pt x="546" y="1592"/>
                  <a:pt x="560" y="1596"/>
                </a:cubicBezTo>
                <a:cubicBezTo>
                  <a:pt x="587" y="1603"/>
                  <a:pt x="641" y="1613"/>
                  <a:pt x="641" y="1613"/>
                </a:cubicBezTo>
                <a:cubicBezTo>
                  <a:pt x="681" y="1610"/>
                  <a:pt x="722" y="1609"/>
                  <a:pt x="762" y="1604"/>
                </a:cubicBezTo>
                <a:cubicBezTo>
                  <a:pt x="784" y="1601"/>
                  <a:pt x="851" y="1565"/>
                  <a:pt x="852" y="1564"/>
                </a:cubicBezTo>
                <a:cubicBezTo>
                  <a:pt x="914" y="1534"/>
                  <a:pt x="982" y="1520"/>
                  <a:pt x="1046" y="1499"/>
                </a:cubicBezTo>
                <a:cubicBezTo>
                  <a:pt x="1078" y="1469"/>
                  <a:pt x="1109" y="1445"/>
                  <a:pt x="1136" y="1410"/>
                </a:cubicBezTo>
                <a:cubicBezTo>
                  <a:pt x="1172" y="1362"/>
                  <a:pt x="1190" y="1305"/>
                  <a:pt x="1225" y="1256"/>
                </a:cubicBezTo>
                <a:cubicBezTo>
                  <a:pt x="1268" y="1196"/>
                  <a:pt x="1312" y="1137"/>
                  <a:pt x="1355" y="1077"/>
                </a:cubicBezTo>
                <a:cubicBezTo>
                  <a:pt x="1380" y="1043"/>
                  <a:pt x="1398" y="1003"/>
                  <a:pt x="1428" y="972"/>
                </a:cubicBezTo>
                <a:cubicBezTo>
                  <a:pt x="1460" y="939"/>
                  <a:pt x="1473" y="901"/>
                  <a:pt x="1501" y="866"/>
                </a:cubicBezTo>
                <a:cubicBezTo>
                  <a:pt x="1513" y="851"/>
                  <a:pt x="1529" y="841"/>
                  <a:pt x="1541" y="826"/>
                </a:cubicBezTo>
                <a:cubicBezTo>
                  <a:pt x="1567" y="794"/>
                  <a:pt x="1614" y="728"/>
                  <a:pt x="1614" y="728"/>
                </a:cubicBezTo>
                <a:cubicBezTo>
                  <a:pt x="1636" y="641"/>
                  <a:pt x="1665" y="518"/>
                  <a:pt x="1728" y="452"/>
                </a:cubicBezTo>
                <a:cubicBezTo>
                  <a:pt x="1743" y="407"/>
                  <a:pt x="1768" y="356"/>
                  <a:pt x="1801" y="323"/>
                </a:cubicBezTo>
                <a:cubicBezTo>
                  <a:pt x="1813" y="273"/>
                  <a:pt x="1852" y="250"/>
                  <a:pt x="1882" y="209"/>
                </a:cubicBezTo>
                <a:cubicBezTo>
                  <a:pt x="1890" y="178"/>
                  <a:pt x="1893" y="150"/>
                  <a:pt x="1923" y="136"/>
                </a:cubicBezTo>
                <a:cubicBezTo>
                  <a:pt x="1915" y="139"/>
                  <a:pt x="1902" y="152"/>
                  <a:pt x="1898" y="144"/>
                </a:cubicBezTo>
                <a:cubicBezTo>
                  <a:pt x="1893" y="136"/>
                  <a:pt x="1910" y="129"/>
                  <a:pt x="1914" y="120"/>
                </a:cubicBezTo>
                <a:cubicBezTo>
                  <a:pt x="1923" y="103"/>
                  <a:pt x="1971" y="0"/>
                  <a:pt x="1947" y="71"/>
                </a:cubicBez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5" name="Rectangle 5">
            <a:extLst>
              <a:ext uri="{FF2B5EF4-FFF2-40B4-BE49-F238E27FC236}">
                <a16:creationId xmlns:a16="http://schemas.microsoft.com/office/drawing/2014/main" id="{8DA58B32-23A7-52D3-1EB8-01B309AB06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Bridges/Switches: Traffic Isolation</a:t>
            </a:r>
          </a:p>
        </p:txBody>
      </p:sp>
      <p:sp>
        <p:nvSpPr>
          <p:cNvPr id="122886" name="Rectangle 6">
            <a:extLst>
              <a:ext uri="{FF2B5EF4-FFF2-40B4-BE49-F238E27FC236}">
                <a16:creationId xmlns:a16="http://schemas.microsoft.com/office/drawing/2014/main" id="{80351FE0-E26A-0B04-8A54-D7FFB0BFAD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Switch filters packets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Frame only forwarded to the necessary segments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Segments can support separate transmissions</a:t>
            </a:r>
          </a:p>
        </p:txBody>
      </p:sp>
      <p:sp>
        <p:nvSpPr>
          <p:cNvPr id="122887" name="Rectangle 7">
            <a:extLst>
              <a:ext uri="{FF2B5EF4-FFF2-40B4-BE49-F238E27FC236}">
                <a16:creationId xmlns:a16="http://schemas.microsoft.com/office/drawing/2014/main" id="{27802019-39FE-D9E7-15C8-8853F4FC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5264150"/>
            <a:ext cx="288925" cy="68263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22888" name="Object 2">
            <a:extLst>
              <a:ext uri="{FF2B5EF4-FFF2-40B4-BE49-F238E27FC236}">
                <a16:creationId xmlns:a16="http://schemas.microsoft.com/office/drawing/2014/main" id="{FB0FFE8C-8F07-C8DD-0317-6A4898D7140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995488" y="5564188"/>
          <a:ext cx="415925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8100" imgH="1079500" progId="MS_ClipArt_Gallery.2">
                  <p:embed/>
                </p:oleObj>
              </mc:Choice>
              <mc:Fallback>
                <p:oleObj name="Clip" r:id="rId3" imgW="1308100" imgH="1079500" progId="MS_ClipArt_Gallery.2">
                  <p:embed/>
                  <p:pic>
                    <p:nvPicPr>
                      <p:cNvPr id="122888" name="Object 2">
                        <a:extLst>
                          <a:ext uri="{FF2B5EF4-FFF2-40B4-BE49-F238E27FC236}">
                            <a16:creationId xmlns:a16="http://schemas.microsoft.com/office/drawing/2014/main" id="{FB0FFE8C-8F07-C8DD-0317-6A4898D7140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95488" y="5564188"/>
                        <a:ext cx="415925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89" name="Object 3">
            <a:extLst>
              <a:ext uri="{FF2B5EF4-FFF2-40B4-BE49-F238E27FC236}">
                <a16:creationId xmlns:a16="http://schemas.microsoft.com/office/drawing/2014/main" id="{4213AEA1-E0D5-00E4-C51D-9257C0007E3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00588" y="5576888"/>
          <a:ext cx="417512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8100" imgH="1079500" progId="MS_ClipArt_Gallery.2">
                  <p:embed/>
                </p:oleObj>
              </mc:Choice>
              <mc:Fallback>
                <p:oleObj name="Clip" r:id="rId5" imgW="1308100" imgH="1079500" progId="MS_ClipArt_Gallery.2">
                  <p:embed/>
                  <p:pic>
                    <p:nvPicPr>
                      <p:cNvPr id="122889" name="Object 3">
                        <a:extLst>
                          <a:ext uri="{FF2B5EF4-FFF2-40B4-BE49-F238E27FC236}">
                            <a16:creationId xmlns:a16="http://schemas.microsoft.com/office/drawing/2014/main" id="{4213AEA1-E0D5-00E4-C51D-9257C0007E3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00588" y="5576888"/>
                        <a:ext cx="417512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0" name="Object 4">
            <a:extLst>
              <a:ext uri="{FF2B5EF4-FFF2-40B4-BE49-F238E27FC236}">
                <a16:creationId xmlns:a16="http://schemas.microsoft.com/office/drawing/2014/main" id="{0654D3D7-B827-D887-17BA-DEAC474DF7E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13388" y="5530850"/>
          <a:ext cx="417512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8100" imgH="1079500" progId="MS_ClipArt_Gallery.2">
                  <p:embed/>
                </p:oleObj>
              </mc:Choice>
              <mc:Fallback>
                <p:oleObj name="Clip" r:id="rId6" imgW="1308100" imgH="1079500" progId="MS_ClipArt_Gallery.2">
                  <p:embed/>
                  <p:pic>
                    <p:nvPicPr>
                      <p:cNvPr id="122890" name="Object 4">
                        <a:extLst>
                          <a:ext uri="{FF2B5EF4-FFF2-40B4-BE49-F238E27FC236}">
                            <a16:creationId xmlns:a16="http://schemas.microsoft.com/office/drawing/2014/main" id="{0654D3D7-B827-D887-17BA-DEAC474DF7E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3388" y="5530850"/>
                        <a:ext cx="417512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1" name="Object 5">
            <a:extLst>
              <a:ext uri="{FF2B5EF4-FFF2-40B4-BE49-F238E27FC236}">
                <a16:creationId xmlns:a16="http://schemas.microsoft.com/office/drawing/2014/main" id="{12804618-EF30-7B88-BCE3-FE79B062B57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654300" y="5589588"/>
          <a:ext cx="417513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8100" imgH="1079500" progId="MS_ClipArt_Gallery.2">
                  <p:embed/>
                </p:oleObj>
              </mc:Choice>
              <mc:Fallback>
                <p:oleObj name="Clip" r:id="rId7" imgW="1308100" imgH="1079500" progId="MS_ClipArt_Gallery.2">
                  <p:embed/>
                  <p:pic>
                    <p:nvPicPr>
                      <p:cNvPr id="122891" name="Object 5">
                        <a:extLst>
                          <a:ext uri="{FF2B5EF4-FFF2-40B4-BE49-F238E27FC236}">
                            <a16:creationId xmlns:a16="http://schemas.microsoft.com/office/drawing/2014/main" id="{12804618-EF30-7B88-BCE3-FE79B062B57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4300" y="5589588"/>
                        <a:ext cx="417513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2892" name="Rectangle 12">
            <a:extLst>
              <a:ext uri="{FF2B5EF4-FFF2-40B4-BE49-F238E27FC236}">
                <a16:creationId xmlns:a16="http://schemas.microsoft.com/office/drawing/2014/main" id="{83287BEE-D5BE-FE12-7703-6ACD95A73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5272088"/>
            <a:ext cx="288925" cy="68262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3" name="Rectangle 13">
            <a:extLst>
              <a:ext uri="{FF2B5EF4-FFF2-40B4-BE49-F238E27FC236}">
                <a16:creationId xmlns:a16="http://schemas.microsoft.com/office/drawing/2014/main" id="{AD1DA5F0-9061-5096-63A7-9FC4C3486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2850" y="5262563"/>
            <a:ext cx="288925" cy="66675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22894" name="Object 6">
            <a:extLst>
              <a:ext uri="{FF2B5EF4-FFF2-40B4-BE49-F238E27FC236}">
                <a16:creationId xmlns:a16="http://schemas.microsoft.com/office/drawing/2014/main" id="{C79EF260-4FE4-70CB-AFE5-8592D1C98ED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595688" y="5424488"/>
          <a:ext cx="417512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1308100" imgH="1079500" progId="MS_ClipArt_Gallery.2">
                  <p:embed/>
                </p:oleObj>
              </mc:Choice>
              <mc:Fallback>
                <p:oleObj name="Clip" r:id="rId8" imgW="1308100" imgH="1079500" progId="MS_ClipArt_Gallery.2">
                  <p:embed/>
                  <p:pic>
                    <p:nvPicPr>
                      <p:cNvPr id="122894" name="Object 6">
                        <a:extLst>
                          <a:ext uri="{FF2B5EF4-FFF2-40B4-BE49-F238E27FC236}">
                            <a16:creationId xmlns:a16="http://schemas.microsoft.com/office/drawing/2014/main" id="{C79EF260-4FE4-70CB-AFE5-8592D1C98ED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95688" y="5424488"/>
                        <a:ext cx="417512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5" name="Object 7">
            <a:extLst>
              <a:ext uri="{FF2B5EF4-FFF2-40B4-BE49-F238E27FC236}">
                <a16:creationId xmlns:a16="http://schemas.microsoft.com/office/drawing/2014/main" id="{B867A72F-99CC-87D9-8818-C256FAABC4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33838" y="5902325"/>
          <a:ext cx="417512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8100" imgH="1079500" progId="MS_ClipArt_Gallery.2">
                  <p:embed/>
                </p:oleObj>
              </mc:Choice>
              <mc:Fallback>
                <p:oleObj name="Clip" r:id="rId9" imgW="1308100" imgH="1079500" progId="MS_ClipArt_Gallery.2">
                  <p:embed/>
                  <p:pic>
                    <p:nvPicPr>
                      <p:cNvPr id="122895" name="Object 7">
                        <a:extLst>
                          <a:ext uri="{FF2B5EF4-FFF2-40B4-BE49-F238E27FC236}">
                            <a16:creationId xmlns:a16="http://schemas.microsoft.com/office/drawing/2014/main" id="{B867A72F-99CC-87D9-8818-C256FAABC4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3838" y="5902325"/>
                        <a:ext cx="417512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6" name="Object 8">
            <a:extLst>
              <a:ext uri="{FF2B5EF4-FFF2-40B4-BE49-F238E27FC236}">
                <a16:creationId xmlns:a16="http://schemas.microsoft.com/office/drawing/2014/main" id="{54A4C51F-CA10-DC1D-405A-DE7F45ACA66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973888" y="5392738"/>
          <a:ext cx="417512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8100" imgH="1079500" progId="MS_ClipArt_Gallery.2">
                  <p:embed/>
                </p:oleObj>
              </mc:Choice>
              <mc:Fallback>
                <p:oleObj name="Clip" r:id="rId10" imgW="1308100" imgH="1079500" progId="MS_ClipArt_Gallery.2">
                  <p:embed/>
                  <p:pic>
                    <p:nvPicPr>
                      <p:cNvPr id="122896" name="Object 8">
                        <a:extLst>
                          <a:ext uri="{FF2B5EF4-FFF2-40B4-BE49-F238E27FC236}">
                            <a16:creationId xmlns:a16="http://schemas.microsoft.com/office/drawing/2014/main" id="{54A4C51F-CA10-DC1D-405A-DE7F45ACA66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3888" y="5392738"/>
                        <a:ext cx="417512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7" name="Object 9">
            <a:extLst>
              <a:ext uri="{FF2B5EF4-FFF2-40B4-BE49-F238E27FC236}">
                <a16:creationId xmlns:a16="http://schemas.microsoft.com/office/drawing/2014/main" id="{8156B28F-ADCD-6588-1390-AB1A517CFB2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219825" y="5762625"/>
          <a:ext cx="417513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8100" imgH="1079500" progId="MS_ClipArt_Gallery.2">
                  <p:embed/>
                </p:oleObj>
              </mc:Choice>
              <mc:Fallback>
                <p:oleObj name="Clip" r:id="rId11" imgW="1308100" imgH="1079500" progId="MS_ClipArt_Gallery.2">
                  <p:embed/>
                  <p:pic>
                    <p:nvPicPr>
                      <p:cNvPr id="122897" name="Object 9">
                        <a:extLst>
                          <a:ext uri="{FF2B5EF4-FFF2-40B4-BE49-F238E27FC236}">
                            <a16:creationId xmlns:a16="http://schemas.microsoft.com/office/drawing/2014/main" id="{8156B28F-ADCD-6588-1390-AB1A517CFB2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9825" y="5762625"/>
                        <a:ext cx="417513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8" name="Object 10">
            <a:extLst>
              <a:ext uri="{FF2B5EF4-FFF2-40B4-BE49-F238E27FC236}">
                <a16:creationId xmlns:a16="http://schemas.microsoft.com/office/drawing/2014/main" id="{5C3E139F-18F5-9F89-05FE-1503CB69C8B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555750" y="5084763"/>
          <a:ext cx="417513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2" imgW="1308100" imgH="1079500" progId="MS_ClipArt_Gallery.2">
                  <p:embed/>
                </p:oleObj>
              </mc:Choice>
              <mc:Fallback>
                <p:oleObj name="Clip" r:id="rId12" imgW="1308100" imgH="1079500" progId="MS_ClipArt_Gallery.2">
                  <p:embed/>
                  <p:pic>
                    <p:nvPicPr>
                      <p:cNvPr id="122898" name="Object 10">
                        <a:extLst>
                          <a:ext uri="{FF2B5EF4-FFF2-40B4-BE49-F238E27FC236}">
                            <a16:creationId xmlns:a16="http://schemas.microsoft.com/office/drawing/2014/main" id="{5C3E139F-18F5-9F89-05FE-1503CB69C8B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55750" y="5084763"/>
                        <a:ext cx="417513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2899" name="Line 19">
            <a:extLst>
              <a:ext uri="{FF2B5EF4-FFF2-40B4-BE49-F238E27FC236}">
                <a16:creationId xmlns:a16="http://schemas.microsoft.com/office/drawing/2014/main" id="{AB6B2733-9939-45F0-87BD-36EBCD086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31988" y="5248275"/>
            <a:ext cx="55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0" name="Line 20">
            <a:extLst>
              <a:ext uri="{FF2B5EF4-FFF2-40B4-BE49-F238E27FC236}">
                <a16:creationId xmlns:a16="http://schemas.microsoft.com/office/drawing/2014/main" id="{4D42EB69-92EF-1269-749A-87E11609B4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19338" y="5295900"/>
            <a:ext cx="271462" cy="314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1" name="Line 21">
            <a:extLst>
              <a:ext uri="{FF2B5EF4-FFF2-40B4-BE49-F238E27FC236}">
                <a16:creationId xmlns:a16="http://schemas.microsoft.com/office/drawing/2014/main" id="{7D9BF15C-A31E-4FF9-A317-1450411164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8438" y="5324475"/>
            <a:ext cx="73025" cy="2952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2" name="Line 22">
            <a:extLst>
              <a:ext uri="{FF2B5EF4-FFF2-40B4-BE49-F238E27FC236}">
                <a16:creationId xmlns:a16="http://schemas.microsoft.com/office/drawing/2014/main" id="{18A237C7-C1CD-5D96-C31B-4D81E94D1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4625" y="5286375"/>
            <a:ext cx="34607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3" name="Line 23">
            <a:extLst>
              <a:ext uri="{FF2B5EF4-FFF2-40B4-BE49-F238E27FC236}">
                <a16:creationId xmlns:a16="http://schemas.microsoft.com/office/drawing/2014/main" id="{5C179D24-ACD3-9EF6-8230-0DF71BCC3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8950" y="5305425"/>
            <a:ext cx="125413" cy="587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4" name="Line 24">
            <a:extLst>
              <a:ext uri="{FF2B5EF4-FFF2-40B4-BE49-F238E27FC236}">
                <a16:creationId xmlns:a16="http://schemas.microsoft.com/office/drawing/2014/main" id="{C9294600-F5C7-3B37-C90D-2C96C17D8F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3750" y="5248275"/>
            <a:ext cx="230188" cy="361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5" name="Line 25">
            <a:extLst>
              <a:ext uri="{FF2B5EF4-FFF2-40B4-BE49-F238E27FC236}">
                <a16:creationId xmlns:a16="http://schemas.microsoft.com/office/drawing/2014/main" id="{03138168-F21B-F6B5-6242-37E0CFF016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1688" y="5324475"/>
            <a:ext cx="428625" cy="244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6" name="Line 26">
            <a:extLst>
              <a:ext uri="{FF2B5EF4-FFF2-40B4-BE49-F238E27FC236}">
                <a16:creationId xmlns:a16="http://schemas.microsoft.com/office/drawing/2014/main" id="{7CDE5A9E-45E7-5595-F364-387CD81D9B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4925" y="5295900"/>
            <a:ext cx="9525" cy="469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07" name="Line 27">
            <a:extLst>
              <a:ext uri="{FF2B5EF4-FFF2-40B4-BE49-F238E27FC236}">
                <a16:creationId xmlns:a16="http://schemas.microsoft.com/office/drawing/2014/main" id="{2C5E102C-93E9-4155-D178-88DE75796538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8750" y="5218113"/>
            <a:ext cx="514350" cy="244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2908" name="Group 28">
            <a:extLst>
              <a:ext uri="{FF2B5EF4-FFF2-40B4-BE49-F238E27FC236}">
                <a16:creationId xmlns:a16="http://schemas.microsoft.com/office/drawing/2014/main" id="{514AC6CE-4DBD-8663-F6FE-217B6E3257D5}"/>
              </a:ext>
            </a:extLst>
          </p:cNvPr>
          <p:cNvGrpSpPr>
            <a:grpSpLocks/>
          </p:cNvGrpSpPr>
          <p:nvPr/>
        </p:nvGrpSpPr>
        <p:grpSpPr bwMode="auto">
          <a:xfrm>
            <a:off x="4335463" y="3781425"/>
            <a:ext cx="371475" cy="252413"/>
            <a:chOff x="620" y="1640"/>
            <a:chExt cx="288" cy="209"/>
          </a:xfrm>
        </p:grpSpPr>
        <p:sp>
          <p:nvSpPr>
            <p:cNvPr id="122920" name="Line 29">
              <a:extLst>
                <a:ext uri="{FF2B5EF4-FFF2-40B4-BE49-F238E27FC236}">
                  <a16:creationId xmlns:a16="http://schemas.microsoft.com/office/drawing/2014/main" id="{1581ED9E-3FC2-4CD7-58F0-FAB5E73A8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164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1" name="Rectangle 30">
              <a:extLst>
                <a:ext uri="{FF2B5EF4-FFF2-40B4-BE49-F238E27FC236}">
                  <a16:creationId xmlns:a16="http://schemas.microsoft.com/office/drawing/2014/main" id="{65132CFA-209C-6A8E-D968-5466342C2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1784"/>
              <a:ext cx="267" cy="65"/>
            </a:xfrm>
            <a:prstGeom prst="rect">
              <a:avLst/>
            </a:prstGeom>
            <a:solidFill>
              <a:srgbClr val="99CC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l"/>
            </a:scene3d>
            <a:sp3d extrusionH="430200" prstMaterial="legacyMatte">
              <a:bevelT w="13500" h="13500" prst="angle"/>
              <a:bevelB w="13500" h="13500" prst="angle"/>
              <a:extrusionClr>
                <a:srgbClr val="99CCFF"/>
              </a:extrusionClr>
              <a:contourClr>
                <a:srgbClr val="99CCFF"/>
              </a:contourClr>
            </a:sp3d>
          </p:spPr>
          <p:txBody>
            <a:bodyPr wrap="none" anchor="ctr">
              <a:flatTx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rgbClr val="800000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2922" name="Group 31">
              <a:extLst>
                <a:ext uri="{FF2B5EF4-FFF2-40B4-BE49-F238E27FC236}">
                  <a16:creationId xmlns:a16="http://schemas.microsoft.com/office/drawing/2014/main" id="{B1C8FC68-F779-430C-8D7C-E16FF027F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" y="1688"/>
              <a:ext cx="109" cy="91"/>
              <a:chOff x="576" y="3456"/>
              <a:chExt cx="288" cy="240"/>
            </a:xfrm>
          </p:grpSpPr>
          <p:sp>
            <p:nvSpPr>
              <p:cNvPr id="122923" name="Line 32">
                <a:extLst>
                  <a:ext uri="{FF2B5EF4-FFF2-40B4-BE49-F238E27FC236}">
                    <a16:creationId xmlns:a16="http://schemas.microsoft.com/office/drawing/2014/main" id="{3DF2D3BA-80CB-F3A7-E1A0-EC7288460E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4" y="3456"/>
                <a:ext cx="192" cy="24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2924" name="Line 33">
                <a:extLst>
                  <a:ext uri="{FF2B5EF4-FFF2-40B4-BE49-F238E27FC236}">
                    <a16:creationId xmlns:a16="http://schemas.microsoft.com/office/drawing/2014/main" id="{930E7AF7-7385-B25F-6E43-8579DDC82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76" y="3456"/>
                <a:ext cx="288" cy="24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22909" name="Line 34">
            <a:extLst>
              <a:ext uri="{FF2B5EF4-FFF2-40B4-BE49-F238E27FC236}">
                <a16:creationId xmlns:a16="http://schemas.microsoft.com/office/drawing/2014/main" id="{F820B7A0-59E2-1EE6-ADEE-8B9FE1515C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28913" y="4035425"/>
            <a:ext cx="1665287" cy="1074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10" name="Line 35">
            <a:extLst>
              <a:ext uri="{FF2B5EF4-FFF2-40B4-BE49-F238E27FC236}">
                <a16:creationId xmlns:a16="http://schemas.microsoft.com/office/drawing/2014/main" id="{35D0EBFB-3B09-B1F5-6C08-A236A3CEBB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9775" y="4025900"/>
            <a:ext cx="0" cy="1114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11" name="Line 36">
            <a:extLst>
              <a:ext uri="{FF2B5EF4-FFF2-40B4-BE49-F238E27FC236}">
                <a16:creationId xmlns:a16="http://schemas.microsoft.com/office/drawing/2014/main" id="{E763F3B7-1FC3-F71D-BD24-E6A88D69397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08525" y="3976688"/>
            <a:ext cx="1497013" cy="1231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12" name="Text Box 37">
            <a:extLst>
              <a:ext uri="{FF2B5EF4-FFF2-40B4-BE49-F238E27FC236}">
                <a16:creationId xmlns:a16="http://schemas.microsoft.com/office/drawing/2014/main" id="{C472A79E-835D-B561-5151-AF851D0CA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25" y="5048250"/>
            <a:ext cx="6302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hub</a:t>
            </a:r>
          </a:p>
        </p:txBody>
      </p:sp>
      <p:sp>
        <p:nvSpPr>
          <p:cNvPr id="122913" name="Text Box 38">
            <a:extLst>
              <a:ext uri="{FF2B5EF4-FFF2-40B4-BE49-F238E27FC236}">
                <a16:creationId xmlns:a16="http://schemas.microsoft.com/office/drawing/2014/main" id="{3E34186E-B84B-A7D3-6C20-35B5523EB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6938" y="5056188"/>
            <a:ext cx="5699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hub</a:t>
            </a:r>
          </a:p>
        </p:txBody>
      </p:sp>
      <p:sp>
        <p:nvSpPr>
          <p:cNvPr id="122914" name="Text Box 39">
            <a:extLst>
              <a:ext uri="{FF2B5EF4-FFF2-40B4-BE49-F238E27FC236}">
                <a16:creationId xmlns:a16="http://schemas.microsoft.com/office/drawing/2014/main" id="{BDF26727-8B86-5587-3635-75C76EC23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4929188"/>
            <a:ext cx="5699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hub</a:t>
            </a:r>
          </a:p>
        </p:txBody>
      </p:sp>
      <p:sp>
        <p:nvSpPr>
          <p:cNvPr id="122915" name="Text Box 40">
            <a:extLst>
              <a:ext uri="{FF2B5EF4-FFF2-40B4-BE49-F238E27FC236}">
                <a16:creationId xmlns:a16="http://schemas.microsoft.com/office/drawing/2014/main" id="{87770FA9-C304-748A-7C30-726847B0D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1875" y="3659188"/>
            <a:ext cx="16795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switch/bridge</a:t>
            </a:r>
          </a:p>
        </p:txBody>
      </p:sp>
      <p:sp>
        <p:nvSpPr>
          <p:cNvPr id="122916" name="Text Box 41">
            <a:extLst>
              <a:ext uri="{FF2B5EF4-FFF2-40B4-BE49-F238E27FC236}">
                <a16:creationId xmlns:a16="http://schemas.microsoft.com/office/drawing/2014/main" id="{C99111A5-8D2D-6392-3AAD-838E78FD6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0313" y="6291263"/>
            <a:ext cx="1071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segment</a:t>
            </a:r>
          </a:p>
        </p:txBody>
      </p:sp>
      <p:sp>
        <p:nvSpPr>
          <p:cNvPr id="122917" name="Text Box 42">
            <a:extLst>
              <a:ext uri="{FF2B5EF4-FFF2-40B4-BE49-F238E27FC236}">
                <a16:creationId xmlns:a16="http://schemas.microsoft.com/office/drawing/2014/main" id="{AE509D2F-AED7-D8C2-935D-69B54E4D08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300" y="6365875"/>
            <a:ext cx="1071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segment</a:t>
            </a:r>
          </a:p>
        </p:txBody>
      </p:sp>
      <p:sp>
        <p:nvSpPr>
          <p:cNvPr id="122918" name="Text Box 43">
            <a:extLst>
              <a:ext uri="{FF2B5EF4-FFF2-40B4-BE49-F238E27FC236}">
                <a16:creationId xmlns:a16="http://schemas.microsoft.com/office/drawing/2014/main" id="{3C5CE7CD-F28A-D784-334F-16B37D0D0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5238" y="635635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919" name="Text Box 44">
            <a:extLst>
              <a:ext uri="{FF2B5EF4-FFF2-40B4-BE49-F238E27FC236}">
                <a16:creationId xmlns:a16="http://schemas.microsoft.com/office/drawing/2014/main" id="{E9D56CEF-369C-F5B2-3A88-CD730C22C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186238"/>
            <a:ext cx="10715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rPr>
              <a:t>segment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lide Number Placeholder 4">
            <a:extLst>
              <a:ext uri="{FF2B5EF4-FFF2-40B4-BE49-F238E27FC236}">
                <a16:creationId xmlns:a16="http://schemas.microsoft.com/office/drawing/2014/main" id="{64C397BF-5470-B544-9A03-7D6436A7EA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8701A9-C9C1-0846-9FA8-0183030E496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1826" name="Rectangle 2">
            <a:extLst>
              <a:ext uri="{FF2B5EF4-FFF2-40B4-BE49-F238E27FC236}">
                <a16:creationId xmlns:a16="http://schemas.microsoft.com/office/drawing/2014/main" id="{EF87B2A9-D608-2444-BD55-3419A7C46A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Customers and Providers</a:t>
            </a:r>
          </a:p>
        </p:txBody>
      </p:sp>
      <p:sp>
        <p:nvSpPr>
          <p:cNvPr id="461827" name="Text Box 3">
            <a:extLst>
              <a:ext uri="{FF2B5EF4-FFF2-40B4-BE49-F238E27FC236}">
                <a16:creationId xmlns:a16="http://schemas.microsoft.com/office/drawing/2014/main" id="{6CD63216-40BB-0E4E-95C2-FB50CE326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5638800"/>
            <a:ext cx="71326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pays provider for access to the Internet</a:t>
            </a:r>
          </a:p>
        </p:txBody>
      </p:sp>
      <p:sp>
        <p:nvSpPr>
          <p:cNvPr id="461828" name="Line 4">
            <a:extLst>
              <a:ext uri="{FF2B5EF4-FFF2-40B4-BE49-F238E27FC236}">
                <a16:creationId xmlns:a16="http://schemas.microsoft.com/office/drawing/2014/main" id="{B088898E-470A-A140-830B-F9F35E62EF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5800" y="3505200"/>
            <a:ext cx="0" cy="762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61829" name="Picture 5">
            <a:extLst>
              <a:ext uri="{FF2B5EF4-FFF2-40B4-BE49-F238E27FC236}">
                <a16:creationId xmlns:a16="http://schemas.microsoft.com/office/drawing/2014/main" id="{EA6350DA-9894-6C4A-BEE0-C5BEDEC3447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2209800"/>
            <a:ext cx="5029200" cy="1290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1830" name="Text Box 6">
            <a:extLst>
              <a:ext uri="{FF2B5EF4-FFF2-40B4-BE49-F238E27FC236}">
                <a16:creationId xmlns:a16="http://schemas.microsoft.com/office/drawing/2014/main" id="{CC8CAC10-189E-EF48-A5C6-BFE34E1BD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3622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pic>
        <p:nvPicPr>
          <p:cNvPr id="461831" name="Picture 7">
            <a:extLst>
              <a:ext uri="{FF2B5EF4-FFF2-40B4-BE49-F238E27FC236}">
                <a16:creationId xmlns:a16="http://schemas.microsoft.com/office/drawing/2014/main" id="{E47094F4-906D-0448-9E12-425161494E2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267200"/>
            <a:ext cx="24352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1832" name="Rectangle 8">
            <a:extLst>
              <a:ext uri="{FF2B5EF4-FFF2-40B4-BE49-F238E27FC236}">
                <a16:creationId xmlns:a16="http://schemas.microsoft.com/office/drawing/2014/main" id="{6DF0DDEB-85F2-5F45-BBAB-56FFD8933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7244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461834" name="Freeform 10">
            <a:extLst>
              <a:ext uri="{FF2B5EF4-FFF2-40B4-BE49-F238E27FC236}">
                <a16:creationId xmlns:a16="http://schemas.microsoft.com/office/drawing/2014/main" id="{32DD80C7-1488-4A42-A687-B3FA585B98DF}"/>
              </a:ext>
            </a:extLst>
          </p:cNvPr>
          <p:cNvSpPr>
            <a:spLocks/>
          </p:cNvSpPr>
          <p:nvPr/>
        </p:nvSpPr>
        <p:spPr bwMode="auto">
          <a:xfrm>
            <a:off x="2209800" y="2362200"/>
            <a:ext cx="2159000" cy="2298700"/>
          </a:xfrm>
          <a:custGeom>
            <a:avLst/>
            <a:gdLst>
              <a:gd name="T0" fmla="*/ 2057400 w 1360"/>
              <a:gd name="T1" fmla="*/ 2209800 h 1448"/>
              <a:gd name="T2" fmla="*/ 2057400 w 1360"/>
              <a:gd name="T3" fmla="*/ 2057400 h 1448"/>
              <a:gd name="T4" fmla="*/ 1981200 w 1360"/>
              <a:gd name="T5" fmla="*/ 762000 h 1448"/>
              <a:gd name="T6" fmla="*/ 990600 w 1360"/>
              <a:gd name="T7" fmla="*/ 533400 h 1448"/>
              <a:gd name="T8" fmla="*/ 0 w 1360"/>
              <a:gd name="T9" fmla="*/ 0 h 14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0" h="1448">
                <a:moveTo>
                  <a:pt x="1296" y="1392"/>
                </a:moveTo>
                <a:cubicBezTo>
                  <a:pt x="1300" y="1420"/>
                  <a:pt x="1304" y="1448"/>
                  <a:pt x="1296" y="1296"/>
                </a:cubicBezTo>
                <a:cubicBezTo>
                  <a:pt x="1288" y="1144"/>
                  <a:pt x="1360" y="640"/>
                  <a:pt x="1248" y="480"/>
                </a:cubicBezTo>
                <a:cubicBezTo>
                  <a:pt x="1136" y="320"/>
                  <a:pt x="832" y="416"/>
                  <a:pt x="624" y="336"/>
                </a:cubicBezTo>
                <a:cubicBezTo>
                  <a:pt x="416" y="256"/>
                  <a:pt x="208" y="128"/>
                  <a:pt x="0" y="0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1835" name="Freeform 11">
            <a:extLst>
              <a:ext uri="{FF2B5EF4-FFF2-40B4-BE49-F238E27FC236}">
                <a16:creationId xmlns:a16="http://schemas.microsoft.com/office/drawing/2014/main" id="{CD45CD85-FCF2-E041-A17D-09C0FE003387}"/>
              </a:ext>
            </a:extLst>
          </p:cNvPr>
          <p:cNvSpPr>
            <a:spLocks/>
          </p:cNvSpPr>
          <p:nvPr/>
        </p:nvSpPr>
        <p:spPr bwMode="auto">
          <a:xfrm>
            <a:off x="4686300" y="2209800"/>
            <a:ext cx="2857500" cy="2209800"/>
          </a:xfrm>
          <a:custGeom>
            <a:avLst/>
            <a:gdLst>
              <a:gd name="T0" fmla="*/ 114300 w 1800"/>
              <a:gd name="T1" fmla="*/ 2209800 h 1392"/>
              <a:gd name="T2" fmla="*/ 114300 w 1800"/>
              <a:gd name="T3" fmla="*/ 914400 h 1392"/>
              <a:gd name="T4" fmla="*/ 800100 w 1800"/>
              <a:gd name="T5" fmla="*/ 990600 h 1392"/>
              <a:gd name="T6" fmla="*/ 1028700 w 1800"/>
              <a:gd name="T7" fmla="*/ 457200 h 1392"/>
              <a:gd name="T8" fmla="*/ 1638300 w 1800"/>
              <a:gd name="T9" fmla="*/ 457200 h 1392"/>
              <a:gd name="T10" fmla="*/ 2857500 w 1800"/>
              <a:gd name="T11" fmla="*/ 0 h 13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0" h="1392">
                <a:moveTo>
                  <a:pt x="72" y="1392"/>
                </a:moveTo>
                <a:cubicBezTo>
                  <a:pt x="36" y="1048"/>
                  <a:pt x="0" y="704"/>
                  <a:pt x="72" y="576"/>
                </a:cubicBezTo>
                <a:cubicBezTo>
                  <a:pt x="144" y="448"/>
                  <a:pt x="408" y="672"/>
                  <a:pt x="504" y="624"/>
                </a:cubicBezTo>
                <a:cubicBezTo>
                  <a:pt x="600" y="576"/>
                  <a:pt x="560" y="344"/>
                  <a:pt x="648" y="288"/>
                </a:cubicBezTo>
                <a:cubicBezTo>
                  <a:pt x="736" y="232"/>
                  <a:pt x="840" y="336"/>
                  <a:pt x="1032" y="288"/>
                </a:cubicBezTo>
                <a:cubicBezTo>
                  <a:pt x="1224" y="240"/>
                  <a:pt x="1512" y="120"/>
                  <a:pt x="1800" y="0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563" name="Group 12">
            <a:extLst>
              <a:ext uri="{FF2B5EF4-FFF2-40B4-BE49-F238E27FC236}">
                <a16:creationId xmlns:a16="http://schemas.microsoft.com/office/drawing/2014/main" id="{6EACBA75-BF7D-824D-A42F-F1F3D9A6CB90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3733800"/>
            <a:ext cx="3200400" cy="762000"/>
            <a:chOff x="3264" y="3456"/>
            <a:chExt cx="2016" cy="480"/>
          </a:xfrm>
        </p:grpSpPr>
        <p:sp>
          <p:nvSpPr>
            <p:cNvPr id="461837" name="Line 13">
              <a:extLst>
                <a:ext uri="{FF2B5EF4-FFF2-40B4-BE49-F238E27FC236}">
                  <a16:creationId xmlns:a16="http://schemas.microsoft.com/office/drawing/2014/main" id="{EDA4519B-6D7A-9B4E-AD73-D87879178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4" y="3696"/>
              <a:ext cx="880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1838" name="Rectangle 14">
              <a:extLst>
                <a:ext uri="{FF2B5EF4-FFF2-40B4-BE49-F238E27FC236}">
                  <a16:creationId xmlns:a16="http://schemas.microsoft.com/office/drawing/2014/main" id="{E5D73A78-0ADF-C343-848A-27A73596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566"/>
              <a:ext cx="8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IP traffic</a:t>
              </a:r>
            </a:p>
          </p:txBody>
        </p:sp>
        <p:sp>
          <p:nvSpPr>
            <p:cNvPr id="461839" name="Rectangle 15">
              <a:extLst>
                <a:ext uri="{FF2B5EF4-FFF2-40B4-BE49-F238E27FC236}">
                  <a16:creationId xmlns:a16="http://schemas.microsoft.com/office/drawing/2014/main" id="{7CB73585-AFE6-3C40-BFE6-4FD1375FC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3456"/>
              <a:ext cx="201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23564" name="Group 21">
            <a:extLst>
              <a:ext uri="{FF2B5EF4-FFF2-40B4-BE49-F238E27FC236}">
                <a16:creationId xmlns:a16="http://schemas.microsoft.com/office/drawing/2014/main" id="{A87C03FE-20CE-114E-B6E4-F276CCFC271C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3733800"/>
            <a:ext cx="3009900" cy="533400"/>
            <a:chOff x="144" y="3264"/>
            <a:chExt cx="1896" cy="336"/>
          </a:xfrm>
        </p:grpSpPr>
        <p:sp>
          <p:nvSpPr>
            <p:cNvPr id="461841" name="Text Box 17">
              <a:extLst>
                <a:ext uri="{FF2B5EF4-FFF2-40B4-BE49-F238E27FC236}">
                  <a16:creationId xmlns:a16="http://schemas.microsoft.com/office/drawing/2014/main" id="{228A1A46-B461-454B-A8E6-BEBF0035E1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3340"/>
              <a:ext cx="62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</a:t>
              </a:r>
            </a:p>
          </p:txBody>
        </p:sp>
        <p:sp>
          <p:nvSpPr>
            <p:cNvPr id="461842" name="Rectangle 18">
              <a:extLst>
                <a:ext uri="{FF2B5EF4-FFF2-40B4-BE49-F238E27FC236}">
                  <a16:creationId xmlns:a16="http://schemas.microsoft.com/office/drawing/2014/main" id="{807BE681-8129-2245-BD4D-26DE1AEB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3360"/>
              <a:ext cx="69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</a:t>
              </a:r>
            </a:p>
          </p:txBody>
        </p:sp>
        <p:sp>
          <p:nvSpPr>
            <p:cNvPr id="461843" name="Line 19">
              <a:extLst>
                <a:ext uri="{FF2B5EF4-FFF2-40B4-BE49-F238E27FC236}">
                  <a16:creationId xmlns:a16="http://schemas.microsoft.com/office/drawing/2014/main" id="{7C9DCCB9-15A6-F84B-B814-4BA7EE6CE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" y="3456"/>
              <a:ext cx="480" cy="0"/>
            </a:xfrm>
            <a:prstGeom prst="line">
              <a:avLst/>
            </a:prstGeom>
            <a:noFill/>
            <a:ln w="57150" cmpd="thinThick">
              <a:solidFill>
                <a:srgbClr val="FF0033"/>
              </a:solidFill>
              <a:round/>
              <a:headEnd type="oval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1844" name="Rectangle 20">
              <a:extLst>
                <a:ext uri="{FF2B5EF4-FFF2-40B4-BE49-F238E27FC236}">
                  <a16:creationId xmlns:a16="http://schemas.microsoft.com/office/drawing/2014/main" id="{CB31A066-B485-434E-9B08-8BE86F86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264"/>
              <a:ext cx="1872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51594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9A8D15A1-98A0-AD40-B810-5281C1EC23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F969AE1-A580-764D-BA84-FF9A3000CC9B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8713" name="Line 25">
            <a:extLst>
              <a:ext uri="{FF2B5EF4-FFF2-40B4-BE49-F238E27FC236}">
                <a16:creationId xmlns:a16="http://schemas.microsoft.com/office/drawing/2014/main" id="{FD84781D-8FAF-4F40-8BED-36BE730861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867400" y="3124200"/>
            <a:ext cx="0" cy="106680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8712" name="Line 24">
            <a:extLst>
              <a:ext uri="{FF2B5EF4-FFF2-40B4-BE49-F238E27FC236}">
                <a16:creationId xmlns:a16="http://schemas.microsoft.com/office/drawing/2014/main" id="{68539B5F-3102-B04A-AB85-A61C0693BD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048000"/>
            <a:ext cx="0" cy="106680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8690" name="Rectangle 2">
            <a:extLst>
              <a:ext uri="{FF2B5EF4-FFF2-40B4-BE49-F238E27FC236}">
                <a16:creationId xmlns:a16="http://schemas.microsoft.com/office/drawing/2014/main" id="{BFACC16D-3404-0748-9FA2-574C6D10F1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10600" cy="838200"/>
          </a:xfrm>
        </p:spPr>
        <p:txBody>
          <a:bodyPr/>
          <a:lstStyle/>
          <a:p>
            <a:pPr eaLnBrk="1" hangingPunct="1"/>
            <a:r>
              <a:rPr lang="en-US" altLang="zh-CN" sz="2800">
                <a:ea typeface="宋体" panose="02010600030101010101" pitchFamily="2" charset="-122"/>
              </a:rPr>
              <a:t>Customers Don’t Always Need BGP</a:t>
            </a:r>
          </a:p>
        </p:txBody>
      </p:sp>
      <p:pic>
        <p:nvPicPr>
          <p:cNvPr id="498693" name="Picture 5">
            <a:extLst>
              <a:ext uri="{FF2B5EF4-FFF2-40B4-BE49-F238E27FC236}">
                <a16:creationId xmlns:a16="http://schemas.microsoft.com/office/drawing/2014/main" id="{F8197ADB-ADE3-2A49-AD0E-1EB41CA3975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5638800" cy="1824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98694" name="Text Box 6">
            <a:extLst>
              <a:ext uri="{FF2B5EF4-FFF2-40B4-BE49-F238E27FC236}">
                <a16:creationId xmlns:a16="http://schemas.microsoft.com/office/drawing/2014/main" id="{B908ECCA-5C3D-3144-A08F-04265F256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15240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pic>
        <p:nvPicPr>
          <p:cNvPr id="498695" name="Picture 7">
            <a:extLst>
              <a:ext uri="{FF2B5EF4-FFF2-40B4-BE49-F238E27FC236}">
                <a16:creationId xmlns:a16="http://schemas.microsoft.com/office/drawing/2014/main" id="{ACC561A4-0501-DA40-8AC0-817FB56E0BE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3581400"/>
            <a:ext cx="53340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98696" name="Rectangle 8">
            <a:extLst>
              <a:ext uri="{FF2B5EF4-FFF2-40B4-BE49-F238E27FC236}">
                <a16:creationId xmlns:a16="http://schemas.microsoft.com/office/drawing/2014/main" id="{974D39C5-F030-7649-9DC1-56D0511DE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6482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pic>
        <p:nvPicPr>
          <p:cNvPr id="498708" name="Picture 20">
            <a:extLst>
              <a:ext uri="{FF2B5EF4-FFF2-40B4-BE49-F238E27FC236}">
                <a16:creationId xmlns:a16="http://schemas.microsoft.com/office/drawing/2014/main" id="{2ACFBC44-94FF-0B4F-8E5A-297BE6D6A5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743200"/>
            <a:ext cx="750888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98709" name="Picture 21">
            <a:extLst>
              <a:ext uri="{FF2B5EF4-FFF2-40B4-BE49-F238E27FC236}">
                <a16:creationId xmlns:a16="http://schemas.microsoft.com/office/drawing/2014/main" id="{84793280-BB3A-BD42-B7A0-A2A6D946449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733800"/>
            <a:ext cx="750888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98710" name="Picture 22">
            <a:extLst>
              <a:ext uri="{FF2B5EF4-FFF2-40B4-BE49-F238E27FC236}">
                <a16:creationId xmlns:a16="http://schemas.microsoft.com/office/drawing/2014/main" id="{3209D57A-7BCE-4B4E-8F2F-C27F56C873C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3733800"/>
            <a:ext cx="750888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98711" name="Picture 23">
            <a:extLst>
              <a:ext uri="{FF2B5EF4-FFF2-40B4-BE49-F238E27FC236}">
                <a16:creationId xmlns:a16="http://schemas.microsoft.com/office/drawing/2014/main" id="{C89AD362-92DC-5145-9761-73B4E6BB7B2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2819400"/>
            <a:ext cx="750888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98714" name="Text Box 26">
            <a:extLst>
              <a:ext uri="{FF2B5EF4-FFF2-40B4-BE49-F238E27FC236}">
                <a16:creationId xmlns:a16="http://schemas.microsoft.com/office/drawing/2014/main" id="{27CEDA56-2EEE-CA4A-9FB6-61C53718C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114800"/>
            <a:ext cx="3208338" cy="555625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Nail up default routes 0.0.0.0/0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pointing to provider.</a:t>
            </a:r>
          </a:p>
        </p:txBody>
      </p:sp>
      <p:sp>
        <p:nvSpPr>
          <p:cNvPr id="498715" name="Text Box 27">
            <a:extLst>
              <a:ext uri="{FF2B5EF4-FFF2-40B4-BE49-F238E27FC236}">
                <a16:creationId xmlns:a16="http://schemas.microsoft.com/office/drawing/2014/main" id="{942BBB23-B322-2F4D-BA5A-ED91739CD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286000"/>
            <a:ext cx="2822575" cy="555625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Nail up routes 192.0.2.0/24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pointing to customer</a:t>
            </a:r>
          </a:p>
        </p:txBody>
      </p:sp>
      <p:sp>
        <p:nvSpPr>
          <p:cNvPr id="498716" name="Text Box 28">
            <a:extLst>
              <a:ext uri="{FF2B5EF4-FFF2-40B4-BE49-F238E27FC236}">
                <a16:creationId xmlns:a16="http://schemas.microsoft.com/office/drawing/2014/main" id="{746E92EC-A973-CE47-9EA2-E02217AE50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5105400"/>
            <a:ext cx="1695450" cy="3667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</p:txBody>
      </p:sp>
      <p:sp>
        <p:nvSpPr>
          <p:cNvPr id="498718" name="Text Box 30">
            <a:extLst>
              <a:ext uri="{FF2B5EF4-FFF2-40B4-BE49-F238E27FC236}">
                <a16:creationId xmlns:a16="http://schemas.microsoft.com/office/drawing/2014/main" id="{702D20BA-1B64-FA46-A1F6-0B89E1853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5715000"/>
            <a:ext cx="727075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Static routing is the most common way of connecting an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autonomous routing domain to the Internet.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This helps explain why BGP is a mystery to many … </a:t>
            </a:r>
          </a:p>
        </p:txBody>
      </p:sp>
    </p:spTree>
    <p:extLst>
      <p:ext uri="{BB962C8B-B14F-4D97-AF65-F5344CB8AC3E}">
        <p14:creationId xmlns:p14="http://schemas.microsoft.com/office/powerpoint/2010/main" val="168894512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lide Number Placeholder 4">
            <a:extLst>
              <a:ext uri="{FF2B5EF4-FFF2-40B4-BE49-F238E27FC236}">
                <a16:creationId xmlns:a16="http://schemas.microsoft.com/office/drawing/2014/main" id="{26C6B549-EEEE-5749-89D4-1459BE332D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4CB524-97B4-EE4B-84ED-871DE032F16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2887" name="Rectangle 39">
            <a:extLst>
              <a:ext uri="{FF2B5EF4-FFF2-40B4-BE49-F238E27FC236}">
                <a16:creationId xmlns:a16="http://schemas.microsoft.com/office/drawing/2014/main" id="{8F9FB718-D0B9-4744-852F-488A65985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4495800"/>
            <a:ext cx="1905000" cy="12192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50" name="Rectangle 2">
            <a:extLst>
              <a:ext uri="{FF2B5EF4-FFF2-40B4-BE49-F238E27FC236}">
                <a16:creationId xmlns:a16="http://schemas.microsoft.com/office/drawing/2014/main" id="{36381FAF-F797-6D4A-B658-8639150862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5334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Customer-Provider Hierarchy</a:t>
            </a:r>
          </a:p>
        </p:txBody>
      </p:sp>
      <p:pic>
        <p:nvPicPr>
          <p:cNvPr id="462852" name="Picture 4">
            <a:extLst>
              <a:ext uri="{FF2B5EF4-FFF2-40B4-BE49-F238E27FC236}">
                <a16:creationId xmlns:a16="http://schemas.microsoft.com/office/drawing/2014/main" id="{52BDD006-EF71-8C42-8DDE-D8D4D7A722C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276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54" name="Picture 6">
            <a:extLst>
              <a:ext uri="{FF2B5EF4-FFF2-40B4-BE49-F238E27FC236}">
                <a16:creationId xmlns:a16="http://schemas.microsoft.com/office/drawing/2014/main" id="{11A40A55-ED63-E142-8E30-8D04660ACE6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47244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2" name="Picture 14">
            <a:extLst>
              <a:ext uri="{FF2B5EF4-FFF2-40B4-BE49-F238E27FC236}">
                <a16:creationId xmlns:a16="http://schemas.microsoft.com/office/drawing/2014/main" id="{EE239695-FA02-CC43-8ADD-1E82384C963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006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3" name="Picture 15">
            <a:extLst>
              <a:ext uri="{FF2B5EF4-FFF2-40B4-BE49-F238E27FC236}">
                <a16:creationId xmlns:a16="http://schemas.microsoft.com/office/drawing/2014/main" id="{10E09C36-0475-894A-9405-E5C1347620D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8006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4" name="Picture 16">
            <a:extLst>
              <a:ext uri="{FF2B5EF4-FFF2-40B4-BE49-F238E27FC236}">
                <a16:creationId xmlns:a16="http://schemas.microsoft.com/office/drawing/2014/main" id="{D499D454-A7B4-5141-8E0C-0F732898933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33528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5" name="Picture 17">
            <a:extLst>
              <a:ext uri="{FF2B5EF4-FFF2-40B4-BE49-F238E27FC236}">
                <a16:creationId xmlns:a16="http://schemas.microsoft.com/office/drawing/2014/main" id="{2BC0E00D-E7B8-5E4B-874F-5A4F264B0C1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48006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6" name="Picture 18">
            <a:extLst>
              <a:ext uri="{FF2B5EF4-FFF2-40B4-BE49-F238E27FC236}">
                <a16:creationId xmlns:a16="http://schemas.microsoft.com/office/drawing/2014/main" id="{F384EE72-E771-5245-AB30-1C518E0564E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2133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2867" name="Picture 19">
            <a:extLst>
              <a:ext uri="{FF2B5EF4-FFF2-40B4-BE49-F238E27FC236}">
                <a16:creationId xmlns:a16="http://schemas.microsoft.com/office/drawing/2014/main" id="{8189F704-D96C-4240-ADFF-00514A5DC58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990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2868" name="Line 20">
            <a:extLst>
              <a:ext uri="{FF2B5EF4-FFF2-40B4-BE49-F238E27FC236}">
                <a16:creationId xmlns:a16="http://schemas.microsoft.com/office/drawing/2014/main" id="{DE701EA7-E0E1-A548-9883-6C710A3F8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3886200"/>
            <a:ext cx="152400" cy="9144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69" name="Line 21">
            <a:extLst>
              <a:ext uri="{FF2B5EF4-FFF2-40B4-BE49-F238E27FC236}">
                <a16:creationId xmlns:a16="http://schemas.microsoft.com/office/drawing/2014/main" id="{0330BC72-906F-4545-AC3B-41DDEF50DE2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3886200"/>
            <a:ext cx="838200" cy="10668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0" name="Line 22">
            <a:extLst>
              <a:ext uri="{FF2B5EF4-FFF2-40B4-BE49-F238E27FC236}">
                <a16:creationId xmlns:a16="http://schemas.microsoft.com/office/drawing/2014/main" id="{E4B5E1E1-4CC1-E64B-9DBF-30D2170C8E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62200" y="3886200"/>
            <a:ext cx="685800" cy="9144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1" name="Line 23">
            <a:extLst>
              <a:ext uri="{FF2B5EF4-FFF2-40B4-BE49-F238E27FC236}">
                <a16:creationId xmlns:a16="http://schemas.microsoft.com/office/drawing/2014/main" id="{92800F97-B5F7-F44B-8FE9-6E95700698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86200" y="2743200"/>
            <a:ext cx="152400" cy="609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2" name="Line 24">
            <a:extLst>
              <a:ext uri="{FF2B5EF4-FFF2-40B4-BE49-F238E27FC236}">
                <a16:creationId xmlns:a16="http://schemas.microsoft.com/office/drawing/2014/main" id="{31AC5E8C-2A86-C942-AC02-7557F214F7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1447800"/>
            <a:ext cx="762000" cy="7620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3" name="Line 25">
            <a:extLst>
              <a:ext uri="{FF2B5EF4-FFF2-40B4-BE49-F238E27FC236}">
                <a16:creationId xmlns:a16="http://schemas.microsoft.com/office/drawing/2014/main" id="{E4C4012D-C4A9-0F4A-840A-44500E3AB2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3886200"/>
            <a:ext cx="533400" cy="990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4" name="Line 26">
            <a:extLst>
              <a:ext uri="{FF2B5EF4-FFF2-40B4-BE49-F238E27FC236}">
                <a16:creationId xmlns:a16="http://schemas.microsoft.com/office/drawing/2014/main" id="{47B74E4C-023A-6040-8C9B-C3A9F5E87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00" y="3886200"/>
            <a:ext cx="228600" cy="9144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5" name="Freeform 27">
            <a:extLst>
              <a:ext uri="{FF2B5EF4-FFF2-40B4-BE49-F238E27FC236}">
                <a16:creationId xmlns:a16="http://schemas.microsoft.com/office/drawing/2014/main" id="{08E8AA41-E2E2-E640-A90A-358ECB93E005}"/>
              </a:ext>
            </a:extLst>
          </p:cNvPr>
          <p:cNvSpPr>
            <a:spLocks/>
          </p:cNvSpPr>
          <p:nvPr/>
        </p:nvSpPr>
        <p:spPr bwMode="auto">
          <a:xfrm>
            <a:off x="2209800" y="1041400"/>
            <a:ext cx="5486400" cy="4064000"/>
          </a:xfrm>
          <a:custGeom>
            <a:avLst/>
            <a:gdLst>
              <a:gd name="T0" fmla="*/ 5486400 w 3456"/>
              <a:gd name="T1" fmla="*/ 3987800 h 2560"/>
              <a:gd name="T2" fmla="*/ 5410200 w 3456"/>
              <a:gd name="T3" fmla="*/ 3835400 h 2560"/>
              <a:gd name="T4" fmla="*/ 5105400 w 3456"/>
              <a:gd name="T5" fmla="*/ 2616200 h 2560"/>
              <a:gd name="T6" fmla="*/ 4724400 w 3456"/>
              <a:gd name="T7" fmla="*/ 2387600 h 2560"/>
              <a:gd name="T8" fmla="*/ 4724400 w 3456"/>
              <a:gd name="T9" fmla="*/ 330200 h 2560"/>
              <a:gd name="T10" fmla="*/ 3810000 w 3456"/>
              <a:gd name="T11" fmla="*/ 406400 h 2560"/>
              <a:gd name="T12" fmla="*/ 2743200 w 3456"/>
              <a:gd name="T13" fmla="*/ 1397000 h 2560"/>
              <a:gd name="T14" fmla="*/ 1600200 w 3456"/>
              <a:gd name="T15" fmla="*/ 1473200 h 2560"/>
              <a:gd name="T16" fmla="*/ 1295400 w 3456"/>
              <a:gd name="T17" fmla="*/ 2540000 h 2560"/>
              <a:gd name="T18" fmla="*/ 457200 w 3456"/>
              <a:gd name="T19" fmla="*/ 2540000 h 2560"/>
              <a:gd name="T20" fmla="*/ 0 w 3456"/>
              <a:gd name="T21" fmla="*/ 3911600 h 256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56" h="2560">
                <a:moveTo>
                  <a:pt x="3456" y="2512"/>
                </a:moveTo>
                <a:cubicBezTo>
                  <a:pt x="3452" y="2536"/>
                  <a:pt x="3448" y="2560"/>
                  <a:pt x="3408" y="2416"/>
                </a:cubicBezTo>
                <a:cubicBezTo>
                  <a:pt x="3368" y="2272"/>
                  <a:pt x="3288" y="1800"/>
                  <a:pt x="3216" y="1648"/>
                </a:cubicBezTo>
                <a:cubicBezTo>
                  <a:pt x="3144" y="1496"/>
                  <a:pt x="3016" y="1744"/>
                  <a:pt x="2976" y="1504"/>
                </a:cubicBezTo>
                <a:cubicBezTo>
                  <a:pt x="2936" y="1264"/>
                  <a:pt x="3072" y="416"/>
                  <a:pt x="2976" y="208"/>
                </a:cubicBezTo>
                <a:cubicBezTo>
                  <a:pt x="2880" y="0"/>
                  <a:pt x="2608" y="144"/>
                  <a:pt x="2400" y="256"/>
                </a:cubicBezTo>
                <a:cubicBezTo>
                  <a:pt x="2192" y="368"/>
                  <a:pt x="1960" y="768"/>
                  <a:pt x="1728" y="880"/>
                </a:cubicBezTo>
                <a:cubicBezTo>
                  <a:pt x="1496" y="992"/>
                  <a:pt x="1160" y="808"/>
                  <a:pt x="1008" y="928"/>
                </a:cubicBezTo>
                <a:cubicBezTo>
                  <a:pt x="856" y="1048"/>
                  <a:pt x="936" y="1488"/>
                  <a:pt x="816" y="1600"/>
                </a:cubicBezTo>
                <a:cubicBezTo>
                  <a:pt x="696" y="1712"/>
                  <a:pt x="424" y="1456"/>
                  <a:pt x="288" y="1600"/>
                </a:cubicBezTo>
                <a:cubicBezTo>
                  <a:pt x="152" y="1744"/>
                  <a:pt x="76" y="2104"/>
                  <a:pt x="0" y="2464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2876" name="Freeform 28">
            <a:extLst>
              <a:ext uri="{FF2B5EF4-FFF2-40B4-BE49-F238E27FC236}">
                <a16:creationId xmlns:a16="http://schemas.microsoft.com/office/drawing/2014/main" id="{9E796579-966E-1D43-9794-3562A781C6C1}"/>
              </a:ext>
            </a:extLst>
          </p:cNvPr>
          <p:cNvSpPr>
            <a:spLocks/>
          </p:cNvSpPr>
          <p:nvPr/>
        </p:nvSpPr>
        <p:spPr bwMode="auto">
          <a:xfrm>
            <a:off x="5410200" y="3530600"/>
            <a:ext cx="1879600" cy="1498600"/>
          </a:xfrm>
          <a:custGeom>
            <a:avLst/>
            <a:gdLst>
              <a:gd name="T0" fmla="*/ 1828800 w 1184"/>
              <a:gd name="T1" fmla="*/ 1498600 h 944"/>
              <a:gd name="T2" fmla="*/ 1828800 w 1184"/>
              <a:gd name="T3" fmla="*/ 1193800 h 944"/>
              <a:gd name="T4" fmla="*/ 1524000 w 1184"/>
              <a:gd name="T5" fmla="*/ 279400 h 944"/>
              <a:gd name="T6" fmla="*/ 685800 w 1184"/>
              <a:gd name="T7" fmla="*/ 203200 h 944"/>
              <a:gd name="T8" fmla="*/ 0 w 1184"/>
              <a:gd name="T9" fmla="*/ 1498600 h 9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4" h="944">
                <a:moveTo>
                  <a:pt x="1152" y="944"/>
                </a:moveTo>
                <a:cubicBezTo>
                  <a:pt x="1168" y="912"/>
                  <a:pt x="1184" y="880"/>
                  <a:pt x="1152" y="752"/>
                </a:cubicBezTo>
                <a:cubicBezTo>
                  <a:pt x="1120" y="624"/>
                  <a:pt x="1080" y="280"/>
                  <a:pt x="960" y="176"/>
                </a:cubicBezTo>
                <a:cubicBezTo>
                  <a:pt x="840" y="72"/>
                  <a:pt x="592" y="0"/>
                  <a:pt x="432" y="128"/>
                </a:cubicBezTo>
                <a:cubicBezTo>
                  <a:pt x="272" y="256"/>
                  <a:pt x="136" y="600"/>
                  <a:pt x="0" y="944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2878" name="Line 30">
            <a:extLst>
              <a:ext uri="{FF2B5EF4-FFF2-40B4-BE49-F238E27FC236}">
                <a16:creationId xmlns:a16="http://schemas.microsoft.com/office/drawing/2014/main" id="{86189222-14DE-F448-B631-EEDE76D209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6000" y="6248400"/>
            <a:ext cx="1397000" cy="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79" name="Rectangle 31">
            <a:extLst>
              <a:ext uri="{FF2B5EF4-FFF2-40B4-BE49-F238E27FC236}">
                <a16:creationId xmlns:a16="http://schemas.microsoft.com/office/drawing/2014/main" id="{DC7E3961-9111-CE4C-A189-C031DB921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25" y="6042025"/>
            <a:ext cx="127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IP traffic</a:t>
            </a:r>
          </a:p>
        </p:txBody>
      </p:sp>
      <p:sp>
        <p:nvSpPr>
          <p:cNvPr id="462880" name="Rectangle 32">
            <a:extLst>
              <a:ext uri="{FF2B5EF4-FFF2-40B4-BE49-F238E27FC236}">
                <a16:creationId xmlns:a16="http://schemas.microsoft.com/office/drawing/2014/main" id="{DC95BA46-BCBB-684B-A80A-301A37ACB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867400"/>
            <a:ext cx="32004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83" name="Text Box 35">
            <a:extLst>
              <a:ext uri="{FF2B5EF4-FFF2-40B4-BE49-F238E27FC236}">
                <a16:creationId xmlns:a16="http://schemas.microsoft.com/office/drawing/2014/main" id="{88D42B68-85C7-BE4D-82D1-A149853DA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064250"/>
            <a:ext cx="9858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62884" name="Rectangle 36">
            <a:extLst>
              <a:ext uri="{FF2B5EF4-FFF2-40B4-BE49-F238E27FC236}">
                <a16:creationId xmlns:a16="http://schemas.microsoft.com/office/drawing/2014/main" id="{42419D26-FD2D-714C-9BE0-6B2376870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6096000"/>
            <a:ext cx="1104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462885" name="Line 37">
            <a:extLst>
              <a:ext uri="{FF2B5EF4-FFF2-40B4-BE49-F238E27FC236}">
                <a16:creationId xmlns:a16="http://schemas.microsoft.com/office/drawing/2014/main" id="{7778750E-233E-CC4D-B5E2-14CEBE68C6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7800" y="6248400"/>
            <a:ext cx="762000" cy="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86" name="Rectangle 38">
            <a:extLst>
              <a:ext uri="{FF2B5EF4-FFF2-40B4-BE49-F238E27FC236}">
                <a16:creationId xmlns:a16="http://schemas.microsoft.com/office/drawing/2014/main" id="{2CFB9F5D-2833-FA4F-B47F-49FF472FF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943600"/>
            <a:ext cx="29718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2851" name="Line 3">
            <a:extLst>
              <a:ext uri="{FF2B5EF4-FFF2-40B4-BE49-F238E27FC236}">
                <a16:creationId xmlns:a16="http://schemas.microsoft.com/office/drawing/2014/main" id="{1CE80FA6-8D65-4748-A54D-1415DCEE7D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1800" y="1600200"/>
            <a:ext cx="0" cy="1752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9961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>
            <a:extLst>
              <a:ext uri="{FF2B5EF4-FFF2-40B4-BE49-F238E27FC236}">
                <a16:creationId xmlns:a16="http://schemas.microsoft.com/office/drawing/2014/main" id="{5E1CCAA6-BDF1-CA43-9535-88A09263E9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39312C-F289-5245-840E-C0A3832142A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3874" name="Rectangle 2">
            <a:extLst>
              <a:ext uri="{FF2B5EF4-FFF2-40B4-BE49-F238E27FC236}">
                <a16:creationId xmlns:a16="http://schemas.microsoft.com/office/drawing/2014/main" id="{EAD270E5-DD4C-1A48-9E8F-1669BA63CC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9144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The Peering Relationship</a:t>
            </a:r>
          </a:p>
        </p:txBody>
      </p:sp>
      <p:grpSp>
        <p:nvGrpSpPr>
          <p:cNvPr id="26627" name="Group 42">
            <a:extLst>
              <a:ext uri="{FF2B5EF4-FFF2-40B4-BE49-F238E27FC236}">
                <a16:creationId xmlns:a16="http://schemas.microsoft.com/office/drawing/2014/main" id="{1DD83924-1323-7D4B-9768-7CDEFBE1F518}"/>
              </a:ext>
            </a:extLst>
          </p:cNvPr>
          <p:cNvGrpSpPr>
            <a:grpSpLocks/>
          </p:cNvGrpSpPr>
          <p:nvPr/>
        </p:nvGrpSpPr>
        <p:grpSpPr bwMode="auto">
          <a:xfrm>
            <a:off x="0" y="4343400"/>
            <a:ext cx="2667000" cy="762000"/>
            <a:chOff x="96" y="3744"/>
            <a:chExt cx="1680" cy="480"/>
          </a:xfrm>
        </p:grpSpPr>
        <p:sp>
          <p:nvSpPr>
            <p:cNvPr id="463876" name="Line 4">
              <a:extLst>
                <a:ext uri="{FF2B5EF4-FFF2-40B4-BE49-F238E27FC236}">
                  <a16:creationId xmlns:a16="http://schemas.microsoft.com/office/drawing/2014/main" id="{6A22E1C0-93AC-314A-9903-095E5A9ED7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3888"/>
              <a:ext cx="384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3877" name="Text Box 5">
              <a:extLst>
                <a:ext uri="{FF2B5EF4-FFF2-40B4-BE49-F238E27FC236}">
                  <a16:creationId xmlns:a16="http://schemas.microsoft.com/office/drawing/2014/main" id="{4E346A5D-0060-0448-816A-9B5DC790C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63878" name="Text Box 6">
              <a:extLst>
                <a:ext uri="{FF2B5EF4-FFF2-40B4-BE49-F238E27FC236}">
                  <a16:creationId xmlns:a16="http://schemas.microsoft.com/office/drawing/2014/main" id="{09F47C68-0B0A-204D-8079-4C99386D1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0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63879" name="Line 7">
              <a:extLst>
                <a:ext uri="{FF2B5EF4-FFF2-40B4-BE49-F238E27FC236}">
                  <a16:creationId xmlns:a16="http://schemas.microsoft.com/office/drawing/2014/main" id="{87F1B76B-1561-D749-A215-354007BC2A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4080"/>
              <a:ext cx="432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3880" name="Text Box 8">
              <a:extLst>
                <a:ext uri="{FF2B5EF4-FFF2-40B4-BE49-F238E27FC236}">
                  <a16:creationId xmlns:a16="http://schemas.microsoft.com/office/drawing/2014/main" id="{520EB048-C0CA-454D-BB2A-69BE93A4F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3984"/>
              <a:ext cx="61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</a:t>
              </a:r>
            </a:p>
          </p:txBody>
        </p:sp>
        <p:sp>
          <p:nvSpPr>
            <p:cNvPr id="463881" name="Text Box 9">
              <a:extLst>
                <a:ext uri="{FF2B5EF4-FFF2-40B4-BE49-F238E27FC236}">
                  <a16:creationId xmlns:a16="http://schemas.microsoft.com/office/drawing/2014/main" id="{B850E40B-F060-304A-9066-728BF73814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" y="3984"/>
              <a:ext cx="54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</a:t>
              </a:r>
            </a:p>
          </p:txBody>
        </p:sp>
        <p:sp>
          <p:nvSpPr>
            <p:cNvPr id="463882" name="Rectangle 10">
              <a:extLst>
                <a:ext uri="{FF2B5EF4-FFF2-40B4-BE49-F238E27FC236}">
                  <a16:creationId xmlns:a16="http://schemas.microsoft.com/office/drawing/2014/main" id="{8D53ADFE-2CD9-4D42-8C5B-6B89EE7D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744"/>
              <a:ext cx="1680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463913" name="Text Box 41">
            <a:extLst>
              <a:ext uri="{FF2B5EF4-FFF2-40B4-BE49-F238E27FC236}">
                <a16:creationId xmlns:a16="http://schemas.microsoft.com/office/drawing/2014/main" id="{14548115-A928-C94A-A2B6-DAC45D962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4267200"/>
            <a:ext cx="4489450" cy="2014538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Peers provide transit between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their respective customers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Peers do not provide transit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between peers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Peers (often) do not exchange $$$</a:t>
            </a:r>
          </a:p>
        </p:txBody>
      </p:sp>
      <p:pic>
        <p:nvPicPr>
          <p:cNvPr id="463886" name="Picture 14">
            <a:extLst>
              <a:ext uri="{FF2B5EF4-FFF2-40B4-BE49-F238E27FC236}">
                <a16:creationId xmlns:a16="http://schemas.microsoft.com/office/drawing/2014/main" id="{14218707-C85A-8C41-8EE6-7680F15C901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5052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3887" name="Picture 15">
            <a:extLst>
              <a:ext uri="{FF2B5EF4-FFF2-40B4-BE49-F238E27FC236}">
                <a16:creationId xmlns:a16="http://schemas.microsoft.com/office/drawing/2014/main" id="{185D8171-3FDC-E04E-9BA0-8391E3A11BD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3528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3888" name="Picture 16">
            <a:extLst>
              <a:ext uri="{FF2B5EF4-FFF2-40B4-BE49-F238E27FC236}">
                <a16:creationId xmlns:a16="http://schemas.microsoft.com/office/drawing/2014/main" id="{3F09D656-E545-2045-83CC-9B36DFC5885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34290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3903" name="Picture 31">
            <a:extLst>
              <a:ext uri="{FF2B5EF4-FFF2-40B4-BE49-F238E27FC236}">
                <a16:creationId xmlns:a16="http://schemas.microsoft.com/office/drawing/2014/main" id="{BFDF264F-C3DA-DA4D-B13F-57D5F6F8627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6764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3904" name="Picture 32">
            <a:extLst>
              <a:ext uri="{FF2B5EF4-FFF2-40B4-BE49-F238E27FC236}">
                <a16:creationId xmlns:a16="http://schemas.microsoft.com/office/drawing/2014/main" id="{403E51F8-0785-6346-B725-5EBC90CD581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16764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3885" name="Picture 13">
            <a:extLst>
              <a:ext uri="{FF2B5EF4-FFF2-40B4-BE49-F238E27FC236}">
                <a16:creationId xmlns:a16="http://schemas.microsoft.com/office/drawing/2014/main" id="{68199336-9297-E148-96F9-9600B4BF04E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764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3909" name="Freeform 37">
            <a:extLst>
              <a:ext uri="{FF2B5EF4-FFF2-40B4-BE49-F238E27FC236}">
                <a16:creationId xmlns:a16="http://schemas.microsoft.com/office/drawing/2014/main" id="{70C015D5-1139-8A40-A00E-05B2142BB0EE}"/>
              </a:ext>
            </a:extLst>
          </p:cNvPr>
          <p:cNvSpPr>
            <a:spLocks/>
          </p:cNvSpPr>
          <p:nvPr/>
        </p:nvSpPr>
        <p:spPr bwMode="auto">
          <a:xfrm>
            <a:off x="1676400" y="2209800"/>
            <a:ext cx="2692400" cy="1536700"/>
          </a:xfrm>
          <a:custGeom>
            <a:avLst/>
            <a:gdLst>
              <a:gd name="T0" fmla="*/ 393700 w 1696"/>
              <a:gd name="T1" fmla="*/ 1460500 h 968"/>
              <a:gd name="T2" fmla="*/ 393700 w 1696"/>
              <a:gd name="T3" fmla="*/ 1231900 h 968"/>
              <a:gd name="T4" fmla="*/ 317500 w 1696"/>
              <a:gd name="T5" fmla="*/ 165100 h 968"/>
              <a:gd name="T6" fmla="*/ 2298700 w 1696"/>
              <a:gd name="T7" fmla="*/ 241300 h 968"/>
              <a:gd name="T8" fmla="*/ 2679700 w 1696"/>
              <a:gd name="T9" fmla="*/ 1536700 h 9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6" h="968">
                <a:moveTo>
                  <a:pt x="248" y="920"/>
                </a:moveTo>
                <a:cubicBezTo>
                  <a:pt x="252" y="916"/>
                  <a:pt x="256" y="912"/>
                  <a:pt x="248" y="776"/>
                </a:cubicBezTo>
                <a:cubicBezTo>
                  <a:pt x="240" y="640"/>
                  <a:pt x="0" y="208"/>
                  <a:pt x="200" y="104"/>
                </a:cubicBezTo>
                <a:cubicBezTo>
                  <a:pt x="400" y="0"/>
                  <a:pt x="1200" y="8"/>
                  <a:pt x="1448" y="152"/>
                </a:cubicBezTo>
                <a:cubicBezTo>
                  <a:pt x="1696" y="296"/>
                  <a:pt x="1692" y="632"/>
                  <a:pt x="1688" y="968"/>
                </a:cubicBezTo>
              </a:path>
            </a:pathLst>
          </a:custGeom>
          <a:noFill/>
          <a:ln w="76200" cmpd="sng">
            <a:solidFill>
              <a:srgbClr val="3333CC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3912" name="Freeform 40">
            <a:extLst>
              <a:ext uri="{FF2B5EF4-FFF2-40B4-BE49-F238E27FC236}">
                <a16:creationId xmlns:a16="http://schemas.microsoft.com/office/drawing/2014/main" id="{A7EC70D5-E0BE-D448-88FB-9DA63DA4C130}"/>
              </a:ext>
            </a:extLst>
          </p:cNvPr>
          <p:cNvSpPr>
            <a:spLocks/>
          </p:cNvSpPr>
          <p:nvPr/>
        </p:nvSpPr>
        <p:spPr bwMode="auto">
          <a:xfrm>
            <a:off x="4572000" y="1905000"/>
            <a:ext cx="2679700" cy="2044700"/>
          </a:xfrm>
          <a:custGeom>
            <a:avLst/>
            <a:gdLst>
              <a:gd name="T0" fmla="*/ 190500 w 1688"/>
              <a:gd name="T1" fmla="*/ 2044700 h 1288"/>
              <a:gd name="T2" fmla="*/ 38100 w 1688"/>
              <a:gd name="T3" fmla="*/ 520700 h 1288"/>
              <a:gd name="T4" fmla="*/ 419100 w 1688"/>
              <a:gd name="T5" fmla="*/ 596900 h 1288"/>
              <a:gd name="T6" fmla="*/ 876300 w 1688"/>
              <a:gd name="T7" fmla="*/ 215900 h 1288"/>
              <a:gd name="T8" fmla="*/ 2400300 w 1688"/>
              <a:gd name="T9" fmla="*/ 292100 h 1288"/>
              <a:gd name="T10" fmla="*/ 2552700 w 1688"/>
              <a:gd name="T11" fmla="*/ 1968500 h 12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88" h="1288">
                <a:moveTo>
                  <a:pt x="120" y="1288"/>
                </a:moveTo>
                <a:cubicBezTo>
                  <a:pt x="60" y="884"/>
                  <a:pt x="0" y="480"/>
                  <a:pt x="24" y="328"/>
                </a:cubicBezTo>
                <a:cubicBezTo>
                  <a:pt x="48" y="176"/>
                  <a:pt x="176" y="408"/>
                  <a:pt x="264" y="376"/>
                </a:cubicBezTo>
                <a:cubicBezTo>
                  <a:pt x="352" y="344"/>
                  <a:pt x="344" y="168"/>
                  <a:pt x="552" y="136"/>
                </a:cubicBezTo>
                <a:cubicBezTo>
                  <a:pt x="760" y="104"/>
                  <a:pt x="1336" y="0"/>
                  <a:pt x="1512" y="184"/>
                </a:cubicBezTo>
                <a:cubicBezTo>
                  <a:pt x="1688" y="368"/>
                  <a:pt x="1648" y="804"/>
                  <a:pt x="1608" y="1240"/>
                </a:cubicBezTo>
              </a:path>
            </a:pathLst>
          </a:custGeom>
          <a:noFill/>
          <a:ln w="76200" cmpd="sng">
            <a:solidFill>
              <a:srgbClr val="3333CC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3895" name="Line 23">
            <a:extLst>
              <a:ext uri="{FF2B5EF4-FFF2-40B4-BE49-F238E27FC236}">
                <a16:creationId xmlns:a16="http://schemas.microsoft.com/office/drawing/2014/main" id="{CB9F450B-C4FF-9D4E-ADA6-2BDA2CDBA75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6400" y="2590800"/>
            <a:ext cx="0" cy="8382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894" name="Line 22">
            <a:extLst>
              <a:ext uri="{FF2B5EF4-FFF2-40B4-BE49-F238E27FC236}">
                <a16:creationId xmlns:a16="http://schemas.microsoft.com/office/drawing/2014/main" id="{416F0992-C9A9-1D4C-865B-419ED03B70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9600" y="2514600"/>
            <a:ext cx="76200" cy="9906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899" name="Line 27">
            <a:extLst>
              <a:ext uri="{FF2B5EF4-FFF2-40B4-BE49-F238E27FC236}">
                <a16:creationId xmlns:a16="http://schemas.microsoft.com/office/drawing/2014/main" id="{596D2602-7363-6543-8E3B-627DEA5775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2514600"/>
            <a:ext cx="0" cy="990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905" name="Line 33">
            <a:extLst>
              <a:ext uri="{FF2B5EF4-FFF2-40B4-BE49-F238E27FC236}">
                <a16:creationId xmlns:a16="http://schemas.microsoft.com/office/drawing/2014/main" id="{76AB83F8-2CB9-0D44-94E4-CEB9B4AD3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133600"/>
            <a:ext cx="9906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906" name="Line 34">
            <a:extLst>
              <a:ext uri="{FF2B5EF4-FFF2-40B4-BE49-F238E27FC236}">
                <a16:creationId xmlns:a16="http://schemas.microsoft.com/office/drawing/2014/main" id="{CBAC6089-1B11-CE4B-A7FF-5149B03DB15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400" y="2209800"/>
            <a:ext cx="9906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916" name="Freeform 44">
            <a:extLst>
              <a:ext uri="{FF2B5EF4-FFF2-40B4-BE49-F238E27FC236}">
                <a16:creationId xmlns:a16="http://schemas.microsoft.com/office/drawing/2014/main" id="{2DB28ED8-FC81-6745-A221-CB5613DF1CAB}"/>
              </a:ext>
            </a:extLst>
          </p:cNvPr>
          <p:cNvSpPr>
            <a:spLocks/>
          </p:cNvSpPr>
          <p:nvPr/>
        </p:nvSpPr>
        <p:spPr bwMode="auto">
          <a:xfrm>
            <a:off x="1219200" y="1600200"/>
            <a:ext cx="6667500" cy="2286000"/>
          </a:xfrm>
          <a:custGeom>
            <a:avLst/>
            <a:gdLst>
              <a:gd name="T0" fmla="*/ 6477000 w 4200"/>
              <a:gd name="T1" fmla="*/ 2133600 h 1440"/>
              <a:gd name="T2" fmla="*/ 6477000 w 4200"/>
              <a:gd name="T3" fmla="*/ 1981200 h 1440"/>
              <a:gd name="T4" fmla="*/ 6477000 w 4200"/>
              <a:gd name="T5" fmla="*/ 304800 h 1440"/>
              <a:gd name="T6" fmla="*/ 5334000 w 4200"/>
              <a:gd name="T7" fmla="*/ 152400 h 1440"/>
              <a:gd name="T8" fmla="*/ 3200400 w 4200"/>
              <a:gd name="T9" fmla="*/ 228600 h 1440"/>
              <a:gd name="T10" fmla="*/ 609600 w 4200"/>
              <a:gd name="T11" fmla="*/ 304800 h 1440"/>
              <a:gd name="T12" fmla="*/ 76200 w 4200"/>
              <a:gd name="T13" fmla="*/ 762000 h 1440"/>
              <a:gd name="T14" fmla="*/ 152400 w 4200"/>
              <a:gd name="T15" fmla="*/ 2057400 h 14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00" h="1440">
                <a:moveTo>
                  <a:pt x="4080" y="1344"/>
                </a:moveTo>
                <a:cubicBezTo>
                  <a:pt x="4080" y="1392"/>
                  <a:pt x="4080" y="1440"/>
                  <a:pt x="4080" y="1248"/>
                </a:cubicBezTo>
                <a:cubicBezTo>
                  <a:pt x="4080" y="1056"/>
                  <a:pt x="4200" y="384"/>
                  <a:pt x="4080" y="192"/>
                </a:cubicBezTo>
                <a:cubicBezTo>
                  <a:pt x="3960" y="0"/>
                  <a:pt x="3704" y="104"/>
                  <a:pt x="3360" y="96"/>
                </a:cubicBezTo>
                <a:cubicBezTo>
                  <a:pt x="3016" y="88"/>
                  <a:pt x="2512" y="128"/>
                  <a:pt x="2016" y="144"/>
                </a:cubicBezTo>
                <a:cubicBezTo>
                  <a:pt x="1520" y="160"/>
                  <a:pt x="712" y="136"/>
                  <a:pt x="384" y="192"/>
                </a:cubicBezTo>
                <a:cubicBezTo>
                  <a:pt x="56" y="248"/>
                  <a:pt x="96" y="296"/>
                  <a:pt x="48" y="480"/>
                </a:cubicBezTo>
                <a:cubicBezTo>
                  <a:pt x="0" y="664"/>
                  <a:pt x="48" y="980"/>
                  <a:pt x="96" y="1296"/>
                </a:cubicBezTo>
              </a:path>
            </a:pathLst>
          </a:custGeom>
          <a:noFill/>
          <a:ln w="57150" cap="flat" cmpd="sng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3918" name="Line 46">
            <a:extLst>
              <a:ext uri="{FF2B5EF4-FFF2-40B4-BE49-F238E27FC236}">
                <a16:creationId xmlns:a16="http://schemas.microsoft.com/office/drawing/2014/main" id="{B7EB4960-11E9-3C4B-8B27-3AD6B10B65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00" y="5638800"/>
            <a:ext cx="1397000" cy="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919" name="Rectangle 47">
            <a:extLst>
              <a:ext uri="{FF2B5EF4-FFF2-40B4-BE49-F238E27FC236}">
                <a16:creationId xmlns:a16="http://schemas.microsoft.com/office/drawing/2014/main" id="{DCD1BB19-A724-BD4B-8185-DB9B634E1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791200"/>
            <a:ext cx="11620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allowed</a:t>
            </a:r>
          </a:p>
        </p:txBody>
      </p:sp>
      <p:sp>
        <p:nvSpPr>
          <p:cNvPr id="463921" name="Line 49">
            <a:extLst>
              <a:ext uri="{FF2B5EF4-FFF2-40B4-BE49-F238E27FC236}">
                <a16:creationId xmlns:a16="http://schemas.microsoft.com/office/drawing/2014/main" id="{DD9DCD65-CD57-0943-9E34-CEA9A0963E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33600" y="5638800"/>
            <a:ext cx="1397000" cy="0"/>
          </a:xfrm>
          <a:prstGeom prst="line">
            <a:avLst/>
          </a:prstGeom>
          <a:noFill/>
          <a:ln w="7620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3922" name="Rectangle 50">
            <a:extLst>
              <a:ext uri="{FF2B5EF4-FFF2-40B4-BE49-F238E27FC236}">
                <a16:creationId xmlns:a16="http://schemas.microsoft.com/office/drawing/2014/main" id="{6573C0E5-B83F-4F4C-A14D-7BD70627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791200"/>
            <a:ext cx="1568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 NOT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allowed</a:t>
            </a:r>
          </a:p>
        </p:txBody>
      </p:sp>
    </p:spTree>
    <p:extLst>
      <p:ext uri="{BB962C8B-B14F-4D97-AF65-F5344CB8AC3E}">
        <p14:creationId xmlns:p14="http://schemas.microsoft.com/office/powerpoint/2010/main" val="181896581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4">
            <a:extLst>
              <a:ext uri="{FF2B5EF4-FFF2-40B4-BE49-F238E27FC236}">
                <a16:creationId xmlns:a16="http://schemas.microsoft.com/office/drawing/2014/main" id="{F03A0C0F-EB9C-A649-9625-EB3C3A5307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2C26BD-D2A0-A944-BFFC-2CA6677CDB8A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6946" name="Rectangle 2">
            <a:extLst>
              <a:ext uri="{FF2B5EF4-FFF2-40B4-BE49-F238E27FC236}">
                <a16:creationId xmlns:a16="http://schemas.microsoft.com/office/drawing/2014/main" id="{55DDB9C8-836C-1749-8513-C69F5959C2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5334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Peering Provides Shortcuts</a:t>
            </a:r>
          </a:p>
        </p:txBody>
      </p:sp>
      <p:pic>
        <p:nvPicPr>
          <p:cNvPr id="466954" name="Picture 10">
            <a:extLst>
              <a:ext uri="{FF2B5EF4-FFF2-40B4-BE49-F238E27FC236}">
                <a16:creationId xmlns:a16="http://schemas.microsoft.com/office/drawing/2014/main" id="{96E7DD8A-C1F2-8B45-BA37-07147F1AB96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276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55" name="Picture 11">
            <a:extLst>
              <a:ext uri="{FF2B5EF4-FFF2-40B4-BE49-F238E27FC236}">
                <a16:creationId xmlns:a16="http://schemas.microsoft.com/office/drawing/2014/main" id="{EC6F0725-7ABF-5246-AFC2-FD0AAD3F2B0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7244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57" name="Picture 13">
            <a:extLst>
              <a:ext uri="{FF2B5EF4-FFF2-40B4-BE49-F238E27FC236}">
                <a16:creationId xmlns:a16="http://schemas.microsoft.com/office/drawing/2014/main" id="{E33DD7AF-A439-FE4F-81D4-2A95998EEDC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8768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58" name="Picture 14">
            <a:extLst>
              <a:ext uri="{FF2B5EF4-FFF2-40B4-BE49-F238E27FC236}">
                <a16:creationId xmlns:a16="http://schemas.microsoft.com/office/drawing/2014/main" id="{52D99F7E-F868-8442-9A0A-8DA97325E3D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33528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59" name="Picture 15">
            <a:extLst>
              <a:ext uri="{FF2B5EF4-FFF2-40B4-BE49-F238E27FC236}">
                <a16:creationId xmlns:a16="http://schemas.microsoft.com/office/drawing/2014/main" id="{77A4CF39-2BF5-0D48-8045-F821D7D9101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4800600"/>
            <a:ext cx="1752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60" name="Picture 16">
            <a:extLst>
              <a:ext uri="{FF2B5EF4-FFF2-40B4-BE49-F238E27FC236}">
                <a16:creationId xmlns:a16="http://schemas.microsoft.com/office/drawing/2014/main" id="{D5042FC5-0EE0-B049-9CEF-2063D427063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2133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61" name="Picture 17">
            <a:extLst>
              <a:ext uri="{FF2B5EF4-FFF2-40B4-BE49-F238E27FC236}">
                <a16:creationId xmlns:a16="http://schemas.microsoft.com/office/drawing/2014/main" id="{DB4569B1-0427-FD49-839F-9B06A7E2739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9906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6962" name="Line 18">
            <a:extLst>
              <a:ext uri="{FF2B5EF4-FFF2-40B4-BE49-F238E27FC236}">
                <a16:creationId xmlns:a16="http://schemas.microsoft.com/office/drawing/2014/main" id="{2AC0F1E1-36ED-1242-8C86-0368046A31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3886200"/>
            <a:ext cx="152400" cy="9144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5" name="Line 21">
            <a:extLst>
              <a:ext uri="{FF2B5EF4-FFF2-40B4-BE49-F238E27FC236}">
                <a16:creationId xmlns:a16="http://schemas.microsoft.com/office/drawing/2014/main" id="{FF15D1D1-AD25-7449-8242-E2E87F2F5D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0000" y="2667000"/>
            <a:ext cx="0" cy="6858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6" name="Line 22">
            <a:extLst>
              <a:ext uri="{FF2B5EF4-FFF2-40B4-BE49-F238E27FC236}">
                <a16:creationId xmlns:a16="http://schemas.microsoft.com/office/drawing/2014/main" id="{7A34D66C-01DC-6144-9947-2E44DA9817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1600" y="1524000"/>
            <a:ext cx="762000" cy="762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7" name="Line 23">
            <a:extLst>
              <a:ext uri="{FF2B5EF4-FFF2-40B4-BE49-F238E27FC236}">
                <a16:creationId xmlns:a16="http://schemas.microsoft.com/office/drawing/2014/main" id="{A407A3E9-9FEA-3742-B31C-863051643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3886200"/>
            <a:ext cx="457200" cy="10668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8" name="Line 24">
            <a:extLst>
              <a:ext uri="{FF2B5EF4-FFF2-40B4-BE49-F238E27FC236}">
                <a16:creationId xmlns:a16="http://schemas.microsoft.com/office/drawing/2014/main" id="{8E417FB4-B727-4344-B1F8-D719047744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19400" y="3810000"/>
            <a:ext cx="304800" cy="10668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70" name="Freeform 26">
            <a:extLst>
              <a:ext uri="{FF2B5EF4-FFF2-40B4-BE49-F238E27FC236}">
                <a16:creationId xmlns:a16="http://schemas.microsoft.com/office/drawing/2014/main" id="{A1512960-A0BD-624B-ACA7-A3EB0948334D}"/>
              </a:ext>
            </a:extLst>
          </p:cNvPr>
          <p:cNvSpPr>
            <a:spLocks/>
          </p:cNvSpPr>
          <p:nvPr/>
        </p:nvSpPr>
        <p:spPr bwMode="auto">
          <a:xfrm>
            <a:off x="5638800" y="3733800"/>
            <a:ext cx="1879600" cy="1498600"/>
          </a:xfrm>
          <a:custGeom>
            <a:avLst/>
            <a:gdLst>
              <a:gd name="T0" fmla="*/ 1828800 w 1184"/>
              <a:gd name="T1" fmla="*/ 1498600 h 944"/>
              <a:gd name="T2" fmla="*/ 1828800 w 1184"/>
              <a:gd name="T3" fmla="*/ 1193800 h 944"/>
              <a:gd name="T4" fmla="*/ 1524000 w 1184"/>
              <a:gd name="T5" fmla="*/ 279400 h 944"/>
              <a:gd name="T6" fmla="*/ 685800 w 1184"/>
              <a:gd name="T7" fmla="*/ 203200 h 944"/>
              <a:gd name="T8" fmla="*/ 0 w 1184"/>
              <a:gd name="T9" fmla="*/ 1498600 h 9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4" h="944">
                <a:moveTo>
                  <a:pt x="1152" y="944"/>
                </a:moveTo>
                <a:cubicBezTo>
                  <a:pt x="1168" y="912"/>
                  <a:pt x="1184" y="880"/>
                  <a:pt x="1152" y="752"/>
                </a:cubicBezTo>
                <a:cubicBezTo>
                  <a:pt x="1120" y="624"/>
                  <a:pt x="1080" y="280"/>
                  <a:pt x="960" y="176"/>
                </a:cubicBezTo>
                <a:cubicBezTo>
                  <a:pt x="840" y="72"/>
                  <a:pt x="592" y="0"/>
                  <a:pt x="432" y="128"/>
                </a:cubicBezTo>
                <a:cubicBezTo>
                  <a:pt x="272" y="256"/>
                  <a:pt x="136" y="600"/>
                  <a:pt x="0" y="944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66976" name="Picture 32">
            <a:extLst>
              <a:ext uri="{FF2B5EF4-FFF2-40B4-BE49-F238E27FC236}">
                <a16:creationId xmlns:a16="http://schemas.microsoft.com/office/drawing/2014/main" id="{A74B0A7C-9E37-C247-AC83-A6D709793E6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2362200" cy="68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66978" name="Picture 34">
            <a:extLst>
              <a:ext uri="{FF2B5EF4-FFF2-40B4-BE49-F238E27FC236}">
                <a16:creationId xmlns:a16="http://schemas.microsoft.com/office/drawing/2014/main" id="{F135EB04-F92D-264F-9F61-07EC484AE66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4800600"/>
            <a:ext cx="144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66979" name="Freeform 35">
            <a:extLst>
              <a:ext uri="{FF2B5EF4-FFF2-40B4-BE49-F238E27FC236}">
                <a16:creationId xmlns:a16="http://schemas.microsoft.com/office/drawing/2014/main" id="{0B0D93E0-8245-364E-99C7-CC12DF2B9FBE}"/>
              </a:ext>
            </a:extLst>
          </p:cNvPr>
          <p:cNvSpPr>
            <a:spLocks/>
          </p:cNvSpPr>
          <p:nvPr/>
        </p:nvSpPr>
        <p:spPr bwMode="auto">
          <a:xfrm>
            <a:off x="2514600" y="3340100"/>
            <a:ext cx="5257800" cy="1765300"/>
          </a:xfrm>
          <a:custGeom>
            <a:avLst/>
            <a:gdLst>
              <a:gd name="T0" fmla="*/ 5257800 w 3312"/>
              <a:gd name="T1" fmla="*/ 1765300 h 1112"/>
              <a:gd name="T2" fmla="*/ 4953000 w 3312"/>
              <a:gd name="T3" fmla="*/ 393700 h 1112"/>
              <a:gd name="T4" fmla="*/ 4191000 w 3312"/>
              <a:gd name="T5" fmla="*/ 165100 h 1112"/>
              <a:gd name="T6" fmla="*/ 1295400 w 3312"/>
              <a:gd name="T7" fmla="*/ 165100 h 1112"/>
              <a:gd name="T8" fmla="*/ 533400 w 3312"/>
              <a:gd name="T9" fmla="*/ 241300 h 1112"/>
              <a:gd name="T10" fmla="*/ 0 w 3312"/>
              <a:gd name="T11" fmla="*/ 1612900 h 1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12" h="1112">
                <a:moveTo>
                  <a:pt x="3312" y="1112"/>
                </a:moveTo>
                <a:cubicBezTo>
                  <a:pt x="3272" y="764"/>
                  <a:pt x="3232" y="416"/>
                  <a:pt x="3120" y="248"/>
                </a:cubicBezTo>
                <a:cubicBezTo>
                  <a:pt x="3008" y="80"/>
                  <a:pt x="3024" y="128"/>
                  <a:pt x="2640" y="104"/>
                </a:cubicBezTo>
                <a:cubicBezTo>
                  <a:pt x="2256" y="80"/>
                  <a:pt x="1200" y="96"/>
                  <a:pt x="816" y="104"/>
                </a:cubicBezTo>
                <a:cubicBezTo>
                  <a:pt x="432" y="112"/>
                  <a:pt x="472" y="0"/>
                  <a:pt x="336" y="152"/>
                </a:cubicBezTo>
                <a:cubicBezTo>
                  <a:pt x="200" y="304"/>
                  <a:pt x="100" y="660"/>
                  <a:pt x="0" y="1016"/>
                </a:cubicBezTo>
              </a:path>
            </a:pathLst>
          </a:custGeom>
          <a:noFill/>
          <a:ln w="76200" cmpd="sng">
            <a:solidFill>
              <a:srgbClr val="3333CC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6980" name="Freeform 36">
            <a:extLst>
              <a:ext uri="{FF2B5EF4-FFF2-40B4-BE49-F238E27FC236}">
                <a16:creationId xmlns:a16="http://schemas.microsoft.com/office/drawing/2014/main" id="{2A63E4F2-B0A6-F541-8C37-F871B869D321}"/>
              </a:ext>
            </a:extLst>
          </p:cNvPr>
          <p:cNvSpPr>
            <a:spLocks/>
          </p:cNvSpPr>
          <p:nvPr/>
        </p:nvSpPr>
        <p:spPr bwMode="auto">
          <a:xfrm>
            <a:off x="838200" y="533400"/>
            <a:ext cx="7467600" cy="4508500"/>
          </a:xfrm>
          <a:custGeom>
            <a:avLst/>
            <a:gdLst>
              <a:gd name="T0" fmla="*/ 7391400 w 4704"/>
              <a:gd name="T1" fmla="*/ 4508500 h 2840"/>
              <a:gd name="T2" fmla="*/ 7391400 w 4704"/>
              <a:gd name="T3" fmla="*/ 4203700 h 2840"/>
              <a:gd name="T4" fmla="*/ 6934200 w 4704"/>
              <a:gd name="T5" fmla="*/ 2984500 h 2840"/>
              <a:gd name="T6" fmla="*/ 6324600 w 4704"/>
              <a:gd name="T7" fmla="*/ 2755900 h 2840"/>
              <a:gd name="T8" fmla="*/ 6324600 w 4704"/>
              <a:gd name="T9" fmla="*/ 774700 h 2840"/>
              <a:gd name="T10" fmla="*/ 5410200 w 4704"/>
              <a:gd name="T11" fmla="*/ 698500 h 2840"/>
              <a:gd name="T12" fmla="*/ 1143000 w 4704"/>
              <a:gd name="T13" fmla="*/ 622300 h 2840"/>
              <a:gd name="T14" fmla="*/ 0 w 4704"/>
              <a:gd name="T15" fmla="*/ 4432300 h 28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04" h="2840">
                <a:moveTo>
                  <a:pt x="4656" y="2840"/>
                </a:moveTo>
                <a:cubicBezTo>
                  <a:pt x="4680" y="2824"/>
                  <a:pt x="4704" y="2808"/>
                  <a:pt x="4656" y="2648"/>
                </a:cubicBezTo>
                <a:cubicBezTo>
                  <a:pt x="4608" y="2488"/>
                  <a:pt x="4480" y="2032"/>
                  <a:pt x="4368" y="1880"/>
                </a:cubicBezTo>
                <a:cubicBezTo>
                  <a:pt x="4256" y="1728"/>
                  <a:pt x="4048" y="1968"/>
                  <a:pt x="3984" y="1736"/>
                </a:cubicBezTo>
                <a:cubicBezTo>
                  <a:pt x="3920" y="1504"/>
                  <a:pt x="4080" y="704"/>
                  <a:pt x="3984" y="488"/>
                </a:cubicBezTo>
                <a:cubicBezTo>
                  <a:pt x="3888" y="272"/>
                  <a:pt x="3952" y="456"/>
                  <a:pt x="3408" y="440"/>
                </a:cubicBezTo>
                <a:cubicBezTo>
                  <a:pt x="2864" y="424"/>
                  <a:pt x="1288" y="0"/>
                  <a:pt x="720" y="392"/>
                </a:cubicBezTo>
                <a:cubicBezTo>
                  <a:pt x="152" y="784"/>
                  <a:pt x="76" y="1788"/>
                  <a:pt x="0" y="2792"/>
                </a:cubicBezTo>
              </a:path>
            </a:pathLst>
          </a:custGeom>
          <a:noFill/>
          <a:ln w="76200" cmpd="sng">
            <a:solidFill>
              <a:srgbClr val="3333CC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6981" name="Text Box 37">
            <a:extLst>
              <a:ext uri="{FF2B5EF4-FFF2-40B4-BE49-F238E27FC236}">
                <a16:creationId xmlns:a16="http://schemas.microsoft.com/office/drawing/2014/main" id="{4FC9234C-F40F-984E-9358-D5A7FD4DA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5943600"/>
            <a:ext cx="5403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Peering also allows connectivity between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the customers of “Tier 1” providers.</a:t>
            </a:r>
          </a:p>
        </p:txBody>
      </p:sp>
      <p:grpSp>
        <p:nvGrpSpPr>
          <p:cNvPr id="27669" name="Group 46">
            <a:extLst>
              <a:ext uri="{FF2B5EF4-FFF2-40B4-BE49-F238E27FC236}">
                <a16:creationId xmlns:a16="http://schemas.microsoft.com/office/drawing/2014/main" id="{23CA9CF7-C8BE-A94A-8703-BBDB9E7BA78B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5867400"/>
            <a:ext cx="2667000" cy="762000"/>
            <a:chOff x="96" y="3744"/>
            <a:chExt cx="1680" cy="480"/>
          </a:xfrm>
        </p:grpSpPr>
        <p:sp>
          <p:nvSpPr>
            <p:cNvPr id="466991" name="Line 47">
              <a:extLst>
                <a:ext uri="{FF2B5EF4-FFF2-40B4-BE49-F238E27FC236}">
                  <a16:creationId xmlns:a16="http://schemas.microsoft.com/office/drawing/2014/main" id="{A38EFCF5-9044-AC4C-8EDF-17E0011107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3888"/>
              <a:ext cx="384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6992" name="Text Box 48">
              <a:extLst>
                <a:ext uri="{FF2B5EF4-FFF2-40B4-BE49-F238E27FC236}">
                  <a16:creationId xmlns:a16="http://schemas.microsoft.com/office/drawing/2014/main" id="{072BE01D-1EFF-474E-BEDC-95E62F67A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66993" name="Text Box 49">
              <a:extLst>
                <a:ext uri="{FF2B5EF4-FFF2-40B4-BE49-F238E27FC236}">
                  <a16:creationId xmlns:a16="http://schemas.microsoft.com/office/drawing/2014/main" id="{E3D8CCBE-EF21-CA44-AA51-A8164E576C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0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66994" name="Line 50">
              <a:extLst>
                <a:ext uri="{FF2B5EF4-FFF2-40B4-BE49-F238E27FC236}">
                  <a16:creationId xmlns:a16="http://schemas.microsoft.com/office/drawing/2014/main" id="{161F23C2-0B3F-6546-8676-08CDAC998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4080"/>
              <a:ext cx="432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6995" name="Text Box 51">
              <a:extLst>
                <a:ext uri="{FF2B5EF4-FFF2-40B4-BE49-F238E27FC236}">
                  <a16:creationId xmlns:a16="http://schemas.microsoft.com/office/drawing/2014/main" id="{997D57CA-F5DA-5C4B-AD0E-D1A68803D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3984"/>
              <a:ext cx="61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</a:t>
              </a:r>
            </a:p>
          </p:txBody>
        </p:sp>
        <p:sp>
          <p:nvSpPr>
            <p:cNvPr id="466996" name="Text Box 52">
              <a:extLst>
                <a:ext uri="{FF2B5EF4-FFF2-40B4-BE49-F238E27FC236}">
                  <a16:creationId xmlns:a16="http://schemas.microsoft.com/office/drawing/2014/main" id="{6EA62B48-9B26-BC44-B490-1FEEE1B19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" y="3984"/>
              <a:ext cx="54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</a:t>
              </a:r>
            </a:p>
          </p:txBody>
        </p:sp>
        <p:sp>
          <p:nvSpPr>
            <p:cNvPr id="466997" name="Rectangle 53">
              <a:extLst>
                <a:ext uri="{FF2B5EF4-FFF2-40B4-BE49-F238E27FC236}">
                  <a16:creationId xmlns:a16="http://schemas.microsoft.com/office/drawing/2014/main" id="{E56FB747-499E-3B44-BB82-30ECB2968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744"/>
              <a:ext cx="1680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466977" name="Line 33">
            <a:extLst>
              <a:ext uri="{FF2B5EF4-FFF2-40B4-BE49-F238E27FC236}">
                <a16:creationId xmlns:a16="http://schemas.microsoft.com/office/drawing/2014/main" id="{7005430C-0D3A-FB48-9565-0E2BCAA107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0800" y="1371600"/>
            <a:ext cx="31242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53" name="Line 9">
            <a:extLst>
              <a:ext uri="{FF2B5EF4-FFF2-40B4-BE49-F238E27FC236}">
                <a16:creationId xmlns:a16="http://schemas.microsoft.com/office/drawing/2014/main" id="{DABACB91-B17C-6D46-B8CE-B8B9743F8B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1800" y="1524000"/>
            <a:ext cx="0" cy="18288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75" name="Line 31">
            <a:extLst>
              <a:ext uri="{FF2B5EF4-FFF2-40B4-BE49-F238E27FC236}">
                <a16:creationId xmlns:a16="http://schemas.microsoft.com/office/drawing/2014/main" id="{B942CDFF-4F69-0B45-A0E6-D5D5B83FD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3657600"/>
            <a:ext cx="16002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4" name="Line 20">
            <a:extLst>
              <a:ext uri="{FF2B5EF4-FFF2-40B4-BE49-F238E27FC236}">
                <a16:creationId xmlns:a16="http://schemas.microsoft.com/office/drawing/2014/main" id="{D6A116A3-A58D-C945-8EC7-834C61966B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3000" y="1676400"/>
            <a:ext cx="457200" cy="32766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66963" name="Line 19">
            <a:extLst>
              <a:ext uri="{FF2B5EF4-FFF2-40B4-BE49-F238E27FC236}">
                <a16:creationId xmlns:a16="http://schemas.microsoft.com/office/drawing/2014/main" id="{E5B942FD-21F0-194A-A1B9-13EE12830B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3886200"/>
            <a:ext cx="838200" cy="10668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151861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50F8BE1-5FCC-BC44-921B-25FEED6A8B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AECE6B1-15FF-1E47-AB6E-2503D4DBC6BF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D7F9EB86-68A8-AF4F-9DB0-2FEF78E8D3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4163" y="304800"/>
            <a:ext cx="7772400" cy="763588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chemeClr val="hlink"/>
                </a:solidFill>
              </a14:hiddenFill>
            </a:ext>
          </a:extLst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6000" b="0">
                <a:ea typeface="宋体" charset="0"/>
                <a:cs typeface="宋体" charset="0"/>
              </a:rPr>
              <a:t>BGP-4</a:t>
            </a:r>
          </a:p>
        </p:txBody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368BD70A-0ADC-9246-8D50-441C6AE1D2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57200" y="1295400"/>
            <a:ext cx="8001000" cy="2209800"/>
          </a:xfrm>
          <a:solidFill>
            <a:schemeClr val="hlink"/>
          </a:solidFill>
        </p:spPr>
        <p:txBody>
          <a:bodyPr lIns="92075" tIns="46038" rIns="92075" bIns="46038"/>
          <a:lstStyle/>
          <a:p>
            <a:pPr eaLnBrk="1" hangingPunct="1">
              <a:lnSpc>
                <a:spcPct val="120000"/>
              </a:lnSpc>
            </a:pPr>
            <a:r>
              <a:rPr lang="en-US" altLang="zh-CN" sz="2000" b="1">
                <a:latin typeface="Arial" panose="020B0604020202020204" pitchFamily="34" charset="0"/>
                <a:ea typeface="宋体" panose="02010600030101010101" pitchFamily="2" charset="-122"/>
              </a:rPr>
              <a:t>BGP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 = </a:t>
            </a:r>
            <a:r>
              <a:rPr lang="en-US" altLang="zh-CN" sz="2000" b="1" u="sng">
                <a:latin typeface="Arial" panose="020B0604020202020204" pitchFamily="34" charset="0"/>
                <a:ea typeface="宋体" panose="02010600030101010101" pitchFamily="2" charset="-122"/>
              </a:rPr>
              <a:t>B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order </a:t>
            </a:r>
            <a:r>
              <a:rPr lang="en-US" altLang="zh-CN" sz="2000" b="1" u="sng">
                <a:latin typeface="Arial" panose="020B0604020202020204" pitchFamily="34" charset="0"/>
                <a:ea typeface="宋体" panose="02010600030101010101" pitchFamily="2" charset="-122"/>
              </a:rPr>
              <a:t>G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ateway </a:t>
            </a:r>
            <a:r>
              <a:rPr lang="en-US" altLang="zh-CN" sz="2000" b="1" u="sng">
                <a:latin typeface="Arial" panose="020B0604020202020204" pitchFamily="34" charset="0"/>
                <a:ea typeface="宋体" panose="02010600030101010101" pitchFamily="2" charset="-122"/>
              </a:rPr>
              <a:t>P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rotocol </a:t>
            </a:r>
          </a:p>
          <a:p>
            <a:pPr eaLnBrk="1" hangingPunct="1">
              <a:lnSpc>
                <a:spcPct val="120000"/>
              </a:lnSpc>
            </a:pP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Is a </a:t>
            </a:r>
            <a:r>
              <a:rPr lang="en-US" altLang="zh-CN" sz="2000" b="1" u="sng">
                <a:latin typeface="Arial" panose="020B0604020202020204" pitchFamily="34" charset="0"/>
                <a:ea typeface="宋体" panose="02010600030101010101" pitchFamily="2" charset="-122"/>
              </a:rPr>
              <a:t>Policy-Based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 routing protocol </a:t>
            </a:r>
          </a:p>
          <a:p>
            <a:pPr eaLnBrk="1" hangingPunct="1">
              <a:lnSpc>
                <a:spcPct val="120000"/>
              </a:lnSpc>
            </a:pP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Is the </a:t>
            </a:r>
            <a:r>
              <a:rPr lang="en-US" altLang="zh-CN" sz="2000" b="1" u="sng">
                <a:latin typeface="Arial" panose="020B0604020202020204" pitchFamily="34" charset="0"/>
                <a:ea typeface="宋体" panose="02010600030101010101" pitchFamily="2" charset="-122"/>
              </a:rPr>
              <a:t>de facto EGP</a:t>
            </a: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 of today’s global Internet</a:t>
            </a:r>
          </a:p>
          <a:p>
            <a:pPr eaLnBrk="1" hangingPunct="1">
              <a:lnSpc>
                <a:spcPct val="120000"/>
              </a:lnSpc>
            </a:pPr>
            <a:r>
              <a:rPr lang="en-US" altLang="zh-CN" sz="2000">
                <a:latin typeface="Arial" panose="020B0604020202020204" pitchFamily="34" charset="0"/>
                <a:ea typeface="宋体" panose="02010600030101010101" pitchFamily="2" charset="-122"/>
              </a:rPr>
              <a:t>Relatively simple protocol, but configuration is complex and the entire world can see, and be impacted by, your mistakes. </a:t>
            </a:r>
          </a:p>
        </p:txBody>
      </p:sp>
      <p:sp>
        <p:nvSpPr>
          <p:cNvPr id="23556" name="Rectangle 4">
            <a:extLst>
              <a:ext uri="{FF2B5EF4-FFF2-40B4-BE49-F238E27FC236}">
                <a16:creationId xmlns:a16="http://schemas.microsoft.com/office/drawing/2014/main" id="{3DE97FB0-68AA-A240-AF12-B28E709D8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733800"/>
            <a:ext cx="5867400" cy="259080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marL="342900" marR="0" lvl="0" indent="-34290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1989 : 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BGP-1 [RFC 1105]</a:t>
            </a:r>
          </a:p>
          <a:p>
            <a:pPr marL="742950" marR="0" lvl="1" indent="-28575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Replacement for EGP (1984, RFC 904)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</a:t>
            </a:r>
          </a:p>
          <a:p>
            <a:pPr marL="342900" marR="0" lvl="0" indent="-34290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1990 : BGP-2 [RFC 1163]</a:t>
            </a:r>
          </a:p>
          <a:p>
            <a:pPr marL="342900" marR="0" lvl="0" indent="-34290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1991 : BGP-3 [RFC 1267]</a:t>
            </a:r>
          </a:p>
          <a:p>
            <a:pPr marL="342900" marR="0" lvl="0" indent="-34290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1995 : BGP-4 [RFC 1771] </a:t>
            </a:r>
          </a:p>
          <a:p>
            <a:pPr marL="742950" marR="0" lvl="1" indent="-285750" algn="l" defTabSz="914400" rtl="0" eaLnBrk="0" fontAlgn="base" latinLnBrk="0" hangingPunct="0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Support for Classless Interdomain Routing (CIDR)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0366764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>
            <a:extLst>
              <a:ext uri="{FF2B5EF4-FFF2-40B4-BE49-F238E27FC236}">
                <a16:creationId xmlns:a16="http://schemas.microsoft.com/office/drawing/2014/main" id="{8E48652C-0885-6046-B62C-18D66BDE8E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EED41A-786B-D94C-8282-BE8DA5D8839D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602" name="Rectangle 2">
            <a:extLst>
              <a:ext uri="{FF2B5EF4-FFF2-40B4-BE49-F238E27FC236}">
                <a16:creationId xmlns:a16="http://schemas.microsoft.com/office/drawing/2014/main" id="{E58904BB-9075-164A-B163-8E502E8621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62000" y="228600"/>
            <a:ext cx="7772400" cy="9906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>
                <a:ea typeface="宋体" charset="0"/>
                <a:cs typeface="宋体" charset="0"/>
              </a:rPr>
              <a:t>BGP Operations (Simplified)</a:t>
            </a:r>
            <a:r>
              <a:rPr lang="en-US" altLang="zh-CN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25603" name="Oval 3">
            <a:extLst>
              <a:ext uri="{FF2B5EF4-FFF2-40B4-BE49-F238E27FC236}">
                <a16:creationId xmlns:a16="http://schemas.microsoft.com/office/drawing/2014/main" id="{1E604F00-81C1-9F4A-A82E-4B7ED925B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200" y="13208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53724190-1594-A443-9E1E-ADF60069A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" y="1508125"/>
            <a:ext cx="32131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Establish session on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     TCP port 179</a:t>
            </a:r>
          </a:p>
        </p:txBody>
      </p:sp>
      <p:sp>
        <p:nvSpPr>
          <p:cNvPr id="25605" name="Oval 5">
            <a:extLst>
              <a:ext uri="{FF2B5EF4-FFF2-40B4-BE49-F238E27FC236}">
                <a16:creationId xmlns:a16="http://schemas.microsoft.com/office/drawing/2014/main" id="{7722C9E6-8BF6-8D4B-BD6B-8495E8ECF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33782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06" name="Oval 6">
            <a:extLst>
              <a:ext uri="{FF2B5EF4-FFF2-40B4-BE49-F238E27FC236}">
                <a16:creationId xmlns:a16="http://schemas.microsoft.com/office/drawing/2014/main" id="{7CBE8C07-C439-9D45-AF53-7709093A0231}"/>
              </a:ext>
            </a:extLst>
          </p:cNvPr>
          <p:cNvSpPr>
            <a:spLocks noChangeArrowheads="1"/>
          </p:cNvSpPr>
          <p:nvPr/>
        </p:nvSpPr>
        <p:spPr bwMode="auto">
          <a:xfrm rot="19440000">
            <a:off x="3770313" y="5295900"/>
            <a:ext cx="917575" cy="5334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07" name="Rectangle 7">
            <a:extLst>
              <a:ext uri="{FF2B5EF4-FFF2-40B4-BE49-F238E27FC236}">
                <a16:creationId xmlns:a16="http://schemas.microsoft.com/office/drawing/2014/main" id="{515E1F01-9C9B-EA4F-B503-F14BBC2F9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3505200"/>
            <a:ext cx="28225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        </a:t>
            </a: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Exchange all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        active routes </a:t>
            </a:r>
          </a:p>
        </p:txBody>
      </p:sp>
      <p:sp>
        <p:nvSpPr>
          <p:cNvPr id="25608" name="Oval 8">
            <a:extLst>
              <a:ext uri="{FF2B5EF4-FFF2-40B4-BE49-F238E27FC236}">
                <a16:creationId xmlns:a16="http://schemas.microsoft.com/office/drawing/2014/main" id="{D63ABB7D-3EAA-5D41-AE53-8C4C4EA00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09" name="Rectangle 9">
            <a:extLst>
              <a:ext uri="{FF2B5EF4-FFF2-40B4-BE49-F238E27FC236}">
                <a16:creationId xmlns:a16="http://schemas.microsoft.com/office/drawing/2014/main" id="{78B22F1B-4D95-6B49-8ED7-D246B703C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" y="5668963"/>
            <a:ext cx="34194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Exchange incremental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           updates</a:t>
            </a:r>
          </a:p>
        </p:txBody>
      </p:sp>
      <p:sp>
        <p:nvSpPr>
          <p:cNvPr id="25611" name="Line 11">
            <a:extLst>
              <a:ext uri="{FF2B5EF4-FFF2-40B4-BE49-F238E27FC236}">
                <a16:creationId xmlns:a16="http://schemas.microsoft.com/office/drawing/2014/main" id="{54F4E733-C164-CC46-8334-13A9F92D69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2528888"/>
            <a:ext cx="1279525" cy="1527175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25612" name="Picture 12">
            <a:extLst>
              <a:ext uri="{FF2B5EF4-FFF2-40B4-BE49-F238E27FC236}">
                <a16:creationId xmlns:a16="http://schemas.microsoft.com/office/drawing/2014/main" id="{D5464C31-9251-BA4C-9278-276B03DDAE4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431925"/>
            <a:ext cx="2246313" cy="142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5613" name="Picture 13">
            <a:extLst>
              <a:ext uri="{FF2B5EF4-FFF2-40B4-BE49-F238E27FC236}">
                <a16:creationId xmlns:a16="http://schemas.microsoft.com/office/drawing/2014/main" id="{E4018F62-8D5C-7F49-890F-CC6D44FC9478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63" y="2306638"/>
            <a:ext cx="839787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5614" name="Picture 14">
            <a:extLst>
              <a:ext uri="{FF2B5EF4-FFF2-40B4-BE49-F238E27FC236}">
                <a16:creationId xmlns:a16="http://schemas.microsoft.com/office/drawing/2014/main" id="{D46EB9FD-7D72-1E47-A315-8A3A1CDB50F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613" y="3678238"/>
            <a:ext cx="2246312" cy="1427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5615" name="Picture 15">
            <a:extLst>
              <a:ext uri="{FF2B5EF4-FFF2-40B4-BE49-F238E27FC236}">
                <a16:creationId xmlns:a16="http://schemas.microsoft.com/office/drawing/2014/main" id="{14F4172D-EE60-534F-A37A-3562774896E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1488" y="3743325"/>
            <a:ext cx="841375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5616" name="Rectangle 16">
            <a:extLst>
              <a:ext uri="{FF2B5EF4-FFF2-40B4-BE49-F238E27FC236}">
                <a16:creationId xmlns:a16="http://schemas.microsoft.com/office/drawing/2014/main" id="{3DFA2F33-A975-EF47-A5CD-621270329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1557338"/>
            <a:ext cx="8763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AS1</a:t>
            </a:r>
          </a:p>
        </p:txBody>
      </p:sp>
      <p:sp>
        <p:nvSpPr>
          <p:cNvPr id="25617" name="Rectangle 17">
            <a:extLst>
              <a:ext uri="{FF2B5EF4-FFF2-40B4-BE49-F238E27FC236}">
                <a16:creationId xmlns:a16="http://schemas.microsoft.com/office/drawing/2014/main" id="{A22AC0CB-60AC-044F-9EBC-529112904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4251325"/>
            <a:ext cx="8763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AS2</a:t>
            </a:r>
          </a:p>
        </p:txBody>
      </p:sp>
      <p:sp>
        <p:nvSpPr>
          <p:cNvPr id="25618" name="Line 18">
            <a:extLst>
              <a:ext uri="{FF2B5EF4-FFF2-40B4-BE49-F238E27FC236}">
                <a16:creationId xmlns:a16="http://schemas.microsoft.com/office/drawing/2014/main" id="{D7D09E71-E049-834B-B1E1-89ADC66154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9800" y="24384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19" name="Line 19">
            <a:extLst>
              <a:ext uri="{FF2B5EF4-FFF2-40B4-BE49-F238E27FC236}">
                <a16:creationId xmlns:a16="http://schemas.microsoft.com/office/drawing/2014/main" id="{C1BD4B3E-4D5E-2F4F-A908-C8D6097970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9800" y="44958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20" name="Line 20">
            <a:extLst>
              <a:ext uri="{FF2B5EF4-FFF2-40B4-BE49-F238E27FC236}">
                <a16:creationId xmlns:a16="http://schemas.microsoft.com/office/drawing/2014/main" id="{7705C054-FE12-D749-BE85-3E3EF9B44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9675" y="5476875"/>
            <a:ext cx="196850" cy="3238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5621" name="Rectangle 21">
            <a:extLst>
              <a:ext uri="{FF2B5EF4-FFF2-40B4-BE49-F238E27FC236}">
                <a16:creationId xmlns:a16="http://schemas.microsoft.com/office/drawing/2014/main" id="{98B4C6CB-D069-B149-8F71-9177E6F8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5" y="5287963"/>
            <a:ext cx="323373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While connection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is ALIVE exchange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route UPDATE messages</a:t>
            </a:r>
          </a:p>
        </p:txBody>
      </p:sp>
      <p:sp>
        <p:nvSpPr>
          <p:cNvPr id="25622" name="Rectangle 22">
            <a:extLst>
              <a:ext uri="{FF2B5EF4-FFF2-40B4-BE49-F238E27FC236}">
                <a16:creationId xmlns:a16="http://schemas.microsoft.com/office/drawing/2014/main" id="{BF3FD771-0983-274F-8E88-951FC88C0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25" y="2909888"/>
            <a:ext cx="23796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BGP session</a:t>
            </a:r>
          </a:p>
        </p:txBody>
      </p:sp>
    </p:spTree>
    <p:extLst>
      <p:ext uri="{BB962C8B-B14F-4D97-AF65-F5344CB8AC3E}">
        <p14:creationId xmlns:p14="http://schemas.microsoft.com/office/powerpoint/2010/main" val="319687162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7CE3506-4E65-E041-BFC9-AC4B0339BA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2EAC560-5CBD-5443-9A56-CFC57C27B5D4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698" name="Rectangle 2">
            <a:extLst>
              <a:ext uri="{FF2B5EF4-FFF2-40B4-BE49-F238E27FC236}">
                <a16:creationId xmlns:a16="http://schemas.microsoft.com/office/drawing/2014/main" id="{BA33054F-62C7-0041-A333-66FFA5B4FD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152400"/>
            <a:ext cx="8305800" cy="6858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>
                <a:ea typeface="宋体" charset="0"/>
                <a:cs typeface="宋体" charset="0"/>
              </a:rPr>
              <a:t>Four Types of BGP Messages</a:t>
            </a:r>
          </a:p>
        </p:txBody>
      </p:sp>
      <p:sp>
        <p:nvSpPr>
          <p:cNvPr id="29699" name="Rectangle 3">
            <a:extLst>
              <a:ext uri="{FF2B5EF4-FFF2-40B4-BE49-F238E27FC236}">
                <a16:creationId xmlns:a16="http://schemas.microsoft.com/office/drawing/2014/main" id="{8831931B-58D7-794B-BFD8-FD5D6C7795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1219200"/>
            <a:ext cx="8610600" cy="2971800"/>
          </a:xfrm>
          <a:solidFill>
            <a:schemeClr val="hlink"/>
          </a:solidFill>
        </p:spPr>
        <p:txBody>
          <a:bodyPr lIns="92075" tIns="46038" rIns="92075" bIns="46038"/>
          <a:lstStyle/>
          <a:p>
            <a:pPr eaLnBrk="1" hangingPunct="1">
              <a:lnSpc>
                <a:spcPct val="120000"/>
              </a:lnSpc>
              <a:defRPr/>
            </a:pPr>
            <a:r>
              <a:rPr lang="en-US" altLang="zh-CN" sz="2400" b="1">
                <a:ea typeface="宋体" charset="0"/>
                <a:cs typeface="宋体" charset="0"/>
              </a:rPr>
              <a:t>Open</a:t>
            </a:r>
            <a:r>
              <a:rPr lang="en-US" altLang="zh-CN" sz="2400">
                <a:ea typeface="宋体" charset="0"/>
                <a:cs typeface="宋体" charset="0"/>
              </a:rPr>
              <a:t> : Establish a peering session. </a:t>
            </a:r>
          </a:p>
          <a:p>
            <a:pPr eaLnBrk="1" hangingPunct="1">
              <a:lnSpc>
                <a:spcPct val="120000"/>
              </a:lnSpc>
              <a:defRPr/>
            </a:pPr>
            <a:r>
              <a:rPr lang="en-US" altLang="zh-CN" sz="2400" b="1">
                <a:ea typeface="宋体" charset="0"/>
                <a:cs typeface="宋体" charset="0"/>
              </a:rPr>
              <a:t>Keep Alive</a:t>
            </a:r>
            <a:r>
              <a:rPr lang="en-US" altLang="zh-CN" sz="2400">
                <a:ea typeface="宋体" charset="0"/>
                <a:cs typeface="宋体" charset="0"/>
              </a:rPr>
              <a:t> : Handshake at regular intervals. </a:t>
            </a:r>
          </a:p>
          <a:p>
            <a:pPr eaLnBrk="1" hangingPunct="1">
              <a:lnSpc>
                <a:spcPct val="120000"/>
              </a:lnSpc>
              <a:defRPr/>
            </a:pPr>
            <a:r>
              <a:rPr lang="en-US" altLang="zh-CN" sz="2400" b="1">
                <a:ea typeface="宋体" charset="0"/>
                <a:cs typeface="宋体" charset="0"/>
              </a:rPr>
              <a:t>Notification</a:t>
            </a:r>
            <a:r>
              <a:rPr lang="en-US" altLang="zh-CN" sz="2400">
                <a:ea typeface="宋体" charset="0"/>
                <a:cs typeface="宋体" charset="0"/>
              </a:rPr>
              <a:t> : Shuts down a peering session. </a:t>
            </a:r>
          </a:p>
          <a:p>
            <a:pPr eaLnBrk="1" hangingPunct="1">
              <a:lnSpc>
                <a:spcPct val="120000"/>
              </a:lnSpc>
              <a:defRPr/>
            </a:pPr>
            <a:r>
              <a:rPr lang="en-US" altLang="zh-CN" sz="2400" b="1">
                <a:ea typeface="宋体" charset="0"/>
                <a:cs typeface="宋体" charset="0"/>
              </a:rPr>
              <a:t>Update</a:t>
            </a:r>
            <a:r>
              <a:rPr lang="en-US" altLang="zh-CN" sz="2400">
                <a:ea typeface="宋体" charset="0"/>
                <a:cs typeface="宋体" charset="0"/>
              </a:rPr>
              <a:t> : </a:t>
            </a:r>
            <a:r>
              <a:rPr lang="en-US" altLang="zh-CN" sz="2400" u="sng">
                <a:ea typeface="宋体" charset="0"/>
                <a:cs typeface="宋体" charset="0"/>
              </a:rPr>
              <a:t>Announcing</a:t>
            </a:r>
            <a:r>
              <a:rPr lang="en-US" altLang="zh-CN" sz="2400">
                <a:ea typeface="宋体" charset="0"/>
                <a:cs typeface="宋体" charset="0"/>
              </a:rPr>
              <a:t> new routes or </a:t>
            </a:r>
            <a:r>
              <a:rPr lang="en-US" altLang="zh-CN" sz="2400" u="sng">
                <a:ea typeface="宋体" charset="0"/>
                <a:cs typeface="宋体" charset="0"/>
              </a:rPr>
              <a:t>withdrawing</a:t>
            </a:r>
            <a:r>
              <a:rPr lang="en-US" altLang="zh-CN" sz="2400">
                <a:ea typeface="宋体" charset="0"/>
                <a:cs typeface="宋体" charset="0"/>
              </a:rPr>
              <a:t> previously announced routes.  </a:t>
            </a:r>
          </a:p>
        </p:txBody>
      </p:sp>
      <p:sp>
        <p:nvSpPr>
          <p:cNvPr id="29700" name="Rectangle 4">
            <a:extLst>
              <a:ext uri="{FF2B5EF4-FFF2-40B4-BE49-F238E27FC236}">
                <a16:creationId xmlns:a16="http://schemas.microsoft.com/office/drawing/2014/main" id="{5DA9F8D7-28F8-CB46-97D0-1442CE7AA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419600"/>
            <a:ext cx="7683500" cy="19208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        </a:t>
            </a:r>
            <a:r>
              <a:rPr kumimoji="0" lang="en-US" altLang="zh-CN" sz="4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announcement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                  =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prefix + </a:t>
            </a:r>
            <a:r>
              <a:rPr kumimoji="0" lang="en-US" altLang="zh-CN" sz="4000" b="0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attributes values</a:t>
            </a:r>
          </a:p>
        </p:txBody>
      </p:sp>
    </p:spTree>
    <p:extLst>
      <p:ext uri="{BB962C8B-B14F-4D97-AF65-F5344CB8AC3E}">
        <p14:creationId xmlns:p14="http://schemas.microsoft.com/office/powerpoint/2010/main" val="238332509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4">
            <a:extLst>
              <a:ext uri="{FF2B5EF4-FFF2-40B4-BE49-F238E27FC236}">
                <a16:creationId xmlns:a16="http://schemas.microsoft.com/office/drawing/2014/main" id="{3DBFD29D-D543-0241-9256-5941EE27AE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74F4837-ACAC-DA45-9BD2-5507AA0E254A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6711" name="Rectangle 7">
            <a:extLst>
              <a:ext uri="{FF2B5EF4-FFF2-40B4-BE49-F238E27FC236}">
                <a16:creationId xmlns:a16="http://schemas.microsoft.com/office/drawing/2014/main" id="{FC8B6F40-1E9C-F04E-BA8E-9548F92A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810000"/>
            <a:ext cx="6019800" cy="5334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56710" name="Rectangle 6">
            <a:extLst>
              <a:ext uri="{FF2B5EF4-FFF2-40B4-BE49-F238E27FC236}">
                <a16:creationId xmlns:a16="http://schemas.microsoft.com/office/drawing/2014/main" id="{7E05E23C-E587-1940-B47C-2B13328D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3200"/>
            <a:ext cx="6019800" cy="6858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56706" name="Rectangle 2">
            <a:extLst>
              <a:ext uri="{FF2B5EF4-FFF2-40B4-BE49-F238E27FC236}">
                <a16:creationId xmlns:a16="http://schemas.microsoft.com/office/drawing/2014/main" id="{BAF002F4-5059-FA44-BF49-EB00D8142F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BGP Attributes</a:t>
            </a:r>
          </a:p>
        </p:txBody>
      </p:sp>
      <p:sp>
        <p:nvSpPr>
          <p:cNvPr id="456707" name="Text Box 3">
            <a:extLst>
              <a:ext uri="{FF2B5EF4-FFF2-40B4-BE49-F238E27FC236}">
                <a16:creationId xmlns:a16="http://schemas.microsoft.com/office/drawing/2014/main" id="{1EFF5FE4-2D97-A042-844B-7F6CD566B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1752600"/>
            <a:ext cx="5416550" cy="4367213"/>
          </a:xfrm>
          <a:prstGeom prst="rect">
            <a:avLst/>
          </a:prstGeom>
          <a:noFill/>
          <a:ln w="76200" cmpd="tri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Console" charset="0"/>
              <a:ea typeface="宋体" charset="0"/>
              <a:cs typeface="宋体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Console" charset="0"/>
              <a:ea typeface="宋体" charset="0"/>
              <a:cs typeface="宋体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Value      Code                              Reference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-----      --------------------------------- ---------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1       ORIGIN         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2       AS_PATH        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3       NEXT_HOP       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4       MULTI_EXIT_DISC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5       LOCAL_PREF     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6       ATOMIC_AGGREGATE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7       AGGREGATOR                        [RFC1771]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8       COMMUNITY                         [RFC1997]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 9       ORIGINATOR_ID                     [RFC2796]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10       CLUSTER_LIST                      [RFC2796]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11       DPA                                  [Chen]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12       ADVERTISER                        [RFC1863]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13       RCID_PATH / CLUSTER_ID            [RFC1863]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14       MP_REACH_NLRI                     [RFC2283]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15       MP_UNREACH_NLRI                   [RFC2283]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 16       EXTENDED COMMUNITIES                [Rosen]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...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ucida Console" charset="0"/>
                <a:ea typeface="宋体" charset="0"/>
                <a:cs typeface="宋体" charset="0"/>
              </a:rPr>
              <a:t> 255       reserved for development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Console" charset="0"/>
              <a:ea typeface="宋体" charset="0"/>
              <a:cs typeface="宋体" charset="0"/>
            </a:endParaRPr>
          </a:p>
        </p:txBody>
      </p:sp>
      <p:sp>
        <p:nvSpPr>
          <p:cNvPr id="456708" name="Text Box 4">
            <a:extLst>
              <a:ext uri="{FF2B5EF4-FFF2-40B4-BE49-F238E27FC236}">
                <a16:creationId xmlns:a16="http://schemas.microsoft.com/office/drawing/2014/main" id="{880BF76F-14A1-E946-BFF3-7FA53DE94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6096000"/>
            <a:ext cx="5283200" cy="274638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IANA: http://www.iana.org/assignments/bgp-parameters</a:t>
            </a:r>
          </a:p>
        </p:txBody>
      </p:sp>
      <p:sp>
        <p:nvSpPr>
          <p:cNvPr id="456712" name="Rectangle 8">
            <a:extLst>
              <a:ext uri="{FF2B5EF4-FFF2-40B4-BE49-F238E27FC236}">
                <a16:creationId xmlns:a16="http://schemas.microsoft.com/office/drawing/2014/main" id="{F3E509A0-2886-E846-AF64-173DA64D2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209800"/>
            <a:ext cx="1905000" cy="33528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56713" name="Text Box 9">
            <a:extLst>
              <a:ext uri="{FF2B5EF4-FFF2-40B4-BE49-F238E27FC236}">
                <a16:creationId xmlns:a16="http://schemas.microsoft.com/office/drawing/2014/main" id="{43188C85-683F-DF4D-83CB-7AEE9088A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3048000"/>
            <a:ext cx="16002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Most important attributes</a:t>
            </a:r>
          </a:p>
        </p:txBody>
      </p:sp>
      <p:sp>
        <p:nvSpPr>
          <p:cNvPr id="456714" name="Text Box 10">
            <a:extLst>
              <a:ext uri="{FF2B5EF4-FFF2-40B4-BE49-F238E27FC236}">
                <a16:creationId xmlns:a16="http://schemas.microsoft.com/office/drawing/2014/main" id="{79536737-8A9C-D14D-BF9F-3D839627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5943600"/>
            <a:ext cx="1981200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Not all attributes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need to be present in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every announcement </a:t>
            </a:r>
          </a:p>
        </p:txBody>
      </p:sp>
    </p:spTree>
    <p:extLst>
      <p:ext uri="{BB962C8B-B14F-4D97-AF65-F5344CB8AC3E}">
        <p14:creationId xmlns:p14="http://schemas.microsoft.com/office/powerpoint/2010/main" val="113252643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3A34D604-2E91-EC48-831C-B42904C68F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5BC86BB-F097-2A4C-AEF0-90B1122E0E6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2722" name="Rectangle 2">
            <a:extLst>
              <a:ext uri="{FF2B5EF4-FFF2-40B4-BE49-F238E27FC236}">
                <a16:creationId xmlns:a16="http://schemas.microsoft.com/office/drawing/2014/main" id="{DEC64277-84C7-0840-B275-FEE57A8B5E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848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Attributes are Used to Select Best Routes </a:t>
            </a:r>
          </a:p>
        </p:txBody>
      </p:sp>
      <p:pic>
        <p:nvPicPr>
          <p:cNvPr id="542724" name="Picture 4">
            <a:extLst>
              <a:ext uri="{FF2B5EF4-FFF2-40B4-BE49-F238E27FC236}">
                <a16:creationId xmlns:a16="http://schemas.microsoft.com/office/drawing/2014/main" id="{01EFD008-FDE6-F248-B80B-5209D278291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27432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42725" name="AutoShape 5">
            <a:extLst>
              <a:ext uri="{FF2B5EF4-FFF2-40B4-BE49-F238E27FC236}">
                <a16:creationId xmlns:a16="http://schemas.microsoft.com/office/drawing/2014/main" id="{3D7FC0B2-6CAF-4546-BC70-261B7322B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895600"/>
            <a:ext cx="762000" cy="457200"/>
          </a:xfrm>
          <a:prstGeom prst="rightArrow">
            <a:avLst>
              <a:gd name="adj1" fmla="val 50000"/>
              <a:gd name="adj2" fmla="val 41667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42726" name="AutoShape 6">
            <a:extLst>
              <a:ext uri="{FF2B5EF4-FFF2-40B4-BE49-F238E27FC236}">
                <a16:creationId xmlns:a16="http://schemas.microsoft.com/office/drawing/2014/main" id="{C41F7905-9FD2-1743-83BD-DA68F7B4C8A6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2762250" y="2152650"/>
            <a:ext cx="647700" cy="457200"/>
          </a:xfrm>
          <a:prstGeom prst="rightArrow">
            <a:avLst>
              <a:gd name="adj1" fmla="val 50000"/>
              <a:gd name="adj2" fmla="val 35417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42727" name="AutoShape 7">
            <a:extLst>
              <a:ext uri="{FF2B5EF4-FFF2-40B4-BE49-F238E27FC236}">
                <a16:creationId xmlns:a16="http://schemas.microsoft.com/office/drawing/2014/main" id="{F7730916-B5DF-7C47-B1FC-23DF66B9CF17}"/>
              </a:ext>
            </a:extLst>
          </p:cNvPr>
          <p:cNvSpPr>
            <a:spLocks noChangeArrowheads="1"/>
          </p:cNvSpPr>
          <p:nvPr/>
        </p:nvSpPr>
        <p:spPr bwMode="auto">
          <a:xfrm rot="16200000" flipV="1">
            <a:off x="2705100" y="3543300"/>
            <a:ext cx="685800" cy="457200"/>
          </a:xfrm>
          <a:prstGeom prst="rightArrow">
            <a:avLst>
              <a:gd name="adj1" fmla="val 50000"/>
              <a:gd name="adj2" fmla="val 37500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42728" name="AutoShape 8">
            <a:extLst>
              <a:ext uri="{FF2B5EF4-FFF2-40B4-BE49-F238E27FC236}">
                <a16:creationId xmlns:a16="http://schemas.microsoft.com/office/drawing/2014/main" id="{24550CE8-7549-224D-82B9-0BCDCEB387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505200" y="2895600"/>
            <a:ext cx="914400" cy="457200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42729" name="Text Box 9">
            <a:extLst>
              <a:ext uri="{FF2B5EF4-FFF2-40B4-BE49-F238E27FC236}">
                <a16:creationId xmlns:a16="http://schemas.microsoft.com/office/drawing/2014/main" id="{193E0FC1-0298-7B4F-86A3-13F67675B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895600"/>
            <a:ext cx="1192213" cy="457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pick me!</a:t>
            </a:r>
          </a:p>
        </p:txBody>
      </p:sp>
      <p:sp>
        <p:nvSpPr>
          <p:cNvPr id="542730" name="Text Box 10">
            <a:extLst>
              <a:ext uri="{FF2B5EF4-FFF2-40B4-BE49-F238E27FC236}">
                <a16:creationId xmlns:a16="http://schemas.microsoft.com/office/drawing/2014/main" id="{6AFC8D10-CFBF-4749-8125-AF6C66124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1600200"/>
            <a:ext cx="1192213" cy="457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pick me!</a:t>
            </a:r>
          </a:p>
        </p:txBody>
      </p:sp>
      <p:sp>
        <p:nvSpPr>
          <p:cNvPr id="542731" name="Text Box 11">
            <a:extLst>
              <a:ext uri="{FF2B5EF4-FFF2-40B4-BE49-F238E27FC236}">
                <a16:creationId xmlns:a16="http://schemas.microsoft.com/office/drawing/2014/main" id="{0DAD2C66-5407-2846-9113-5EC5811A0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2895600"/>
            <a:ext cx="1192213" cy="457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pick me!</a:t>
            </a:r>
          </a:p>
        </p:txBody>
      </p:sp>
      <p:sp>
        <p:nvSpPr>
          <p:cNvPr id="542732" name="Text Box 12">
            <a:extLst>
              <a:ext uri="{FF2B5EF4-FFF2-40B4-BE49-F238E27FC236}">
                <a16:creationId xmlns:a16="http://schemas.microsoft.com/office/drawing/2014/main" id="{326CF4D8-0E27-6149-9697-C9613FADB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4114800"/>
            <a:ext cx="1192213" cy="457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pick me!</a:t>
            </a:r>
          </a:p>
        </p:txBody>
      </p:sp>
      <p:sp>
        <p:nvSpPr>
          <p:cNvPr id="542733" name="Text Box 13">
            <a:extLst>
              <a:ext uri="{FF2B5EF4-FFF2-40B4-BE49-F238E27FC236}">
                <a16:creationId xmlns:a16="http://schemas.microsoft.com/office/drawing/2014/main" id="{F37F5FC5-D42D-FA49-BAE4-58033DBBA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81400"/>
            <a:ext cx="3806825" cy="30130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Given multiple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routes to the same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prefix, a BGP speaker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must pick at most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one</a:t>
            </a: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best route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(Note: it could reject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them all!)</a:t>
            </a:r>
          </a:p>
        </p:txBody>
      </p:sp>
    </p:spTree>
    <p:extLst>
      <p:ext uri="{BB962C8B-B14F-4D97-AF65-F5344CB8AC3E}">
        <p14:creationId xmlns:p14="http://schemas.microsoft.com/office/powerpoint/2010/main" val="34179265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lide Number Placeholder 3">
            <a:extLst>
              <a:ext uri="{FF2B5EF4-FFF2-40B4-BE49-F238E27FC236}">
                <a16:creationId xmlns:a16="http://schemas.microsoft.com/office/drawing/2014/main" id="{FA75EDC8-0E6E-5B86-FCF8-92399054AF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77F44F4-7B56-5942-A148-F8E8A742E024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930" name="Rectangle 2">
            <a:extLst>
              <a:ext uri="{FF2B5EF4-FFF2-40B4-BE49-F238E27FC236}">
                <a16:creationId xmlns:a16="http://schemas.microsoft.com/office/drawing/2014/main" id="{0E469FD0-C519-F5B2-8227-44EEAFD496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 Over Hubs/Repeaters</a:t>
            </a:r>
          </a:p>
        </p:txBody>
      </p:sp>
      <p:sp>
        <p:nvSpPr>
          <p:cNvPr id="1285123" name="Rectangle 3">
            <a:extLst>
              <a:ext uri="{FF2B5EF4-FFF2-40B4-BE49-F238E27FC236}">
                <a16:creationId xmlns:a16="http://schemas.microsoft.com/office/drawing/2014/main" id="{57047733-B544-1300-4B73-9751C74814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Only forwards frames as needed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Avoid unnecessary load on segments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Wider geographic span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Separate segments allow longer distances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Improves privacy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Hosts can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snoop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traffic traversing their segment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… but not all the rest of the traffic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Can join segments using different technologies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5123" grpId="0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Slide Number Placeholder 4">
            <a:extLst>
              <a:ext uri="{FF2B5EF4-FFF2-40B4-BE49-F238E27FC236}">
                <a16:creationId xmlns:a16="http://schemas.microsoft.com/office/drawing/2014/main" id="{C2D764A5-A2FB-DB4A-8597-8B1AC5F069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1371D-55D7-D646-A314-377A9CC1D49C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4F3F8D8D-8D39-0E48-BAB5-802199E30A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7772400" cy="9906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>
                <a:ea typeface="宋体" charset="0"/>
                <a:cs typeface="宋体" charset="0"/>
              </a:rPr>
              <a:t>BGP Next Hop</a:t>
            </a:r>
            <a:r>
              <a:rPr lang="en-US" altLang="zh-CN">
                <a:ea typeface="宋体" charset="0"/>
                <a:cs typeface="宋体" charset="0"/>
              </a:rPr>
              <a:t> Attribute</a:t>
            </a:r>
          </a:p>
        </p:txBody>
      </p:sp>
      <p:sp>
        <p:nvSpPr>
          <p:cNvPr id="37891" name="Rectangle 3">
            <a:extLst>
              <a:ext uri="{FF2B5EF4-FFF2-40B4-BE49-F238E27FC236}">
                <a16:creationId xmlns:a16="http://schemas.microsoft.com/office/drawing/2014/main" id="{E85B884F-3883-D547-97FE-8C19CE133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5105400"/>
            <a:ext cx="839787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Every time a route announcement crosses an AS boundary, the Next Hop attribute is changed to the IP address of the border router that announced the route. </a:t>
            </a:r>
          </a:p>
        </p:txBody>
      </p:sp>
      <p:grpSp>
        <p:nvGrpSpPr>
          <p:cNvPr id="40964" name="Group 4">
            <a:extLst>
              <a:ext uri="{FF2B5EF4-FFF2-40B4-BE49-F238E27FC236}">
                <a16:creationId xmlns:a16="http://schemas.microsoft.com/office/drawing/2014/main" id="{192BA580-DACD-7849-8220-1B84E4AE17AE}"/>
              </a:ext>
            </a:extLst>
          </p:cNvPr>
          <p:cNvGrpSpPr>
            <a:grpSpLocks/>
          </p:cNvGrpSpPr>
          <p:nvPr/>
        </p:nvGrpSpPr>
        <p:grpSpPr bwMode="auto">
          <a:xfrm>
            <a:off x="158750" y="2368550"/>
            <a:ext cx="2349500" cy="1435100"/>
            <a:chOff x="100" y="1492"/>
            <a:chExt cx="1480" cy="904"/>
          </a:xfrm>
        </p:grpSpPr>
        <p:grpSp>
          <p:nvGrpSpPr>
            <p:cNvPr id="41040" name="Group 5">
              <a:extLst>
                <a:ext uri="{FF2B5EF4-FFF2-40B4-BE49-F238E27FC236}">
                  <a16:creationId xmlns:a16="http://schemas.microsoft.com/office/drawing/2014/main" id="{04803D30-A2E5-6A48-A28C-64379AE9C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" y="1492"/>
              <a:ext cx="1448" cy="904"/>
              <a:chOff x="132" y="1492"/>
              <a:chExt cx="1448" cy="904"/>
            </a:xfrm>
          </p:grpSpPr>
          <p:sp>
            <p:nvSpPr>
              <p:cNvPr id="37894" name="Oval 6">
                <a:extLst>
                  <a:ext uri="{FF2B5EF4-FFF2-40B4-BE49-F238E27FC236}">
                    <a16:creationId xmlns:a16="http://schemas.microsoft.com/office/drawing/2014/main" id="{F651A1CA-E7A9-C444-98CB-708E91DD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" y="1573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5" name="Oval 7">
                <a:extLst>
                  <a:ext uri="{FF2B5EF4-FFF2-40B4-BE49-F238E27FC236}">
                    <a16:creationId xmlns:a16="http://schemas.microsoft.com/office/drawing/2014/main" id="{E255E54D-784E-5543-A566-80725B19C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" y="1573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6" name="Oval 8">
                <a:extLst>
                  <a:ext uri="{FF2B5EF4-FFF2-40B4-BE49-F238E27FC236}">
                    <a16:creationId xmlns:a16="http://schemas.microsoft.com/office/drawing/2014/main" id="{EE656795-320A-D54B-83CE-7CECCB03B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7" name="Oval 9">
                <a:extLst>
                  <a:ext uri="{FF2B5EF4-FFF2-40B4-BE49-F238E27FC236}">
                    <a16:creationId xmlns:a16="http://schemas.microsoft.com/office/drawing/2014/main" id="{B1B2E283-BB2C-7443-8D1D-B117D7B4B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492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8" name="Oval 10">
                <a:extLst>
                  <a:ext uri="{FF2B5EF4-FFF2-40B4-BE49-F238E27FC236}">
                    <a16:creationId xmlns:a16="http://schemas.microsoft.com/office/drawing/2014/main" id="{9147D896-D307-3C48-845E-37B05B58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" y="1652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899" name="Oval 11">
                <a:extLst>
                  <a:ext uri="{FF2B5EF4-FFF2-40B4-BE49-F238E27FC236}">
                    <a16:creationId xmlns:a16="http://schemas.microsoft.com/office/drawing/2014/main" id="{CA4B451C-31C8-CA40-AB26-B815477AA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1975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0" name="Oval 12">
                <a:extLst>
                  <a:ext uri="{FF2B5EF4-FFF2-40B4-BE49-F238E27FC236}">
                    <a16:creationId xmlns:a16="http://schemas.microsoft.com/office/drawing/2014/main" id="{958C5CC0-C51A-F043-833E-B3EC3103E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680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1" name="Oval 13">
                <a:extLst>
                  <a:ext uri="{FF2B5EF4-FFF2-40B4-BE49-F238E27FC236}">
                    <a16:creationId xmlns:a16="http://schemas.microsoft.com/office/drawing/2014/main" id="{A51F71D5-1F54-A24D-B1C3-06B2FA84F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1788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2" name="Oval 14">
                <a:extLst>
                  <a:ext uri="{FF2B5EF4-FFF2-40B4-BE49-F238E27FC236}">
                    <a16:creationId xmlns:a16="http://schemas.microsoft.com/office/drawing/2014/main" id="{ECC31C8A-EEB9-5A4A-A746-D3226E82A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" y="2001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3" name="Oval 15">
                <a:extLst>
                  <a:ext uri="{FF2B5EF4-FFF2-40B4-BE49-F238E27FC236}">
                    <a16:creationId xmlns:a16="http://schemas.microsoft.com/office/drawing/2014/main" id="{C740FF26-0FA3-9C46-8B78-140574B0D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2108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4" name="Oval 16">
                <a:extLst>
                  <a:ext uri="{FF2B5EF4-FFF2-40B4-BE49-F238E27FC236}">
                    <a16:creationId xmlns:a16="http://schemas.microsoft.com/office/drawing/2014/main" id="{F0F065C8-5516-E540-A697-D995944CA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" y="2108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41" name="Group 17">
              <a:extLst>
                <a:ext uri="{FF2B5EF4-FFF2-40B4-BE49-F238E27FC236}">
                  <a16:creationId xmlns:a16="http://schemas.microsoft.com/office/drawing/2014/main" id="{48743F73-F1BC-1146-B4F9-1534955550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" y="1492"/>
              <a:ext cx="1448" cy="904"/>
              <a:chOff x="100" y="1492"/>
              <a:chExt cx="1448" cy="904"/>
            </a:xfrm>
          </p:grpSpPr>
          <p:sp>
            <p:nvSpPr>
              <p:cNvPr id="37906" name="Oval 18">
                <a:extLst>
                  <a:ext uri="{FF2B5EF4-FFF2-40B4-BE49-F238E27FC236}">
                    <a16:creationId xmlns:a16="http://schemas.microsoft.com/office/drawing/2014/main" id="{0CBB34C5-9393-484D-9EC0-DE10A6AF4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" y="1573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7" name="Oval 19">
                <a:extLst>
                  <a:ext uri="{FF2B5EF4-FFF2-40B4-BE49-F238E27FC236}">
                    <a16:creationId xmlns:a16="http://schemas.microsoft.com/office/drawing/2014/main" id="{C9EF8DFC-CE55-5A40-926D-40A57FCC3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" y="1573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8" name="Oval 20">
                <a:extLst>
                  <a:ext uri="{FF2B5EF4-FFF2-40B4-BE49-F238E27FC236}">
                    <a16:creationId xmlns:a16="http://schemas.microsoft.com/office/drawing/2014/main" id="{CBD6A5B3-6116-E246-BB96-EFC06970D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" y="1545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09" name="Oval 21">
                <a:extLst>
                  <a:ext uri="{FF2B5EF4-FFF2-40B4-BE49-F238E27FC236}">
                    <a16:creationId xmlns:a16="http://schemas.microsoft.com/office/drawing/2014/main" id="{F9D577C0-C0EC-F745-9ECE-A37B3767D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" y="1492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0" name="Oval 22">
                <a:extLst>
                  <a:ext uri="{FF2B5EF4-FFF2-40B4-BE49-F238E27FC236}">
                    <a16:creationId xmlns:a16="http://schemas.microsoft.com/office/drawing/2014/main" id="{5C97AA50-7B1F-284F-858E-3EEAEAF85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652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1" name="Oval 23">
                <a:extLst>
                  <a:ext uri="{FF2B5EF4-FFF2-40B4-BE49-F238E27FC236}">
                    <a16:creationId xmlns:a16="http://schemas.microsoft.com/office/drawing/2014/main" id="{427C2A5E-21B2-904D-8AFA-B07A21F47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" y="1975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2" name="Oval 24">
                <a:extLst>
                  <a:ext uri="{FF2B5EF4-FFF2-40B4-BE49-F238E27FC236}">
                    <a16:creationId xmlns:a16="http://schemas.microsoft.com/office/drawing/2014/main" id="{2D0EF534-AC58-E34A-85F9-3C0693D25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" y="1680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3" name="Oval 25">
                <a:extLst>
                  <a:ext uri="{FF2B5EF4-FFF2-40B4-BE49-F238E27FC236}">
                    <a16:creationId xmlns:a16="http://schemas.microsoft.com/office/drawing/2014/main" id="{F6AB09A4-8C76-2C47-BC08-AA3F1557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" y="1788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4" name="Oval 26">
                <a:extLst>
                  <a:ext uri="{FF2B5EF4-FFF2-40B4-BE49-F238E27FC236}">
                    <a16:creationId xmlns:a16="http://schemas.microsoft.com/office/drawing/2014/main" id="{3E4A7E55-3CBB-2E41-9412-EAFDE524B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001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5" name="Oval 27">
                <a:extLst>
                  <a:ext uri="{FF2B5EF4-FFF2-40B4-BE49-F238E27FC236}">
                    <a16:creationId xmlns:a16="http://schemas.microsoft.com/office/drawing/2014/main" id="{3235259C-85EA-4E45-A841-78F570DD7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2108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16" name="Oval 28">
                <a:extLst>
                  <a:ext uri="{FF2B5EF4-FFF2-40B4-BE49-F238E27FC236}">
                    <a16:creationId xmlns:a16="http://schemas.microsoft.com/office/drawing/2014/main" id="{17A5901B-9BAA-CE4A-83EC-C266F886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" y="2108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17" name="Rectangle 29">
            <a:extLst>
              <a:ext uri="{FF2B5EF4-FFF2-40B4-BE49-F238E27FC236}">
                <a16:creationId xmlns:a16="http://schemas.microsoft.com/office/drawing/2014/main" id="{2C997F59-51A2-8D46-8B80-D68BE4A15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" y="2528888"/>
            <a:ext cx="1570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6431</a:t>
            </a:r>
          </a:p>
        </p:txBody>
      </p:sp>
      <p:sp>
        <p:nvSpPr>
          <p:cNvPr id="37918" name="Rectangle 30">
            <a:extLst>
              <a:ext uri="{FF2B5EF4-FFF2-40B4-BE49-F238E27FC236}">
                <a16:creationId xmlns:a16="http://schemas.microsoft.com/office/drawing/2014/main" id="{3F65DABF-C780-174E-B0B9-8B154C2C1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124200"/>
            <a:ext cx="1504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Research</a:t>
            </a:r>
          </a:p>
        </p:txBody>
      </p:sp>
      <p:sp>
        <p:nvSpPr>
          <p:cNvPr id="37919" name="Rectangle 31">
            <a:extLst>
              <a:ext uri="{FF2B5EF4-FFF2-40B4-BE49-F238E27FC236}">
                <a16:creationId xmlns:a16="http://schemas.microsoft.com/office/drawing/2014/main" id="{8D457F80-3839-624A-9760-439DE55C6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038600"/>
            <a:ext cx="266382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12.125.133.90</a:t>
            </a:r>
          </a:p>
        </p:txBody>
      </p:sp>
      <p:grpSp>
        <p:nvGrpSpPr>
          <p:cNvPr id="40968" name="Group 32">
            <a:extLst>
              <a:ext uri="{FF2B5EF4-FFF2-40B4-BE49-F238E27FC236}">
                <a16:creationId xmlns:a16="http://schemas.microsoft.com/office/drawing/2014/main" id="{2D7808D3-CDB9-6247-A93E-2021D30482B8}"/>
              </a:ext>
            </a:extLst>
          </p:cNvPr>
          <p:cNvGrpSpPr>
            <a:grpSpLocks/>
          </p:cNvGrpSpPr>
          <p:nvPr/>
        </p:nvGrpSpPr>
        <p:grpSpPr bwMode="auto">
          <a:xfrm>
            <a:off x="3359150" y="1301750"/>
            <a:ext cx="2578100" cy="2349500"/>
            <a:chOff x="2116" y="820"/>
            <a:chExt cx="1624" cy="1480"/>
          </a:xfrm>
        </p:grpSpPr>
        <p:grpSp>
          <p:nvGrpSpPr>
            <p:cNvPr id="41016" name="Group 33">
              <a:extLst>
                <a:ext uri="{FF2B5EF4-FFF2-40B4-BE49-F238E27FC236}">
                  <a16:creationId xmlns:a16="http://schemas.microsoft.com/office/drawing/2014/main" id="{DC4CACC8-191E-3E43-8BFE-30A9469EC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1" y="820"/>
              <a:ext cx="1589" cy="1480"/>
              <a:chOff x="2151" y="820"/>
              <a:chExt cx="1589" cy="1480"/>
            </a:xfrm>
          </p:grpSpPr>
          <p:sp>
            <p:nvSpPr>
              <p:cNvPr id="37922" name="Oval 34">
                <a:extLst>
                  <a:ext uri="{FF2B5EF4-FFF2-40B4-BE49-F238E27FC236}">
                    <a16:creationId xmlns:a16="http://schemas.microsoft.com/office/drawing/2014/main" id="{3662E7E4-046D-5E4C-A804-FCC1C6280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951"/>
                <a:ext cx="1362" cy="11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3" name="Oval 35">
                <a:extLst>
                  <a:ext uri="{FF2B5EF4-FFF2-40B4-BE49-F238E27FC236}">
                    <a16:creationId xmlns:a16="http://schemas.microsoft.com/office/drawing/2014/main" id="{16A29D65-7EED-1941-8119-DAAEE2E8F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951"/>
                <a:ext cx="312" cy="1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4" name="Oval 36">
                <a:extLst>
                  <a:ext uri="{FF2B5EF4-FFF2-40B4-BE49-F238E27FC236}">
                    <a16:creationId xmlns:a16="http://schemas.microsoft.com/office/drawing/2014/main" id="{79B5D507-4BCD-E04E-AE45-2B4F594BD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908"/>
                <a:ext cx="448" cy="2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5" name="Oval 37">
                <a:extLst>
                  <a:ext uri="{FF2B5EF4-FFF2-40B4-BE49-F238E27FC236}">
                    <a16:creationId xmlns:a16="http://schemas.microsoft.com/office/drawing/2014/main" id="{09685717-AC13-9647-B380-64633CA30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820"/>
                <a:ext cx="540" cy="6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6" name="Oval 38">
                <a:extLst>
                  <a:ext uri="{FF2B5EF4-FFF2-40B4-BE49-F238E27FC236}">
                    <a16:creationId xmlns:a16="http://schemas.microsoft.com/office/drawing/2014/main" id="{09E797A3-6557-2944-AEB3-2AA10AE2E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" y="1083"/>
                <a:ext cx="996" cy="3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7" name="Oval 39">
                <a:extLst>
                  <a:ext uri="{FF2B5EF4-FFF2-40B4-BE49-F238E27FC236}">
                    <a16:creationId xmlns:a16="http://schemas.microsoft.com/office/drawing/2014/main" id="{A2F70CF3-805B-B94F-BE67-0681E76BA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608"/>
                <a:ext cx="539" cy="69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8" name="Oval 40">
                <a:extLst>
                  <a:ext uri="{FF2B5EF4-FFF2-40B4-BE49-F238E27FC236}">
                    <a16:creationId xmlns:a16="http://schemas.microsoft.com/office/drawing/2014/main" id="{B20CEE2D-AC68-2A42-8515-AE000DAE8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26"/>
                <a:ext cx="403" cy="3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29" name="Oval 41">
                <a:extLst>
                  <a:ext uri="{FF2B5EF4-FFF2-40B4-BE49-F238E27FC236}">
                    <a16:creationId xmlns:a16="http://schemas.microsoft.com/office/drawing/2014/main" id="{088693D7-5D8C-834C-B974-51830871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1301"/>
                <a:ext cx="266" cy="69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0" name="Oval 42">
                <a:extLst>
                  <a:ext uri="{FF2B5EF4-FFF2-40B4-BE49-F238E27FC236}">
                    <a16:creationId xmlns:a16="http://schemas.microsoft.com/office/drawing/2014/main" id="{6D65821F-20BA-134C-B3E8-3013F49C1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1" name="Oval 43">
                <a:extLst>
                  <a:ext uri="{FF2B5EF4-FFF2-40B4-BE49-F238E27FC236}">
                    <a16:creationId xmlns:a16="http://schemas.microsoft.com/office/drawing/2014/main" id="{FD584F6A-BF26-8E45-A971-0959C8EB1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827"/>
                <a:ext cx="266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2" name="Oval 44">
                <a:extLst>
                  <a:ext uri="{FF2B5EF4-FFF2-40B4-BE49-F238E27FC236}">
                    <a16:creationId xmlns:a16="http://schemas.microsoft.com/office/drawing/2014/main" id="{042ACC69-E9B3-8744-8256-60B3F663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827"/>
                <a:ext cx="403" cy="2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1017" name="Group 45">
              <a:extLst>
                <a:ext uri="{FF2B5EF4-FFF2-40B4-BE49-F238E27FC236}">
                  <a16:creationId xmlns:a16="http://schemas.microsoft.com/office/drawing/2014/main" id="{8788D989-2220-F64E-B8BD-9FF7D79AF0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820"/>
              <a:ext cx="1589" cy="1480"/>
              <a:chOff x="2116" y="820"/>
              <a:chExt cx="1589" cy="1480"/>
            </a:xfrm>
          </p:grpSpPr>
          <p:sp>
            <p:nvSpPr>
              <p:cNvPr id="37934" name="Oval 46">
                <a:extLst>
                  <a:ext uri="{FF2B5EF4-FFF2-40B4-BE49-F238E27FC236}">
                    <a16:creationId xmlns:a16="http://schemas.microsoft.com/office/drawing/2014/main" id="{0EA54981-B8BC-2445-AD82-F92C90712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3" y="951"/>
                <a:ext cx="1361" cy="11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5" name="Oval 47">
                <a:extLst>
                  <a:ext uri="{FF2B5EF4-FFF2-40B4-BE49-F238E27FC236}">
                    <a16:creationId xmlns:a16="http://schemas.microsoft.com/office/drawing/2014/main" id="{87AA9571-AC43-454D-828E-695A362D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951"/>
                <a:ext cx="312" cy="1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6" name="Oval 48">
                <a:extLst>
                  <a:ext uri="{FF2B5EF4-FFF2-40B4-BE49-F238E27FC236}">
                    <a16:creationId xmlns:a16="http://schemas.microsoft.com/office/drawing/2014/main" id="{3D267FDC-0063-814A-86FE-A4D78CB9C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908"/>
                <a:ext cx="449" cy="2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7" name="Oval 49">
                <a:extLst>
                  <a:ext uri="{FF2B5EF4-FFF2-40B4-BE49-F238E27FC236}">
                    <a16:creationId xmlns:a16="http://schemas.microsoft.com/office/drawing/2014/main" id="{586AFB54-9B2B-A844-B8C7-BB0473EB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820"/>
                <a:ext cx="540" cy="6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8" name="Oval 50">
                <a:extLst>
                  <a:ext uri="{FF2B5EF4-FFF2-40B4-BE49-F238E27FC236}">
                    <a16:creationId xmlns:a16="http://schemas.microsoft.com/office/drawing/2014/main" id="{6E52FB2C-BDB5-0E4D-B39E-0BCD84006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1083"/>
                <a:ext cx="996" cy="3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39" name="Oval 51">
                <a:extLst>
                  <a:ext uri="{FF2B5EF4-FFF2-40B4-BE49-F238E27FC236}">
                    <a16:creationId xmlns:a16="http://schemas.microsoft.com/office/drawing/2014/main" id="{562446FA-7DE3-B04A-B36E-E85DB7CBE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1608"/>
                <a:ext cx="540" cy="69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0" name="Oval 52">
                <a:extLst>
                  <a:ext uri="{FF2B5EF4-FFF2-40B4-BE49-F238E27FC236}">
                    <a16:creationId xmlns:a16="http://schemas.microsoft.com/office/drawing/2014/main" id="{EBB8B09E-0E97-114A-A597-B338B6996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126"/>
                <a:ext cx="403" cy="3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1" name="Oval 53">
                <a:extLst>
                  <a:ext uri="{FF2B5EF4-FFF2-40B4-BE49-F238E27FC236}">
                    <a16:creationId xmlns:a16="http://schemas.microsoft.com/office/drawing/2014/main" id="{3A41E864-5D82-954B-B1A7-99D5A65DE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301"/>
                <a:ext cx="266" cy="69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2" name="Oval 54">
                <a:extLst>
                  <a:ext uri="{FF2B5EF4-FFF2-40B4-BE49-F238E27FC236}">
                    <a16:creationId xmlns:a16="http://schemas.microsoft.com/office/drawing/2014/main" id="{8F630D3F-6B35-AA4D-BA59-BDC4250B4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8" y="1652"/>
                <a:ext cx="266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3" name="Oval 55">
                <a:extLst>
                  <a:ext uri="{FF2B5EF4-FFF2-40B4-BE49-F238E27FC236}">
                    <a16:creationId xmlns:a16="http://schemas.microsoft.com/office/drawing/2014/main" id="{F1039D89-9E59-E84C-99EE-087C8781E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1827"/>
                <a:ext cx="265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44" name="Oval 56">
                <a:extLst>
                  <a:ext uri="{FF2B5EF4-FFF2-40B4-BE49-F238E27FC236}">
                    <a16:creationId xmlns:a16="http://schemas.microsoft.com/office/drawing/2014/main" id="{FA864140-56B1-0744-AABD-B35543721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5" y="1827"/>
                <a:ext cx="402" cy="2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45" name="Rectangle 57">
            <a:extLst>
              <a:ext uri="{FF2B5EF4-FFF2-40B4-BE49-F238E27FC236}">
                <a16:creationId xmlns:a16="http://schemas.microsoft.com/office/drawing/2014/main" id="{BEAB0245-C7FD-2340-AFFF-ADF3AAD48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600200"/>
            <a:ext cx="15700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7018</a:t>
            </a:r>
          </a:p>
        </p:txBody>
      </p:sp>
      <p:sp>
        <p:nvSpPr>
          <p:cNvPr id="37946" name="Rectangle 58">
            <a:extLst>
              <a:ext uri="{FF2B5EF4-FFF2-40B4-BE49-F238E27FC236}">
                <a16:creationId xmlns:a16="http://schemas.microsoft.com/office/drawing/2014/main" id="{375F4B5C-D137-F542-AD8B-6596C86D5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133600"/>
            <a:ext cx="857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</a:t>
            </a:r>
          </a:p>
        </p:txBody>
      </p:sp>
      <p:sp>
        <p:nvSpPr>
          <p:cNvPr id="37947" name="Line 59">
            <a:extLst>
              <a:ext uri="{FF2B5EF4-FFF2-40B4-BE49-F238E27FC236}">
                <a16:creationId xmlns:a16="http://schemas.microsoft.com/office/drawing/2014/main" id="{8AC8316C-A3CF-E04E-88E6-BD534FDD7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5000" y="2743200"/>
            <a:ext cx="914400" cy="3810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48" name="Line 60">
            <a:extLst>
              <a:ext uri="{FF2B5EF4-FFF2-40B4-BE49-F238E27FC236}">
                <a16:creationId xmlns:a16="http://schemas.microsoft.com/office/drawing/2014/main" id="{204C34CC-584D-D945-A961-BC6CBDBFB3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62200" y="2743200"/>
            <a:ext cx="1066800" cy="1524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0973" name="Group 61">
            <a:extLst>
              <a:ext uri="{FF2B5EF4-FFF2-40B4-BE49-F238E27FC236}">
                <a16:creationId xmlns:a16="http://schemas.microsoft.com/office/drawing/2014/main" id="{75A93663-8283-9A40-825D-55F4B4C9FFC2}"/>
              </a:ext>
            </a:extLst>
          </p:cNvPr>
          <p:cNvGrpSpPr>
            <a:grpSpLocks/>
          </p:cNvGrpSpPr>
          <p:nvPr/>
        </p:nvGrpSpPr>
        <p:grpSpPr bwMode="auto">
          <a:xfrm>
            <a:off x="6557963" y="2520950"/>
            <a:ext cx="2578100" cy="1282700"/>
            <a:chOff x="4131" y="1588"/>
            <a:chExt cx="1624" cy="808"/>
          </a:xfrm>
        </p:grpSpPr>
        <p:grpSp>
          <p:nvGrpSpPr>
            <p:cNvPr id="40992" name="Group 62">
              <a:extLst>
                <a:ext uri="{FF2B5EF4-FFF2-40B4-BE49-F238E27FC236}">
                  <a16:creationId xmlns:a16="http://schemas.microsoft.com/office/drawing/2014/main" id="{26CEBE2A-F2CE-794E-8419-FE4837BDC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37951" name="Oval 63">
                <a:extLst>
                  <a:ext uri="{FF2B5EF4-FFF2-40B4-BE49-F238E27FC236}">
                    <a16:creationId xmlns:a16="http://schemas.microsoft.com/office/drawing/2014/main" id="{2EBF6646-0935-044B-87F1-907F6BEEE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60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2" name="Oval 64">
                <a:extLst>
                  <a:ext uri="{FF2B5EF4-FFF2-40B4-BE49-F238E27FC236}">
                    <a16:creationId xmlns:a16="http://schemas.microsoft.com/office/drawing/2014/main" id="{99EB8493-87A6-134E-9565-8C6110EBD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660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3" name="Oval 65">
                <a:extLst>
                  <a:ext uri="{FF2B5EF4-FFF2-40B4-BE49-F238E27FC236}">
                    <a16:creationId xmlns:a16="http://schemas.microsoft.com/office/drawing/2014/main" id="{E627F4D6-C03D-6247-BEF5-C4880A19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4" name="Oval 66">
                <a:extLst>
                  <a:ext uri="{FF2B5EF4-FFF2-40B4-BE49-F238E27FC236}">
                    <a16:creationId xmlns:a16="http://schemas.microsoft.com/office/drawing/2014/main" id="{DCACC36E-0C89-3B4A-807D-6996616A6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5" name="Oval 67">
                <a:extLst>
                  <a:ext uri="{FF2B5EF4-FFF2-40B4-BE49-F238E27FC236}">
                    <a16:creationId xmlns:a16="http://schemas.microsoft.com/office/drawing/2014/main" id="{152A367E-D04A-0A49-830F-18945266C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3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6" name="Oval 68">
                <a:extLst>
                  <a:ext uri="{FF2B5EF4-FFF2-40B4-BE49-F238E27FC236}">
                    <a16:creationId xmlns:a16="http://schemas.microsoft.com/office/drawing/2014/main" id="{7A686DCF-5892-424B-9336-C87029487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202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7" name="Oval 69">
                <a:extLst>
                  <a:ext uri="{FF2B5EF4-FFF2-40B4-BE49-F238E27FC236}">
                    <a16:creationId xmlns:a16="http://schemas.microsoft.com/office/drawing/2014/main" id="{A6143E85-FE03-9045-9AC4-56EA4BB7A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8" name="Oval 70">
                <a:extLst>
                  <a:ext uri="{FF2B5EF4-FFF2-40B4-BE49-F238E27FC236}">
                    <a16:creationId xmlns:a16="http://schemas.microsoft.com/office/drawing/2014/main" id="{3B87CE94-F5C3-BC44-84EE-6FE92FFDA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59" name="Oval 71">
                <a:extLst>
                  <a:ext uri="{FF2B5EF4-FFF2-40B4-BE49-F238E27FC236}">
                    <a16:creationId xmlns:a16="http://schemas.microsoft.com/office/drawing/2014/main" id="{A1CE019B-E07B-AB4F-B5E9-ED9F3D940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4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0" name="Oval 72">
                <a:extLst>
                  <a:ext uri="{FF2B5EF4-FFF2-40B4-BE49-F238E27FC236}">
                    <a16:creationId xmlns:a16="http://schemas.microsoft.com/office/drawing/2014/main" id="{12DD566D-F830-BE46-A3A2-3D9BAE69B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14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1" name="Oval 73">
                <a:extLst>
                  <a:ext uri="{FF2B5EF4-FFF2-40B4-BE49-F238E27FC236}">
                    <a16:creationId xmlns:a16="http://schemas.microsoft.com/office/drawing/2014/main" id="{6CFDE354-8050-1044-ABFC-A201382EC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40993" name="Group 74">
              <a:extLst>
                <a:ext uri="{FF2B5EF4-FFF2-40B4-BE49-F238E27FC236}">
                  <a16:creationId xmlns:a16="http://schemas.microsoft.com/office/drawing/2014/main" id="{3343431A-F0D8-8C4E-BDA1-93F3A49FB1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37963" name="Oval 75">
                <a:extLst>
                  <a:ext uri="{FF2B5EF4-FFF2-40B4-BE49-F238E27FC236}">
                    <a16:creationId xmlns:a16="http://schemas.microsoft.com/office/drawing/2014/main" id="{A87481F4-B918-BB41-A461-7DD3F0439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60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4" name="Oval 76">
                <a:extLst>
                  <a:ext uri="{FF2B5EF4-FFF2-40B4-BE49-F238E27FC236}">
                    <a16:creationId xmlns:a16="http://schemas.microsoft.com/office/drawing/2014/main" id="{493EA2FD-F7EB-AD4B-AFB0-43E9DC936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1660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5" name="Oval 77">
                <a:extLst>
                  <a:ext uri="{FF2B5EF4-FFF2-40B4-BE49-F238E27FC236}">
                    <a16:creationId xmlns:a16="http://schemas.microsoft.com/office/drawing/2014/main" id="{7BCC2409-5345-1242-BCFB-D4EDA9B0D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63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6" name="Oval 78">
                <a:extLst>
                  <a:ext uri="{FF2B5EF4-FFF2-40B4-BE49-F238E27FC236}">
                    <a16:creationId xmlns:a16="http://schemas.microsoft.com/office/drawing/2014/main" id="{C6A61A30-7B7B-0145-A5ED-9A7ED5DD4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58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7" name="Oval 79">
                <a:extLst>
                  <a:ext uri="{FF2B5EF4-FFF2-40B4-BE49-F238E27FC236}">
                    <a16:creationId xmlns:a16="http://schemas.microsoft.com/office/drawing/2014/main" id="{E12D7747-E387-0644-9DE4-2AD656088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8" name="Oval 80">
                <a:extLst>
                  <a:ext uri="{FF2B5EF4-FFF2-40B4-BE49-F238E27FC236}">
                    <a16:creationId xmlns:a16="http://schemas.microsoft.com/office/drawing/2014/main" id="{CC893A62-1A1B-C844-9A2E-D5DC4D3B8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69" name="Oval 81">
                <a:extLst>
                  <a:ext uri="{FF2B5EF4-FFF2-40B4-BE49-F238E27FC236}">
                    <a16:creationId xmlns:a16="http://schemas.microsoft.com/office/drawing/2014/main" id="{C461B49E-E1F0-8D4F-9941-61B489E5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0" name="Oval 82">
                <a:extLst>
                  <a:ext uri="{FF2B5EF4-FFF2-40B4-BE49-F238E27FC236}">
                    <a16:creationId xmlns:a16="http://schemas.microsoft.com/office/drawing/2014/main" id="{B69EDCE1-794B-E444-BA45-49EA36ADC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1" name="Oval 83">
                <a:extLst>
                  <a:ext uri="{FF2B5EF4-FFF2-40B4-BE49-F238E27FC236}">
                    <a16:creationId xmlns:a16="http://schemas.microsoft.com/office/drawing/2014/main" id="{F741844D-E000-CC46-8C94-F622AF398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4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2" name="Oval 84">
                <a:extLst>
                  <a:ext uri="{FF2B5EF4-FFF2-40B4-BE49-F238E27FC236}">
                    <a16:creationId xmlns:a16="http://schemas.microsoft.com/office/drawing/2014/main" id="{6E4D2BA6-B7E5-914D-AA18-D0471CAB1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7973" name="Oval 85">
                <a:extLst>
                  <a:ext uri="{FF2B5EF4-FFF2-40B4-BE49-F238E27FC236}">
                    <a16:creationId xmlns:a16="http://schemas.microsoft.com/office/drawing/2014/main" id="{84A5ECBE-6986-5A40-9CEA-B27B1658D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7974" name="Rectangle 86">
            <a:extLst>
              <a:ext uri="{FF2B5EF4-FFF2-40B4-BE49-F238E27FC236}">
                <a16:creationId xmlns:a16="http://schemas.microsoft.com/office/drawing/2014/main" id="{351C56BB-BF83-274F-A988-D125818BD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514600"/>
            <a:ext cx="17684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12654</a:t>
            </a:r>
          </a:p>
        </p:txBody>
      </p:sp>
      <p:sp>
        <p:nvSpPr>
          <p:cNvPr id="37975" name="Rectangle 87">
            <a:extLst>
              <a:ext uri="{FF2B5EF4-FFF2-40B4-BE49-F238E27FC236}">
                <a16:creationId xmlns:a16="http://schemas.microsoft.com/office/drawing/2014/main" id="{316BAB77-9418-984D-95EB-58ACCD56D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048000"/>
            <a:ext cx="116998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RIPE NCC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RIS project </a:t>
            </a:r>
          </a:p>
        </p:txBody>
      </p:sp>
      <p:pic>
        <p:nvPicPr>
          <p:cNvPr id="37976" name="Picture 88">
            <a:extLst>
              <a:ext uri="{FF2B5EF4-FFF2-40B4-BE49-F238E27FC236}">
                <a16:creationId xmlns:a16="http://schemas.microsoft.com/office/drawing/2014/main" id="{0BD82054-0F83-B949-892A-58169B6BF54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38" y="2782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7" name="Picture 89">
            <a:extLst>
              <a:ext uri="{FF2B5EF4-FFF2-40B4-BE49-F238E27FC236}">
                <a16:creationId xmlns:a16="http://schemas.microsoft.com/office/drawing/2014/main" id="{11E3F089-9194-354B-A6ED-DA205BF4DAF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84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8" name="Picture 90">
            <a:extLst>
              <a:ext uri="{FF2B5EF4-FFF2-40B4-BE49-F238E27FC236}">
                <a16:creationId xmlns:a16="http://schemas.microsoft.com/office/drawing/2014/main" id="{5B999970-A4DA-8244-893E-00687F6D904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30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979" name="Picture 91">
            <a:extLst>
              <a:ext uri="{FF2B5EF4-FFF2-40B4-BE49-F238E27FC236}">
                <a16:creationId xmlns:a16="http://schemas.microsoft.com/office/drawing/2014/main" id="{F6A2CA7A-6378-B340-BE98-B0657541A1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4238" y="2554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7981" name="Line 93">
            <a:extLst>
              <a:ext uri="{FF2B5EF4-FFF2-40B4-BE49-F238E27FC236}">
                <a16:creationId xmlns:a16="http://schemas.microsoft.com/office/drawing/2014/main" id="{6D6305AD-B96A-B742-9607-DE076D50C55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2743200"/>
            <a:ext cx="1295400" cy="0"/>
          </a:xfrm>
          <a:prstGeom prst="line">
            <a:avLst/>
          </a:prstGeom>
          <a:noFill/>
          <a:ln w="76200" cmpd="tri">
            <a:solidFill>
              <a:srgbClr val="FF0033"/>
            </a:solidFill>
            <a:round/>
            <a:headEnd type="none" w="sm" len="sm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2" name="Line 94">
            <a:extLst>
              <a:ext uri="{FF2B5EF4-FFF2-40B4-BE49-F238E27FC236}">
                <a16:creationId xmlns:a16="http://schemas.microsoft.com/office/drawing/2014/main" id="{58687C14-4C88-814E-9866-F51527A25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438400" y="1981200"/>
            <a:ext cx="76200" cy="7620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3" name="Rectangle 95">
            <a:extLst>
              <a:ext uri="{FF2B5EF4-FFF2-40B4-BE49-F238E27FC236}">
                <a16:creationId xmlns:a16="http://schemas.microsoft.com/office/drawing/2014/main" id="{F8EA585D-CEAC-DD42-88A8-BCB99D96B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524000"/>
            <a:ext cx="1936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12.125.133.90</a:t>
            </a:r>
          </a:p>
        </p:txBody>
      </p:sp>
      <p:sp>
        <p:nvSpPr>
          <p:cNvPr id="37984" name="Rectangle 96">
            <a:extLst>
              <a:ext uri="{FF2B5EF4-FFF2-40B4-BE49-F238E27FC236}">
                <a16:creationId xmlns:a16="http://schemas.microsoft.com/office/drawing/2014/main" id="{491DF3E8-01C5-6B41-8F0D-56608AA8D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038600"/>
            <a:ext cx="255111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12.127.0.121</a:t>
            </a:r>
          </a:p>
        </p:txBody>
      </p:sp>
      <p:sp>
        <p:nvSpPr>
          <p:cNvPr id="37985" name="Line 97">
            <a:extLst>
              <a:ext uri="{FF2B5EF4-FFF2-40B4-BE49-F238E27FC236}">
                <a16:creationId xmlns:a16="http://schemas.microsoft.com/office/drawing/2014/main" id="{AE395402-69A4-3342-9B97-CA220E070A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1828800"/>
            <a:ext cx="685800" cy="83820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6" name="Rectangle 98">
            <a:extLst>
              <a:ext uri="{FF2B5EF4-FFF2-40B4-BE49-F238E27FC236}">
                <a16:creationId xmlns:a16="http://schemas.microsoft.com/office/drawing/2014/main" id="{B1FF87F3-C5C9-AE42-AB33-729B0BB20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1431925"/>
            <a:ext cx="1784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12.127.0.121</a:t>
            </a:r>
          </a:p>
        </p:txBody>
      </p:sp>
      <p:sp>
        <p:nvSpPr>
          <p:cNvPr id="37987" name="Line 99">
            <a:extLst>
              <a:ext uri="{FF2B5EF4-FFF2-40B4-BE49-F238E27FC236}">
                <a16:creationId xmlns:a16="http://schemas.microsoft.com/office/drawing/2014/main" id="{7B307CD6-DE38-BB41-BADB-D271AB601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200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8" name="Line 100">
            <a:extLst>
              <a:ext uri="{FF2B5EF4-FFF2-40B4-BE49-F238E27FC236}">
                <a16:creationId xmlns:a16="http://schemas.microsoft.com/office/drawing/2014/main" id="{44C20931-B7F5-2E4A-8549-247EC4B7AA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172200" y="32004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89" name="Line 101">
            <a:extLst>
              <a:ext uri="{FF2B5EF4-FFF2-40B4-BE49-F238E27FC236}">
                <a16:creationId xmlns:a16="http://schemas.microsoft.com/office/drawing/2014/main" id="{49D53562-CF42-0646-8472-13E408CD73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9718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lgDash"/>
            <a:round/>
            <a:headEnd type="stealth" w="med" len="lg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1" name="AutoShape 103">
            <a:extLst>
              <a:ext uri="{FF2B5EF4-FFF2-40B4-BE49-F238E27FC236}">
                <a16:creationId xmlns:a16="http://schemas.microsoft.com/office/drawing/2014/main" id="{4A60DA9D-5DC3-9842-A114-DE1DA7A7CC72}"/>
              </a:ext>
            </a:extLst>
          </p:cNvPr>
          <p:cNvSpPr>
            <a:spLocks noChangeArrowheads="1"/>
          </p:cNvSpPr>
          <p:nvPr/>
        </p:nvSpPr>
        <p:spPr bwMode="auto">
          <a:xfrm rot="-424274">
            <a:off x="2743200" y="28956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3" name="AutoShape 105">
            <a:extLst>
              <a:ext uri="{FF2B5EF4-FFF2-40B4-BE49-F238E27FC236}">
                <a16:creationId xmlns:a16="http://schemas.microsoft.com/office/drawing/2014/main" id="{06A87288-4C50-1F43-AE52-7CDE6723F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8194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7994" name="AutoShape 106">
            <a:extLst>
              <a:ext uri="{FF2B5EF4-FFF2-40B4-BE49-F238E27FC236}">
                <a16:creationId xmlns:a16="http://schemas.microsoft.com/office/drawing/2014/main" id="{7BBAB966-7A1D-C045-970A-0D14E184179E}"/>
              </a:ext>
            </a:extLst>
          </p:cNvPr>
          <p:cNvSpPr>
            <a:spLocks noChangeArrowheads="1"/>
          </p:cNvSpPr>
          <p:nvPr/>
        </p:nvSpPr>
        <p:spPr bwMode="auto">
          <a:xfrm rot="-19964282">
            <a:off x="5943600" y="3048000"/>
            <a:ext cx="533400" cy="228600"/>
          </a:xfrm>
          <a:prstGeom prst="rightArrow">
            <a:avLst>
              <a:gd name="adj1" fmla="val 50000"/>
              <a:gd name="adj2" fmla="val 58333"/>
            </a:avLst>
          </a:prstGeom>
          <a:noFill/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981406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lide Number Placeholder 4">
            <a:extLst>
              <a:ext uri="{FF2B5EF4-FFF2-40B4-BE49-F238E27FC236}">
                <a16:creationId xmlns:a16="http://schemas.microsoft.com/office/drawing/2014/main" id="{C9EE2261-4471-4E45-BBF8-3B87F3EF0C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E9C654-6790-3544-B47C-ACAA172E2A7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5154" name="Text Box 82">
            <a:extLst>
              <a:ext uri="{FF2B5EF4-FFF2-40B4-BE49-F238E27FC236}">
                <a16:creationId xmlns:a16="http://schemas.microsoft.com/office/drawing/2014/main" id="{927D4BA9-1AD6-3F45-8EB8-EE232AE44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724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153" name="Text Box 81">
            <a:extLst>
              <a:ext uri="{FF2B5EF4-FFF2-40B4-BE49-F238E27FC236}">
                <a16:creationId xmlns:a16="http://schemas.microsoft.com/office/drawing/2014/main" id="{F034F9FD-0587-8E4A-A32A-E257ED0A8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81400"/>
            <a:ext cx="274320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Forwarding Table</a:t>
            </a:r>
          </a:p>
        </p:txBody>
      </p:sp>
      <p:sp>
        <p:nvSpPr>
          <p:cNvPr id="515074" name="AutoShape 2">
            <a:extLst>
              <a:ext uri="{FF2B5EF4-FFF2-40B4-BE49-F238E27FC236}">
                <a16:creationId xmlns:a16="http://schemas.microsoft.com/office/drawing/2014/main" id="{F6AD77FA-396C-DC44-B7D9-D46E6FE40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15240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5" name="AutoShape 3">
            <a:extLst>
              <a:ext uri="{FF2B5EF4-FFF2-40B4-BE49-F238E27FC236}">
                <a16:creationId xmlns:a16="http://schemas.microsoft.com/office/drawing/2014/main" id="{629BEAA9-C7A8-354A-9A40-FFBA534E6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5562600" cy="13716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76" name="Rectangle 4">
            <a:extLst>
              <a:ext uri="{FF2B5EF4-FFF2-40B4-BE49-F238E27FC236}">
                <a16:creationId xmlns:a16="http://schemas.microsoft.com/office/drawing/2014/main" id="{02B8B7A4-7F4A-494D-B9B9-2E1E039D09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868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 sz="3200" dirty="0">
                <a:ea typeface="宋体" charset="0"/>
                <a:cs typeface="宋体" charset="0"/>
              </a:rPr>
              <a:t>Join EGP with IGP For Connectivity</a:t>
            </a:r>
          </a:p>
        </p:txBody>
      </p:sp>
      <p:sp>
        <p:nvSpPr>
          <p:cNvPr id="515077" name="Text Box 5">
            <a:extLst>
              <a:ext uri="{FF2B5EF4-FFF2-40B4-BE49-F238E27FC236}">
                <a16:creationId xmlns:a16="http://schemas.microsoft.com/office/drawing/2014/main" id="{83018612-FA5F-1C40-9586-B48C43576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15078" name="Text Box 6">
            <a:extLst>
              <a:ext uri="{FF2B5EF4-FFF2-40B4-BE49-F238E27FC236}">
                <a16:creationId xmlns:a16="http://schemas.microsoft.com/office/drawing/2014/main" id="{CFC8B835-065F-BA46-A178-83EF540BF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0" y="2819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15079" name="Line 7">
            <a:extLst>
              <a:ext uri="{FF2B5EF4-FFF2-40B4-BE49-F238E27FC236}">
                <a16:creationId xmlns:a16="http://schemas.microsoft.com/office/drawing/2014/main" id="{312A0BA6-40F8-5447-82A5-18815D3B0F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0" name="Picture 8">
            <a:extLst>
              <a:ext uri="{FF2B5EF4-FFF2-40B4-BE49-F238E27FC236}">
                <a16:creationId xmlns:a16="http://schemas.microsoft.com/office/drawing/2014/main" id="{9792BC72-2145-4D46-B299-97888EBCE2B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15081" name="Picture 9">
            <a:extLst>
              <a:ext uri="{FF2B5EF4-FFF2-40B4-BE49-F238E27FC236}">
                <a16:creationId xmlns:a16="http://schemas.microsoft.com/office/drawing/2014/main" id="{A0309205-105F-7D42-AFA7-EABCA8A66E0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2098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2" name="Text Box 10">
            <a:extLst>
              <a:ext uri="{FF2B5EF4-FFF2-40B4-BE49-F238E27FC236}">
                <a16:creationId xmlns:a16="http://schemas.microsoft.com/office/drawing/2014/main" id="{7FF18AFC-077F-0D4E-9E4B-CA33B3AEF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71800"/>
            <a:ext cx="1295400" cy="396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515083" name="AutoShape 11">
            <a:extLst>
              <a:ext uri="{FF2B5EF4-FFF2-40B4-BE49-F238E27FC236}">
                <a16:creationId xmlns:a16="http://schemas.microsoft.com/office/drawing/2014/main" id="{9BFBD1F0-8C75-4D4B-AB1F-39BD4E99A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5908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084" name="Text Box 12">
            <a:extLst>
              <a:ext uri="{FF2B5EF4-FFF2-40B4-BE49-F238E27FC236}">
                <a16:creationId xmlns:a16="http://schemas.microsoft.com/office/drawing/2014/main" id="{DAFA6020-B5FF-A84F-8D8E-463134AE3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1752600"/>
            <a:ext cx="1920875" cy="39687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085" name="Text Box 13">
            <a:extLst>
              <a:ext uri="{FF2B5EF4-FFF2-40B4-BE49-F238E27FC236}">
                <a16:creationId xmlns:a16="http://schemas.microsoft.com/office/drawing/2014/main" id="{EC9C72D0-ACE1-114B-8935-3172695D7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743200"/>
            <a:ext cx="1463675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087" name="Line 15">
            <a:extLst>
              <a:ext uri="{FF2B5EF4-FFF2-40B4-BE49-F238E27FC236}">
                <a16:creationId xmlns:a16="http://schemas.microsoft.com/office/drawing/2014/main" id="{067E9481-DBA0-4947-806D-560DA204DC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2514600"/>
            <a:ext cx="18288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515088" name="Picture 16">
            <a:extLst>
              <a:ext uri="{FF2B5EF4-FFF2-40B4-BE49-F238E27FC236}">
                <a16:creationId xmlns:a16="http://schemas.microsoft.com/office/drawing/2014/main" id="{639F611B-FE7D-4542-838D-BFDC569D9A0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1336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9" name="Freeform 17">
            <a:extLst>
              <a:ext uri="{FF2B5EF4-FFF2-40B4-BE49-F238E27FC236}">
                <a16:creationId xmlns:a16="http://schemas.microsoft.com/office/drawing/2014/main" id="{A8AD5977-9E21-1F40-92CA-738B768849BD}"/>
              </a:ext>
            </a:extLst>
          </p:cNvPr>
          <p:cNvSpPr>
            <a:spLocks/>
          </p:cNvSpPr>
          <p:nvPr/>
        </p:nvSpPr>
        <p:spPr bwMode="auto">
          <a:xfrm>
            <a:off x="3581400" y="1955800"/>
            <a:ext cx="1371600" cy="1066800"/>
          </a:xfrm>
          <a:custGeom>
            <a:avLst/>
            <a:gdLst>
              <a:gd name="T0" fmla="*/ 0 w 864"/>
              <a:gd name="T1" fmla="*/ 406400 h 672"/>
              <a:gd name="T2" fmla="*/ 304800 w 864"/>
              <a:gd name="T3" fmla="*/ 330200 h 672"/>
              <a:gd name="T4" fmla="*/ 381000 w 864"/>
              <a:gd name="T5" fmla="*/ 101600 h 672"/>
              <a:gd name="T6" fmla="*/ 838200 w 864"/>
              <a:gd name="T7" fmla="*/ 939800 h 672"/>
              <a:gd name="T8" fmla="*/ 838200 w 864"/>
              <a:gd name="T9" fmla="*/ 863600 h 672"/>
              <a:gd name="T10" fmla="*/ 1371600 w 864"/>
              <a:gd name="T11" fmla="*/ 482600 h 6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4" h="672">
                <a:moveTo>
                  <a:pt x="0" y="256"/>
                </a:moveTo>
                <a:cubicBezTo>
                  <a:pt x="76" y="248"/>
                  <a:pt x="152" y="240"/>
                  <a:pt x="192" y="208"/>
                </a:cubicBezTo>
                <a:cubicBezTo>
                  <a:pt x="232" y="176"/>
                  <a:pt x="184" y="0"/>
                  <a:pt x="240" y="64"/>
                </a:cubicBezTo>
                <a:cubicBezTo>
                  <a:pt x="296" y="128"/>
                  <a:pt x="480" y="512"/>
                  <a:pt x="528" y="592"/>
                </a:cubicBezTo>
                <a:cubicBezTo>
                  <a:pt x="576" y="672"/>
                  <a:pt x="472" y="592"/>
                  <a:pt x="528" y="544"/>
                </a:cubicBezTo>
                <a:cubicBezTo>
                  <a:pt x="584" y="496"/>
                  <a:pt x="808" y="344"/>
                  <a:pt x="864" y="304"/>
                </a:cubicBezTo>
              </a:path>
            </a:pathLst>
          </a:custGeom>
          <a:noFill/>
          <a:ln w="76200" cap="flat" cmpd="sng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515098" name="Picture 26">
            <a:extLst>
              <a:ext uri="{FF2B5EF4-FFF2-40B4-BE49-F238E27FC236}">
                <a16:creationId xmlns:a16="http://schemas.microsoft.com/office/drawing/2014/main" id="{465EDCE6-2E6C-744C-A1BD-F9C3F32B2A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057400"/>
            <a:ext cx="8509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5086" name="AutoShape 14">
            <a:extLst>
              <a:ext uri="{FF2B5EF4-FFF2-40B4-BE49-F238E27FC236}">
                <a16:creationId xmlns:a16="http://schemas.microsoft.com/office/drawing/2014/main" id="{B8290DD9-F3E6-E14F-BE0C-5AF9203B6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438400"/>
            <a:ext cx="304800" cy="381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43029" name="Group 61">
            <a:extLst>
              <a:ext uri="{FF2B5EF4-FFF2-40B4-BE49-F238E27FC236}">
                <a16:creationId xmlns:a16="http://schemas.microsoft.com/office/drawing/2014/main" id="{B26D671D-E6AD-1547-8A48-FC646F0CBFE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5334000"/>
            <a:ext cx="3429000" cy="1295400"/>
            <a:chOff x="192" y="3360"/>
            <a:chExt cx="2160" cy="816"/>
          </a:xfrm>
        </p:grpSpPr>
        <p:sp>
          <p:nvSpPr>
            <p:cNvPr id="515108" name="Text Box 36">
              <a:extLst>
                <a:ext uri="{FF2B5EF4-FFF2-40B4-BE49-F238E27FC236}">
                  <a16:creationId xmlns:a16="http://schemas.microsoft.com/office/drawing/2014/main" id="{ADC4469F-D883-7E48-BC23-F88EBC7523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3360"/>
              <a:ext cx="576" cy="288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EGP</a:t>
              </a:r>
            </a:p>
          </p:txBody>
        </p:sp>
        <p:sp>
          <p:nvSpPr>
            <p:cNvPr id="515101" name="Rectangle 29">
              <a:extLst>
                <a:ext uri="{FF2B5EF4-FFF2-40B4-BE49-F238E27FC236}">
                  <a16:creationId xmlns:a16="http://schemas.microsoft.com/office/drawing/2014/main" id="{9EA31576-84CB-EB4F-A4CB-1DFB70B45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3600"/>
              <a:ext cx="1920" cy="576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2" name="Text Box 30">
              <a:extLst>
                <a:ext uri="{FF2B5EF4-FFF2-40B4-BE49-F238E27FC236}">
                  <a16:creationId xmlns:a16="http://schemas.microsoft.com/office/drawing/2014/main" id="{A0F22C8C-AE81-7C4D-94EC-1D4B96AA9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4" y="3840"/>
              <a:ext cx="92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192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</a:t>
              </a:r>
            </a:p>
          </p:txBody>
        </p:sp>
        <p:sp>
          <p:nvSpPr>
            <p:cNvPr id="515103" name="Text Box 31">
              <a:extLst>
                <a:ext uri="{FF2B5EF4-FFF2-40B4-BE49-F238E27FC236}">
                  <a16:creationId xmlns:a16="http://schemas.microsoft.com/office/drawing/2014/main" id="{8F45CD0B-A60C-CA4B-ACAA-04E0A0214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3840"/>
              <a:ext cx="115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135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207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.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0/16</a:t>
              </a:r>
            </a:p>
          </p:txBody>
        </p:sp>
        <p:sp>
          <p:nvSpPr>
            <p:cNvPr id="515104" name="Line 32">
              <a:extLst>
                <a:ext uri="{FF2B5EF4-FFF2-40B4-BE49-F238E27FC236}">
                  <a16:creationId xmlns:a16="http://schemas.microsoft.com/office/drawing/2014/main" id="{1E898B37-0DB0-2543-AD5C-7AF0484A66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3840"/>
              <a:ext cx="172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5" name="Line 33">
              <a:extLst>
                <a:ext uri="{FF2B5EF4-FFF2-40B4-BE49-F238E27FC236}">
                  <a16:creationId xmlns:a16="http://schemas.microsoft.com/office/drawing/2014/main" id="{968B9457-C73B-4942-A651-47D0A5B48A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056" y="3936"/>
              <a:ext cx="48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5106" name="Text Box 34">
              <a:extLst>
                <a:ext uri="{FF2B5EF4-FFF2-40B4-BE49-F238E27FC236}">
                  <a16:creationId xmlns:a16="http://schemas.microsoft.com/office/drawing/2014/main" id="{E886BA20-ABE7-554E-B41B-A825EF1D4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destination</a:t>
              </a:r>
            </a:p>
          </p:txBody>
        </p:sp>
        <p:sp>
          <p:nvSpPr>
            <p:cNvPr id="515107" name="Text Box 35">
              <a:extLst>
                <a:ext uri="{FF2B5EF4-FFF2-40B4-BE49-F238E27FC236}">
                  <a16:creationId xmlns:a16="http://schemas.microsoft.com/office/drawing/2014/main" id="{522C2137-1E11-C540-8086-F14DCDA2B8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552"/>
              <a:ext cx="9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宋体" charset="0"/>
                  <a:cs typeface="宋体" charset="0"/>
                </a:rPr>
                <a:t>next hop</a:t>
              </a:r>
            </a:p>
          </p:txBody>
        </p:sp>
      </p:grpSp>
      <p:sp>
        <p:nvSpPr>
          <p:cNvPr id="515112" name="Rectangle 40">
            <a:extLst>
              <a:ext uri="{FF2B5EF4-FFF2-40B4-BE49-F238E27FC236}">
                <a16:creationId xmlns:a16="http://schemas.microsoft.com/office/drawing/2014/main" id="{97FFDB51-0E82-0E4D-B37D-99FAB4B67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962400"/>
            <a:ext cx="2971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3" name="Text Box 41">
            <a:extLst>
              <a:ext uri="{FF2B5EF4-FFF2-40B4-BE49-F238E27FC236}">
                <a16:creationId xmlns:a16="http://schemas.microsoft.com/office/drawing/2014/main" id="{ACCF62E3-8C25-D843-9C90-961AEE60F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4343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14" name="Text Box 42">
            <a:extLst>
              <a:ext uri="{FF2B5EF4-FFF2-40B4-BE49-F238E27FC236}">
                <a16:creationId xmlns:a16="http://schemas.microsoft.com/office/drawing/2014/main" id="{C1185E4E-4A14-494C-8C5F-4958A4079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343400"/>
            <a:ext cx="15240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15" name="Line 43">
            <a:extLst>
              <a:ext uri="{FF2B5EF4-FFF2-40B4-BE49-F238E27FC236}">
                <a16:creationId xmlns:a16="http://schemas.microsoft.com/office/drawing/2014/main" id="{8F43D4E4-DE34-F247-B4EE-AEB2D0DEE2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4343400"/>
            <a:ext cx="2743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6" name="Line 44">
            <a:extLst>
              <a:ext uri="{FF2B5EF4-FFF2-40B4-BE49-F238E27FC236}">
                <a16:creationId xmlns:a16="http://schemas.microsoft.com/office/drawing/2014/main" id="{5A3080C0-8CF9-F34F-B2EC-21F27CBA9DA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447800" y="4495800"/>
            <a:ext cx="762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17" name="Text Box 45">
            <a:extLst>
              <a:ext uri="{FF2B5EF4-FFF2-40B4-BE49-F238E27FC236}">
                <a16:creationId xmlns:a16="http://schemas.microsoft.com/office/drawing/2014/main" id="{6D82BCCB-5713-584F-9E70-1FC077DDF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18" name="Text Box 46">
            <a:extLst>
              <a:ext uri="{FF2B5EF4-FFF2-40B4-BE49-F238E27FC236}">
                <a16:creationId xmlns:a16="http://schemas.microsoft.com/office/drawing/2014/main" id="{31EAEBB5-7CBF-364A-B21E-BE7D4C58A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3886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19" name="Rectangle 47">
            <a:extLst>
              <a:ext uri="{FF2B5EF4-FFF2-40B4-BE49-F238E27FC236}">
                <a16:creationId xmlns:a16="http://schemas.microsoft.com/office/drawing/2014/main" id="{19F822FB-8B33-F94D-B5A4-1FD3B5B67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219200"/>
            <a:ext cx="2212975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</a:t>
            </a: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.</a:t>
            </a: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Next  Hop = 192.0.2.1</a:t>
            </a:r>
          </a:p>
        </p:txBody>
      </p:sp>
      <p:sp>
        <p:nvSpPr>
          <p:cNvPr id="515120" name="AutoShape 48">
            <a:extLst>
              <a:ext uri="{FF2B5EF4-FFF2-40B4-BE49-F238E27FC236}">
                <a16:creationId xmlns:a16="http://schemas.microsoft.com/office/drawing/2014/main" id="{4A5DAE14-0E38-D44E-B97D-08D2BAA7658C}"/>
              </a:ext>
            </a:extLst>
          </p:cNvPr>
          <p:cNvSpPr>
            <a:spLocks noChangeArrowheads="1"/>
          </p:cNvSpPr>
          <p:nvPr/>
        </p:nvSpPr>
        <p:spPr bwMode="auto">
          <a:xfrm rot="1437296">
            <a:off x="5326063" y="1477963"/>
            <a:ext cx="1676400" cy="533400"/>
          </a:xfrm>
          <a:prstGeom prst="leftArrow">
            <a:avLst>
              <a:gd name="adj1" fmla="val 50000"/>
              <a:gd name="adj2" fmla="val 78571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1" name="AutoShape 49">
            <a:extLst>
              <a:ext uri="{FF2B5EF4-FFF2-40B4-BE49-F238E27FC236}">
                <a16:creationId xmlns:a16="http://schemas.microsoft.com/office/drawing/2014/main" id="{01707070-37BD-0941-A5BC-79481C57D1F8}"/>
              </a:ext>
            </a:extLst>
          </p:cNvPr>
          <p:cNvSpPr>
            <a:spLocks noChangeArrowheads="1"/>
          </p:cNvSpPr>
          <p:nvPr/>
        </p:nvSpPr>
        <p:spPr bwMode="auto">
          <a:xfrm rot="-1217084">
            <a:off x="1524000" y="1524000"/>
            <a:ext cx="1524000" cy="533400"/>
          </a:xfrm>
          <a:prstGeom prst="leftArrow">
            <a:avLst>
              <a:gd name="adj1" fmla="val 50000"/>
              <a:gd name="adj2" fmla="val 71429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22" name="Text Box 50">
            <a:extLst>
              <a:ext uri="{FF2B5EF4-FFF2-40B4-BE49-F238E27FC236}">
                <a16:creationId xmlns:a16="http://schemas.microsoft.com/office/drawing/2014/main" id="{AC5138E3-808A-CE49-A114-E6312E3DA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1524000" cy="4000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23" name="AutoShape 51">
            <a:extLst>
              <a:ext uri="{FF2B5EF4-FFF2-40B4-BE49-F238E27FC236}">
                <a16:creationId xmlns:a16="http://schemas.microsoft.com/office/drawing/2014/main" id="{39CB9687-39D2-8947-BA65-AD30E8717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04800" cy="7620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6" name="Rectangle 64">
            <a:extLst>
              <a:ext uri="{FF2B5EF4-FFF2-40B4-BE49-F238E27FC236}">
                <a16:creationId xmlns:a16="http://schemas.microsoft.com/office/drawing/2014/main" id="{99C282C7-595E-BD46-8BE4-1585E90AF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105400"/>
            <a:ext cx="3581400" cy="12192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38" name="Text Box 66">
            <a:extLst>
              <a:ext uri="{FF2B5EF4-FFF2-40B4-BE49-F238E27FC236}">
                <a16:creationId xmlns:a16="http://schemas.microsoft.com/office/drawing/2014/main" id="{D32F0B32-3C57-584B-90A0-FE73E5F2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486400"/>
            <a:ext cx="18288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135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207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0/16</a:t>
            </a:r>
          </a:p>
        </p:txBody>
      </p:sp>
      <p:sp>
        <p:nvSpPr>
          <p:cNvPr id="515139" name="Line 67">
            <a:extLst>
              <a:ext uri="{FF2B5EF4-FFF2-40B4-BE49-F238E27FC236}">
                <a16:creationId xmlns:a16="http://schemas.microsoft.com/office/drawing/2014/main" id="{C3E07800-881B-A940-8B74-138C85F5E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5486400"/>
            <a:ext cx="3200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0" name="Line 68">
            <a:extLst>
              <a:ext uri="{FF2B5EF4-FFF2-40B4-BE49-F238E27FC236}">
                <a16:creationId xmlns:a16="http://schemas.microsoft.com/office/drawing/2014/main" id="{1D974B99-5683-F140-8135-3EA6382E450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715000" y="57150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15141" name="Text Box 69">
            <a:extLst>
              <a:ext uri="{FF2B5EF4-FFF2-40B4-BE49-F238E27FC236}">
                <a16:creationId xmlns:a16="http://schemas.microsoft.com/office/drawing/2014/main" id="{AABFDC03-AA8C-344D-B7E9-216739DFB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destination</a:t>
            </a:r>
          </a:p>
        </p:txBody>
      </p:sp>
      <p:sp>
        <p:nvSpPr>
          <p:cNvPr id="515142" name="Text Box 70">
            <a:extLst>
              <a:ext uri="{FF2B5EF4-FFF2-40B4-BE49-F238E27FC236}">
                <a16:creationId xmlns:a16="http://schemas.microsoft.com/office/drawing/2014/main" id="{A24EC6C0-DD64-834F-A4EE-148FE906E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0292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next hop</a:t>
            </a:r>
          </a:p>
        </p:txBody>
      </p:sp>
      <p:sp>
        <p:nvSpPr>
          <p:cNvPr id="515143" name="Text Box 71">
            <a:extLst>
              <a:ext uri="{FF2B5EF4-FFF2-40B4-BE49-F238E27FC236}">
                <a16:creationId xmlns:a16="http://schemas.microsoft.com/office/drawing/2014/main" id="{9E3886A9-03AA-8E4F-BB46-7F10B6A1F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626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46" name="Text Box 74">
            <a:extLst>
              <a:ext uri="{FF2B5EF4-FFF2-40B4-BE49-F238E27FC236}">
                <a16:creationId xmlns:a16="http://schemas.microsoft.com/office/drawing/2014/main" id="{220CCDE5-2316-4540-A663-EC67F86BA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00600"/>
            <a:ext cx="4524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+</a:t>
            </a:r>
          </a:p>
        </p:txBody>
      </p:sp>
      <p:sp>
        <p:nvSpPr>
          <p:cNvPr id="515147" name="AutoShape 75">
            <a:extLst>
              <a:ext uri="{FF2B5EF4-FFF2-40B4-BE49-F238E27FC236}">
                <a16:creationId xmlns:a16="http://schemas.microsoft.com/office/drawing/2014/main" id="{D49A8A38-5EF9-FD44-8BED-48DCCFC5F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762000" cy="609600"/>
          </a:xfrm>
          <a:prstGeom prst="rightArrow">
            <a:avLst>
              <a:gd name="adj1" fmla="val 50000"/>
              <a:gd name="adj2" fmla="val 31250"/>
            </a:avLst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515150" name="Text Box 78">
            <a:extLst>
              <a:ext uri="{FF2B5EF4-FFF2-40B4-BE49-F238E27FC236}">
                <a16:creationId xmlns:a16="http://schemas.microsoft.com/office/drawing/2014/main" id="{2543CDC9-0A8C-774A-B527-4FDDA71B4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867400"/>
            <a:ext cx="17526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192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2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0/30</a:t>
            </a:r>
          </a:p>
        </p:txBody>
      </p:sp>
      <p:sp>
        <p:nvSpPr>
          <p:cNvPr id="515151" name="Text Box 79">
            <a:extLst>
              <a:ext uri="{FF2B5EF4-FFF2-40B4-BE49-F238E27FC236}">
                <a16:creationId xmlns:a16="http://schemas.microsoft.com/office/drawing/2014/main" id="{3E62AC80-5AC6-AD4C-B976-DFC0349CC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867400"/>
            <a:ext cx="1463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.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rPr>
              <a:t>10</a:t>
            </a:r>
          </a:p>
        </p:txBody>
      </p:sp>
      <p:sp>
        <p:nvSpPr>
          <p:cNvPr id="515155" name="Freeform 83">
            <a:extLst>
              <a:ext uri="{FF2B5EF4-FFF2-40B4-BE49-F238E27FC236}">
                <a16:creationId xmlns:a16="http://schemas.microsoft.com/office/drawing/2014/main" id="{9A167C12-12D0-2943-9A5E-85F59806AB03}"/>
              </a:ext>
            </a:extLst>
          </p:cNvPr>
          <p:cNvSpPr>
            <a:spLocks/>
          </p:cNvSpPr>
          <p:nvPr/>
        </p:nvSpPr>
        <p:spPr bwMode="auto">
          <a:xfrm>
            <a:off x="76200" y="1981200"/>
            <a:ext cx="8305800" cy="4826000"/>
          </a:xfrm>
          <a:custGeom>
            <a:avLst/>
            <a:gdLst>
              <a:gd name="T0" fmla="*/ 1066800 w 5232"/>
              <a:gd name="T1" fmla="*/ 76200 h 3040"/>
              <a:gd name="T2" fmla="*/ 762000 w 5232"/>
              <a:gd name="T3" fmla="*/ 533400 h 3040"/>
              <a:gd name="T4" fmla="*/ 533400 w 5232"/>
              <a:gd name="T5" fmla="*/ 838200 h 3040"/>
              <a:gd name="T6" fmla="*/ 228600 w 5232"/>
              <a:gd name="T7" fmla="*/ 1295400 h 3040"/>
              <a:gd name="T8" fmla="*/ 76200 w 5232"/>
              <a:gd name="T9" fmla="*/ 1600200 h 3040"/>
              <a:gd name="T10" fmla="*/ 76200 w 5232"/>
              <a:gd name="T11" fmla="*/ 2209800 h 3040"/>
              <a:gd name="T12" fmla="*/ 0 w 5232"/>
              <a:gd name="T13" fmla="*/ 2590800 h 3040"/>
              <a:gd name="T14" fmla="*/ 76200 w 5232"/>
              <a:gd name="T15" fmla="*/ 3048000 h 3040"/>
              <a:gd name="T16" fmla="*/ 152400 w 5232"/>
              <a:gd name="T17" fmla="*/ 3505200 h 3040"/>
              <a:gd name="T18" fmla="*/ 76200 w 5232"/>
              <a:gd name="T19" fmla="*/ 3886200 h 3040"/>
              <a:gd name="T20" fmla="*/ 76200 w 5232"/>
              <a:gd name="T21" fmla="*/ 4267200 h 3040"/>
              <a:gd name="T22" fmla="*/ 152400 w 5232"/>
              <a:gd name="T23" fmla="*/ 4648200 h 3040"/>
              <a:gd name="T24" fmla="*/ 533400 w 5232"/>
              <a:gd name="T25" fmla="*/ 4800600 h 3040"/>
              <a:gd name="T26" fmla="*/ 1143000 w 5232"/>
              <a:gd name="T27" fmla="*/ 4800600 h 3040"/>
              <a:gd name="T28" fmla="*/ 1828800 w 5232"/>
              <a:gd name="T29" fmla="*/ 4800600 h 3040"/>
              <a:gd name="T30" fmla="*/ 2590800 w 5232"/>
              <a:gd name="T31" fmla="*/ 4724400 h 3040"/>
              <a:gd name="T32" fmla="*/ 3124200 w 5232"/>
              <a:gd name="T33" fmla="*/ 4800600 h 3040"/>
              <a:gd name="T34" fmla="*/ 3733800 w 5232"/>
              <a:gd name="T35" fmla="*/ 4648200 h 3040"/>
              <a:gd name="T36" fmla="*/ 4191000 w 5232"/>
              <a:gd name="T37" fmla="*/ 4495800 h 3040"/>
              <a:gd name="T38" fmla="*/ 5181600 w 5232"/>
              <a:gd name="T39" fmla="*/ 4572000 h 3040"/>
              <a:gd name="T40" fmla="*/ 6248400 w 5232"/>
              <a:gd name="T41" fmla="*/ 4572000 h 3040"/>
              <a:gd name="T42" fmla="*/ 7010400 w 5232"/>
              <a:gd name="T43" fmla="*/ 4572000 h 3040"/>
              <a:gd name="T44" fmla="*/ 8001000 w 5232"/>
              <a:gd name="T45" fmla="*/ 4495800 h 3040"/>
              <a:gd name="T46" fmla="*/ 8229600 w 5232"/>
              <a:gd name="T47" fmla="*/ 4343400 h 3040"/>
              <a:gd name="T48" fmla="*/ 8305800 w 5232"/>
              <a:gd name="T49" fmla="*/ 3886200 h 3040"/>
              <a:gd name="T50" fmla="*/ 8229600 w 5232"/>
              <a:gd name="T51" fmla="*/ 3276600 h 3040"/>
              <a:gd name="T52" fmla="*/ 8153400 w 5232"/>
              <a:gd name="T53" fmla="*/ 2819400 h 3040"/>
              <a:gd name="T54" fmla="*/ 7543800 w 5232"/>
              <a:gd name="T55" fmla="*/ 2438400 h 3040"/>
              <a:gd name="T56" fmla="*/ 6477000 w 5232"/>
              <a:gd name="T57" fmla="*/ 2362200 h 3040"/>
              <a:gd name="T58" fmla="*/ 5791200 w 5232"/>
              <a:gd name="T59" fmla="*/ 2362200 h 3040"/>
              <a:gd name="T60" fmla="*/ 5029200 w 5232"/>
              <a:gd name="T61" fmla="*/ 2438400 h 3040"/>
              <a:gd name="T62" fmla="*/ 4343400 w 5232"/>
              <a:gd name="T63" fmla="*/ 2438400 h 3040"/>
              <a:gd name="T64" fmla="*/ 3581400 w 5232"/>
              <a:gd name="T65" fmla="*/ 2438400 h 3040"/>
              <a:gd name="T66" fmla="*/ 3352800 w 5232"/>
              <a:gd name="T67" fmla="*/ 2209800 h 3040"/>
              <a:gd name="T68" fmla="*/ 3276600 w 5232"/>
              <a:gd name="T69" fmla="*/ 1981200 h 3040"/>
              <a:gd name="T70" fmla="*/ 3124200 w 5232"/>
              <a:gd name="T71" fmla="*/ 1600200 h 3040"/>
              <a:gd name="T72" fmla="*/ 2590800 w 5232"/>
              <a:gd name="T73" fmla="*/ 1295400 h 3040"/>
              <a:gd name="T74" fmla="*/ 1905000 w 5232"/>
              <a:gd name="T75" fmla="*/ 1295400 h 3040"/>
              <a:gd name="T76" fmla="*/ 1752600 w 5232"/>
              <a:gd name="T77" fmla="*/ 990600 h 3040"/>
              <a:gd name="T78" fmla="*/ 1752600 w 5232"/>
              <a:gd name="T79" fmla="*/ 533400 h 3040"/>
              <a:gd name="T80" fmla="*/ 1676400 w 5232"/>
              <a:gd name="T81" fmla="*/ 152400 h 3040"/>
              <a:gd name="T82" fmla="*/ 1371600 w 5232"/>
              <a:gd name="T83" fmla="*/ 76200 h 3040"/>
              <a:gd name="T84" fmla="*/ 1066800 w 5232"/>
              <a:gd name="T85" fmla="*/ 76200 h 30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232" h="3040">
                <a:moveTo>
                  <a:pt x="672" y="48"/>
                </a:moveTo>
                <a:cubicBezTo>
                  <a:pt x="608" y="96"/>
                  <a:pt x="536" y="256"/>
                  <a:pt x="480" y="336"/>
                </a:cubicBezTo>
                <a:cubicBezTo>
                  <a:pt x="424" y="416"/>
                  <a:pt x="392" y="448"/>
                  <a:pt x="336" y="528"/>
                </a:cubicBezTo>
                <a:cubicBezTo>
                  <a:pt x="280" y="608"/>
                  <a:pt x="192" y="736"/>
                  <a:pt x="144" y="816"/>
                </a:cubicBezTo>
                <a:cubicBezTo>
                  <a:pt x="96" y="896"/>
                  <a:pt x="64" y="912"/>
                  <a:pt x="48" y="1008"/>
                </a:cubicBezTo>
                <a:cubicBezTo>
                  <a:pt x="32" y="1104"/>
                  <a:pt x="56" y="1288"/>
                  <a:pt x="48" y="1392"/>
                </a:cubicBezTo>
                <a:cubicBezTo>
                  <a:pt x="40" y="1496"/>
                  <a:pt x="0" y="1544"/>
                  <a:pt x="0" y="1632"/>
                </a:cubicBezTo>
                <a:cubicBezTo>
                  <a:pt x="0" y="1720"/>
                  <a:pt x="32" y="1824"/>
                  <a:pt x="48" y="1920"/>
                </a:cubicBezTo>
                <a:cubicBezTo>
                  <a:pt x="64" y="2016"/>
                  <a:pt x="96" y="2120"/>
                  <a:pt x="96" y="2208"/>
                </a:cubicBezTo>
                <a:cubicBezTo>
                  <a:pt x="96" y="2296"/>
                  <a:pt x="56" y="2368"/>
                  <a:pt x="48" y="2448"/>
                </a:cubicBezTo>
                <a:cubicBezTo>
                  <a:pt x="40" y="2528"/>
                  <a:pt x="40" y="2608"/>
                  <a:pt x="48" y="2688"/>
                </a:cubicBezTo>
                <a:cubicBezTo>
                  <a:pt x="56" y="2768"/>
                  <a:pt x="48" y="2872"/>
                  <a:pt x="96" y="2928"/>
                </a:cubicBezTo>
                <a:cubicBezTo>
                  <a:pt x="144" y="2984"/>
                  <a:pt x="232" y="3008"/>
                  <a:pt x="336" y="3024"/>
                </a:cubicBezTo>
                <a:cubicBezTo>
                  <a:pt x="440" y="3040"/>
                  <a:pt x="584" y="3024"/>
                  <a:pt x="720" y="3024"/>
                </a:cubicBezTo>
                <a:cubicBezTo>
                  <a:pt x="856" y="3024"/>
                  <a:pt x="1000" y="3032"/>
                  <a:pt x="1152" y="3024"/>
                </a:cubicBezTo>
                <a:cubicBezTo>
                  <a:pt x="1304" y="3016"/>
                  <a:pt x="1496" y="2976"/>
                  <a:pt x="1632" y="2976"/>
                </a:cubicBezTo>
                <a:cubicBezTo>
                  <a:pt x="1768" y="2976"/>
                  <a:pt x="1848" y="3032"/>
                  <a:pt x="1968" y="3024"/>
                </a:cubicBezTo>
                <a:cubicBezTo>
                  <a:pt x="2088" y="3016"/>
                  <a:pt x="2240" y="2960"/>
                  <a:pt x="2352" y="2928"/>
                </a:cubicBezTo>
                <a:cubicBezTo>
                  <a:pt x="2464" y="2896"/>
                  <a:pt x="2488" y="2840"/>
                  <a:pt x="2640" y="2832"/>
                </a:cubicBezTo>
                <a:cubicBezTo>
                  <a:pt x="2792" y="2824"/>
                  <a:pt x="3048" y="2872"/>
                  <a:pt x="3264" y="2880"/>
                </a:cubicBezTo>
                <a:cubicBezTo>
                  <a:pt x="3480" y="2888"/>
                  <a:pt x="3744" y="2880"/>
                  <a:pt x="3936" y="2880"/>
                </a:cubicBezTo>
                <a:cubicBezTo>
                  <a:pt x="4128" y="2880"/>
                  <a:pt x="4232" y="2888"/>
                  <a:pt x="4416" y="2880"/>
                </a:cubicBezTo>
                <a:cubicBezTo>
                  <a:pt x="4600" y="2872"/>
                  <a:pt x="4912" y="2856"/>
                  <a:pt x="5040" y="2832"/>
                </a:cubicBezTo>
                <a:cubicBezTo>
                  <a:pt x="5168" y="2808"/>
                  <a:pt x="5152" y="2800"/>
                  <a:pt x="5184" y="2736"/>
                </a:cubicBezTo>
                <a:cubicBezTo>
                  <a:pt x="5216" y="2672"/>
                  <a:pt x="5232" y="2560"/>
                  <a:pt x="5232" y="2448"/>
                </a:cubicBezTo>
                <a:cubicBezTo>
                  <a:pt x="5232" y="2336"/>
                  <a:pt x="5200" y="2176"/>
                  <a:pt x="5184" y="2064"/>
                </a:cubicBezTo>
                <a:cubicBezTo>
                  <a:pt x="5168" y="1952"/>
                  <a:pt x="5208" y="1864"/>
                  <a:pt x="5136" y="1776"/>
                </a:cubicBezTo>
                <a:cubicBezTo>
                  <a:pt x="5064" y="1688"/>
                  <a:pt x="4928" y="1584"/>
                  <a:pt x="4752" y="1536"/>
                </a:cubicBezTo>
                <a:cubicBezTo>
                  <a:pt x="4576" y="1488"/>
                  <a:pt x="4264" y="1496"/>
                  <a:pt x="4080" y="1488"/>
                </a:cubicBezTo>
                <a:cubicBezTo>
                  <a:pt x="3896" y="1480"/>
                  <a:pt x="3800" y="1480"/>
                  <a:pt x="3648" y="1488"/>
                </a:cubicBezTo>
                <a:cubicBezTo>
                  <a:pt x="3496" y="1496"/>
                  <a:pt x="3320" y="1528"/>
                  <a:pt x="3168" y="1536"/>
                </a:cubicBezTo>
                <a:cubicBezTo>
                  <a:pt x="3016" y="1544"/>
                  <a:pt x="2888" y="1536"/>
                  <a:pt x="2736" y="1536"/>
                </a:cubicBezTo>
                <a:cubicBezTo>
                  <a:pt x="2584" y="1536"/>
                  <a:pt x="2360" y="1560"/>
                  <a:pt x="2256" y="1536"/>
                </a:cubicBezTo>
                <a:cubicBezTo>
                  <a:pt x="2152" y="1512"/>
                  <a:pt x="2144" y="1440"/>
                  <a:pt x="2112" y="1392"/>
                </a:cubicBezTo>
                <a:cubicBezTo>
                  <a:pt x="2080" y="1344"/>
                  <a:pt x="2088" y="1312"/>
                  <a:pt x="2064" y="1248"/>
                </a:cubicBezTo>
                <a:cubicBezTo>
                  <a:pt x="2040" y="1184"/>
                  <a:pt x="2040" y="1080"/>
                  <a:pt x="1968" y="1008"/>
                </a:cubicBezTo>
                <a:cubicBezTo>
                  <a:pt x="1896" y="936"/>
                  <a:pt x="1760" y="848"/>
                  <a:pt x="1632" y="816"/>
                </a:cubicBezTo>
                <a:cubicBezTo>
                  <a:pt x="1504" y="784"/>
                  <a:pt x="1288" y="848"/>
                  <a:pt x="1200" y="816"/>
                </a:cubicBezTo>
                <a:cubicBezTo>
                  <a:pt x="1112" y="784"/>
                  <a:pt x="1120" y="704"/>
                  <a:pt x="1104" y="624"/>
                </a:cubicBezTo>
                <a:cubicBezTo>
                  <a:pt x="1088" y="544"/>
                  <a:pt x="1112" y="424"/>
                  <a:pt x="1104" y="336"/>
                </a:cubicBezTo>
                <a:cubicBezTo>
                  <a:pt x="1096" y="248"/>
                  <a:pt x="1096" y="144"/>
                  <a:pt x="1056" y="96"/>
                </a:cubicBezTo>
                <a:cubicBezTo>
                  <a:pt x="1016" y="48"/>
                  <a:pt x="928" y="56"/>
                  <a:pt x="864" y="48"/>
                </a:cubicBezTo>
                <a:cubicBezTo>
                  <a:pt x="800" y="40"/>
                  <a:pt x="736" y="0"/>
                  <a:pt x="672" y="48"/>
                </a:cubicBezTo>
                <a:close/>
              </a:path>
            </a:pathLst>
          </a:custGeom>
          <a:noFill/>
          <a:ln w="76200" cap="flat" cmpd="sng">
            <a:solidFill>
              <a:schemeClr val="accent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0647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CFDC9A6-EA77-ED46-AEDD-F8EF41D677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02063B4-0B3F-D94F-9090-8A41A468B32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0402" name="Rectangle 2">
            <a:extLst>
              <a:ext uri="{FF2B5EF4-FFF2-40B4-BE49-F238E27FC236}">
                <a16:creationId xmlns:a16="http://schemas.microsoft.com/office/drawing/2014/main" id="{DDF677C6-2A9F-8E41-A4E8-EB3839DDB8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6962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 sz="3200">
                <a:ea typeface="宋体" charset="0"/>
                <a:cs typeface="宋体" charset="0"/>
              </a:rPr>
              <a:t>Implementing Customer/Provider and Peer/Peer relationships</a:t>
            </a:r>
          </a:p>
        </p:txBody>
      </p:sp>
      <p:sp>
        <p:nvSpPr>
          <p:cNvPr id="230403" name="Rectangle 3">
            <a:extLst>
              <a:ext uri="{FF2B5EF4-FFF2-40B4-BE49-F238E27FC236}">
                <a16:creationId xmlns:a16="http://schemas.microsoft.com/office/drawing/2014/main" id="{39786BB4-3E0B-624E-8FD5-09CA272C6C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2667000"/>
            <a:ext cx="7086600" cy="2514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Enforce  transit relationships </a:t>
            </a:r>
          </a:p>
          <a:p>
            <a:pPr lvl="1"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Outbound route filtering </a:t>
            </a:r>
          </a:p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Enforce order of route preference</a:t>
            </a:r>
          </a:p>
          <a:p>
            <a:pPr lvl="1"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provider &lt; peer &lt; customer</a:t>
            </a:r>
          </a:p>
          <a:p>
            <a:pPr eaLnBrk="1" hangingPunct="1">
              <a:buFontTx/>
              <a:buNone/>
              <a:defRPr/>
            </a:pPr>
            <a:endParaRPr lang="en-US" altLang="zh-CN">
              <a:ea typeface="宋体" charset="0"/>
              <a:cs typeface="宋体" charset="0"/>
            </a:endParaRPr>
          </a:p>
          <a:p>
            <a:pPr eaLnBrk="1" hangingPunct="1">
              <a:buFontTx/>
              <a:buNone/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  <p:sp>
        <p:nvSpPr>
          <p:cNvPr id="230404" name="Text Box 4">
            <a:extLst>
              <a:ext uri="{FF2B5EF4-FFF2-40B4-BE49-F238E27FC236}">
                <a16:creationId xmlns:a16="http://schemas.microsoft.com/office/drawing/2014/main" id="{1E8E01C0-80A9-1943-981C-3445FE7F5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1981200"/>
            <a:ext cx="2690813" cy="579438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Two parts: </a:t>
            </a:r>
          </a:p>
        </p:txBody>
      </p:sp>
    </p:spTree>
    <p:extLst>
      <p:ext uri="{BB962C8B-B14F-4D97-AF65-F5344CB8AC3E}">
        <p14:creationId xmlns:p14="http://schemas.microsoft.com/office/powerpoint/2010/main" val="185179681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Slide Number Placeholder 4">
            <a:extLst>
              <a:ext uri="{FF2B5EF4-FFF2-40B4-BE49-F238E27FC236}">
                <a16:creationId xmlns:a16="http://schemas.microsoft.com/office/drawing/2014/main" id="{3AF512DB-7F96-D444-A767-3BEAB72F85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D982C6-5259-0842-8CFD-06B27E53E3B3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2452" name="Rectangle 4">
            <a:extLst>
              <a:ext uri="{FF2B5EF4-FFF2-40B4-BE49-F238E27FC236}">
                <a16:creationId xmlns:a16="http://schemas.microsoft.com/office/drawing/2014/main" id="{496497BB-7428-DC4E-8105-771D29F250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Import Routes </a:t>
            </a:r>
          </a:p>
        </p:txBody>
      </p:sp>
      <p:sp>
        <p:nvSpPr>
          <p:cNvPr id="232468" name="Rectangle 20">
            <a:extLst>
              <a:ext uri="{FF2B5EF4-FFF2-40B4-BE49-F238E27FC236}">
                <a16:creationId xmlns:a16="http://schemas.microsoft.com/office/drawing/2014/main" id="{37BE6083-F714-074D-8F86-3B7E961F4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12" name="AutoShape 64">
            <a:extLst>
              <a:ext uri="{FF2B5EF4-FFF2-40B4-BE49-F238E27FC236}">
                <a16:creationId xmlns:a16="http://schemas.microsoft.com/office/drawing/2014/main" id="{565C6FF2-B013-9B45-8097-B36A3C984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94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7109" name="Group 83">
            <a:extLst>
              <a:ext uri="{FF2B5EF4-FFF2-40B4-BE49-F238E27FC236}">
                <a16:creationId xmlns:a16="http://schemas.microsoft.com/office/drawing/2014/main" id="{D9D24472-8A4C-1544-9ECF-852E5C3A33D9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232451" name="AutoShape 3">
              <a:extLst>
                <a:ext uri="{FF2B5EF4-FFF2-40B4-BE49-F238E27FC236}">
                  <a16:creationId xmlns:a16="http://schemas.microsoft.com/office/drawing/2014/main" id="{A6FFB227-EACA-8340-A66E-B04AB5C6E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75" name="AutoShape 27">
              <a:extLst>
                <a:ext uri="{FF2B5EF4-FFF2-40B4-BE49-F238E27FC236}">
                  <a16:creationId xmlns:a16="http://schemas.microsoft.com/office/drawing/2014/main" id="{33F0CE1E-DA5F-E848-BEE7-FE99AF812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2" name="AutoShape 34">
              <a:extLst>
                <a:ext uri="{FF2B5EF4-FFF2-40B4-BE49-F238E27FC236}">
                  <a16:creationId xmlns:a16="http://schemas.microsoft.com/office/drawing/2014/main" id="{C56BDDF3-47E6-424A-BB18-A123FD63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3" name="AutoShape 35">
              <a:extLst>
                <a:ext uri="{FF2B5EF4-FFF2-40B4-BE49-F238E27FC236}">
                  <a16:creationId xmlns:a16="http://schemas.microsoft.com/office/drawing/2014/main" id="{9CD33158-0884-714C-94DE-6C9AC1197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4" name="AutoShape 36">
              <a:extLst>
                <a:ext uri="{FF2B5EF4-FFF2-40B4-BE49-F238E27FC236}">
                  <a16:creationId xmlns:a16="http://schemas.microsoft.com/office/drawing/2014/main" id="{703A9145-4145-9F49-AC7F-A5BA80A9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5" name="AutoShape 37">
              <a:extLst>
                <a:ext uri="{FF2B5EF4-FFF2-40B4-BE49-F238E27FC236}">
                  <a16:creationId xmlns:a16="http://schemas.microsoft.com/office/drawing/2014/main" id="{72EB98FF-F156-0242-9A3E-1E820C08D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6" name="AutoShape 38">
              <a:extLst>
                <a:ext uri="{FF2B5EF4-FFF2-40B4-BE49-F238E27FC236}">
                  <a16:creationId xmlns:a16="http://schemas.microsoft.com/office/drawing/2014/main" id="{71D22C8D-81B1-5944-968F-B0353612D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7" name="AutoShape 39">
              <a:extLst>
                <a:ext uri="{FF2B5EF4-FFF2-40B4-BE49-F238E27FC236}">
                  <a16:creationId xmlns:a16="http://schemas.microsoft.com/office/drawing/2014/main" id="{2F8019AA-5F54-7D48-97E1-652D40EBD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8" name="AutoShape 40">
              <a:extLst>
                <a:ext uri="{FF2B5EF4-FFF2-40B4-BE49-F238E27FC236}">
                  <a16:creationId xmlns:a16="http://schemas.microsoft.com/office/drawing/2014/main" id="{4086F804-01B8-6746-B114-CB3498A1C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9" name="AutoShape 41">
              <a:extLst>
                <a:ext uri="{FF2B5EF4-FFF2-40B4-BE49-F238E27FC236}">
                  <a16:creationId xmlns:a16="http://schemas.microsoft.com/office/drawing/2014/main" id="{FA6CAC98-4E57-004D-A405-CA9240BCC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1" name="AutoShape 43">
              <a:extLst>
                <a:ext uri="{FF2B5EF4-FFF2-40B4-BE49-F238E27FC236}">
                  <a16:creationId xmlns:a16="http://schemas.microsoft.com/office/drawing/2014/main" id="{FEAA0268-52FB-8C4A-B51B-622A426D0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2" name="AutoShape 44">
              <a:extLst>
                <a:ext uri="{FF2B5EF4-FFF2-40B4-BE49-F238E27FC236}">
                  <a16:creationId xmlns:a16="http://schemas.microsoft.com/office/drawing/2014/main" id="{CE514107-069F-0F47-9DB0-B00520FC0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3" name="AutoShape 45">
              <a:extLst>
                <a:ext uri="{FF2B5EF4-FFF2-40B4-BE49-F238E27FC236}">
                  <a16:creationId xmlns:a16="http://schemas.microsoft.com/office/drawing/2014/main" id="{8A4478CD-7CA3-0E41-BAF8-18C724699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5" name="AutoShape 47">
              <a:extLst>
                <a:ext uri="{FF2B5EF4-FFF2-40B4-BE49-F238E27FC236}">
                  <a16:creationId xmlns:a16="http://schemas.microsoft.com/office/drawing/2014/main" id="{DFEE9A49-443E-DE4D-BE4E-55B288E41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6" name="AutoShape 48">
              <a:extLst>
                <a:ext uri="{FF2B5EF4-FFF2-40B4-BE49-F238E27FC236}">
                  <a16:creationId xmlns:a16="http://schemas.microsoft.com/office/drawing/2014/main" id="{BDD81E8F-52AE-5D4F-B553-BC8E7AEF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7" name="AutoShape 49">
              <a:extLst>
                <a:ext uri="{FF2B5EF4-FFF2-40B4-BE49-F238E27FC236}">
                  <a16:creationId xmlns:a16="http://schemas.microsoft.com/office/drawing/2014/main" id="{A591DF98-11F9-DE4F-9781-D9CE53E5A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8" name="AutoShape 50">
              <a:extLst>
                <a:ext uri="{FF2B5EF4-FFF2-40B4-BE49-F238E27FC236}">
                  <a16:creationId xmlns:a16="http://schemas.microsoft.com/office/drawing/2014/main" id="{CC748638-59F9-084D-AA97-4B3F09200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99" name="AutoShape 51">
              <a:extLst>
                <a:ext uri="{FF2B5EF4-FFF2-40B4-BE49-F238E27FC236}">
                  <a16:creationId xmlns:a16="http://schemas.microsoft.com/office/drawing/2014/main" id="{57045885-AFE7-AF43-9BB9-D36CE07F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15" name="AutoShape 67">
              <a:extLst>
                <a:ext uri="{FF2B5EF4-FFF2-40B4-BE49-F238E27FC236}">
                  <a16:creationId xmlns:a16="http://schemas.microsoft.com/office/drawing/2014/main" id="{BA687C6C-ABE4-9D4D-A835-3011EF9C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024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16" name="AutoShape 68">
              <a:extLst>
                <a:ext uri="{FF2B5EF4-FFF2-40B4-BE49-F238E27FC236}">
                  <a16:creationId xmlns:a16="http://schemas.microsoft.com/office/drawing/2014/main" id="{5893DDD6-2343-2349-94BB-BCCEBC67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208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17" name="AutoShape 69">
              <a:extLst>
                <a:ext uri="{FF2B5EF4-FFF2-40B4-BE49-F238E27FC236}">
                  <a16:creationId xmlns:a16="http://schemas.microsoft.com/office/drawing/2014/main" id="{F9D63E9B-6DFB-374D-BE35-E04D731B7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2976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18" name="AutoShape 70">
              <a:extLst>
                <a:ext uri="{FF2B5EF4-FFF2-40B4-BE49-F238E27FC236}">
                  <a16:creationId xmlns:a16="http://schemas.microsoft.com/office/drawing/2014/main" id="{03DC60F8-950F-B04D-BC59-7BB739EB3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160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19" name="AutoShape 71">
              <a:extLst>
                <a:ext uri="{FF2B5EF4-FFF2-40B4-BE49-F238E27FC236}">
                  <a16:creationId xmlns:a16="http://schemas.microsoft.com/office/drawing/2014/main" id="{ABC225F9-63FE-6843-8361-198E28500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688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20" name="AutoShape 72">
              <a:extLst>
                <a:ext uri="{FF2B5EF4-FFF2-40B4-BE49-F238E27FC236}">
                  <a16:creationId xmlns:a16="http://schemas.microsoft.com/office/drawing/2014/main" id="{AA5FA730-E3BC-E644-887A-6BC0AE10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784"/>
              <a:ext cx="144" cy="144"/>
            </a:xfrm>
            <a:prstGeom prst="smileyFace">
              <a:avLst>
                <a:gd name="adj" fmla="val 4653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21" name="AutoShape 73">
              <a:extLst>
                <a:ext uri="{FF2B5EF4-FFF2-40B4-BE49-F238E27FC236}">
                  <a16:creationId xmlns:a16="http://schemas.microsoft.com/office/drawing/2014/main" id="{39A95266-BE44-5247-A525-EC9F00A9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2" name="AutoShape 74">
              <a:extLst>
                <a:ext uri="{FF2B5EF4-FFF2-40B4-BE49-F238E27FC236}">
                  <a16:creationId xmlns:a16="http://schemas.microsoft.com/office/drawing/2014/main" id="{A0B92F87-4A78-3F49-A788-2EC40EDC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3" name="AutoShape 75">
              <a:extLst>
                <a:ext uri="{FF2B5EF4-FFF2-40B4-BE49-F238E27FC236}">
                  <a16:creationId xmlns:a16="http://schemas.microsoft.com/office/drawing/2014/main" id="{84FB16B3-43E1-6D4A-8987-5F38018D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4" name="AutoShape 76">
              <a:extLst>
                <a:ext uri="{FF2B5EF4-FFF2-40B4-BE49-F238E27FC236}">
                  <a16:creationId xmlns:a16="http://schemas.microsoft.com/office/drawing/2014/main" id="{ECC05AEC-E399-3841-9B20-4C5AD7663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5" name="AutoShape 77">
              <a:extLst>
                <a:ext uri="{FF2B5EF4-FFF2-40B4-BE49-F238E27FC236}">
                  <a16:creationId xmlns:a16="http://schemas.microsoft.com/office/drawing/2014/main" id="{FE4EC1C7-F46E-A047-A003-F0078BD68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6" name="AutoShape 78">
              <a:extLst>
                <a:ext uri="{FF2B5EF4-FFF2-40B4-BE49-F238E27FC236}">
                  <a16:creationId xmlns:a16="http://schemas.microsoft.com/office/drawing/2014/main" id="{27076AD5-DE5A-B546-ABA2-29A0C15A2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7" name="AutoShape 79">
              <a:extLst>
                <a:ext uri="{FF2B5EF4-FFF2-40B4-BE49-F238E27FC236}">
                  <a16:creationId xmlns:a16="http://schemas.microsoft.com/office/drawing/2014/main" id="{20962F8B-7B67-3341-AF05-7C163A9D7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8" name="AutoShape 80">
              <a:extLst>
                <a:ext uri="{FF2B5EF4-FFF2-40B4-BE49-F238E27FC236}">
                  <a16:creationId xmlns:a16="http://schemas.microsoft.com/office/drawing/2014/main" id="{B8CFBB30-DE8A-2441-9DBE-9EF4E42E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29" name="AutoShape 81">
              <a:extLst>
                <a:ext uri="{FF2B5EF4-FFF2-40B4-BE49-F238E27FC236}">
                  <a16:creationId xmlns:a16="http://schemas.microsoft.com/office/drawing/2014/main" id="{574CE53E-081F-EC41-8695-00C6947B5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530" name="AutoShape 82">
              <a:extLst>
                <a:ext uri="{FF2B5EF4-FFF2-40B4-BE49-F238E27FC236}">
                  <a16:creationId xmlns:a16="http://schemas.microsoft.com/office/drawing/2014/main" id="{1A8A9C23-6C5D-2649-B6E8-53F9515EA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32532" name="AutoShape 84">
            <a:extLst>
              <a:ext uri="{FF2B5EF4-FFF2-40B4-BE49-F238E27FC236}">
                <a16:creationId xmlns:a16="http://schemas.microsoft.com/office/drawing/2014/main" id="{75DA39CF-1D05-E345-B29E-9D62B826C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5814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2534" name="AutoShape 86">
            <a:extLst>
              <a:ext uri="{FF2B5EF4-FFF2-40B4-BE49-F238E27FC236}">
                <a16:creationId xmlns:a16="http://schemas.microsoft.com/office/drawing/2014/main" id="{95484E78-A838-3746-A789-60CC35066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41910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5" name="AutoShape 87">
            <a:extLst>
              <a:ext uri="{FF2B5EF4-FFF2-40B4-BE49-F238E27FC236}">
                <a16:creationId xmlns:a16="http://schemas.microsoft.com/office/drawing/2014/main" id="{4111F26D-B297-8A43-AE13-C60ACC494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114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6" name="AutoShape 88">
            <a:extLst>
              <a:ext uri="{FF2B5EF4-FFF2-40B4-BE49-F238E27FC236}">
                <a16:creationId xmlns:a16="http://schemas.microsoft.com/office/drawing/2014/main" id="{92D1B792-7DD4-9946-9F9D-27BD9E776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038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7" name="AutoShape 89">
            <a:extLst>
              <a:ext uri="{FF2B5EF4-FFF2-40B4-BE49-F238E27FC236}">
                <a16:creationId xmlns:a16="http://schemas.microsoft.com/office/drawing/2014/main" id="{E9A8697C-8934-FC4A-85B3-81D283B3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8862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8" name="AutoShape 90">
            <a:extLst>
              <a:ext uri="{FF2B5EF4-FFF2-40B4-BE49-F238E27FC236}">
                <a16:creationId xmlns:a16="http://schemas.microsoft.com/office/drawing/2014/main" id="{062DF113-0F5A-6547-B899-B0987C120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733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9" name="AutoShape 91">
            <a:extLst>
              <a:ext uri="{FF2B5EF4-FFF2-40B4-BE49-F238E27FC236}">
                <a16:creationId xmlns:a16="http://schemas.microsoft.com/office/drawing/2014/main" id="{61D947D9-70EC-B14E-ACDD-311332AE581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6294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2540" name="AutoShape 92">
            <a:extLst>
              <a:ext uri="{FF2B5EF4-FFF2-40B4-BE49-F238E27FC236}">
                <a16:creationId xmlns:a16="http://schemas.microsoft.com/office/drawing/2014/main" id="{F0B7AA5B-2DB4-E148-8A15-160E97C2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3733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1" name="AutoShape 93">
            <a:extLst>
              <a:ext uri="{FF2B5EF4-FFF2-40B4-BE49-F238E27FC236}">
                <a16:creationId xmlns:a16="http://schemas.microsoft.com/office/drawing/2014/main" id="{C8729263-9C4E-6140-AB50-21ADC494D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9624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4" name="AutoShape 96">
            <a:extLst>
              <a:ext uri="{FF2B5EF4-FFF2-40B4-BE49-F238E27FC236}">
                <a16:creationId xmlns:a16="http://schemas.microsoft.com/office/drawing/2014/main" id="{6FB84B56-B867-5844-9FE6-7BFE4E60A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4384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2547" name="AutoShape 99">
            <a:extLst>
              <a:ext uri="{FF2B5EF4-FFF2-40B4-BE49-F238E27FC236}">
                <a16:creationId xmlns:a16="http://schemas.microsoft.com/office/drawing/2014/main" id="{8D043B03-07F7-834B-B937-5CEF9EFB5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8" name="AutoShape 100">
            <a:extLst>
              <a:ext uri="{FF2B5EF4-FFF2-40B4-BE49-F238E27FC236}">
                <a16:creationId xmlns:a16="http://schemas.microsoft.com/office/drawing/2014/main" id="{98EA79CC-0248-6E40-A055-B41E358F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9" name="AutoShape 101">
            <a:extLst>
              <a:ext uri="{FF2B5EF4-FFF2-40B4-BE49-F238E27FC236}">
                <a16:creationId xmlns:a16="http://schemas.microsoft.com/office/drawing/2014/main" id="{7BE163FB-D66E-2446-9E90-D552AEFF8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0" name="AutoShape 102">
            <a:extLst>
              <a:ext uri="{FF2B5EF4-FFF2-40B4-BE49-F238E27FC236}">
                <a16:creationId xmlns:a16="http://schemas.microsoft.com/office/drawing/2014/main" id="{66399968-3EA7-9848-8071-A33163CF8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1" name="AutoShape 103">
            <a:extLst>
              <a:ext uri="{FF2B5EF4-FFF2-40B4-BE49-F238E27FC236}">
                <a16:creationId xmlns:a16="http://schemas.microsoft.com/office/drawing/2014/main" id="{974C9FFD-5C30-4540-9A26-21A850AC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20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2" name="AutoShape 104">
            <a:extLst>
              <a:ext uri="{FF2B5EF4-FFF2-40B4-BE49-F238E27FC236}">
                <a16:creationId xmlns:a16="http://schemas.microsoft.com/office/drawing/2014/main" id="{6CCBCCEF-DE0B-7441-B6B5-001519C70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24384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2553" name="AutoShape 105">
            <a:extLst>
              <a:ext uri="{FF2B5EF4-FFF2-40B4-BE49-F238E27FC236}">
                <a16:creationId xmlns:a16="http://schemas.microsoft.com/office/drawing/2014/main" id="{18B38B52-9D67-3B48-97C6-87BDE6F50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5" name="AutoShape 107">
            <a:extLst>
              <a:ext uri="{FF2B5EF4-FFF2-40B4-BE49-F238E27FC236}">
                <a16:creationId xmlns:a16="http://schemas.microsoft.com/office/drawing/2014/main" id="{83C51234-F58F-A448-94D0-27E15BF10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054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2557" name="AutoShape 109">
            <a:extLst>
              <a:ext uri="{FF2B5EF4-FFF2-40B4-BE49-F238E27FC236}">
                <a16:creationId xmlns:a16="http://schemas.microsoft.com/office/drawing/2014/main" id="{375867B3-A2A8-9B48-B61E-14652D2FC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58" name="AutoShape 110">
            <a:extLst>
              <a:ext uri="{FF2B5EF4-FFF2-40B4-BE49-F238E27FC236}">
                <a16:creationId xmlns:a16="http://schemas.microsoft.com/office/drawing/2014/main" id="{E581E33B-ECA4-1840-ADE7-38FF0A46D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59" name="AutoShape 111">
            <a:extLst>
              <a:ext uri="{FF2B5EF4-FFF2-40B4-BE49-F238E27FC236}">
                <a16:creationId xmlns:a16="http://schemas.microsoft.com/office/drawing/2014/main" id="{981002BE-16C2-FF4D-A447-8FFD51432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6248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0" name="AutoShape 112">
            <a:extLst>
              <a:ext uri="{FF2B5EF4-FFF2-40B4-BE49-F238E27FC236}">
                <a16:creationId xmlns:a16="http://schemas.microsoft.com/office/drawing/2014/main" id="{FD58081D-0709-8B45-9A8A-1411F291F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1" name="AutoShape 113">
            <a:extLst>
              <a:ext uri="{FF2B5EF4-FFF2-40B4-BE49-F238E27FC236}">
                <a16:creationId xmlns:a16="http://schemas.microsoft.com/office/drawing/2014/main" id="{4F66CA6A-A03D-9047-B3D6-76562BF8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2" name="AutoShape 114">
            <a:extLst>
              <a:ext uri="{FF2B5EF4-FFF2-40B4-BE49-F238E27FC236}">
                <a16:creationId xmlns:a16="http://schemas.microsoft.com/office/drawing/2014/main" id="{1699BC57-A373-2A49-8902-BCDF15254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594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3" name="AutoShape 115">
            <a:extLst>
              <a:ext uri="{FF2B5EF4-FFF2-40B4-BE49-F238E27FC236}">
                <a16:creationId xmlns:a16="http://schemas.microsoft.com/office/drawing/2014/main" id="{B4F46B0A-92AD-8847-8AF5-49CA3DB0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1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4" name="AutoShape 116">
            <a:extLst>
              <a:ext uri="{FF2B5EF4-FFF2-40B4-BE49-F238E27FC236}">
                <a16:creationId xmlns:a16="http://schemas.microsoft.com/office/drawing/2014/main" id="{5C1A6903-42AA-2849-B2A0-5EC623051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51816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2565" name="AutoShape 117">
            <a:extLst>
              <a:ext uri="{FF2B5EF4-FFF2-40B4-BE49-F238E27FC236}">
                <a16:creationId xmlns:a16="http://schemas.microsoft.com/office/drawing/2014/main" id="{4909740F-79FB-1245-8F3A-9881AD6EA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6" name="AutoShape 118">
            <a:extLst>
              <a:ext uri="{FF2B5EF4-FFF2-40B4-BE49-F238E27FC236}">
                <a16:creationId xmlns:a16="http://schemas.microsoft.com/office/drawing/2014/main" id="{CB3011FD-1BFD-374E-B5E3-44BD47992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7138" name="Group 120">
            <a:extLst>
              <a:ext uri="{FF2B5EF4-FFF2-40B4-BE49-F238E27FC236}">
                <a16:creationId xmlns:a16="http://schemas.microsoft.com/office/drawing/2014/main" id="{C549E00F-FC4B-CF46-8059-169EB8B0DF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232545" name="Rectangle 97">
              <a:extLst>
                <a:ext uri="{FF2B5EF4-FFF2-40B4-BE49-F238E27FC236}">
                  <a16:creationId xmlns:a16="http://schemas.microsoft.com/office/drawing/2014/main" id="{450DF3DC-0158-5545-8956-C74165A24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76" name="Text Box 28">
              <a:extLst>
                <a:ext uri="{FF2B5EF4-FFF2-40B4-BE49-F238E27FC236}">
                  <a16:creationId xmlns:a16="http://schemas.microsoft.com/office/drawing/2014/main" id="{F79FF56B-86F7-224A-86F5-A1A9E2590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232478" name="Text Box 30">
              <a:extLst>
                <a:ext uri="{FF2B5EF4-FFF2-40B4-BE49-F238E27FC236}">
                  <a16:creationId xmlns:a16="http://schemas.microsoft.com/office/drawing/2014/main" id="{AC0F7982-6838-EA45-8DDC-3C902FD43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232479" name="AutoShape 31">
              <a:extLst>
                <a:ext uri="{FF2B5EF4-FFF2-40B4-BE49-F238E27FC236}">
                  <a16:creationId xmlns:a16="http://schemas.microsoft.com/office/drawing/2014/main" id="{02A9E80D-17C5-AF41-B470-FC3345453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480" name="Text Box 32">
              <a:extLst>
                <a:ext uri="{FF2B5EF4-FFF2-40B4-BE49-F238E27FC236}">
                  <a16:creationId xmlns:a16="http://schemas.microsoft.com/office/drawing/2014/main" id="{EEBC00CD-C859-A14B-BF3F-899EBA2E6E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232490" name="AutoShape 42">
              <a:extLst>
                <a:ext uri="{FF2B5EF4-FFF2-40B4-BE49-F238E27FC236}">
                  <a16:creationId xmlns:a16="http://schemas.microsoft.com/office/drawing/2014/main" id="{F28123F4-4437-8444-A837-4B3C3F54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2567" name="AutoShape 119">
              <a:extLst>
                <a:ext uri="{FF2B5EF4-FFF2-40B4-BE49-F238E27FC236}">
                  <a16:creationId xmlns:a16="http://schemas.microsoft.com/office/drawing/2014/main" id="{47D27950-1E3D-E94D-83C0-1B040F634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32569" name="AutoShape 121">
            <a:extLst>
              <a:ext uri="{FF2B5EF4-FFF2-40B4-BE49-F238E27FC236}">
                <a16:creationId xmlns:a16="http://schemas.microsoft.com/office/drawing/2014/main" id="{84E40D2A-FDB5-0D46-A81C-D0A05EBBD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598FAC94-9857-F0F9-753D-6D7563E5AF92}"/>
              </a:ext>
            </a:extLst>
          </p:cNvPr>
          <p:cNvSpPr/>
          <p:nvPr/>
        </p:nvSpPr>
        <p:spPr>
          <a:xfrm>
            <a:off x="2438400" y="3200400"/>
            <a:ext cx="4038599" cy="1726395"/>
          </a:xfrm>
          <a:prstGeom prst="roundRect">
            <a:avLst/>
          </a:prstGeom>
          <a:solidFill>
            <a:schemeClr val="accent3">
              <a:lumMod val="6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/>
              <a:ea typeface="ＭＳ Ｐゴシック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DBE14C-E1E0-6DF0-CE7A-D6FAC6C4F25B}"/>
              </a:ext>
            </a:extLst>
          </p:cNvPr>
          <p:cNvSpPr txBox="1"/>
          <p:nvPr/>
        </p:nvSpPr>
        <p:spPr>
          <a:xfrm>
            <a:off x="3967587" y="3297725"/>
            <a:ext cx="11079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AS-219</a:t>
            </a:r>
          </a:p>
        </p:txBody>
      </p:sp>
    </p:spTree>
    <p:extLst>
      <p:ext uri="{BB962C8B-B14F-4D97-AF65-F5344CB8AC3E}">
        <p14:creationId xmlns:p14="http://schemas.microsoft.com/office/powerpoint/2010/main" val="305606595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2FFBE7-DDB6-79BF-9B9A-F1AF2E4D0D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Slide Number Placeholder 4">
            <a:extLst>
              <a:ext uri="{FF2B5EF4-FFF2-40B4-BE49-F238E27FC236}">
                <a16:creationId xmlns:a16="http://schemas.microsoft.com/office/drawing/2014/main" id="{F4828B0B-E67F-DAD0-40C3-2916F0291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D982C6-5259-0842-8CFD-06B27E53E3B3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2452" name="Rectangle 4">
            <a:extLst>
              <a:ext uri="{FF2B5EF4-FFF2-40B4-BE49-F238E27FC236}">
                <a16:creationId xmlns:a16="http://schemas.microsoft.com/office/drawing/2014/main" id="{E2661A20-6C82-F870-C335-F45EE4CF6C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Import Routes </a:t>
            </a:r>
          </a:p>
        </p:txBody>
      </p:sp>
      <p:sp>
        <p:nvSpPr>
          <p:cNvPr id="232468" name="Rectangle 20">
            <a:extLst>
              <a:ext uri="{FF2B5EF4-FFF2-40B4-BE49-F238E27FC236}">
                <a16:creationId xmlns:a16="http://schemas.microsoft.com/office/drawing/2014/main" id="{BE79C1C0-CD4C-72D8-2E51-8089F95EA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12" name="AutoShape 64">
            <a:extLst>
              <a:ext uri="{FF2B5EF4-FFF2-40B4-BE49-F238E27FC236}">
                <a16:creationId xmlns:a16="http://schemas.microsoft.com/office/drawing/2014/main" id="{554EB7F5-5208-287B-7D08-A9911ABEB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94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32" name="AutoShape 84">
            <a:extLst>
              <a:ext uri="{FF2B5EF4-FFF2-40B4-BE49-F238E27FC236}">
                <a16:creationId xmlns:a16="http://schemas.microsoft.com/office/drawing/2014/main" id="{8A8000C9-AAD0-EB7D-D250-2E9D81AF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5814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2534" name="AutoShape 86">
            <a:extLst>
              <a:ext uri="{FF2B5EF4-FFF2-40B4-BE49-F238E27FC236}">
                <a16:creationId xmlns:a16="http://schemas.microsoft.com/office/drawing/2014/main" id="{B26888B3-7ADC-8CF9-D5F8-FC7090661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41910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5" name="AutoShape 87">
            <a:extLst>
              <a:ext uri="{FF2B5EF4-FFF2-40B4-BE49-F238E27FC236}">
                <a16:creationId xmlns:a16="http://schemas.microsoft.com/office/drawing/2014/main" id="{799BF277-C00D-C9D7-FFEF-5EFCDACD8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114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6" name="AutoShape 88">
            <a:extLst>
              <a:ext uri="{FF2B5EF4-FFF2-40B4-BE49-F238E27FC236}">
                <a16:creationId xmlns:a16="http://schemas.microsoft.com/office/drawing/2014/main" id="{CF7CDCA7-44E2-E434-CF43-810D4C72F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038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7" name="AutoShape 89">
            <a:extLst>
              <a:ext uri="{FF2B5EF4-FFF2-40B4-BE49-F238E27FC236}">
                <a16:creationId xmlns:a16="http://schemas.microsoft.com/office/drawing/2014/main" id="{4D777201-C076-1053-D37F-FECAEEB52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8862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8" name="AutoShape 90">
            <a:extLst>
              <a:ext uri="{FF2B5EF4-FFF2-40B4-BE49-F238E27FC236}">
                <a16:creationId xmlns:a16="http://schemas.microsoft.com/office/drawing/2014/main" id="{882B8166-4F67-1AB0-70C0-D59E21994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733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39" name="AutoShape 91">
            <a:extLst>
              <a:ext uri="{FF2B5EF4-FFF2-40B4-BE49-F238E27FC236}">
                <a16:creationId xmlns:a16="http://schemas.microsoft.com/office/drawing/2014/main" id="{85312FCF-D80D-8BD5-731B-8FFFBFBEE09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6294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2540" name="AutoShape 92">
            <a:extLst>
              <a:ext uri="{FF2B5EF4-FFF2-40B4-BE49-F238E27FC236}">
                <a16:creationId xmlns:a16="http://schemas.microsoft.com/office/drawing/2014/main" id="{B3CAA6CD-33E5-25AB-75DC-BC98645B6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37338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1" name="AutoShape 93">
            <a:extLst>
              <a:ext uri="{FF2B5EF4-FFF2-40B4-BE49-F238E27FC236}">
                <a16:creationId xmlns:a16="http://schemas.microsoft.com/office/drawing/2014/main" id="{854D8FFC-04EF-AB28-2408-76D96F486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9624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4" name="AutoShape 96">
            <a:extLst>
              <a:ext uri="{FF2B5EF4-FFF2-40B4-BE49-F238E27FC236}">
                <a16:creationId xmlns:a16="http://schemas.microsoft.com/office/drawing/2014/main" id="{266FD269-C2AF-C650-C065-3BF5F8AC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4384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2547" name="AutoShape 99">
            <a:extLst>
              <a:ext uri="{FF2B5EF4-FFF2-40B4-BE49-F238E27FC236}">
                <a16:creationId xmlns:a16="http://schemas.microsoft.com/office/drawing/2014/main" id="{E9992154-A8E7-0E7C-76D5-BC2B6C84C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8" name="AutoShape 100">
            <a:extLst>
              <a:ext uri="{FF2B5EF4-FFF2-40B4-BE49-F238E27FC236}">
                <a16:creationId xmlns:a16="http://schemas.microsoft.com/office/drawing/2014/main" id="{6C573A24-451E-E199-84AD-27DDEC002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49" name="AutoShape 101">
            <a:extLst>
              <a:ext uri="{FF2B5EF4-FFF2-40B4-BE49-F238E27FC236}">
                <a16:creationId xmlns:a16="http://schemas.microsoft.com/office/drawing/2014/main" id="{CC598EAB-2C22-BC89-BCC6-36FB1CC21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0" name="AutoShape 102">
            <a:extLst>
              <a:ext uri="{FF2B5EF4-FFF2-40B4-BE49-F238E27FC236}">
                <a16:creationId xmlns:a16="http://schemas.microsoft.com/office/drawing/2014/main" id="{88745CF0-2EB6-630E-2B00-9B1C2919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1" name="AutoShape 103">
            <a:extLst>
              <a:ext uri="{FF2B5EF4-FFF2-40B4-BE49-F238E27FC236}">
                <a16:creationId xmlns:a16="http://schemas.microsoft.com/office/drawing/2014/main" id="{C7CC768C-91F0-FCCD-76C1-A1C71E56C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20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2" name="AutoShape 104">
            <a:extLst>
              <a:ext uri="{FF2B5EF4-FFF2-40B4-BE49-F238E27FC236}">
                <a16:creationId xmlns:a16="http://schemas.microsoft.com/office/drawing/2014/main" id="{BD1C656D-9B45-4559-0B68-DA3A059A6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24384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2553" name="AutoShape 105">
            <a:extLst>
              <a:ext uri="{FF2B5EF4-FFF2-40B4-BE49-F238E27FC236}">
                <a16:creationId xmlns:a16="http://schemas.microsoft.com/office/drawing/2014/main" id="{12A7C8F5-696E-DBE9-1CE8-0B66D6CF5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0574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2555" name="AutoShape 107">
            <a:extLst>
              <a:ext uri="{FF2B5EF4-FFF2-40B4-BE49-F238E27FC236}">
                <a16:creationId xmlns:a16="http://schemas.microsoft.com/office/drawing/2014/main" id="{2FFFFF2A-7BF3-3514-D0DC-299B850E5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054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2557" name="AutoShape 109">
            <a:extLst>
              <a:ext uri="{FF2B5EF4-FFF2-40B4-BE49-F238E27FC236}">
                <a16:creationId xmlns:a16="http://schemas.microsoft.com/office/drawing/2014/main" id="{C89B3526-CEDA-C743-5968-987C33081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58" name="AutoShape 110">
            <a:extLst>
              <a:ext uri="{FF2B5EF4-FFF2-40B4-BE49-F238E27FC236}">
                <a16:creationId xmlns:a16="http://schemas.microsoft.com/office/drawing/2014/main" id="{58234747-9643-905C-F22F-2AF622660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59" name="AutoShape 111">
            <a:extLst>
              <a:ext uri="{FF2B5EF4-FFF2-40B4-BE49-F238E27FC236}">
                <a16:creationId xmlns:a16="http://schemas.microsoft.com/office/drawing/2014/main" id="{871B3BA6-8239-D4AD-663E-28BA0182E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6248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0" name="AutoShape 112">
            <a:extLst>
              <a:ext uri="{FF2B5EF4-FFF2-40B4-BE49-F238E27FC236}">
                <a16:creationId xmlns:a16="http://schemas.microsoft.com/office/drawing/2014/main" id="{DF42E428-A1A1-916B-480A-5F8B2567A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1" name="AutoShape 113">
            <a:extLst>
              <a:ext uri="{FF2B5EF4-FFF2-40B4-BE49-F238E27FC236}">
                <a16:creationId xmlns:a16="http://schemas.microsoft.com/office/drawing/2014/main" id="{47B23477-4F06-1641-B2D7-2F8F7B3E0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2" name="AutoShape 114">
            <a:extLst>
              <a:ext uri="{FF2B5EF4-FFF2-40B4-BE49-F238E27FC236}">
                <a16:creationId xmlns:a16="http://schemas.microsoft.com/office/drawing/2014/main" id="{BCB5D1BD-E5E5-A017-B99E-350B931CE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594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3" name="AutoShape 115">
            <a:extLst>
              <a:ext uri="{FF2B5EF4-FFF2-40B4-BE49-F238E27FC236}">
                <a16:creationId xmlns:a16="http://schemas.microsoft.com/office/drawing/2014/main" id="{3A59171F-9F0A-00EF-8254-064A59CA1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1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4" name="AutoShape 116">
            <a:extLst>
              <a:ext uri="{FF2B5EF4-FFF2-40B4-BE49-F238E27FC236}">
                <a16:creationId xmlns:a16="http://schemas.microsoft.com/office/drawing/2014/main" id="{270A4DDE-25B7-115E-E73D-AE360D2FD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51816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2565" name="AutoShape 117">
            <a:extLst>
              <a:ext uri="{FF2B5EF4-FFF2-40B4-BE49-F238E27FC236}">
                <a16:creationId xmlns:a16="http://schemas.microsoft.com/office/drawing/2014/main" id="{5E4E52B5-1CCC-A496-83DA-8A014687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6" name="AutoShape 118">
            <a:extLst>
              <a:ext uri="{FF2B5EF4-FFF2-40B4-BE49-F238E27FC236}">
                <a16:creationId xmlns:a16="http://schemas.microsoft.com/office/drawing/2014/main" id="{18435D0E-1492-63A7-ACB6-7549F544C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2569" name="AutoShape 121">
            <a:extLst>
              <a:ext uri="{FF2B5EF4-FFF2-40B4-BE49-F238E27FC236}">
                <a16:creationId xmlns:a16="http://schemas.microsoft.com/office/drawing/2014/main" id="{6C9CE978-A1D7-88B9-E235-ACCAC2F3C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133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2" name="Group 120">
            <a:extLst>
              <a:ext uri="{FF2B5EF4-FFF2-40B4-BE49-F238E27FC236}">
                <a16:creationId xmlns:a16="http://schemas.microsoft.com/office/drawing/2014/main" id="{28B16643-27AB-E33F-774C-F2D54D5ED585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3" name="Rectangle 97">
              <a:extLst>
                <a:ext uri="{FF2B5EF4-FFF2-40B4-BE49-F238E27FC236}">
                  <a16:creationId xmlns:a16="http://schemas.microsoft.com/office/drawing/2014/main" id="{4A86DA33-370C-0043-6E70-72DFDB3D7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" name="Text Box 28">
              <a:extLst>
                <a:ext uri="{FF2B5EF4-FFF2-40B4-BE49-F238E27FC236}">
                  <a16:creationId xmlns:a16="http://schemas.microsoft.com/office/drawing/2014/main" id="{44185991-0EE0-DB73-2718-A22837C02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5" name="Text Box 30">
              <a:extLst>
                <a:ext uri="{FF2B5EF4-FFF2-40B4-BE49-F238E27FC236}">
                  <a16:creationId xmlns:a16="http://schemas.microsoft.com/office/drawing/2014/main" id="{FCD3F866-F23D-37C4-403F-BC805F5BC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6" name="AutoShape 31">
              <a:extLst>
                <a:ext uri="{FF2B5EF4-FFF2-40B4-BE49-F238E27FC236}">
                  <a16:creationId xmlns:a16="http://schemas.microsoft.com/office/drawing/2014/main" id="{18797A20-88AB-1A14-A7F8-C89EA42D6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7" name="Text Box 32">
              <a:extLst>
                <a:ext uri="{FF2B5EF4-FFF2-40B4-BE49-F238E27FC236}">
                  <a16:creationId xmlns:a16="http://schemas.microsoft.com/office/drawing/2014/main" id="{E3F1F73D-3A56-E36D-30D0-78439CD40E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8" name="AutoShape 42">
              <a:extLst>
                <a:ext uri="{FF2B5EF4-FFF2-40B4-BE49-F238E27FC236}">
                  <a16:creationId xmlns:a16="http://schemas.microsoft.com/office/drawing/2014/main" id="{2ECFF1AE-2BF3-8171-E902-E53D117E2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9" name="AutoShape 119">
              <a:extLst>
                <a:ext uri="{FF2B5EF4-FFF2-40B4-BE49-F238E27FC236}">
                  <a16:creationId xmlns:a16="http://schemas.microsoft.com/office/drawing/2014/main" id="{25F87CC9-9497-3022-C53A-B4CEF4F2E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" name="Group 83">
            <a:extLst>
              <a:ext uri="{FF2B5EF4-FFF2-40B4-BE49-F238E27FC236}">
                <a16:creationId xmlns:a16="http://schemas.microsoft.com/office/drawing/2014/main" id="{11168524-46F5-5A85-7DAE-E13831213C10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11" name="AutoShape 3">
              <a:extLst>
                <a:ext uri="{FF2B5EF4-FFF2-40B4-BE49-F238E27FC236}">
                  <a16:creationId xmlns:a16="http://schemas.microsoft.com/office/drawing/2014/main" id="{DB061934-999B-ED0A-3C2E-A7247EC88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2" name="AutoShape 27">
              <a:extLst>
                <a:ext uri="{FF2B5EF4-FFF2-40B4-BE49-F238E27FC236}">
                  <a16:creationId xmlns:a16="http://schemas.microsoft.com/office/drawing/2014/main" id="{72171CBD-D496-1B19-90F2-93077E025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3" name="AutoShape 34">
              <a:extLst>
                <a:ext uri="{FF2B5EF4-FFF2-40B4-BE49-F238E27FC236}">
                  <a16:creationId xmlns:a16="http://schemas.microsoft.com/office/drawing/2014/main" id="{21E225C8-47E4-2AAE-78B4-5BC468C1D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4" name="AutoShape 35">
              <a:extLst>
                <a:ext uri="{FF2B5EF4-FFF2-40B4-BE49-F238E27FC236}">
                  <a16:creationId xmlns:a16="http://schemas.microsoft.com/office/drawing/2014/main" id="{499ABDCC-ACA7-A83A-FF13-BE4F2625A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5" name="AutoShape 36">
              <a:extLst>
                <a:ext uri="{FF2B5EF4-FFF2-40B4-BE49-F238E27FC236}">
                  <a16:creationId xmlns:a16="http://schemas.microsoft.com/office/drawing/2014/main" id="{8D8E1413-328D-9755-C365-2F37C1B6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6" name="AutoShape 37">
              <a:extLst>
                <a:ext uri="{FF2B5EF4-FFF2-40B4-BE49-F238E27FC236}">
                  <a16:creationId xmlns:a16="http://schemas.microsoft.com/office/drawing/2014/main" id="{E6FB885A-32C7-B434-2ABF-AD55B05B7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7" name="AutoShape 38">
              <a:extLst>
                <a:ext uri="{FF2B5EF4-FFF2-40B4-BE49-F238E27FC236}">
                  <a16:creationId xmlns:a16="http://schemas.microsoft.com/office/drawing/2014/main" id="{C17A377C-5FBC-57FB-84EE-A0E9AE75F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8" name="AutoShape 39">
              <a:extLst>
                <a:ext uri="{FF2B5EF4-FFF2-40B4-BE49-F238E27FC236}">
                  <a16:creationId xmlns:a16="http://schemas.microsoft.com/office/drawing/2014/main" id="{4992816F-64DD-7735-74A5-ECF82341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9" name="AutoShape 40">
              <a:extLst>
                <a:ext uri="{FF2B5EF4-FFF2-40B4-BE49-F238E27FC236}">
                  <a16:creationId xmlns:a16="http://schemas.microsoft.com/office/drawing/2014/main" id="{FA35C03D-1115-058B-069C-7CC405349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0" name="AutoShape 41">
              <a:extLst>
                <a:ext uri="{FF2B5EF4-FFF2-40B4-BE49-F238E27FC236}">
                  <a16:creationId xmlns:a16="http://schemas.microsoft.com/office/drawing/2014/main" id="{2EB80E2D-AD84-6E0E-9074-891A79445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1" name="AutoShape 43">
              <a:extLst>
                <a:ext uri="{FF2B5EF4-FFF2-40B4-BE49-F238E27FC236}">
                  <a16:creationId xmlns:a16="http://schemas.microsoft.com/office/drawing/2014/main" id="{6FCDB017-4B31-CA36-A6B3-5DA6715F5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2" name="AutoShape 44">
              <a:extLst>
                <a:ext uri="{FF2B5EF4-FFF2-40B4-BE49-F238E27FC236}">
                  <a16:creationId xmlns:a16="http://schemas.microsoft.com/office/drawing/2014/main" id="{FD9953AB-EC8B-9B99-07B7-1F99DDC09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" name="AutoShape 45">
              <a:extLst>
                <a:ext uri="{FF2B5EF4-FFF2-40B4-BE49-F238E27FC236}">
                  <a16:creationId xmlns:a16="http://schemas.microsoft.com/office/drawing/2014/main" id="{FEB9CBDD-3A5A-F496-84DE-446BBE6F5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4" name="AutoShape 47">
              <a:extLst>
                <a:ext uri="{FF2B5EF4-FFF2-40B4-BE49-F238E27FC236}">
                  <a16:creationId xmlns:a16="http://schemas.microsoft.com/office/drawing/2014/main" id="{492A722F-F3B9-22CA-3588-EF57F5766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5" name="AutoShape 48">
              <a:extLst>
                <a:ext uri="{FF2B5EF4-FFF2-40B4-BE49-F238E27FC236}">
                  <a16:creationId xmlns:a16="http://schemas.microsoft.com/office/drawing/2014/main" id="{051447C5-DA5C-6FDF-51A7-4F1E7B947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6" name="AutoShape 49">
              <a:extLst>
                <a:ext uri="{FF2B5EF4-FFF2-40B4-BE49-F238E27FC236}">
                  <a16:creationId xmlns:a16="http://schemas.microsoft.com/office/drawing/2014/main" id="{1D91D1BB-DA9A-E8E0-6CD3-31B5318E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7" name="AutoShape 50">
              <a:extLst>
                <a:ext uri="{FF2B5EF4-FFF2-40B4-BE49-F238E27FC236}">
                  <a16:creationId xmlns:a16="http://schemas.microsoft.com/office/drawing/2014/main" id="{137DA10F-18A0-0CCE-9043-421F1889A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8" name="AutoShape 51">
              <a:extLst>
                <a:ext uri="{FF2B5EF4-FFF2-40B4-BE49-F238E27FC236}">
                  <a16:creationId xmlns:a16="http://schemas.microsoft.com/office/drawing/2014/main" id="{52D010F0-C828-4C3E-4D9C-78499C8D4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9" name="AutoShape 73">
              <a:extLst>
                <a:ext uri="{FF2B5EF4-FFF2-40B4-BE49-F238E27FC236}">
                  <a16:creationId xmlns:a16="http://schemas.microsoft.com/office/drawing/2014/main" id="{6576892D-CEAB-A7A1-CB28-1AEAAA95B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AutoShape 74">
              <a:extLst>
                <a:ext uri="{FF2B5EF4-FFF2-40B4-BE49-F238E27FC236}">
                  <a16:creationId xmlns:a16="http://schemas.microsoft.com/office/drawing/2014/main" id="{E2D203A5-6E38-C11D-D0E4-ED35768B2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AutoShape 75">
              <a:extLst>
                <a:ext uri="{FF2B5EF4-FFF2-40B4-BE49-F238E27FC236}">
                  <a16:creationId xmlns:a16="http://schemas.microsoft.com/office/drawing/2014/main" id="{3E56B588-B9C6-7631-8D0C-C9F608842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AutoShape 76">
              <a:extLst>
                <a:ext uri="{FF2B5EF4-FFF2-40B4-BE49-F238E27FC236}">
                  <a16:creationId xmlns:a16="http://schemas.microsoft.com/office/drawing/2014/main" id="{01F0A4DC-4542-1ABF-D692-9E1BEC1AC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77">
              <a:extLst>
                <a:ext uri="{FF2B5EF4-FFF2-40B4-BE49-F238E27FC236}">
                  <a16:creationId xmlns:a16="http://schemas.microsoft.com/office/drawing/2014/main" id="{250C8962-7D8E-F0A6-5ADB-B6B7E9F43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AutoShape 78">
              <a:extLst>
                <a:ext uri="{FF2B5EF4-FFF2-40B4-BE49-F238E27FC236}">
                  <a16:creationId xmlns:a16="http://schemas.microsoft.com/office/drawing/2014/main" id="{9432AD3C-0A77-285B-5C51-9B666500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AutoShape 79">
              <a:extLst>
                <a:ext uri="{FF2B5EF4-FFF2-40B4-BE49-F238E27FC236}">
                  <a16:creationId xmlns:a16="http://schemas.microsoft.com/office/drawing/2014/main" id="{9E020CC8-8B63-B7AD-459D-0389E37B2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AutoShape 80">
              <a:extLst>
                <a:ext uri="{FF2B5EF4-FFF2-40B4-BE49-F238E27FC236}">
                  <a16:creationId xmlns:a16="http://schemas.microsoft.com/office/drawing/2014/main" id="{2D1CA6A3-E851-8FC8-F7D5-B9BBAE929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AutoShape 81">
              <a:extLst>
                <a:ext uri="{FF2B5EF4-FFF2-40B4-BE49-F238E27FC236}">
                  <a16:creationId xmlns:a16="http://schemas.microsoft.com/office/drawing/2014/main" id="{5F83FC4F-8A67-30BB-0012-94AFB7F5A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" name="AutoShape 82">
              <a:extLst>
                <a:ext uri="{FF2B5EF4-FFF2-40B4-BE49-F238E27FC236}">
                  <a16:creationId xmlns:a16="http://schemas.microsoft.com/office/drawing/2014/main" id="{6B51C18E-4994-F942-DE6F-51D41C24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073080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89D5619A-B248-0D4E-8EE1-0B88B5011D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A79647-1C19-A844-996F-2219967CFDC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3A945D69-1C09-9844-9ABF-BF5D1F23A7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Export Routes </a:t>
            </a:r>
          </a:p>
        </p:txBody>
      </p:sp>
      <p:sp>
        <p:nvSpPr>
          <p:cNvPr id="234499" name="Rectangle 3">
            <a:extLst>
              <a:ext uri="{FF2B5EF4-FFF2-40B4-BE49-F238E27FC236}">
                <a16:creationId xmlns:a16="http://schemas.microsoft.com/office/drawing/2014/main" id="{9276F076-FF63-8847-A7E9-E20C34829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36" name="AutoShape 40">
            <a:extLst>
              <a:ext uri="{FF2B5EF4-FFF2-40B4-BE49-F238E27FC236}">
                <a16:creationId xmlns:a16="http://schemas.microsoft.com/office/drawing/2014/main" id="{8F8D78C4-7AAE-D545-AF58-84FB84ACA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2" name="AutoShape 46">
            <a:extLst>
              <a:ext uri="{FF2B5EF4-FFF2-40B4-BE49-F238E27FC236}">
                <a16:creationId xmlns:a16="http://schemas.microsoft.com/office/drawing/2014/main" id="{1879DD54-3D12-A941-8254-D7501AEC2F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478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5" name="AutoShape 49">
            <a:extLst>
              <a:ext uri="{FF2B5EF4-FFF2-40B4-BE49-F238E27FC236}">
                <a16:creationId xmlns:a16="http://schemas.microsoft.com/office/drawing/2014/main" id="{9BDC97E9-1078-8441-84AB-99A1060C4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1" name="AutoShape 55">
            <a:extLst>
              <a:ext uri="{FF2B5EF4-FFF2-40B4-BE49-F238E27FC236}">
                <a16:creationId xmlns:a16="http://schemas.microsoft.com/office/drawing/2014/main" id="{2074A637-BE15-7C45-A6BE-0AA1E7EB2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0292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3" name="AutoShape 57">
            <a:extLst>
              <a:ext uri="{FF2B5EF4-FFF2-40B4-BE49-F238E27FC236}">
                <a16:creationId xmlns:a16="http://schemas.microsoft.com/office/drawing/2014/main" id="{9F937543-CD71-F241-8AC6-35060F7A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1" name="AutoShape 65">
            <a:extLst>
              <a:ext uri="{FF2B5EF4-FFF2-40B4-BE49-F238E27FC236}">
                <a16:creationId xmlns:a16="http://schemas.microsoft.com/office/drawing/2014/main" id="{A6116CCB-E985-C143-B3FB-CF77C8999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6" name="Text Box 70">
            <a:extLst>
              <a:ext uri="{FF2B5EF4-FFF2-40B4-BE49-F238E27FC236}">
                <a16:creationId xmlns:a16="http://schemas.microsoft.com/office/drawing/2014/main" id="{A1050E60-E2FD-214A-8742-BCF310C87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1295400"/>
            <a:ext cx="1751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 route</a:t>
            </a:r>
          </a:p>
        </p:txBody>
      </p:sp>
      <p:sp>
        <p:nvSpPr>
          <p:cNvPr id="234567" name="AutoShape 71">
            <a:extLst>
              <a:ext uri="{FF2B5EF4-FFF2-40B4-BE49-F238E27FC236}">
                <a16:creationId xmlns:a16="http://schemas.microsoft.com/office/drawing/2014/main" id="{51AE4088-C5CB-3441-8702-BC8109B85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1371600"/>
            <a:ext cx="228600" cy="228600"/>
          </a:xfrm>
          <a:prstGeom prst="smileyFace">
            <a:avLst>
              <a:gd name="adj" fmla="val 4653"/>
            </a:avLst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68" name="Text Box 72">
            <a:extLst>
              <a:ext uri="{FF2B5EF4-FFF2-40B4-BE49-F238E27FC236}">
                <a16:creationId xmlns:a16="http://schemas.microsoft.com/office/drawing/2014/main" id="{0912991E-99B7-914E-A9F9-FF82D240D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295400"/>
            <a:ext cx="1885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route</a:t>
            </a:r>
          </a:p>
        </p:txBody>
      </p:sp>
      <p:sp>
        <p:nvSpPr>
          <p:cNvPr id="234569" name="AutoShape 73">
            <a:extLst>
              <a:ext uri="{FF2B5EF4-FFF2-40B4-BE49-F238E27FC236}">
                <a16:creationId xmlns:a16="http://schemas.microsoft.com/office/drawing/2014/main" id="{8D615E56-9D06-9545-B363-490E063C1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371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0" name="Text Box 74">
            <a:extLst>
              <a:ext uri="{FF2B5EF4-FFF2-40B4-BE49-F238E27FC236}">
                <a16:creationId xmlns:a16="http://schemas.microsoft.com/office/drawing/2014/main" id="{A71AF47C-0891-3548-A988-35D5BB012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295400"/>
            <a:ext cx="1333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 route</a:t>
            </a:r>
          </a:p>
        </p:txBody>
      </p:sp>
      <p:sp>
        <p:nvSpPr>
          <p:cNvPr id="234571" name="AutoShape 75">
            <a:extLst>
              <a:ext uri="{FF2B5EF4-FFF2-40B4-BE49-F238E27FC236}">
                <a16:creationId xmlns:a16="http://schemas.microsoft.com/office/drawing/2014/main" id="{192634DB-704D-7848-B4EB-39F557B2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2" name="Text Box 76">
            <a:extLst>
              <a:ext uri="{FF2B5EF4-FFF2-40B4-BE49-F238E27FC236}">
                <a16:creationId xmlns:a16="http://schemas.microsoft.com/office/drawing/2014/main" id="{EB164E0E-70A9-D04D-A8BF-3AF1F8BBF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295400"/>
            <a:ext cx="1209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route</a:t>
            </a:r>
          </a:p>
        </p:txBody>
      </p:sp>
      <p:sp>
        <p:nvSpPr>
          <p:cNvPr id="234573" name="AutoShape 77">
            <a:extLst>
              <a:ext uri="{FF2B5EF4-FFF2-40B4-BE49-F238E27FC236}">
                <a16:creationId xmlns:a16="http://schemas.microsoft.com/office/drawing/2014/main" id="{6F362F1D-EAAA-414B-A0E5-D71A9BA69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1371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213" name="Group 106">
            <a:extLst>
              <a:ext uri="{FF2B5EF4-FFF2-40B4-BE49-F238E27FC236}">
                <a16:creationId xmlns:a16="http://schemas.microsoft.com/office/drawing/2014/main" id="{4FA5D62B-FA16-B841-B9ED-516ACDE01D9B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5029200"/>
            <a:ext cx="1524000" cy="1524000"/>
            <a:chOff x="4512" y="3168"/>
            <a:chExt cx="960" cy="960"/>
          </a:xfrm>
        </p:grpSpPr>
        <p:sp>
          <p:nvSpPr>
            <p:cNvPr id="234596" name="Rectangle 100">
              <a:extLst>
                <a:ext uri="{FF2B5EF4-FFF2-40B4-BE49-F238E27FC236}">
                  <a16:creationId xmlns:a16="http://schemas.microsoft.com/office/drawing/2014/main" id="{636E59D0-DACC-774A-989D-C2BA6F1C4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960" cy="96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34598" name="Text Box 102">
              <a:extLst>
                <a:ext uri="{FF2B5EF4-FFF2-40B4-BE49-F238E27FC236}">
                  <a16:creationId xmlns:a16="http://schemas.microsoft.com/office/drawing/2014/main" id="{26520807-795F-B241-A3E3-661280394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6" y="3456"/>
              <a:ext cx="542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filters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block </a:t>
              </a:r>
            </a:p>
          </p:txBody>
        </p:sp>
        <p:sp>
          <p:nvSpPr>
            <p:cNvPr id="234599" name="Freeform 103">
              <a:extLst>
                <a:ext uri="{FF2B5EF4-FFF2-40B4-BE49-F238E27FC236}">
                  <a16:creationId xmlns:a16="http://schemas.microsoft.com/office/drawing/2014/main" id="{78D38C6A-921E-3544-BB7B-0B0E84EA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216"/>
              <a:ext cx="681" cy="183"/>
            </a:xfrm>
            <a:custGeom>
              <a:avLst/>
              <a:gdLst>
                <a:gd name="T0" fmla="*/ 0 w 681"/>
                <a:gd name="T1" fmla="*/ 88 h 183"/>
                <a:gd name="T2" fmla="*/ 79 w 681"/>
                <a:gd name="T3" fmla="*/ 18 h 183"/>
                <a:gd name="T4" fmla="*/ 96 w 681"/>
                <a:gd name="T5" fmla="*/ 44 h 183"/>
                <a:gd name="T6" fmla="*/ 105 w 681"/>
                <a:gd name="T7" fmla="*/ 105 h 183"/>
                <a:gd name="T8" fmla="*/ 140 w 681"/>
                <a:gd name="T9" fmla="*/ 96 h 183"/>
                <a:gd name="T10" fmla="*/ 148 w 681"/>
                <a:gd name="T11" fmla="*/ 70 h 183"/>
                <a:gd name="T12" fmla="*/ 157 w 681"/>
                <a:gd name="T13" fmla="*/ 35 h 183"/>
                <a:gd name="T14" fmla="*/ 183 w 681"/>
                <a:gd name="T15" fmla="*/ 53 h 183"/>
                <a:gd name="T16" fmla="*/ 236 w 681"/>
                <a:gd name="T17" fmla="*/ 131 h 183"/>
                <a:gd name="T18" fmla="*/ 279 w 681"/>
                <a:gd name="T19" fmla="*/ 27 h 183"/>
                <a:gd name="T20" fmla="*/ 332 w 681"/>
                <a:gd name="T21" fmla="*/ 149 h 183"/>
                <a:gd name="T22" fmla="*/ 401 w 681"/>
                <a:gd name="T23" fmla="*/ 79 h 183"/>
                <a:gd name="T24" fmla="*/ 419 w 681"/>
                <a:gd name="T25" fmla="*/ 114 h 183"/>
                <a:gd name="T26" fmla="*/ 436 w 681"/>
                <a:gd name="T27" fmla="*/ 140 h 183"/>
                <a:gd name="T28" fmla="*/ 445 w 681"/>
                <a:gd name="T29" fmla="*/ 114 h 183"/>
                <a:gd name="T30" fmla="*/ 480 w 681"/>
                <a:gd name="T31" fmla="*/ 61 h 183"/>
                <a:gd name="T32" fmla="*/ 489 w 681"/>
                <a:gd name="T33" fmla="*/ 166 h 183"/>
                <a:gd name="T34" fmla="*/ 550 w 681"/>
                <a:gd name="T35" fmla="*/ 70 h 183"/>
                <a:gd name="T36" fmla="*/ 559 w 681"/>
                <a:gd name="T37" fmla="*/ 96 h 183"/>
                <a:gd name="T38" fmla="*/ 567 w 681"/>
                <a:gd name="T39" fmla="*/ 123 h 183"/>
                <a:gd name="T40" fmla="*/ 585 w 681"/>
                <a:gd name="T41" fmla="*/ 96 h 183"/>
                <a:gd name="T42" fmla="*/ 611 w 681"/>
                <a:gd name="T43" fmla="*/ 61 h 183"/>
                <a:gd name="T44" fmla="*/ 620 w 681"/>
                <a:gd name="T45" fmla="*/ 114 h 183"/>
                <a:gd name="T46" fmla="*/ 646 w 681"/>
                <a:gd name="T47" fmla="*/ 61 h 183"/>
                <a:gd name="T48" fmla="*/ 672 w 681"/>
                <a:gd name="T49" fmla="*/ 27 h 183"/>
                <a:gd name="T50" fmla="*/ 681 w 681"/>
                <a:gd name="T51" fmla="*/ 0 h 1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1" h="183">
                  <a:moveTo>
                    <a:pt x="0" y="88"/>
                  </a:moveTo>
                  <a:cubicBezTo>
                    <a:pt x="54" y="34"/>
                    <a:pt x="27" y="56"/>
                    <a:pt x="79" y="18"/>
                  </a:cubicBezTo>
                  <a:cubicBezTo>
                    <a:pt x="85" y="27"/>
                    <a:pt x="93" y="34"/>
                    <a:pt x="96" y="44"/>
                  </a:cubicBezTo>
                  <a:cubicBezTo>
                    <a:pt x="102" y="64"/>
                    <a:pt x="92" y="89"/>
                    <a:pt x="105" y="105"/>
                  </a:cubicBezTo>
                  <a:cubicBezTo>
                    <a:pt x="113" y="114"/>
                    <a:pt x="128" y="99"/>
                    <a:pt x="140" y="96"/>
                  </a:cubicBezTo>
                  <a:cubicBezTo>
                    <a:pt x="143" y="87"/>
                    <a:pt x="146" y="79"/>
                    <a:pt x="148" y="70"/>
                  </a:cubicBezTo>
                  <a:cubicBezTo>
                    <a:pt x="151" y="58"/>
                    <a:pt x="146" y="40"/>
                    <a:pt x="157" y="35"/>
                  </a:cubicBezTo>
                  <a:cubicBezTo>
                    <a:pt x="166" y="30"/>
                    <a:pt x="174" y="47"/>
                    <a:pt x="183" y="53"/>
                  </a:cubicBezTo>
                  <a:cubicBezTo>
                    <a:pt x="194" y="107"/>
                    <a:pt x="181" y="118"/>
                    <a:pt x="236" y="131"/>
                  </a:cubicBezTo>
                  <a:cubicBezTo>
                    <a:pt x="273" y="94"/>
                    <a:pt x="265" y="74"/>
                    <a:pt x="279" y="27"/>
                  </a:cubicBezTo>
                  <a:cubicBezTo>
                    <a:pt x="313" y="61"/>
                    <a:pt x="320" y="103"/>
                    <a:pt x="332" y="149"/>
                  </a:cubicBezTo>
                  <a:cubicBezTo>
                    <a:pt x="362" y="129"/>
                    <a:pt x="381" y="109"/>
                    <a:pt x="401" y="79"/>
                  </a:cubicBezTo>
                  <a:cubicBezTo>
                    <a:pt x="407" y="91"/>
                    <a:pt x="412" y="103"/>
                    <a:pt x="419" y="114"/>
                  </a:cubicBezTo>
                  <a:cubicBezTo>
                    <a:pt x="424" y="123"/>
                    <a:pt x="426" y="140"/>
                    <a:pt x="436" y="140"/>
                  </a:cubicBezTo>
                  <a:cubicBezTo>
                    <a:pt x="445" y="140"/>
                    <a:pt x="441" y="122"/>
                    <a:pt x="445" y="114"/>
                  </a:cubicBezTo>
                  <a:cubicBezTo>
                    <a:pt x="455" y="96"/>
                    <a:pt x="480" y="61"/>
                    <a:pt x="480" y="61"/>
                  </a:cubicBezTo>
                  <a:cubicBezTo>
                    <a:pt x="483" y="96"/>
                    <a:pt x="469" y="137"/>
                    <a:pt x="489" y="166"/>
                  </a:cubicBezTo>
                  <a:cubicBezTo>
                    <a:pt x="501" y="183"/>
                    <a:pt x="547" y="78"/>
                    <a:pt x="550" y="70"/>
                  </a:cubicBezTo>
                  <a:cubicBezTo>
                    <a:pt x="553" y="79"/>
                    <a:pt x="556" y="87"/>
                    <a:pt x="559" y="96"/>
                  </a:cubicBezTo>
                  <a:cubicBezTo>
                    <a:pt x="562" y="105"/>
                    <a:pt x="558" y="123"/>
                    <a:pt x="567" y="123"/>
                  </a:cubicBezTo>
                  <a:cubicBezTo>
                    <a:pt x="578" y="123"/>
                    <a:pt x="579" y="105"/>
                    <a:pt x="585" y="96"/>
                  </a:cubicBezTo>
                  <a:cubicBezTo>
                    <a:pt x="593" y="84"/>
                    <a:pt x="602" y="73"/>
                    <a:pt x="611" y="61"/>
                  </a:cubicBezTo>
                  <a:cubicBezTo>
                    <a:pt x="614" y="79"/>
                    <a:pt x="602" y="114"/>
                    <a:pt x="620" y="114"/>
                  </a:cubicBezTo>
                  <a:cubicBezTo>
                    <a:pt x="640" y="114"/>
                    <a:pt x="636" y="78"/>
                    <a:pt x="646" y="61"/>
                  </a:cubicBezTo>
                  <a:cubicBezTo>
                    <a:pt x="653" y="49"/>
                    <a:pt x="663" y="38"/>
                    <a:pt x="672" y="27"/>
                  </a:cubicBezTo>
                  <a:cubicBezTo>
                    <a:pt x="675" y="18"/>
                    <a:pt x="681" y="0"/>
                    <a:pt x="681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600" name="AutoShape 104">
              <a:extLst>
                <a:ext uri="{FF2B5EF4-FFF2-40B4-BE49-F238E27FC236}">
                  <a16:creationId xmlns:a16="http://schemas.microsoft.com/office/drawing/2014/main" id="{C221258F-FD49-1E4E-AD1C-D36E1E9D5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388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4601" name="AutoShape 105">
              <a:extLst>
                <a:ext uri="{FF2B5EF4-FFF2-40B4-BE49-F238E27FC236}">
                  <a16:creationId xmlns:a16="http://schemas.microsoft.com/office/drawing/2014/main" id="{FCC7008C-FEA0-BF44-94C0-B8D81B45F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8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D54750C-A0B3-D3DB-7089-EECCD79A315D}"/>
              </a:ext>
            </a:extLst>
          </p:cNvPr>
          <p:cNvSpPr txBox="1"/>
          <p:nvPr/>
        </p:nvSpPr>
        <p:spPr>
          <a:xfrm>
            <a:off x="3076866" y="1997071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3A4832E-29AA-776A-BEE9-284CEC672CBB}"/>
              </a:ext>
            </a:extLst>
          </p:cNvPr>
          <p:cNvSpPr txBox="1"/>
          <p:nvPr/>
        </p:nvSpPr>
        <p:spPr>
          <a:xfrm>
            <a:off x="5322404" y="2012950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A74BAC-7666-2E25-A7CF-289AB753EA98}"/>
              </a:ext>
            </a:extLst>
          </p:cNvPr>
          <p:cNvSpPr txBox="1"/>
          <p:nvPr/>
        </p:nvSpPr>
        <p:spPr>
          <a:xfrm>
            <a:off x="7467600" y="3776990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76F464-9113-C464-F019-5F565E61D8BA}"/>
              </a:ext>
            </a:extLst>
          </p:cNvPr>
          <p:cNvSpPr txBox="1"/>
          <p:nvPr/>
        </p:nvSpPr>
        <p:spPr>
          <a:xfrm>
            <a:off x="943266" y="3806807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2D4BB1-0D8A-C8AF-30FB-66B2CEC07E75}"/>
              </a:ext>
            </a:extLst>
          </p:cNvPr>
          <p:cNvSpPr txBox="1"/>
          <p:nvPr/>
        </p:nvSpPr>
        <p:spPr>
          <a:xfrm>
            <a:off x="3142881" y="5789936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FA55BB-D4F0-4D48-FE1A-47E404BD3966}"/>
              </a:ext>
            </a:extLst>
          </p:cNvPr>
          <p:cNvSpPr txBox="1"/>
          <p:nvPr/>
        </p:nvSpPr>
        <p:spPr>
          <a:xfrm>
            <a:off x="5388419" y="5805815"/>
            <a:ext cx="399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grpSp>
        <p:nvGrpSpPr>
          <p:cNvPr id="8" name="Group 83">
            <a:extLst>
              <a:ext uri="{FF2B5EF4-FFF2-40B4-BE49-F238E27FC236}">
                <a16:creationId xmlns:a16="http://schemas.microsoft.com/office/drawing/2014/main" id="{C521456B-B4DF-7FD5-C19C-9A8C66DF008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9" name="AutoShape 3">
              <a:extLst>
                <a:ext uri="{FF2B5EF4-FFF2-40B4-BE49-F238E27FC236}">
                  <a16:creationId xmlns:a16="http://schemas.microsoft.com/office/drawing/2014/main" id="{1990EF88-F917-781D-D08C-24B4416F0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0" name="AutoShape 27">
              <a:extLst>
                <a:ext uri="{FF2B5EF4-FFF2-40B4-BE49-F238E27FC236}">
                  <a16:creationId xmlns:a16="http://schemas.microsoft.com/office/drawing/2014/main" id="{3AAD0A41-371F-5479-706D-81E909A27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1" name="AutoShape 34">
              <a:extLst>
                <a:ext uri="{FF2B5EF4-FFF2-40B4-BE49-F238E27FC236}">
                  <a16:creationId xmlns:a16="http://schemas.microsoft.com/office/drawing/2014/main" id="{D1052941-8EC1-9007-59CC-D339CEBE7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2" name="AutoShape 35">
              <a:extLst>
                <a:ext uri="{FF2B5EF4-FFF2-40B4-BE49-F238E27FC236}">
                  <a16:creationId xmlns:a16="http://schemas.microsoft.com/office/drawing/2014/main" id="{83180ED5-6B6E-A73A-E327-AF7BC3A34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3" name="AutoShape 36">
              <a:extLst>
                <a:ext uri="{FF2B5EF4-FFF2-40B4-BE49-F238E27FC236}">
                  <a16:creationId xmlns:a16="http://schemas.microsoft.com/office/drawing/2014/main" id="{B320CD5B-6E1E-6CC4-75EC-886716BB8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4" name="AutoShape 37">
              <a:extLst>
                <a:ext uri="{FF2B5EF4-FFF2-40B4-BE49-F238E27FC236}">
                  <a16:creationId xmlns:a16="http://schemas.microsoft.com/office/drawing/2014/main" id="{1D09672B-E32D-0DA7-34FE-903ADDC80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5" name="AutoShape 38">
              <a:extLst>
                <a:ext uri="{FF2B5EF4-FFF2-40B4-BE49-F238E27FC236}">
                  <a16:creationId xmlns:a16="http://schemas.microsoft.com/office/drawing/2014/main" id="{17A87B79-D0BB-A5C4-B9F6-A732501B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6" name="AutoShape 39">
              <a:extLst>
                <a:ext uri="{FF2B5EF4-FFF2-40B4-BE49-F238E27FC236}">
                  <a16:creationId xmlns:a16="http://schemas.microsoft.com/office/drawing/2014/main" id="{EC549525-EC52-0821-BABF-1E735884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7" name="AutoShape 40">
              <a:extLst>
                <a:ext uri="{FF2B5EF4-FFF2-40B4-BE49-F238E27FC236}">
                  <a16:creationId xmlns:a16="http://schemas.microsoft.com/office/drawing/2014/main" id="{F8C95C85-A90E-4E64-D367-8B0CEDA7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8" name="AutoShape 41">
              <a:extLst>
                <a:ext uri="{FF2B5EF4-FFF2-40B4-BE49-F238E27FC236}">
                  <a16:creationId xmlns:a16="http://schemas.microsoft.com/office/drawing/2014/main" id="{D99BD097-3400-4AE0-DE0B-9631A222D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19" name="AutoShape 43">
              <a:extLst>
                <a:ext uri="{FF2B5EF4-FFF2-40B4-BE49-F238E27FC236}">
                  <a16:creationId xmlns:a16="http://schemas.microsoft.com/office/drawing/2014/main" id="{9FE59818-2B24-9DAB-267D-EB021C993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0" name="AutoShape 44">
              <a:extLst>
                <a:ext uri="{FF2B5EF4-FFF2-40B4-BE49-F238E27FC236}">
                  <a16:creationId xmlns:a16="http://schemas.microsoft.com/office/drawing/2014/main" id="{05D9C63F-7F41-0923-AD64-1C206507E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1" name="AutoShape 45">
              <a:extLst>
                <a:ext uri="{FF2B5EF4-FFF2-40B4-BE49-F238E27FC236}">
                  <a16:creationId xmlns:a16="http://schemas.microsoft.com/office/drawing/2014/main" id="{B5CB50D5-EE92-C106-54DA-92F34394C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2" name="AutoShape 47">
              <a:extLst>
                <a:ext uri="{FF2B5EF4-FFF2-40B4-BE49-F238E27FC236}">
                  <a16:creationId xmlns:a16="http://schemas.microsoft.com/office/drawing/2014/main" id="{E170421D-7AE2-5C79-C415-C17E6F303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" name="AutoShape 48">
              <a:extLst>
                <a:ext uri="{FF2B5EF4-FFF2-40B4-BE49-F238E27FC236}">
                  <a16:creationId xmlns:a16="http://schemas.microsoft.com/office/drawing/2014/main" id="{15A43A10-364C-69C5-07FC-DEA609B1D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4" name="AutoShape 49">
              <a:extLst>
                <a:ext uri="{FF2B5EF4-FFF2-40B4-BE49-F238E27FC236}">
                  <a16:creationId xmlns:a16="http://schemas.microsoft.com/office/drawing/2014/main" id="{480A8F6E-95DF-7B21-E0E8-41A15649C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5" name="AutoShape 50">
              <a:extLst>
                <a:ext uri="{FF2B5EF4-FFF2-40B4-BE49-F238E27FC236}">
                  <a16:creationId xmlns:a16="http://schemas.microsoft.com/office/drawing/2014/main" id="{B540DB59-8623-606B-1294-231FD225E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6" name="AutoShape 51">
              <a:extLst>
                <a:ext uri="{FF2B5EF4-FFF2-40B4-BE49-F238E27FC236}">
                  <a16:creationId xmlns:a16="http://schemas.microsoft.com/office/drawing/2014/main" id="{220CBC70-09B5-BC51-9DE5-6E1847C8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7" name="AutoShape 73">
              <a:extLst>
                <a:ext uri="{FF2B5EF4-FFF2-40B4-BE49-F238E27FC236}">
                  <a16:creationId xmlns:a16="http://schemas.microsoft.com/office/drawing/2014/main" id="{1427FCE9-CF82-0642-6944-6AE274B0F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AutoShape 74">
              <a:extLst>
                <a:ext uri="{FF2B5EF4-FFF2-40B4-BE49-F238E27FC236}">
                  <a16:creationId xmlns:a16="http://schemas.microsoft.com/office/drawing/2014/main" id="{BAF3FFFC-9D63-B6D3-437E-67BFAFBE2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AutoShape 75">
              <a:extLst>
                <a:ext uri="{FF2B5EF4-FFF2-40B4-BE49-F238E27FC236}">
                  <a16:creationId xmlns:a16="http://schemas.microsoft.com/office/drawing/2014/main" id="{F08F85FF-2786-F6D1-9786-5E2EFE5A3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AutoShape 76">
              <a:extLst>
                <a:ext uri="{FF2B5EF4-FFF2-40B4-BE49-F238E27FC236}">
                  <a16:creationId xmlns:a16="http://schemas.microsoft.com/office/drawing/2014/main" id="{AFB90453-AB76-C21C-7B57-C5400953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AutoShape 77">
              <a:extLst>
                <a:ext uri="{FF2B5EF4-FFF2-40B4-BE49-F238E27FC236}">
                  <a16:creationId xmlns:a16="http://schemas.microsoft.com/office/drawing/2014/main" id="{357FC941-ABD0-D51E-19CC-50C85469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AutoShape 78">
              <a:extLst>
                <a:ext uri="{FF2B5EF4-FFF2-40B4-BE49-F238E27FC236}">
                  <a16:creationId xmlns:a16="http://schemas.microsoft.com/office/drawing/2014/main" id="{37F2A8BF-2F81-414C-E9B1-39357A20F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79">
              <a:extLst>
                <a:ext uri="{FF2B5EF4-FFF2-40B4-BE49-F238E27FC236}">
                  <a16:creationId xmlns:a16="http://schemas.microsoft.com/office/drawing/2014/main" id="{20650208-7A32-E7E0-F381-84314B8E2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AutoShape 80">
              <a:extLst>
                <a:ext uri="{FF2B5EF4-FFF2-40B4-BE49-F238E27FC236}">
                  <a16:creationId xmlns:a16="http://schemas.microsoft.com/office/drawing/2014/main" id="{E4AAD3DE-60FF-0752-81CE-35A85A754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AutoShape 81">
              <a:extLst>
                <a:ext uri="{FF2B5EF4-FFF2-40B4-BE49-F238E27FC236}">
                  <a16:creationId xmlns:a16="http://schemas.microsoft.com/office/drawing/2014/main" id="{C27A2F70-F9D8-33E2-BFA5-03AAC0E2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AutoShape 82">
              <a:extLst>
                <a:ext uri="{FF2B5EF4-FFF2-40B4-BE49-F238E27FC236}">
                  <a16:creationId xmlns:a16="http://schemas.microsoft.com/office/drawing/2014/main" id="{E54B96BF-8D47-9527-B722-783DCD593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" name="Group 120">
            <a:extLst>
              <a:ext uri="{FF2B5EF4-FFF2-40B4-BE49-F238E27FC236}">
                <a16:creationId xmlns:a16="http://schemas.microsoft.com/office/drawing/2014/main" id="{F4227EDF-A0C6-2B45-3AC9-188CB1BEBEAC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38" name="Rectangle 97">
              <a:extLst>
                <a:ext uri="{FF2B5EF4-FFF2-40B4-BE49-F238E27FC236}">
                  <a16:creationId xmlns:a16="http://schemas.microsoft.com/office/drawing/2014/main" id="{15FA6554-05BF-D391-D1CD-A61A15604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9" name="Text Box 28">
              <a:extLst>
                <a:ext uri="{FF2B5EF4-FFF2-40B4-BE49-F238E27FC236}">
                  <a16:creationId xmlns:a16="http://schemas.microsoft.com/office/drawing/2014/main" id="{B4EACF89-0E5B-6FB6-9229-9BD2F6818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40" name="Text Box 30">
              <a:extLst>
                <a:ext uri="{FF2B5EF4-FFF2-40B4-BE49-F238E27FC236}">
                  <a16:creationId xmlns:a16="http://schemas.microsoft.com/office/drawing/2014/main" id="{9596E480-44B1-D812-C519-FB7542299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41" name="AutoShape 31">
              <a:extLst>
                <a:ext uri="{FF2B5EF4-FFF2-40B4-BE49-F238E27FC236}">
                  <a16:creationId xmlns:a16="http://schemas.microsoft.com/office/drawing/2014/main" id="{F18B4D0F-9756-61AE-0733-C873F5241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2" name="Text Box 32">
              <a:extLst>
                <a:ext uri="{FF2B5EF4-FFF2-40B4-BE49-F238E27FC236}">
                  <a16:creationId xmlns:a16="http://schemas.microsoft.com/office/drawing/2014/main" id="{DD66E968-EA70-83EA-275B-E350ACA81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43" name="AutoShape 42">
              <a:extLst>
                <a:ext uri="{FF2B5EF4-FFF2-40B4-BE49-F238E27FC236}">
                  <a16:creationId xmlns:a16="http://schemas.microsoft.com/office/drawing/2014/main" id="{86C6D6BA-3BFC-2B04-0297-DCAEEC32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4" name="AutoShape 119">
              <a:extLst>
                <a:ext uri="{FF2B5EF4-FFF2-40B4-BE49-F238E27FC236}">
                  <a16:creationId xmlns:a16="http://schemas.microsoft.com/office/drawing/2014/main" id="{A026B1BF-D4D8-9DAF-2D09-8A250C6C1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212229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D4E7E1-C0B5-2A7C-6470-310EC9A99A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E8BE177E-BACE-169E-6071-63EBF43132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A79647-1C19-A844-996F-2219967CFDC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BC3528F0-D493-492C-BCE3-FE0C6B55CD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Export Routes </a:t>
            </a:r>
          </a:p>
        </p:txBody>
      </p:sp>
      <p:sp>
        <p:nvSpPr>
          <p:cNvPr id="234499" name="Rectangle 3">
            <a:extLst>
              <a:ext uri="{FF2B5EF4-FFF2-40B4-BE49-F238E27FC236}">
                <a16:creationId xmlns:a16="http://schemas.microsoft.com/office/drawing/2014/main" id="{97F5B140-3564-CDDF-FF21-2C544EDEB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36" name="AutoShape 40">
            <a:extLst>
              <a:ext uri="{FF2B5EF4-FFF2-40B4-BE49-F238E27FC236}">
                <a16:creationId xmlns:a16="http://schemas.microsoft.com/office/drawing/2014/main" id="{EB32D430-97BE-F29D-A87C-C2107353D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2" name="AutoShape 46">
            <a:extLst>
              <a:ext uri="{FF2B5EF4-FFF2-40B4-BE49-F238E27FC236}">
                <a16:creationId xmlns:a16="http://schemas.microsoft.com/office/drawing/2014/main" id="{78591473-A936-8E97-4E6F-020B2324CBE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478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5" name="AutoShape 49">
            <a:extLst>
              <a:ext uri="{FF2B5EF4-FFF2-40B4-BE49-F238E27FC236}">
                <a16:creationId xmlns:a16="http://schemas.microsoft.com/office/drawing/2014/main" id="{03D2CAC4-D11A-44DE-B6B4-90BF0CBB8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1" name="AutoShape 55">
            <a:extLst>
              <a:ext uri="{FF2B5EF4-FFF2-40B4-BE49-F238E27FC236}">
                <a16:creationId xmlns:a16="http://schemas.microsoft.com/office/drawing/2014/main" id="{B0E52DA2-1641-3C94-EEAD-30FD4B5D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0292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3" name="AutoShape 57">
            <a:extLst>
              <a:ext uri="{FF2B5EF4-FFF2-40B4-BE49-F238E27FC236}">
                <a16:creationId xmlns:a16="http://schemas.microsoft.com/office/drawing/2014/main" id="{1A662821-0D30-EEC2-03E3-3EEC55A7A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1" name="AutoShape 65">
            <a:extLst>
              <a:ext uri="{FF2B5EF4-FFF2-40B4-BE49-F238E27FC236}">
                <a16:creationId xmlns:a16="http://schemas.microsoft.com/office/drawing/2014/main" id="{460D97D5-1B33-013A-CAA8-6145BD2AF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6" name="Text Box 70">
            <a:extLst>
              <a:ext uri="{FF2B5EF4-FFF2-40B4-BE49-F238E27FC236}">
                <a16:creationId xmlns:a16="http://schemas.microsoft.com/office/drawing/2014/main" id="{3BEA9B8B-F3EE-3879-2987-A1CFA5EE5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1295400"/>
            <a:ext cx="1751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 route</a:t>
            </a:r>
          </a:p>
        </p:txBody>
      </p:sp>
      <p:sp>
        <p:nvSpPr>
          <p:cNvPr id="234567" name="AutoShape 71">
            <a:extLst>
              <a:ext uri="{FF2B5EF4-FFF2-40B4-BE49-F238E27FC236}">
                <a16:creationId xmlns:a16="http://schemas.microsoft.com/office/drawing/2014/main" id="{FCCD26C7-2C6D-7A48-FC9A-F2E35FA04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1371600"/>
            <a:ext cx="228600" cy="228600"/>
          </a:xfrm>
          <a:prstGeom prst="smileyFace">
            <a:avLst>
              <a:gd name="adj" fmla="val 4653"/>
            </a:avLst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68" name="Text Box 72">
            <a:extLst>
              <a:ext uri="{FF2B5EF4-FFF2-40B4-BE49-F238E27FC236}">
                <a16:creationId xmlns:a16="http://schemas.microsoft.com/office/drawing/2014/main" id="{62A2F07A-2D93-D7F3-88DB-62D3E1BFF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295400"/>
            <a:ext cx="1885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route</a:t>
            </a:r>
          </a:p>
        </p:txBody>
      </p:sp>
      <p:sp>
        <p:nvSpPr>
          <p:cNvPr id="234569" name="AutoShape 73">
            <a:extLst>
              <a:ext uri="{FF2B5EF4-FFF2-40B4-BE49-F238E27FC236}">
                <a16:creationId xmlns:a16="http://schemas.microsoft.com/office/drawing/2014/main" id="{B35D3A66-5268-DB12-EDBE-CD49681E1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371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0" name="Text Box 74">
            <a:extLst>
              <a:ext uri="{FF2B5EF4-FFF2-40B4-BE49-F238E27FC236}">
                <a16:creationId xmlns:a16="http://schemas.microsoft.com/office/drawing/2014/main" id="{70FD124C-09F3-B658-4B05-CF37DC362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295400"/>
            <a:ext cx="1333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 route</a:t>
            </a:r>
          </a:p>
        </p:txBody>
      </p:sp>
      <p:sp>
        <p:nvSpPr>
          <p:cNvPr id="234571" name="AutoShape 75">
            <a:extLst>
              <a:ext uri="{FF2B5EF4-FFF2-40B4-BE49-F238E27FC236}">
                <a16:creationId xmlns:a16="http://schemas.microsoft.com/office/drawing/2014/main" id="{37714E62-E53A-2B4D-B976-208BC5E8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2" name="Text Box 76">
            <a:extLst>
              <a:ext uri="{FF2B5EF4-FFF2-40B4-BE49-F238E27FC236}">
                <a16:creationId xmlns:a16="http://schemas.microsoft.com/office/drawing/2014/main" id="{09BA2A5B-CA4A-CE2E-CF30-3BE5629C0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295400"/>
            <a:ext cx="1209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route</a:t>
            </a:r>
          </a:p>
        </p:txBody>
      </p:sp>
      <p:sp>
        <p:nvSpPr>
          <p:cNvPr id="234573" name="AutoShape 77">
            <a:extLst>
              <a:ext uri="{FF2B5EF4-FFF2-40B4-BE49-F238E27FC236}">
                <a16:creationId xmlns:a16="http://schemas.microsoft.com/office/drawing/2014/main" id="{5E34BA0F-8247-4123-9B45-A0E015BA5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1371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213" name="Group 106">
            <a:extLst>
              <a:ext uri="{FF2B5EF4-FFF2-40B4-BE49-F238E27FC236}">
                <a16:creationId xmlns:a16="http://schemas.microsoft.com/office/drawing/2014/main" id="{178E20FF-20F4-FB23-4EA3-35F24CA6968E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5029200"/>
            <a:ext cx="1524000" cy="1524000"/>
            <a:chOff x="4512" y="3168"/>
            <a:chExt cx="960" cy="960"/>
          </a:xfrm>
        </p:grpSpPr>
        <p:sp>
          <p:nvSpPr>
            <p:cNvPr id="234596" name="Rectangle 100">
              <a:extLst>
                <a:ext uri="{FF2B5EF4-FFF2-40B4-BE49-F238E27FC236}">
                  <a16:creationId xmlns:a16="http://schemas.microsoft.com/office/drawing/2014/main" id="{91B475A0-2F7E-8A1C-5FB7-CC2BB6B59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960" cy="96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34598" name="Text Box 102">
              <a:extLst>
                <a:ext uri="{FF2B5EF4-FFF2-40B4-BE49-F238E27FC236}">
                  <a16:creationId xmlns:a16="http://schemas.microsoft.com/office/drawing/2014/main" id="{3517228C-D345-A859-BE1C-F0FE79EA6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6" y="3456"/>
              <a:ext cx="542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filters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block </a:t>
              </a:r>
            </a:p>
          </p:txBody>
        </p:sp>
        <p:sp>
          <p:nvSpPr>
            <p:cNvPr id="234599" name="Freeform 103">
              <a:extLst>
                <a:ext uri="{FF2B5EF4-FFF2-40B4-BE49-F238E27FC236}">
                  <a16:creationId xmlns:a16="http://schemas.microsoft.com/office/drawing/2014/main" id="{AF9EB975-BB3E-BCD7-73C9-C9FF5CFE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216"/>
              <a:ext cx="681" cy="183"/>
            </a:xfrm>
            <a:custGeom>
              <a:avLst/>
              <a:gdLst>
                <a:gd name="T0" fmla="*/ 0 w 681"/>
                <a:gd name="T1" fmla="*/ 88 h 183"/>
                <a:gd name="T2" fmla="*/ 79 w 681"/>
                <a:gd name="T3" fmla="*/ 18 h 183"/>
                <a:gd name="T4" fmla="*/ 96 w 681"/>
                <a:gd name="T5" fmla="*/ 44 h 183"/>
                <a:gd name="T6" fmla="*/ 105 w 681"/>
                <a:gd name="T7" fmla="*/ 105 h 183"/>
                <a:gd name="T8" fmla="*/ 140 w 681"/>
                <a:gd name="T9" fmla="*/ 96 h 183"/>
                <a:gd name="T10" fmla="*/ 148 w 681"/>
                <a:gd name="T11" fmla="*/ 70 h 183"/>
                <a:gd name="T12" fmla="*/ 157 w 681"/>
                <a:gd name="T13" fmla="*/ 35 h 183"/>
                <a:gd name="T14" fmla="*/ 183 w 681"/>
                <a:gd name="T15" fmla="*/ 53 h 183"/>
                <a:gd name="T16" fmla="*/ 236 w 681"/>
                <a:gd name="T17" fmla="*/ 131 h 183"/>
                <a:gd name="T18" fmla="*/ 279 w 681"/>
                <a:gd name="T19" fmla="*/ 27 h 183"/>
                <a:gd name="T20" fmla="*/ 332 w 681"/>
                <a:gd name="T21" fmla="*/ 149 h 183"/>
                <a:gd name="T22" fmla="*/ 401 w 681"/>
                <a:gd name="T23" fmla="*/ 79 h 183"/>
                <a:gd name="T24" fmla="*/ 419 w 681"/>
                <a:gd name="T25" fmla="*/ 114 h 183"/>
                <a:gd name="T26" fmla="*/ 436 w 681"/>
                <a:gd name="T27" fmla="*/ 140 h 183"/>
                <a:gd name="T28" fmla="*/ 445 w 681"/>
                <a:gd name="T29" fmla="*/ 114 h 183"/>
                <a:gd name="T30" fmla="*/ 480 w 681"/>
                <a:gd name="T31" fmla="*/ 61 h 183"/>
                <a:gd name="T32" fmla="*/ 489 w 681"/>
                <a:gd name="T33" fmla="*/ 166 h 183"/>
                <a:gd name="T34" fmla="*/ 550 w 681"/>
                <a:gd name="T35" fmla="*/ 70 h 183"/>
                <a:gd name="T36" fmla="*/ 559 w 681"/>
                <a:gd name="T37" fmla="*/ 96 h 183"/>
                <a:gd name="T38" fmla="*/ 567 w 681"/>
                <a:gd name="T39" fmla="*/ 123 h 183"/>
                <a:gd name="T40" fmla="*/ 585 w 681"/>
                <a:gd name="T41" fmla="*/ 96 h 183"/>
                <a:gd name="T42" fmla="*/ 611 w 681"/>
                <a:gd name="T43" fmla="*/ 61 h 183"/>
                <a:gd name="T44" fmla="*/ 620 w 681"/>
                <a:gd name="T45" fmla="*/ 114 h 183"/>
                <a:gd name="T46" fmla="*/ 646 w 681"/>
                <a:gd name="T47" fmla="*/ 61 h 183"/>
                <a:gd name="T48" fmla="*/ 672 w 681"/>
                <a:gd name="T49" fmla="*/ 27 h 183"/>
                <a:gd name="T50" fmla="*/ 681 w 681"/>
                <a:gd name="T51" fmla="*/ 0 h 1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1" h="183">
                  <a:moveTo>
                    <a:pt x="0" y="88"/>
                  </a:moveTo>
                  <a:cubicBezTo>
                    <a:pt x="54" y="34"/>
                    <a:pt x="27" y="56"/>
                    <a:pt x="79" y="18"/>
                  </a:cubicBezTo>
                  <a:cubicBezTo>
                    <a:pt x="85" y="27"/>
                    <a:pt x="93" y="34"/>
                    <a:pt x="96" y="44"/>
                  </a:cubicBezTo>
                  <a:cubicBezTo>
                    <a:pt x="102" y="64"/>
                    <a:pt x="92" y="89"/>
                    <a:pt x="105" y="105"/>
                  </a:cubicBezTo>
                  <a:cubicBezTo>
                    <a:pt x="113" y="114"/>
                    <a:pt x="128" y="99"/>
                    <a:pt x="140" y="96"/>
                  </a:cubicBezTo>
                  <a:cubicBezTo>
                    <a:pt x="143" y="87"/>
                    <a:pt x="146" y="79"/>
                    <a:pt x="148" y="70"/>
                  </a:cubicBezTo>
                  <a:cubicBezTo>
                    <a:pt x="151" y="58"/>
                    <a:pt x="146" y="40"/>
                    <a:pt x="157" y="35"/>
                  </a:cubicBezTo>
                  <a:cubicBezTo>
                    <a:pt x="166" y="30"/>
                    <a:pt x="174" y="47"/>
                    <a:pt x="183" y="53"/>
                  </a:cubicBezTo>
                  <a:cubicBezTo>
                    <a:pt x="194" y="107"/>
                    <a:pt x="181" y="118"/>
                    <a:pt x="236" y="131"/>
                  </a:cubicBezTo>
                  <a:cubicBezTo>
                    <a:pt x="273" y="94"/>
                    <a:pt x="265" y="74"/>
                    <a:pt x="279" y="27"/>
                  </a:cubicBezTo>
                  <a:cubicBezTo>
                    <a:pt x="313" y="61"/>
                    <a:pt x="320" y="103"/>
                    <a:pt x="332" y="149"/>
                  </a:cubicBezTo>
                  <a:cubicBezTo>
                    <a:pt x="362" y="129"/>
                    <a:pt x="381" y="109"/>
                    <a:pt x="401" y="79"/>
                  </a:cubicBezTo>
                  <a:cubicBezTo>
                    <a:pt x="407" y="91"/>
                    <a:pt x="412" y="103"/>
                    <a:pt x="419" y="114"/>
                  </a:cubicBezTo>
                  <a:cubicBezTo>
                    <a:pt x="424" y="123"/>
                    <a:pt x="426" y="140"/>
                    <a:pt x="436" y="140"/>
                  </a:cubicBezTo>
                  <a:cubicBezTo>
                    <a:pt x="445" y="140"/>
                    <a:pt x="441" y="122"/>
                    <a:pt x="445" y="114"/>
                  </a:cubicBezTo>
                  <a:cubicBezTo>
                    <a:pt x="455" y="96"/>
                    <a:pt x="480" y="61"/>
                    <a:pt x="480" y="61"/>
                  </a:cubicBezTo>
                  <a:cubicBezTo>
                    <a:pt x="483" y="96"/>
                    <a:pt x="469" y="137"/>
                    <a:pt x="489" y="166"/>
                  </a:cubicBezTo>
                  <a:cubicBezTo>
                    <a:pt x="501" y="183"/>
                    <a:pt x="547" y="78"/>
                    <a:pt x="550" y="70"/>
                  </a:cubicBezTo>
                  <a:cubicBezTo>
                    <a:pt x="553" y="79"/>
                    <a:pt x="556" y="87"/>
                    <a:pt x="559" y="96"/>
                  </a:cubicBezTo>
                  <a:cubicBezTo>
                    <a:pt x="562" y="105"/>
                    <a:pt x="558" y="123"/>
                    <a:pt x="567" y="123"/>
                  </a:cubicBezTo>
                  <a:cubicBezTo>
                    <a:pt x="578" y="123"/>
                    <a:pt x="579" y="105"/>
                    <a:pt x="585" y="96"/>
                  </a:cubicBezTo>
                  <a:cubicBezTo>
                    <a:pt x="593" y="84"/>
                    <a:pt x="602" y="73"/>
                    <a:pt x="611" y="61"/>
                  </a:cubicBezTo>
                  <a:cubicBezTo>
                    <a:pt x="614" y="79"/>
                    <a:pt x="602" y="114"/>
                    <a:pt x="620" y="114"/>
                  </a:cubicBezTo>
                  <a:cubicBezTo>
                    <a:pt x="640" y="114"/>
                    <a:pt x="636" y="78"/>
                    <a:pt x="646" y="61"/>
                  </a:cubicBezTo>
                  <a:cubicBezTo>
                    <a:pt x="653" y="49"/>
                    <a:pt x="663" y="38"/>
                    <a:pt x="672" y="27"/>
                  </a:cubicBezTo>
                  <a:cubicBezTo>
                    <a:pt x="675" y="18"/>
                    <a:pt x="681" y="0"/>
                    <a:pt x="681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600" name="AutoShape 104">
              <a:extLst>
                <a:ext uri="{FF2B5EF4-FFF2-40B4-BE49-F238E27FC236}">
                  <a16:creationId xmlns:a16="http://schemas.microsoft.com/office/drawing/2014/main" id="{FEA43787-2735-7387-BEE8-AA35A9E9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388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4601" name="AutoShape 105">
              <a:extLst>
                <a:ext uri="{FF2B5EF4-FFF2-40B4-BE49-F238E27FC236}">
                  <a16:creationId xmlns:a16="http://schemas.microsoft.com/office/drawing/2014/main" id="{B16F6FB9-2443-D6ED-2F3A-A7AB1535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8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8" name="AutoShape 41">
            <a:extLst>
              <a:ext uri="{FF2B5EF4-FFF2-40B4-BE49-F238E27FC236}">
                <a16:creationId xmlns:a16="http://schemas.microsoft.com/office/drawing/2014/main" id="{3CACBC66-C636-8BAE-E210-7BEA35376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8674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9" name="AutoShape 42">
            <a:extLst>
              <a:ext uri="{FF2B5EF4-FFF2-40B4-BE49-F238E27FC236}">
                <a16:creationId xmlns:a16="http://schemas.microsoft.com/office/drawing/2014/main" id="{0E32CF37-548F-25AE-F07D-0AA2A0DB5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0" name="AutoShape 44">
            <a:extLst>
              <a:ext uri="{FF2B5EF4-FFF2-40B4-BE49-F238E27FC236}">
                <a16:creationId xmlns:a16="http://schemas.microsoft.com/office/drawing/2014/main" id="{914F04AC-C374-016B-3B07-CFEA6CE0B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1" name="AutoShape 47">
            <a:extLst>
              <a:ext uri="{FF2B5EF4-FFF2-40B4-BE49-F238E27FC236}">
                <a16:creationId xmlns:a16="http://schemas.microsoft.com/office/drawing/2014/main" id="{7437E583-7FC2-AD15-C1B8-84E068C5D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0960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2" name="AutoShape 48">
            <a:extLst>
              <a:ext uri="{FF2B5EF4-FFF2-40B4-BE49-F238E27FC236}">
                <a16:creationId xmlns:a16="http://schemas.microsoft.com/office/drawing/2014/main" id="{AFC5AF2E-25C9-AC33-81B5-76FB782D5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3" name="AutoShape 50">
            <a:extLst>
              <a:ext uri="{FF2B5EF4-FFF2-40B4-BE49-F238E27FC236}">
                <a16:creationId xmlns:a16="http://schemas.microsoft.com/office/drawing/2014/main" id="{6796B4E0-469C-4818-5E4E-86B17E27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4" name="AutoShape 51">
            <a:extLst>
              <a:ext uri="{FF2B5EF4-FFF2-40B4-BE49-F238E27FC236}">
                <a16:creationId xmlns:a16="http://schemas.microsoft.com/office/drawing/2014/main" id="{DFA77DA5-E2F8-7B4A-F9A0-6F54CE7C8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638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5" name="AutoShape 52">
            <a:extLst>
              <a:ext uri="{FF2B5EF4-FFF2-40B4-BE49-F238E27FC236}">
                <a16:creationId xmlns:a16="http://schemas.microsoft.com/office/drawing/2014/main" id="{4C274A0A-3032-B097-EC88-A2274721D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7150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6" name="AutoShape 53">
            <a:extLst>
              <a:ext uri="{FF2B5EF4-FFF2-40B4-BE49-F238E27FC236}">
                <a16:creationId xmlns:a16="http://schemas.microsoft.com/office/drawing/2014/main" id="{18BCE2DC-FCD6-C3BA-992B-46B34BA1F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" name="AutoShape 54">
            <a:extLst>
              <a:ext uri="{FF2B5EF4-FFF2-40B4-BE49-F238E27FC236}">
                <a16:creationId xmlns:a16="http://schemas.microsoft.com/office/drawing/2014/main" id="{9F9FB988-A634-3167-3C2C-C26C8E09E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8" name="AutoShape 56">
            <a:extLst>
              <a:ext uri="{FF2B5EF4-FFF2-40B4-BE49-F238E27FC236}">
                <a16:creationId xmlns:a16="http://schemas.microsoft.com/office/drawing/2014/main" id="{217B79C9-7D5C-9995-491E-5070179D2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9" name="AutoShape 58">
            <a:extLst>
              <a:ext uri="{FF2B5EF4-FFF2-40B4-BE49-F238E27FC236}">
                <a16:creationId xmlns:a16="http://schemas.microsoft.com/office/drawing/2014/main" id="{5F051E97-14F1-06C5-618B-FF87B7059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" name="AutoShape 59">
            <a:extLst>
              <a:ext uri="{FF2B5EF4-FFF2-40B4-BE49-F238E27FC236}">
                <a16:creationId xmlns:a16="http://schemas.microsoft.com/office/drawing/2014/main" id="{02EA2D30-365D-AF8B-8792-8829EDC0A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AutoShape 60">
            <a:extLst>
              <a:ext uri="{FF2B5EF4-FFF2-40B4-BE49-F238E27FC236}">
                <a16:creationId xmlns:a16="http://schemas.microsoft.com/office/drawing/2014/main" id="{5754B96D-6691-8584-69A5-97BE37AC4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867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AutoShape 61">
            <a:extLst>
              <a:ext uri="{FF2B5EF4-FFF2-40B4-BE49-F238E27FC236}">
                <a16:creationId xmlns:a16="http://schemas.microsoft.com/office/drawing/2014/main" id="{6EF77836-68DD-DD02-E8BC-583DD8FA7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AutoShape 62">
            <a:extLst>
              <a:ext uri="{FF2B5EF4-FFF2-40B4-BE49-F238E27FC236}">
                <a16:creationId xmlns:a16="http://schemas.microsoft.com/office/drawing/2014/main" id="{72C40393-7E78-BEE1-7393-CB863B5C0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" name="AutoShape 64">
            <a:extLst>
              <a:ext uri="{FF2B5EF4-FFF2-40B4-BE49-F238E27FC236}">
                <a16:creationId xmlns:a16="http://schemas.microsoft.com/office/drawing/2014/main" id="{7C375F05-FAE8-DC71-4C1B-D07BC228C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1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AutoShape 78">
            <a:extLst>
              <a:ext uri="{FF2B5EF4-FFF2-40B4-BE49-F238E27FC236}">
                <a16:creationId xmlns:a16="http://schemas.microsoft.com/office/drawing/2014/main" id="{C7B8B04B-8BD2-24FC-E763-4BFD79CF9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grpSp>
        <p:nvGrpSpPr>
          <p:cNvPr id="28" name="Group 83">
            <a:extLst>
              <a:ext uri="{FF2B5EF4-FFF2-40B4-BE49-F238E27FC236}">
                <a16:creationId xmlns:a16="http://schemas.microsoft.com/office/drawing/2014/main" id="{8CDEAC19-E856-AA71-55CC-9D206D517CC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29" name="AutoShape 3">
              <a:extLst>
                <a:ext uri="{FF2B5EF4-FFF2-40B4-BE49-F238E27FC236}">
                  <a16:creationId xmlns:a16="http://schemas.microsoft.com/office/drawing/2014/main" id="{10372613-DA91-0D6E-4C47-560C0B0EF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0" name="AutoShape 27">
              <a:extLst>
                <a:ext uri="{FF2B5EF4-FFF2-40B4-BE49-F238E27FC236}">
                  <a16:creationId xmlns:a16="http://schemas.microsoft.com/office/drawing/2014/main" id="{ADFD3BC7-4FAE-AFF7-49F9-415C4FE73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1" name="AutoShape 34">
              <a:extLst>
                <a:ext uri="{FF2B5EF4-FFF2-40B4-BE49-F238E27FC236}">
                  <a16:creationId xmlns:a16="http://schemas.microsoft.com/office/drawing/2014/main" id="{195280FB-AFA1-EEA5-95E2-5CF2571CC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2" name="AutoShape 35">
              <a:extLst>
                <a:ext uri="{FF2B5EF4-FFF2-40B4-BE49-F238E27FC236}">
                  <a16:creationId xmlns:a16="http://schemas.microsoft.com/office/drawing/2014/main" id="{0263FF8B-6B98-C0B8-ED22-16C95C35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3" name="AutoShape 36">
              <a:extLst>
                <a:ext uri="{FF2B5EF4-FFF2-40B4-BE49-F238E27FC236}">
                  <a16:creationId xmlns:a16="http://schemas.microsoft.com/office/drawing/2014/main" id="{2E9C7532-2899-37C1-54A7-D32428D11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4" name="AutoShape 37">
              <a:extLst>
                <a:ext uri="{FF2B5EF4-FFF2-40B4-BE49-F238E27FC236}">
                  <a16:creationId xmlns:a16="http://schemas.microsoft.com/office/drawing/2014/main" id="{EDD3764D-C2B2-B8BE-42FA-1105AFA85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5" name="AutoShape 38">
              <a:extLst>
                <a:ext uri="{FF2B5EF4-FFF2-40B4-BE49-F238E27FC236}">
                  <a16:creationId xmlns:a16="http://schemas.microsoft.com/office/drawing/2014/main" id="{8998EFCB-1B37-A7DA-25A0-91BA0627C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6" name="AutoShape 39">
              <a:extLst>
                <a:ext uri="{FF2B5EF4-FFF2-40B4-BE49-F238E27FC236}">
                  <a16:creationId xmlns:a16="http://schemas.microsoft.com/office/drawing/2014/main" id="{8907BCA3-87EE-632D-69DA-521DCD25D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7" name="AutoShape 40">
              <a:extLst>
                <a:ext uri="{FF2B5EF4-FFF2-40B4-BE49-F238E27FC236}">
                  <a16:creationId xmlns:a16="http://schemas.microsoft.com/office/drawing/2014/main" id="{30E5832F-2DC1-504E-9968-3A96282CD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8" name="AutoShape 41">
              <a:extLst>
                <a:ext uri="{FF2B5EF4-FFF2-40B4-BE49-F238E27FC236}">
                  <a16:creationId xmlns:a16="http://schemas.microsoft.com/office/drawing/2014/main" id="{CC498D27-B00C-8E8A-7444-2FEF7F3D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9" name="AutoShape 43">
              <a:extLst>
                <a:ext uri="{FF2B5EF4-FFF2-40B4-BE49-F238E27FC236}">
                  <a16:creationId xmlns:a16="http://schemas.microsoft.com/office/drawing/2014/main" id="{473B8C9D-19C7-36D0-C453-D1C3F3833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0" name="AutoShape 44">
              <a:extLst>
                <a:ext uri="{FF2B5EF4-FFF2-40B4-BE49-F238E27FC236}">
                  <a16:creationId xmlns:a16="http://schemas.microsoft.com/office/drawing/2014/main" id="{0A3B7EBF-C640-4D73-8073-69686AA6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1" name="AutoShape 45">
              <a:extLst>
                <a:ext uri="{FF2B5EF4-FFF2-40B4-BE49-F238E27FC236}">
                  <a16:creationId xmlns:a16="http://schemas.microsoft.com/office/drawing/2014/main" id="{443B82DE-8551-F9C7-138E-F4E86229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2" name="AutoShape 47">
              <a:extLst>
                <a:ext uri="{FF2B5EF4-FFF2-40B4-BE49-F238E27FC236}">
                  <a16:creationId xmlns:a16="http://schemas.microsoft.com/office/drawing/2014/main" id="{CC839FE6-9D52-243D-B57B-149527BAD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3" name="AutoShape 48">
              <a:extLst>
                <a:ext uri="{FF2B5EF4-FFF2-40B4-BE49-F238E27FC236}">
                  <a16:creationId xmlns:a16="http://schemas.microsoft.com/office/drawing/2014/main" id="{63E7C42C-74FB-F592-459A-91846539D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4" name="AutoShape 49">
              <a:extLst>
                <a:ext uri="{FF2B5EF4-FFF2-40B4-BE49-F238E27FC236}">
                  <a16:creationId xmlns:a16="http://schemas.microsoft.com/office/drawing/2014/main" id="{3D257273-2F14-984B-7898-6948EB56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5" name="AutoShape 50">
              <a:extLst>
                <a:ext uri="{FF2B5EF4-FFF2-40B4-BE49-F238E27FC236}">
                  <a16:creationId xmlns:a16="http://schemas.microsoft.com/office/drawing/2014/main" id="{7641D4DB-4355-9E32-C5D6-6622AFFE4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" name="AutoShape 51">
              <a:extLst>
                <a:ext uri="{FF2B5EF4-FFF2-40B4-BE49-F238E27FC236}">
                  <a16:creationId xmlns:a16="http://schemas.microsoft.com/office/drawing/2014/main" id="{DAFE7A33-C878-18E2-18D0-DD0AE0A8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7" name="AutoShape 73">
              <a:extLst>
                <a:ext uri="{FF2B5EF4-FFF2-40B4-BE49-F238E27FC236}">
                  <a16:creationId xmlns:a16="http://schemas.microsoft.com/office/drawing/2014/main" id="{6B3FBFD1-2CB6-0E3F-5BD2-102C23BDC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AutoShape 74">
              <a:extLst>
                <a:ext uri="{FF2B5EF4-FFF2-40B4-BE49-F238E27FC236}">
                  <a16:creationId xmlns:a16="http://schemas.microsoft.com/office/drawing/2014/main" id="{14D6AE98-17E4-987A-66E9-75F347FB2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AutoShape 75">
              <a:extLst>
                <a:ext uri="{FF2B5EF4-FFF2-40B4-BE49-F238E27FC236}">
                  <a16:creationId xmlns:a16="http://schemas.microsoft.com/office/drawing/2014/main" id="{96CFBEF4-D425-9753-976D-56577F5C3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AutoShape 76">
              <a:extLst>
                <a:ext uri="{FF2B5EF4-FFF2-40B4-BE49-F238E27FC236}">
                  <a16:creationId xmlns:a16="http://schemas.microsoft.com/office/drawing/2014/main" id="{69B2003E-A146-39EF-CA9D-84DE15C58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AutoShape 77">
              <a:extLst>
                <a:ext uri="{FF2B5EF4-FFF2-40B4-BE49-F238E27FC236}">
                  <a16:creationId xmlns:a16="http://schemas.microsoft.com/office/drawing/2014/main" id="{AB725637-28F8-A457-BB8B-3A45ECF5C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2" name="AutoShape 78">
              <a:extLst>
                <a:ext uri="{FF2B5EF4-FFF2-40B4-BE49-F238E27FC236}">
                  <a16:creationId xmlns:a16="http://schemas.microsoft.com/office/drawing/2014/main" id="{70349FD9-C43B-8069-876B-D4A64C3D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AutoShape 79">
              <a:extLst>
                <a:ext uri="{FF2B5EF4-FFF2-40B4-BE49-F238E27FC236}">
                  <a16:creationId xmlns:a16="http://schemas.microsoft.com/office/drawing/2014/main" id="{44F99CC1-5638-1B16-4D3E-5F5B718E9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AutoShape 80">
              <a:extLst>
                <a:ext uri="{FF2B5EF4-FFF2-40B4-BE49-F238E27FC236}">
                  <a16:creationId xmlns:a16="http://schemas.microsoft.com/office/drawing/2014/main" id="{0096998E-990C-29FB-4D9B-D04DFE95A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5" name="AutoShape 81">
              <a:extLst>
                <a:ext uri="{FF2B5EF4-FFF2-40B4-BE49-F238E27FC236}">
                  <a16:creationId xmlns:a16="http://schemas.microsoft.com/office/drawing/2014/main" id="{014906AA-D951-E336-6A01-B64EA70D9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6" name="AutoShape 82">
              <a:extLst>
                <a:ext uri="{FF2B5EF4-FFF2-40B4-BE49-F238E27FC236}">
                  <a16:creationId xmlns:a16="http://schemas.microsoft.com/office/drawing/2014/main" id="{564BD4A2-E0B6-B3D9-D8DF-68F5ED27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7" name="Group 120">
            <a:extLst>
              <a:ext uri="{FF2B5EF4-FFF2-40B4-BE49-F238E27FC236}">
                <a16:creationId xmlns:a16="http://schemas.microsoft.com/office/drawing/2014/main" id="{F4DD38E6-2C79-4646-C3B8-049EE35F2294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58" name="Rectangle 97">
              <a:extLst>
                <a:ext uri="{FF2B5EF4-FFF2-40B4-BE49-F238E27FC236}">
                  <a16:creationId xmlns:a16="http://schemas.microsoft.com/office/drawing/2014/main" id="{12552DE0-D625-8E05-0588-D9931904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9" name="Text Box 28">
              <a:extLst>
                <a:ext uri="{FF2B5EF4-FFF2-40B4-BE49-F238E27FC236}">
                  <a16:creationId xmlns:a16="http://schemas.microsoft.com/office/drawing/2014/main" id="{904D4829-AF38-E29B-607C-3B6727E27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60" name="Text Box 30">
              <a:extLst>
                <a:ext uri="{FF2B5EF4-FFF2-40B4-BE49-F238E27FC236}">
                  <a16:creationId xmlns:a16="http://schemas.microsoft.com/office/drawing/2014/main" id="{56EF18D4-8E02-1065-FEA0-CB6A9BC97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61" name="AutoShape 31">
              <a:extLst>
                <a:ext uri="{FF2B5EF4-FFF2-40B4-BE49-F238E27FC236}">
                  <a16:creationId xmlns:a16="http://schemas.microsoft.com/office/drawing/2014/main" id="{03B74644-E43A-E4AE-414A-9746B18A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2" name="Text Box 32">
              <a:extLst>
                <a:ext uri="{FF2B5EF4-FFF2-40B4-BE49-F238E27FC236}">
                  <a16:creationId xmlns:a16="http://schemas.microsoft.com/office/drawing/2014/main" id="{D979747A-118F-199D-5131-A1E2E12AE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63" name="AutoShape 42">
              <a:extLst>
                <a:ext uri="{FF2B5EF4-FFF2-40B4-BE49-F238E27FC236}">
                  <a16:creationId xmlns:a16="http://schemas.microsoft.com/office/drawing/2014/main" id="{D5B97287-D468-3066-FCFE-896B7476D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4" name="AutoShape 119">
              <a:extLst>
                <a:ext uri="{FF2B5EF4-FFF2-40B4-BE49-F238E27FC236}">
                  <a16:creationId xmlns:a16="http://schemas.microsoft.com/office/drawing/2014/main" id="{95A493A0-38A4-F317-E9C5-1A4340EC2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66159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6B73D-805E-9A65-5030-B06821EEDF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83">
            <a:extLst>
              <a:ext uri="{FF2B5EF4-FFF2-40B4-BE49-F238E27FC236}">
                <a16:creationId xmlns:a16="http://schemas.microsoft.com/office/drawing/2014/main" id="{E768050A-AAA6-0880-71D2-6F99C08FA3CD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34" name="AutoShape 3">
              <a:extLst>
                <a:ext uri="{FF2B5EF4-FFF2-40B4-BE49-F238E27FC236}">
                  <a16:creationId xmlns:a16="http://schemas.microsoft.com/office/drawing/2014/main" id="{8B123FBF-66AD-5F00-7562-752EB4705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5" name="AutoShape 27">
              <a:extLst>
                <a:ext uri="{FF2B5EF4-FFF2-40B4-BE49-F238E27FC236}">
                  <a16:creationId xmlns:a16="http://schemas.microsoft.com/office/drawing/2014/main" id="{CA76411E-8B5C-4C72-D7E1-26CE9E011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6" name="AutoShape 34">
              <a:extLst>
                <a:ext uri="{FF2B5EF4-FFF2-40B4-BE49-F238E27FC236}">
                  <a16:creationId xmlns:a16="http://schemas.microsoft.com/office/drawing/2014/main" id="{C43FF14A-5B4C-DB6B-5D7D-DF89823D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7" name="AutoShape 35">
              <a:extLst>
                <a:ext uri="{FF2B5EF4-FFF2-40B4-BE49-F238E27FC236}">
                  <a16:creationId xmlns:a16="http://schemas.microsoft.com/office/drawing/2014/main" id="{3BB06352-843E-FF38-661D-B76BF6933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8" name="AutoShape 36">
              <a:extLst>
                <a:ext uri="{FF2B5EF4-FFF2-40B4-BE49-F238E27FC236}">
                  <a16:creationId xmlns:a16="http://schemas.microsoft.com/office/drawing/2014/main" id="{61F736DB-68E2-7A66-D85F-597DDFCCC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9" name="AutoShape 37">
              <a:extLst>
                <a:ext uri="{FF2B5EF4-FFF2-40B4-BE49-F238E27FC236}">
                  <a16:creationId xmlns:a16="http://schemas.microsoft.com/office/drawing/2014/main" id="{A732A83D-90D8-9EED-C0C8-BCBDA71D0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0" name="AutoShape 38">
              <a:extLst>
                <a:ext uri="{FF2B5EF4-FFF2-40B4-BE49-F238E27FC236}">
                  <a16:creationId xmlns:a16="http://schemas.microsoft.com/office/drawing/2014/main" id="{36A4949B-7633-F302-D7C3-1FA1FD910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1" name="AutoShape 39">
              <a:extLst>
                <a:ext uri="{FF2B5EF4-FFF2-40B4-BE49-F238E27FC236}">
                  <a16:creationId xmlns:a16="http://schemas.microsoft.com/office/drawing/2014/main" id="{0E70F57A-E450-F77A-0CBC-327D81C44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2" name="AutoShape 40">
              <a:extLst>
                <a:ext uri="{FF2B5EF4-FFF2-40B4-BE49-F238E27FC236}">
                  <a16:creationId xmlns:a16="http://schemas.microsoft.com/office/drawing/2014/main" id="{7582DE5C-4BB4-113D-2943-68AE6E4F3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3" name="AutoShape 41">
              <a:extLst>
                <a:ext uri="{FF2B5EF4-FFF2-40B4-BE49-F238E27FC236}">
                  <a16:creationId xmlns:a16="http://schemas.microsoft.com/office/drawing/2014/main" id="{D3A84E16-C84C-21E8-3E1B-869CA18E6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4" name="AutoShape 43">
              <a:extLst>
                <a:ext uri="{FF2B5EF4-FFF2-40B4-BE49-F238E27FC236}">
                  <a16:creationId xmlns:a16="http://schemas.microsoft.com/office/drawing/2014/main" id="{524256C7-DE63-4235-AC52-5A5BFBBB3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5" name="AutoShape 44">
              <a:extLst>
                <a:ext uri="{FF2B5EF4-FFF2-40B4-BE49-F238E27FC236}">
                  <a16:creationId xmlns:a16="http://schemas.microsoft.com/office/drawing/2014/main" id="{B57EE1F2-AC19-B316-FA46-4804DF03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" name="AutoShape 45">
              <a:extLst>
                <a:ext uri="{FF2B5EF4-FFF2-40B4-BE49-F238E27FC236}">
                  <a16:creationId xmlns:a16="http://schemas.microsoft.com/office/drawing/2014/main" id="{6DF41A38-6C05-F759-D894-8AEF0D06C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7" name="AutoShape 47">
              <a:extLst>
                <a:ext uri="{FF2B5EF4-FFF2-40B4-BE49-F238E27FC236}">
                  <a16:creationId xmlns:a16="http://schemas.microsoft.com/office/drawing/2014/main" id="{6509B0F4-215E-AEC4-DCD0-980C38002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8" name="AutoShape 48">
              <a:extLst>
                <a:ext uri="{FF2B5EF4-FFF2-40B4-BE49-F238E27FC236}">
                  <a16:creationId xmlns:a16="http://schemas.microsoft.com/office/drawing/2014/main" id="{5B98E9E3-5257-60FE-A6CD-D5AEC506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9" name="AutoShape 49">
              <a:extLst>
                <a:ext uri="{FF2B5EF4-FFF2-40B4-BE49-F238E27FC236}">
                  <a16:creationId xmlns:a16="http://schemas.microsoft.com/office/drawing/2014/main" id="{7ABA7280-84D9-B0D9-5631-BD7DFD1FC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0" name="AutoShape 50">
              <a:extLst>
                <a:ext uri="{FF2B5EF4-FFF2-40B4-BE49-F238E27FC236}">
                  <a16:creationId xmlns:a16="http://schemas.microsoft.com/office/drawing/2014/main" id="{BF5F901C-6EAB-A62C-9ABB-A5644F217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" name="AutoShape 51">
              <a:extLst>
                <a:ext uri="{FF2B5EF4-FFF2-40B4-BE49-F238E27FC236}">
                  <a16:creationId xmlns:a16="http://schemas.microsoft.com/office/drawing/2014/main" id="{1A96F64C-D7F5-4B46-BBC2-EB7D92666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2" name="AutoShape 73">
              <a:extLst>
                <a:ext uri="{FF2B5EF4-FFF2-40B4-BE49-F238E27FC236}">
                  <a16:creationId xmlns:a16="http://schemas.microsoft.com/office/drawing/2014/main" id="{2BF24B2A-477D-9C4D-E6A4-7E142FC7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AutoShape 74">
              <a:extLst>
                <a:ext uri="{FF2B5EF4-FFF2-40B4-BE49-F238E27FC236}">
                  <a16:creationId xmlns:a16="http://schemas.microsoft.com/office/drawing/2014/main" id="{AB37E813-9287-A860-6AE4-7177AC921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AutoShape 75">
              <a:extLst>
                <a:ext uri="{FF2B5EF4-FFF2-40B4-BE49-F238E27FC236}">
                  <a16:creationId xmlns:a16="http://schemas.microsoft.com/office/drawing/2014/main" id="{B45F653F-FDA6-2169-1F6D-A2B66C16A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5" name="AutoShape 76">
              <a:extLst>
                <a:ext uri="{FF2B5EF4-FFF2-40B4-BE49-F238E27FC236}">
                  <a16:creationId xmlns:a16="http://schemas.microsoft.com/office/drawing/2014/main" id="{CA79EF42-C58D-16B3-FE73-20A83CD99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6" name="AutoShape 77">
              <a:extLst>
                <a:ext uri="{FF2B5EF4-FFF2-40B4-BE49-F238E27FC236}">
                  <a16:creationId xmlns:a16="http://schemas.microsoft.com/office/drawing/2014/main" id="{C023D668-D4D5-B565-0546-312E7C67C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AutoShape 78">
              <a:extLst>
                <a:ext uri="{FF2B5EF4-FFF2-40B4-BE49-F238E27FC236}">
                  <a16:creationId xmlns:a16="http://schemas.microsoft.com/office/drawing/2014/main" id="{E53B5E1B-53AF-D7C7-DFE6-E7354D02B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AutoShape 79">
              <a:extLst>
                <a:ext uri="{FF2B5EF4-FFF2-40B4-BE49-F238E27FC236}">
                  <a16:creationId xmlns:a16="http://schemas.microsoft.com/office/drawing/2014/main" id="{2CCC0C26-454A-FABC-DBD1-D3B219169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AutoShape 80">
              <a:extLst>
                <a:ext uri="{FF2B5EF4-FFF2-40B4-BE49-F238E27FC236}">
                  <a16:creationId xmlns:a16="http://schemas.microsoft.com/office/drawing/2014/main" id="{41A36CC0-54A8-CCD2-9C4F-B7C355299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" name="AutoShape 81">
              <a:extLst>
                <a:ext uri="{FF2B5EF4-FFF2-40B4-BE49-F238E27FC236}">
                  <a16:creationId xmlns:a16="http://schemas.microsoft.com/office/drawing/2014/main" id="{BA6205D9-06FF-2660-4D3D-CD7A94273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1" name="AutoShape 82">
              <a:extLst>
                <a:ext uri="{FF2B5EF4-FFF2-40B4-BE49-F238E27FC236}">
                  <a16:creationId xmlns:a16="http://schemas.microsoft.com/office/drawing/2014/main" id="{D4F9440C-54FC-516F-EAB1-F93762CA3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770756C7-1786-75A9-AD22-9F4F07B69A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A79647-1C19-A844-996F-2219967CFDC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6056EAD4-0033-B0CE-D6C7-31935A9732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Export Routes </a:t>
            </a:r>
          </a:p>
        </p:txBody>
      </p:sp>
      <p:sp>
        <p:nvSpPr>
          <p:cNvPr id="234499" name="Rectangle 3">
            <a:extLst>
              <a:ext uri="{FF2B5EF4-FFF2-40B4-BE49-F238E27FC236}">
                <a16:creationId xmlns:a16="http://schemas.microsoft.com/office/drawing/2014/main" id="{CCDDBADC-360D-E28B-5F19-5AAD0828B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36" name="AutoShape 40">
            <a:extLst>
              <a:ext uri="{FF2B5EF4-FFF2-40B4-BE49-F238E27FC236}">
                <a16:creationId xmlns:a16="http://schemas.microsoft.com/office/drawing/2014/main" id="{1435656C-1350-BA14-4FB0-2DD0D0314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2" name="AutoShape 46">
            <a:extLst>
              <a:ext uri="{FF2B5EF4-FFF2-40B4-BE49-F238E27FC236}">
                <a16:creationId xmlns:a16="http://schemas.microsoft.com/office/drawing/2014/main" id="{EA24C6AC-C487-609E-7169-27A37858CB5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478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5" name="AutoShape 49">
            <a:extLst>
              <a:ext uri="{FF2B5EF4-FFF2-40B4-BE49-F238E27FC236}">
                <a16:creationId xmlns:a16="http://schemas.microsoft.com/office/drawing/2014/main" id="{4EC32DFB-B6A5-F729-3EEF-1F7C0D4E0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1" name="AutoShape 55">
            <a:extLst>
              <a:ext uri="{FF2B5EF4-FFF2-40B4-BE49-F238E27FC236}">
                <a16:creationId xmlns:a16="http://schemas.microsoft.com/office/drawing/2014/main" id="{F8E312B6-D9DC-9898-34F5-AF24D5DC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0292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3" name="AutoShape 57">
            <a:extLst>
              <a:ext uri="{FF2B5EF4-FFF2-40B4-BE49-F238E27FC236}">
                <a16:creationId xmlns:a16="http://schemas.microsoft.com/office/drawing/2014/main" id="{1C789484-B904-915F-3193-BBA540E23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1" name="AutoShape 65">
            <a:extLst>
              <a:ext uri="{FF2B5EF4-FFF2-40B4-BE49-F238E27FC236}">
                <a16:creationId xmlns:a16="http://schemas.microsoft.com/office/drawing/2014/main" id="{A870EE0B-B726-6CBC-FAE6-4CB369A7B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6" name="Text Box 70">
            <a:extLst>
              <a:ext uri="{FF2B5EF4-FFF2-40B4-BE49-F238E27FC236}">
                <a16:creationId xmlns:a16="http://schemas.microsoft.com/office/drawing/2014/main" id="{44A8E694-3DF1-BF72-16C4-551605AA5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1295400"/>
            <a:ext cx="1751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 route</a:t>
            </a:r>
          </a:p>
        </p:txBody>
      </p:sp>
      <p:sp>
        <p:nvSpPr>
          <p:cNvPr id="234567" name="AutoShape 71">
            <a:extLst>
              <a:ext uri="{FF2B5EF4-FFF2-40B4-BE49-F238E27FC236}">
                <a16:creationId xmlns:a16="http://schemas.microsoft.com/office/drawing/2014/main" id="{A4FF10BB-EFE8-D409-2D38-23DD0843D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1371600"/>
            <a:ext cx="228600" cy="228600"/>
          </a:xfrm>
          <a:prstGeom prst="smileyFace">
            <a:avLst>
              <a:gd name="adj" fmla="val 4653"/>
            </a:avLst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68" name="Text Box 72">
            <a:extLst>
              <a:ext uri="{FF2B5EF4-FFF2-40B4-BE49-F238E27FC236}">
                <a16:creationId xmlns:a16="http://schemas.microsoft.com/office/drawing/2014/main" id="{917573F9-E838-9636-29F9-961AE73DD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295400"/>
            <a:ext cx="1885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route</a:t>
            </a:r>
          </a:p>
        </p:txBody>
      </p:sp>
      <p:sp>
        <p:nvSpPr>
          <p:cNvPr id="234569" name="AutoShape 73">
            <a:extLst>
              <a:ext uri="{FF2B5EF4-FFF2-40B4-BE49-F238E27FC236}">
                <a16:creationId xmlns:a16="http://schemas.microsoft.com/office/drawing/2014/main" id="{D4294F21-EA6F-72AC-7101-40A876793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371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0" name="Text Box 74">
            <a:extLst>
              <a:ext uri="{FF2B5EF4-FFF2-40B4-BE49-F238E27FC236}">
                <a16:creationId xmlns:a16="http://schemas.microsoft.com/office/drawing/2014/main" id="{B0DFD302-F764-7887-8D97-F980E4D30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295400"/>
            <a:ext cx="1333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 route</a:t>
            </a:r>
          </a:p>
        </p:txBody>
      </p:sp>
      <p:sp>
        <p:nvSpPr>
          <p:cNvPr id="234571" name="AutoShape 75">
            <a:extLst>
              <a:ext uri="{FF2B5EF4-FFF2-40B4-BE49-F238E27FC236}">
                <a16:creationId xmlns:a16="http://schemas.microsoft.com/office/drawing/2014/main" id="{CBC7247C-1D12-9C3F-4DD9-2960F82D1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2" name="Text Box 76">
            <a:extLst>
              <a:ext uri="{FF2B5EF4-FFF2-40B4-BE49-F238E27FC236}">
                <a16:creationId xmlns:a16="http://schemas.microsoft.com/office/drawing/2014/main" id="{133E53D1-6B6D-FAE2-0BF7-DA17892E5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295400"/>
            <a:ext cx="1209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route</a:t>
            </a:r>
          </a:p>
        </p:txBody>
      </p:sp>
      <p:sp>
        <p:nvSpPr>
          <p:cNvPr id="234573" name="AutoShape 77">
            <a:extLst>
              <a:ext uri="{FF2B5EF4-FFF2-40B4-BE49-F238E27FC236}">
                <a16:creationId xmlns:a16="http://schemas.microsoft.com/office/drawing/2014/main" id="{9C5BF82D-D7CE-D869-AFDC-A1354867D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1371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213" name="Group 106">
            <a:extLst>
              <a:ext uri="{FF2B5EF4-FFF2-40B4-BE49-F238E27FC236}">
                <a16:creationId xmlns:a16="http://schemas.microsoft.com/office/drawing/2014/main" id="{42E47948-D837-BA78-5883-191BE5AAA28E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5029200"/>
            <a:ext cx="1524000" cy="1524000"/>
            <a:chOff x="4512" y="3168"/>
            <a:chExt cx="960" cy="960"/>
          </a:xfrm>
        </p:grpSpPr>
        <p:sp>
          <p:nvSpPr>
            <p:cNvPr id="234596" name="Rectangle 100">
              <a:extLst>
                <a:ext uri="{FF2B5EF4-FFF2-40B4-BE49-F238E27FC236}">
                  <a16:creationId xmlns:a16="http://schemas.microsoft.com/office/drawing/2014/main" id="{B7E4F87D-3626-BC74-6663-152348FCE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960" cy="96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34598" name="Text Box 102">
              <a:extLst>
                <a:ext uri="{FF2B5EF4-FFF2-40B4-BE49-F238E27FC236}">
                  <a16:creationId xmlns:a16="http://schemas.microsoft.com/office/drawing/2014/main" id="{42D87C98-9089-0701-D8E4-5E0B3BD337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6" y="3456"/>
              <a:ext cx="542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filters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block </a:t>
              </a:r>
            </a:p>
          </p:txBody>
        </p:sp>
        <p:sp>
          <p:nvSpPr>
            <p:cNvPr id="234599" name="Freeform 103">
              <a:extLst>
                <a:ext uri="{FF2B5EF4-FFF2-40B4-BE49-F238E27FC236}">
                  <a16:creationId xmlns:a16="http://schemas.microsoft.com/office/drawing/2014/main" id="{9CA047C5-30A8-9B38-97A6-3D95BCEB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216"/>
              <a:ext cx="681" cy="183"/>
            </a:xfrm>
            <a:custGeom>
              <a:avLst/>
              <a:gdLst>
                <a:gd name="T0" fmla="*/ 0 w 681"/>
                <a:gd name="T1" fmla="*/ 88 h 183"/>
                <a:gd name="T2" fmla="*/ 79 w 681"/>
                <a:gd name="T3" fmla="*/ 18 h 183"/>
                <a:gd name="T4" fmla="*/ 96 w 681"/>
                <a:gd name="T5" fmla="*/ 44 h 183"/>
                <a:gd name="T6" fmla="*/ 105 w 681"/>
                <a:gd name="T7" fmla="*/ 105 h 183"/>
                <a:gd name="T8" fmla="*/ 140 w 681"/>
                <a:gd name="T9" fmla="*/ 96 h 183"/>
                <a:gd name="T10" fmla="*/ 148 w 681"/>
                <a:gd name="T11" fmla="*/ 70 h 183"/>
                <a:gd name="T12" fmla="*/ 157 w 681"/>
                <a:gd name="T13" fmla="*/ 35 h 183"/>
                <a:gd name="T14" fmla="*/ 183 w 681"/>
                <a:gd name="T15" fmla="*/ 53 h 183"/>
                <a:gd name="T16" fmla="*/ 236 w 681"/>
                <a:gd name="T17" fmla="*/ 131 h 183"/>
                <a:gd name="T18" fmla="*/ 279 w 681"/>
                <a:gd name="T19" fmla="*/ 27 h 183"/>
                <a:gd name="T20" fmla="*/ 332 w 681"/>
                <a:gd name="T21" fmla="*/ 149 h 183"/>
                <a:gd name="T22" fmla="*/ 401 w 681"/>
                <a:gd name="T23" fmla="*/ 79 h 183"/>
                <a:gd name="T24" fmla="*/ 419 w 681"/>
                <a:gd name="T25" fmla="*/ 114 h 183"/>
                <a:gd name="T26" fmla="*/ 436 w 681"/>
                <a:gd name="T27" fmla="*/ 140 h 183"/>
                <a:gd name="T28" fmla="*/ 445 w 681"/>
                <a:gd name="T29" fmla="*/ 114 h 183"/>
                <a:gd name="T30" fmla="*/ 480 w 681"/>
                <a:gd name="T31" fmla="*/ 61 h 183"/>
                <a:gd name="T32" fmla="*/ 489 w 681"/>
                <a:gd name="T33" fmla="*/ 166 h 183"/>
                <a:gd name="T34" fmla="*/ 550 w 681"/>
                <a:gd name="T35" fmla="*/ 70 h 183"/>
                <a:gd name="T36" fmla="*/ 559 w 681"/>
                <a:gd name="T37" fmla="*/ 96 h 183"/>
                <a:gd name="T38" fmla="*/ 567 w 681"/>
                <a:gd name="T39" fmla="*/ 123 h 183"/>
                <a:gd name="T40" fmla="*/ 585 w 681"/>
                <a:gd name="T41" fmla="*/ 96 h 183"/>
                <a:gd name="T42" fmla="*/ 611 w 681"/>
                <a:gd name="T43" fmla="*/ 61 h 183"/>
                <a:gd name="T44" fmla="*/ 620 w 681"/>
                <a:gd name="T45" fmla="*/ 114 h 183"/>
                <a:gd name="T46" fmla="*/ 646 w 681"/>
                <a:gd name="T47" fmla="*/ 61 h 183"/>
                <a:gd name="T48" fmla="*/ 672 w 681"/>
                <a:gd name="T49" fmla="*/ 27 h 183"/>
                <a:gd name="T50" fmla="*/ 681 w 681"/>
                <a:gd name="T51" fmla="*/ 0 h 1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1" h="183">
                  <a:moveTo>
                    <a:pt x="0" y="88"/>
                  </a:moveTo>
                  <a:cubicBezTo>
                    <a:pt x="54" y="34"/>
                    <a:pt x="27" y="56"/>
                    <a:pt x="79" y="18"/>
                  </a:cubicBezTo>
                  <a:cubicBezTo>
                    <a:pt x="85" y="27"/>
                    <a:pt x="93" y="34"/>
                    <a:pt x="96" y="44"/>
                  </a:cubicBezTo>
                  <a:cubicBezTo>
                    <a:pt x="102" y="64"/>
                    <a:pt x="92" y="89"/>
                    <a:pt x="105" y="105"/>
                  </a:cubicBezTo>
                  <a:cubicBezTo>
                    <a:pt x="113" y="114"/>
                    <a:pt x="128" y="99"/>
                    <a:pt x="140" y="96"/>
                  </a:cubicBezTo>
                  <a:cubicBezTo>
                    <a:pt x="143" y="87"/>
                    <a:pt x="146" y="79"/>
                    <a:pt x="148" y="70"/>
                  </a:cubicBezTo>
                  <a:cubicBezTo>
                    <a:pt x="151" y="58"/>
                    <a:pt x="146" y="40"/>
                    <a:pt x="157" y="35"/>
                  </a:cubicBezTo>
                  <a:cubicBezTo>
                    <a:pt x="166" y="30"/>
                    <a:pt x="174" y="47"/>
                    <a:pt x="183" y="53"/>
                  </a:cubicBezTo>
                  <a:cubicBezTo>
                    <a:pt x="194" y="107"/>
                    <a:pt x="181" y="118"/>
                    <a:pt x="236" y="131"/>
                  </a:cubicBezTo>
                  <a:cubicBezTo>
                    <a:pt x="273" y="94"/>
                    <a:pt x="265" y="74"/>
                    <a:pt x="279" y="27"/>
                  </a:cubicBezTo>
                  <a:cubicBezTo>
                    <a:pt x="313" y="61"/>
                    <a:pt x="320" y="103"/>
                    <a:pt x="332" y="149"/>
                  </a:cubicBezTo>
                  <a:cubicBezTo>
                    <a:pt x="362" y="129"/>
                    <a:pt x="381" y="109"/>
                    <a:pt x="401" y="79"/>
                  </a:cubicBezTo>
                  <a:cubicBezTo>
                    <a:pt x="407" y="91"/>
                    <a:pt x="412" y="103"/>
                    <a:pt x="419" y="114"/>
                  </a:cubicBezTo>
                  <a:cubicBezTo>
                    <a:pt x="424" y="123"/>
                    <a:pt x="426" y="140"/>
                    <a:pt x="436" y="140"/>
                  </a:cubicBezTo>
                  <a:cubicBezTo>
                    <a:pt x="445" y="140"/>
                    <a:pt x="441" y="122"/>
                    <a:pt x="445" y="114"/>
                  </a:cubicBezTo>
                  <a:cubicBezTo>
                    <a:pt x="455" y="96"/>
                    <a:pt x="480" y="61"/>
                    <a:pt x="480" y="61"/>
                  </a:cubicBezTo>
                  <a:cubicBezTo>
                    <a:pt x="483" y="96"/>
                    <a:pt x="469" y="137"/>
                    <a:pt x="489" y="166"/>
                  </a:cubicBezTo>
                  <a:cubicBezTo>
                    <a:pt x="501" y="183"/>
                    <a:pt x="547" y="78"/>
                    <a:pt x="550" y="70"/>
                  </a:cubicBezTo>
                  <a:cubicBezTo>
                    <a:pt x="553" y="79"/>
                    <a:pt x="556" y="87"/>
                    <a:pt x="559" y="96"/>
                  </a:cubicBezTo>
                  <a:cubicBezTo>
                    <a:pt x="562" y="105"/>
                    <a:pt x="558" y="123"/>
                    <a:pt x="567" y="123"/>
                  </a:cubicBezTo>
                  <a:cubicBezTo>
                    <a:pt x="578" y="123"/>
                    <a:pt x="579" y="105"/>
                    <a:pt x="585" y="96"/>
                  </a:cubicBezTo>
                  <a:cubicBezTo>
                    <a:pt x="593" y="84"/>
                    <a:pt x="602" y="73"/>
                    <a:pt x="611" y="61"/>
                  </a:cubicBezTo>
                  <a:cubicBezTo>
                    <a:pt x="614" y="79"/>
                    <a:pt x="602" y="114"/>
                    <a:pt x="620" y="114"/>
                  </a:cubicBezTo>
                  <a:cubicBezTo>
                    <a:pt x="640" y="114"/>
                    <a:pt x="636" y="78"/>
                    <a:pt x="646" y="61"/>
                  </a:cubicBezTo>
                  <a:cubicBezTo>
                    <a:pt x="653" y="49"/>
                    <a:pt x="663" y="38"/>
                    <a:pt x="672" y="27"/>
                  </a:cubicBezTo>
                  <a:cubicBezTo>
                    <a:pt x="675" y="18"/>
                    <a:pt x="681" y="0"/>
                    <a:pt x="681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600" name="AutoShape 104">
              <a:extLst>
                <a:ext uri="{FF2B5EF4-FFF2-40B4-BE49-F238E27FC236}">
                  <a16:creationId xmlns:a16="http://schemas.microsoft.com/office/drawing/2014/main" id="{F9B274D2-A7EA-3B22-9C43-C8678C3DA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388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4601" name="AutoShape 105">
              <a:extLst>
                <a:ext uri="{FF2B5EF4-FFF2-40B4-BE49-F238E27FC236}">
                  <a16:creationId xmlns:a16="http://schemas.microsoft.com/office/drawing/2014/main" id="{A029E1B4-DF23-36BC-0BC2-7CC193F57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8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8" name="AutoShape 41">
            <a:extLst>
              <a:ext uri="{FF2B5EF4-FFF2-40B4-BE49-F238E27FC236}">
                <a16:creationId xmlns:a16="http://schemas.microsoft.com/office/drawing/2014/main" id="{05FC445F-7D3D-04CE-545B-B9FAF0123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8674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9" name="AutoShape 42">
            <a:extLst>
              <a:ext uri="{FF2B5EF4-FFF2-40B4-BE49-F238E27FC236}">
                <a16:creationId xmlns:a16="http://schemas.microsoft.com/office/drawing/2014/main" id="{B3456D41-AB8B-C681-DDC1-8448F0C35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0" name="AutoShape 44">
            <a:extLst>
              <a:ext uri="{FF2B5EF4-FFF2-40B4-BE49-F238E27FC236}">
                <a16:creationId xmlns:a16="http://schemas.microsoft.com/office/drawing/2014/main" id="{42740B80-4825-4AE4-59E5-36E3A2FA3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1" name="AutoShape 47">
            <a:extLst>
              <a:ext uri="{FF2B5EF4-FFF2-40B4-BE49-F238E27FC236}">
                <a16:creationId xmlns:a16="http://schemas.microsoft.com/office/drawing/2014/main" id="{A9C5E081-5ED0-1A7E-AD20-ECB53D350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0960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2" name="AutoShape 48">
            <a:extLst>
              <a:ext uri="{FF2B5EF4-FFF2-40B4-BE49-F238E27FC236}">
                <a16:creationId xmlns:a16="http://schemas.microsoft.com/office/drawing/2014/main" id="{C87A3BB0-0130-3F5F-1465-F821959E0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3" name="AutoShape 50">
            <a:extLst>
              <a:ext uri="{FF2B5EF4-FFF2-40B4-BE49-F238E27FC236}">
                <a16:creationId xmlns:a16="http://schemas.microsoft.com/office/drawing/2014/main" id="{3C47F8A4-B720-152E-B49E-9937F01E5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4" name="AutoShape 51">
            <a:extLst>
              <a:ext uri="{FF2B5EF4-FFF2-40B4-BE49-F238E27FC236}">
                <a16:creationId xmlns:a16="http://schemas.microsoft.com/office/drawing/2014/main" id="{CE8401F8-9C7A-8BB3-4E4C-017721A61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638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5" name="AutoShape 52">
            <a:extLst>
              <a:ext uri="{FF2B5EF4-FFF2-40B4-BE49-F238E27FC236}">
                <a16:creationId xmlns:a16="http://schemas.microsoft.com/office/drawing/2014/main" id="{E277953C-98F9-A190-21CE-E2220433D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7150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6" name="AutoShape 53">
            <a:extLst>
              <a:ext uri="{FF2B5EF4-FFF2-40B4-BE49-F238E27FC236}">
                <a16:creationId xmlns:a16="http://schemas.microsoft.com/office/drawing/2014/main" id="{81EA0BDD-7A71-9105-D8B6-C7338A338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" name="AutoShape 54">
            <a:extLst>
              <a:ext uri="{FF2B5EF4-FFF2-40B4-BE49-F238E27FC236}">
                <a16:creationId xmlns:a16="http://schemas.microsoft.com/office/drawing/2014/main" id="{C8B1240C-6C69-9ED2-B9E0-8F58ADA5F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8" name="AutoShape 56">
            <a:extLst>
              <a:ext uri="{FF2B5EF4-FFF2-40B4-BE49-F238E27FC236}">
                <a16:creationId xmlns:a16="http://schemas.microsoft.com/office/drawing/2014/main" id="{B33152EF-9DBF-464B-8E21-0A00ACDB7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9" name="AutoShape 58">
            <a:extLst>
              <a:ext uri="{FF2B5EF4-FFF2-40B4-BE49-F238E27FC236}">
                <a16:creationId xmlns:a16="http://schemas.microsoft.com/office/drawing/2014/main" id="{7F4C25E1-F558-9E7F-0218-BB52CD298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" name="AutoShape 59">
            <a:extLst>
              <a:ext uri="{FF2B5EF4-FFF2-40B4-BE49-F238E27FC236}">
                <a16:creationId xmlns:a16="http://schemas.microsoft.com/office/drawing/2014/main" id="{123CA43A-608E-D2D8-EE05-74015AD62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AutoShape 60">
            <a:extLst>
              <a:ext uri="{FF2B5EF4-FFF2-40B4-BE49-F238E27FC236}">
                <a16:creationId xmlns:a16="http://schemas.microsoft.com/office/drawing/2014/main" id="{24211A98-0EAC-5C16-DF56-A41A59234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867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AutoShape 61">
            <a:extLst>
              <a:ext uri="{FF2B5EF4-FFF2-40B4-BE49-F238E27FC236}">
                <a16:creationId xmlns:a16="http://schemas.microsoft.com/office/drawing/2014/main" id="{84E91841-6F59-A734-D3F8-20E41C862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AutoShape 62">
            <a:extLst>
              <a:ext uri="{FF2B5EF4-FFF2-40B4-BE49-F238E27FC236}">
                <a16:creationId xmlns:a16="http://schemas.microsoft.com/office/drawing/2014/main" id="{D3F3D1D5-2025-A2D8-0AAD-8AA9DD9BA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" name="AutoShape 64">
            <a:extLst>
              <a:ext uri="{FF2B5EF4-FFF2-40B4-BE49-F238E27FC236}">
                <a16:creationId xmlns:a16="http://schemas.microsoft.com/office/drawing/2014/main" id="{E5C9DFED-7475-411C-FCF8-999F23FBC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1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AutoShape 78">
            <a:extLst>
              <a:ext uri="{FF2B5EF4-FFF2-40B4-BE49-F238E27FC236}">
                <a16:creationId xmlns:a16="http://schemas.microsoft.com/office/drawing/2014/main" id="{CFDFCD7D-D7B9-DCD7-96CA-05E1E483C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" name="Freeform 96">
            <a:extLst>
              <a:ext uri="{FF2B5EF4-FFF2-40B4-BE49-F238E27FC236}">
                <a16:creationId xmlns:a16="http://schemas.microsoft.com/office/drawing/2014/main" id="{27927E94-873E-773B-B718-1D6FB96FADC7}"/>
              </a:ext>
            </a:extLst>
          </p:cNvPr>
          <p:cNvSpPr>
            <a:spLocks/>
          </p:cNvSpPr>
          <p:nvPr/>
        </p:nvSpPr>
        <p:spPr bwMode="auto">
          <a:xfrm rot="-5400000">
            <a:off x="1814513" y="3900487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Freeform 97">
            <a:extLst>
              <a:ext uri="{FF2B5EF4-FFF2-40B4-BE49-F238E27FC236}">
                <a16:creationId xmlns:a16="http://schemas.microsoft.com/office/drawing/2014/main" id="{6D67D728-BB06-FF67-41D4-87E596235E6D}"/>
              </a:ext>
            </a:extLst>
          </p:cNvPr>
          <p:cNvSpPr>
            <a:spLocks/>
          </p:cNvSpPr>
          <p:nvPr/>
        </p:nvSpPr>
        <p:spPr bwMode="auto">
          <a:xfrm rot="-5400000">
            <a:off x="6005513" y="3976687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AutoShape 91">
            <a:extLst>
              <a:ext uri="{FF2B5EF4-FFF2-40B4-BE49-F238E27FC236}">
                <a16:creationId xmlns:a16="http://schemas.microsoft.com/office/drawing/2014/main" id="{733342D3-6C3D-C0F0-EB11-412B3C435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343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AutoShape 92">
            <a:extLst>
              <a:ext uri="{FF2B5EF4-FFF2-40B4-BE49-F238E27FC236}">
                <a16:creationId xmlns:a16="http://schemas.microsoft.com/office/drawing/2014/main" id="{BF3E1576-C6B9-0426-70E6-D93E8D8B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657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" name="AutoShape 93">
            <a:extLst>
              <a:ext uri="{FF2B5EF4-FFF2-40B4-BE49-F238E27FC236}">
                <a16:creationId xmlns:a16="http://schemas.microsoft.com/office/drawing/2014/main" id="{2C38CB04-B70C-2B20-A855-C2BB6D696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191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" name="AutoShape 89">
            <a:extLst>
              <a:ext uri="{FF2B5EF4-FFF2-40B4-BE49-F238E27FC236}">
                <a16:creationId xmlns:a16="http://schemas.microsoft.com/office/drawing/2014/main" id="{1784DD57-1695-F674-EDDF-4F215B486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962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" name="AutoShape 90">
            <a:extLst>
              <a:ext uri="{FF2B5EF4-FFF2-40B4-BE49-F238E27FC236}">
                <a16:creationId xmlns:a16="http://schemas.microsoft.com/office/drawing/2014/main" id="{4BC46C09-4EC6-D5E2-BD88-72F740CBD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962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2" name="Group 120">
            <a:extLst>
              <a:ext uri="{FF2B5EF4-FFF2-40B4-BE49-F238E27FC236}">
                <a16:creationId xmlns:a16="http://schemas.microsoft.com/office/drawing/2014/main" id="{99385B40-D59E-3BAB-E790-CFFDCE95CDA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63" name="Rectangle 97">
              <a:extLst>
                <a:ext uri="{FF2B5EF4-FFF2-40B4-BE49-F238E27FC236}">
                  <a16:creationId xmlns:a16="http://schemas.microsoft.com/office/drawing/2014/main" id="{FB61C1B2-8A6F-CD0D-174B-15425A0B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4" name="Text Box 28">
              <a:extLst>
                <a:ext uri="{FF2B5EF4-FFF2-40B4-BE49-F238E27FC236}">
                  <a16:creationId xmlns:a16="http://schemas.microsoft.com/office/drawing/2014/main" id="{7EC3C1B9-1724-1BAA-F52A-CD7A27EAA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65" name="Text Box 30">
              <a:extLst>
                <a:ext uri="{FF2B5EF4-FFF2-40B4-BE49-F238E27FC236}">
                  <a16:creationId xmlns:a16="http://schemas.microsoft.com/office/drawing/2014/main" id="{EFA2B61D-C912-9B56-9ECC-F8E4B5DD8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66" name="AutoShape 31">
              <a:extLst>
                <a:ext uri="{FF2B5EF4-FFF2-40B4-BE49-F238E27FC236}">
                  <a16:creationId xmlns:a16="http://schemas.microsoft.com/office/drawing/2014/main" id="{9AF0CCE6-5767-EA96-10AA-5CA1F3852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7" name="Text Box 32">
              <a:extLst>
                <a:ext uri="{FF2B5EF4-FFF2-40B4-BE49-F238E27FC236}">
                  <a16:creationId xmlns:a16="http://schemas.microsoft.com/office/drawing/2014/main" id="{87DF31D0-A432-7267-0697-343DB11C7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68" name="AutoShape 42">
              <a:extLst>
                <a:ext uri="{FF2B5EF4-FFF2-40B4-BE49-F238E27FC236}">
                  <a16:creationId xmlns:a16="http://schemas.microsoft.com/office/drawing/2014/main" id="{E0EFC8BE-5AD7-0F28-FC0F-08FB2171D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9" name="AutoShape 119">
              <a:extLst>
                <a:ext uri="{FF2B5EF4-FFF2-40B4-BE49-F238E27FC236}">
                  <a16:creationId xmlns:a16="http://schemas.microsoft.com/office/drawing/2014/main" id="{8535EBF3-93E3-2BD6-DBA4-BCC1FE363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820980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193AB9-B20E-B7AA-DCF4-B51A5C4C70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83">
            <a:extLst>
              <a:ext uri="{FF2B5EF4-FFF2-40B4-BE49-F238E27FC236}">
                <a16:creationId xmlns:a16="http://schemas.microsoft.com/office/drawing/2014/main" id="{F94C4D77-7EEE-5D6D-0646-0C3645B7711C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3200400"/>
            <a:ext cx="4038600" cy="1752600"/>
            <a:chOff x="1536" y="2160"/>
            <a:chExt cx="2544" cy="1104"/>
          </a:xfrm>
        </p:grpSpPr>
        <p:sp>
          <p:nvSpPr>
            <p:cNvPr id="44" name="AutoShape 3">
              <a:extLst>
                <a:ext uri="{FF2B5EF4-FFF2-40B4-BE49-F238E27FC236}">
                  <a16:creationId xmlns:a16="http://schemas.microsoft.com/office/drawing/2014/main" id="{A8708D0A-0D63-2F9E-8683-3DFF29369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160"/>
              <a:ext cx="2544" cy="1104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5" name="AutoShape 27">
              <a:extLst>
                <a:ext uri="{FF2B5EF4-FFF2-40B4-BE49-F238E27FC236}">
                  <a16:creationId xmlns:a16="http://schemas.microsoft.com/office/drawing/2014/main" id="{365D788F-5016-A724-DA99-CAA02D60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4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6" name="AutoShape 34">
              <a:extLst>
                <a:ext uri="{FF2B5EF4-FFF2-40B4-BE49-F238E27FC236}">
                  <a16:creationId xmlns:a16="http://schemas.microsoft.com/office/drawing/2014/main" id="{5560C763-32E5-4DD1-385F-20EAB4855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97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7" name="AutoShape 35">
              <a:extLst>
                <a:ext uri="{FF2B5EF4-FFF2-40B4-BE49-F238E27FC236}">
                  <a16:creationId xmlns:a16="http://schemas.microsoft.com/office/drawing/2014/main" id="{BA1A8878-D213-7926-BE3B-635A525A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8" name="AutoShape 36">
              <a:extLst>
                <a:ext uri="{FF2B5EF4-FFF2-40B4-BE49-F238E27FC236}">
                  <a16:creationId xmlns:a16="http://schemas.microsoft.com/office/drawing/2014/main" id="{DA54EDAD-A1E0-241F-0FBE-859BB6746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2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9" name="AutoShape 37">
              <a:extLst>
                <a:ext uri="{FF2B5EF4-FFF2-40B4-BE49-F238E27FC236}">
                  <a16:creationId xmlns:a16="http://schemas.microsoft.com/office/drawing/2014/main" id="{91D17556-F012-C8F4-48C0-30A9955B2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0" name="AutoShape 38">
              <a:extLst>
                <a:ext uri="{FF2B5EF4-FFF2-40B4-BE49-F238E27FC236}">
                  <a16:creationId xmlns:a16="http://schemas.microsoft.com/office/drawing/2014/main" id="{5D887365-9EA6-909A-981A-E986361DB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302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" name="AutoShape 39">
              <a:extLst>
                <a:ext uri="{FF2B5EF4-FFF2-40B4-BE49-F238E27FC236}">
                  <a16:creationId xmlns:a16="http://schemas.microsoft.com/office/drawing/2014/main" id="{C27B1B55-936A-36AD-2C17-0859C74A6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52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2" name="AutoShape 40">
              <a:extLst>
                <a:ext uri="{FF2B5EF4-FFF2-40B4-BE49-F238E27FC236}">
                  <a16:creationId xmlns:a16="http://schemas.microsoft.com/office/drawing/2014/main" id="{AB320791-CA5A-7FAE-1B0E-B99522FAA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880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3" name="AutoShape 41">
              <a:extLst>
                <a:ext uri="{FF2B5EF4-FFF2-40B4-BE49-F238E27FC236}">
                  <a16:creationId xmlns:a16="http://schemas.microsoft.com/office/drawing/2014/main" id="{844E376D-090D-78AF-D8AD-210CD44B6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544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4" name="AutoShape 43">
              <a:extLst>
                <a:ext uri="{FF2B5EF4-FFF2-40B4-BE49-F238E27FC236}">
                  <a16:creationId xmlns:a16="http://schemas.microsoft.com/office/drawing/2014/main" id="{59879C80-B311-3B43-5A39-2672E85EB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40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5" name="AutoShape 44">
              <a:extLst>
                <a:ext uri="{FF2B5EF4-FFF2-40B4-BE49-F238E27FC236}">
                  <a16:creationId xmlns:a16="http://schemas.microsoft.com/office/drawing/2014/main" id="{54D8FAC5-8932-8045-7559-FB2DA6328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544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6" name="AutoShape 45">
              <a:extLst>
                <a:ext uri="{FF2B5EF4-FFF2-40B4-BE49-F238E27FC236}">
                  <a16:creationId xmlns:a16="http://schemas.microsoft.com/office/drawing/2014/main" id="{C4E8E464-5A39-133E-9948-AEEB9C78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07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7" name="AutoShape 47">
              <a:extLst>
                <a:ext uri="{FF2B5EF4-FFF2-40B4-BE49-F238E27FC236}">
                  <a16:creationId xmlns:a16="http://schemas.microsoft.com/office/drawing/2014/main" id="{30B033E0-97CC-552B-A058-CA66EE454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8" name="AutoShape 48">
              <a:extLst>
                <a:ext uri="{FF2B5EF4-FFF2-40B4-BE49-F238E27FC236}">
                  <a16:creationId xmlns:a16="http://schemas.microsoft.com/office/drawing/2014/main" id="{F725532C-2BB9-4DA2-7ACF-81D03A69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640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9" name="AutoShape 49">
              <a:extLst>
                <a:ext uri="{FF2B5EF4-FFF2-40B4-BE49-F238E27FC236}">
                  <a16:creationId xmlns:a16="http://schemas.microsoft.com/office/drawing/2014/main" id="{5652A5CC-A001-A83A-CFEC-AB62CD4F8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32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0" name="AutoShape 50">
              <a:extLst>
                <a:ext uri="{FF2B5EF4-FFF2-40B4-BE49-F238E27FC236}">
                  <a16:creationId xmlns:a16="http://schemas.microsoft.com/office/drawing/2014/main" id="{FB614195-0678-5004-36AF-5924AEE48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6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1" name="AutoShape 51">
              <a:extLst>
                <a:ext uri="{FF2B5EF4-FFF2-40B4-BE49-F238E27FC236}">
                  <a16:creationId xmlns:a16="http://schemas.microsoft.com/office/drawing/2014/main" id="{344006AA-4614-5B10-F89D-086E95DCF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62" name="AutoShape 73">
              <a:extLst>
                <a:ext uri="{FF2B5EF4-FFF2-40B4-BE49-F238E27FC236}">
                  <a16:creationId xmlns:a16="http://schemas.microsoft.com/office/drawing/2014/main" id="{0322735F-9704-E802-0E1D-1A8162028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" name="AutoShape 74">
              <a:extLst>
                <a:ext uri="{FF2B5EF4-FFF2-40B4-BE49-F238E27FC236}">
                  <a16:creationId xmlns:a16="http://schemas.microsoft.com/office/drawing/2014/main" id="{3F36C0EB-F915-4AA3-E41D-0E3A29569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2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" name="AutoShape 75">
              <a:extLst>
                <a:ext uri="{FF2B5EF4-FFF2-40B4-BE49-F238E27FC236}">
                  <a16:creationId xmlns:a16="http://schemas.microsoft.com/office/drawing/2014/main" id="{57E4FA6D-4C95-F838-5A20-57166668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02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" name="AutoShape 76">
              <a:extLst>
                <a:ext uri="{FF2B5EF4-FFF2-40B4-BE49-F238E27FC236}">
                  <a16:creationId xmlns:a16="http://schemas.microsoft.com/office/drawing/2014/main" id="{3255F7E6-0314-EA43-4F12-D6EC25DAE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640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AutoShape 77">
              <a:extLst>
                <a:ext uri="{FF2B5EF4-FFF2-40B4-BE49-F238E27FC236}">
                  <a16:creationId xmlns:a16="http://schemas.microsoft.com/office/drawing/2014/main" id="{830EB979-5557-475A-E4EF-254B0E4EE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44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AutoShape 78">
              <a:extLst>
                <a:ext uri="{FF2B5EF4-FFF2-40B4-BE49-F238E27FC236}">
                  <a16:creationId xmlns:a16="http://schemas.microsoft.com/office/drawing/2014/main" id="{BB71C0AA-2ED2-6A2E-BA4F-1281FDB51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78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8" name="AutoShape 79">
              <a:extLst>
                <a:ext uri="{FF2B5EF4-FFF2-40B4-BE49-F238E27FC236}">
                  <a16:creationId xmlns:a16="http://schemas.microsoft.com/office/drawing/2014/main" id="{D47FFCE2-1CA8-FACF-E995-C2D19CE6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9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9" name="AutoShape 80">
              <a:extLst>
                <a:ext uri="{FF2B5EF4-FFF2-40B4-BE49-F238E27FC236}">
                  <a16:creationId xmlns:a16="http://schemas.microsoft.com/office/drawing/2014/main" id="{C50250BD-634E-D51E-CF1F-974A632C5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08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AutoShape 81">
              <a:extLst>
                <a:ext uri="{FF2B5EF4-FFF2-40B4-BE49-F238E27FC236}">
                  <a16:creationId xmlns:a16="http://schemas.microsoft.com/office/drawing/2014/main" id="{23BCC898-4C21-F718-AD74-3F2D18967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352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1" name="AutoShape 82">
              <a:extLst>
                <a:ext uri="{FF2B5EF4-FFF2-40B4-BE49-F238E27FC236}">
                  <a16:creationId xmlns:a16="http://schemas.microsoft.com/office/drawing/2014/main" id="{D36A2BF3-4318-0A74-9E8E-D04922F6B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544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984B68BA-D785-943F-BCC0-1FD59C5E77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A79647-1C19-A844-996F-2219967CFDC5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AFF63270-26E3-B5BA-A581-04EF3EC1EB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Export Routes </a:t>
            </a:r>
          </a:p>
        </p:txBody>
      </p:sp>
      <p:sp>
        <p:nvSpPr>
          <p:cNvPr id="234499" name="Rectangle 3">
            <a:extLst>
              <a:ext uri="{FF2B5EF4-FFF2-40B4-BE49-F238E27FC236}">
                <a16:creationId xmlns:a16="http://schemas.microsoft.com/office/drawing/2014/main" id="{42BD9A7C-241D-6DDA-7273-B8779FAA3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810000"/>
            <a:ext cx="3810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36" name="AutoShape 40">
            <a:extLst>
              <a:ext uri="{FF2B5EF4-FFF2-40B4-BE49-F238E27FC236}">
                <a16:creationId xmlns:a16="http://schemas.microsoft.com/office/drawing/2014/main" id="{2AB02DD5-0B78-E231-B213-32DD4FEB4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2" name="AutoShape 46">
            <a:extLst>
              <a:ext uri="{FF2B5EF4-FFF2-40B4-BE49-F238E27FC236}">
                <a16:creationId xmlns:a16="http://schemas.microsoft.com/office/drawing/2014/main" id="{A9A5D97E-F2B5-A689-D07A-0F35AE01236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47800" y="3505200"/>
            <a:ext cx="838200" cy="1143000"/>
          </a:xfrm>
          <a:prstGeom prst="right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</a:t>
            </a:r>
          </a:p>
        </p:txBody>
      </p:sp>
      <p:sp>
        <p:nvSpPr>
          <p:cNvPr id="234545" name="AutoShape 49">
            <a:extLst>
              <a:ext uri="{FF2B5EF4-FFF2-40B4-BE49-F238E27FC236}">
                <a16:creationId xmlns:a16="http://schemas.microsoft.com/office/drawing/2014/main" id="{4A91F14B-B975-2D42-F0DE-521740F30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9050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1" name="AutoShape 55">
            <a:extLst>
              <a:ext uri="{FF2B5EF4-FFF2-40B4-BE49-F238E27FC236}">
                <a16:creationId xmlns:a16="http://schemas.microsoft.com/office/drawing/2014/main" id="{FA66909F-2ABD-893D-10E6-19D786F63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029200"/>
            <a:ext cx="1981200" cy="685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234553" name="AutoShape 57">
            <a:extLst>
              <a:ext uri="{FF2B5EF4-FFF2-40B4-BE49-F238E27FC236}">
                <a16:creationId xmlns:a16="http://schemas.microsoft.com/office/drawing/2014/main" id="{FACFBC10-657A-8E97-81C5-6E160B428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1" name="AutoShape 65">
            <a:extLst>
              <a:ext uri="{FF2B5EF4-FFF2-40B4-BE49-F238E27FC236}">
                <a16:creationId xmlns:a16="http://schemas.microsoft.com/office/drawing/2014/main" id="{C18AD9FF-1F36-20F4-AC00-159B612E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2590800"/>
            <a:ext cx="2209800" cy="533400"/>
          </a:xfrm>
          <a:prstGeom prst="up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234566" name="Text Box 70">
            <a:extLst>
              <a:ext uri="{FF2B5EF4-FFF2-40B4-BE49-F238E27FC236}">
                <a16:creationId xmlns:a16="http://schemas.microsoft.com/office/drawing/2014/main" id="{CE274833-DC4F-5438-03DC-02FCB32A4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1295400"/>
            <a:ext cx="1751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 route</a:t>
            </a:r>
          </a:p>
        </p:txBody>
      </p:sp>
      <p:sp>
        <p:nvSpPr>
          <p:cNvPr id="234567" name="AutoShape 71">
            <a:extLst>
              <a:ext uri="{FF2B5EF4-FFF2-40B4-BE49-F238E27FC236}">
                <a16:creationId xmlns:a16="http://schemas.microsoft.com/office/drawing/2014/main" id="{FDA55846-5E7A-52CC-5E2B-B0B36F3AB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1371600"/>
            <a:ext cx="228600" cy="228600"/>
          </a:xfrm>
          <a:prstGeom prst="smileyFace">
            <a:avLst>
              <a:gd name="adj" fmla="val 4653"/>
            </a:avLst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68" name="Text Box 72">
            <a:extLst>
              <a:ext uri="{FF2B5EF4-FFF2-40B4-BE49-F238E27FC236}">
                <a16:creationId xmlns:a16="http://schemas.microsoft.com/office/drawing/2014/main" id="{F0FAE207-9A3A-E2F7-C783-3917C682C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295400"/>
            <a:ext cx="1885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route</a:t>
            </a:r>
          </a:p>
        </p:txBody>
      </p:sp>
      <p:sp>
        <p:nvSpPr>
          <p:cNvPr id="234569" name="AutoShape 73">
            <a:extLst>
              <a:ext uri="{FF2B5EF4-FFF2-40B4-BE49-F238E27FC236}">
                <a16:creationId xmlns:a16="http://schemas.microsoft.com/office/drawing/2014/main" id="{2CCC6465-785D-4CAC-A4A1-B6330583A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371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0" name="Text Box 74">
            <a:extLst>
              <a:ext uri="{FF2B5EF4-FFF2-40B4-BE49-F238E27FC236}">
                <a16:creationId xmlns:a16="http://schemas.microsoft.com/office/drawing/2014/main" id="{08F0B3DE-045E-7111-6A2F-A9BC316B0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295400"/>
            <a:ext cx="1333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 route</a:t>
            </a:r>
          </a:p>
        </p:txBody>
      </p:sp>
      <p:sp>
        <p:nvSpPr>
          <p:cNvPr id="234571" name="AutoShape 75">
            <a:extLst>
              <a:ext uri="{FF2B5EF4-FFF2-40B4-BE49-F238E27FC236}">
                <a16:creationId xmlns:a16="http://schemas.microsoft.com/office/drawing/2014/main" id="{F016AB43-F558-218E-0996-A4454F4F2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4572" name="Text Box 76">
            <a:extLst>
              <a:ext uri="{FF2B5EF4-FFF2-40B4-BE49-F238E27FC236}">
                <a16:creationId xmlns:a16="http://schemas.microsoft.com/office/drawing/2014/main" id="{DD3DE421-FA1A-1967-5B11-EF7312037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295400"/>
            <a:ext cx="1209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ISP route</a:t>
            </a:r>
          </a:p>
        </p:txBody>
      </p:sp>
      <p:sp>
        <p:nvSpPr>
          <p:cNvPr id="234573" name="AutoShape 77">
            <a:extLst>
              <a:ext uri="{FF2B5EF4-FFF2-40B4-BE49-F238E27FC236}">
                <a16:creationId xmlns:a16="http://schemas.microsoft.com/office/drawing/2014/main" id="{062F185B-5065-ACF7-87EB-1FA2A9EBD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1371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213" name="Group 106">
            <a:extLst>
              <a:ext uri="{FF2B5EF4-FFF2-40B4-BE49-F238E27FC236}">
                <a16:creationId xmlns:a16="http://schemas.microsoft.com/office/drawing/2014/main" id="{B5C89CE0-7275-0797-018B-10C05005D753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5029200"/>
            <a:ext cx="1524000" cy="1524000"/>
            <a:chOff x="4512" y="3168"/>
            <a:chExt cx="960" cy="960"/>
          </a:xfrm>
        </p:grpSpPr>
        <p:sp>
          <p:nvSpPr>
            <p:cNvPr id="234596" name="Rectangle 100">
              <a:extLst>
                <a:ext uri="{FF2B5EF4-FFF2-40B4-BE49-F238E27FC236}">
                  <a16:creationId xmlns:a16="http://schemas.microsoft.com/office/drawing/2014/main" id="{8D7A79ED-E300-AEE0-3AF1-5E4AA40C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960" cy="96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34598" name="Text Box 102">
              <a:extLst>
                <a:ext uri="{FF2B5EF4-FFF2-40B4-BE49-F238E27FC236}">
                  <a16:creationId xmlns:a16="http://schemas.microsoft.com/office/drawing/2014/main" id="{A096CD4F-7C01-C1A7-2C51-5C26A8411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6" y="3456"/>
              <a:ext cx="542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filters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block </a:t>
              </a:r>
            </a:p>
          </p:txBody>
        </p:sp>
        <p:sp>
          <p:nvSpPr>
            <p:cNvPr id="234599" name="Freeform 103">
              <a:extLst>
                <a:ext uri="{FF2B5EF4-FFF2-40B4-BE49-F238E27FC236}">
                  <a16:creationId xmlns:a16="http://schemas.microsoft.com/office/drawing/2014/main" id="{EAAB0672-2CE0-0136-8C92-27449B535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216"/>
              <a:ext cx="681" cy="183"/>
            </a:xfrm>
            <a:custGeom>
              <a:avLst/>
              <a:gdLst>
                <a:gd name="T0" fmla="*/ 0 w 681"/>
                <a:gd name="T1" fmla="*/ 88 h 183"/>
                <a:gd name="T2" fmla="*/ 79 w 681"/>
                <a:gd name="T3" fmla="*/ 18 h 183"/>
                <a:gd name="T4" fmla="*/ 96 w 681"/>
                <a:gd name="T5" fmla="*/ 44 h 183"/>
                <a:gd name="T6" fmla="*/ 105 w 681"/>
                <a:gd name="T7" fmla="*/ 105 h 183"/>
                <a:gd name="T8" fmla="*/ 140 w 681"/>
                <a:gd name="T9" fmla="*/ 96 h 183"/>
                <a:gd name="T10" fmla="*/ 148 w 681"/>
                <a:gd name="T11" fmla="*/ 70 h 183"/>
                <a:gd name="T12" fmla="*/ 157 w 681"/>
                <a:gd name="T13" fmla="*/ 35 h 183"/>
                <a:gd name="T14" fmla="*/ 183 w 681"/>
                <a:gd name="T15" fmla="*/ 53 h 183"/>
                <a:gd name="T16" fmla="*/ 236 w 681"/>
                <a:gd name="T17" fmla="*/ 131 h 183"/>
                <a:gd name="T18" fmla="*/ 279 w 681"/>
                <a:gd name="T19" fmla="*/ 27 h 183"/>
                <a:gd name="T20" fmla="*/ 332 w 681"/>
                <a:gd name="T21" fmla="*/ 149 h 183"/>
                <a:gd name="T22" fmla="*/ 401 w 681"/>
                <a:gd name="T23" fmla="*/ 79 h 183"/>
                <a:gd name="T24" fmla="*/ 419 w 681"/>
                <a:gd name="T25" fmla="*/ 114 h 183"/>
                <a:gd name="T26" fmla="*/ 436 w 681"/>
                <a:gd name="T27" fmla="*/ 140 h 183"/>
                <a:gd name="T28" fmla="*/ 445 w 681"/>
                <a:gd name="T29" fmla="*/ 114 h 183"/>
                <a:gd name="T30" fmla="*/ 480 w 681"/>
                <a:gd name="T31" fmla="*/ 61 h 183"/>
                <a:gd name="T32" fmla="*/ 489 w 681"/>
                <a:gd name="T33" fmla="*/ 166 h 183"/>
                <a:gd name="T34" fmla="*/ 550 w 681"/>
                <a:gd name="T35" fmla="*/ 70 h 183"/>
                <a:gd name="T36" fmla="*/ 559 w 681"/>
                <a:gd name="T37" fmla="*/ 96 h 183"/>
                <a:gd name="T38" fmla="*/ 567 w 681"/>
                <a:gd name="T39" fmla="*/ 123 h 183"/>
                <a:gd name="T40" fmla="*/ 585 w 681"/>
                <a:gd name="T41" fmla="*/ 96 h 183"/>
                <a:gd name="T42" fmla="*/ 611 w 681"/>
                <a:gd name="T43" fmla="*/ 61 h 183"/>
                <a:gd name="T44" fmla="*/ 620 w 681"/>
                <a:gd name="T45" fmla="*/ 114 h 183"/>
                <a:gd name="T46" fmla="*/ 646 w 681"/>
                <a:gd name="T47" fmla="*/ 61 h 183"/>
                <a:gd name="T48" fmla="*/ 672 w 681"/>
                <a:gd name="T49" fmla="*/ 27 h 183"/>
                <a:gd name="T50" fmla="*/ 681 w 681"/>
                <a:gd name="T51" fmla="*/ 0 h 1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1" h="183">
                  <a:moveTo>
                    <a:pt x="0" y="88"/>
                  </a:moveTo>
                  <a:cubicBezTo>
                    <a:pt x="54" y="34"/>
                    <a:pt x="27" y="56"/>
                    <a:pt x="79" y="18"/>
                  </a:cubicBezTo>
                  <a:cubicBezTo>
                    <a:pt x="85" y="27"/>
                    <a:pt x="93" y="34"/>
                    <a:pt x="96" y="44"/>
                  </a:cubicBezTo>
                  <a:cubicBezTo>
                    <a:pt x="102" y="64"/>
                    <a:pt x="92" y="89"/>
                    <a:pt x="105" y="105"/>
                  </a:cubicBezTo>
                  <a:cubicBezTo>
                    <a:pt x="113" y="114"/>
                    <a:pt x="128" y="99"/>
                    <a:pt x="140" y="96"/>
                  </a:cubicBezTo>
                  <a:cubicBezTo>
                    <a:pt x="143" y="87"/>
                    <a:pt x="146" y="79"/>
                    <a:pt x="148" y="70"/>
                  </a:cubicBezTo>
                  <a:cubicBezTo>
                    <a:pt x="151" y="58"/>
                    <a:pt x="146" y="40"/>
                    <a:pt x="157" y="35"/>
                  </a:cubicBezTo>
                  <a:cubicBezTo>
                    <a:pt x="166" y="30"/>
                    <a:pt x="174" y="47"/>
                    <a:pt x="183" y="53"/>
                  </a:cubicBezTo>
                  <a:cubicBezTo>
                    <a:pt x="194" y="107"/>
                    <a:pt x="181" y="118"/>
                    <a:pt x="236" y="131"/>
                  </a:cubicBezTo>
                  <a:cubicBezTo>
                    <a:pt x="273" y="94"/>
                    <a:pt x="265" y="74"/>
                    <a:pt x="279" y="27"/>
                  </a:cubicBezTo>
                  <a:cubicBezTo>
                    <a:pt x="313" y="61"/>
                    <a:pt x="320" y="103"/>
                    <a:pt x="332" y="149"/>
                  </a:cubicBezTo>
                  <a:cubicBezTo>
                    <a:pt x="362" y="129"/>
                    <a:pt x="381" y="109"/>
                    <a:pt x="401" y="79"/>
                  </a:cubicBezTo>
                  <a:cubicBezTo>
                    <a:pt x="407" y="91"/>
                    <a:pt x="412" y="103"/>
                    <a:pt x="419" y="114"/>
                  </a:cubicBezTo>
                  <a:cubicBezTo>
                    <a:pt x="424" y="123"/>
                    <a:pt x="426" y="140"/>
                    <a:pt x="436" y="140"/>
                  </a:cubicBezTo>
                  <a:cubicBezTo>
                    <a:pt x="445" y="140"/>
                    <a:pt x="441" y="122"/>
                    <a:pt x="445" y="114"/>
                  </a:cubicBezTo>
                  <a:cubicBezTo>
                    <a:pt x="455" y="96"/>
                    <a:pt x="480" y="61"/>
                    <a:pt x="480" y="61"/>
                  </a:cubicBezTo>
                  <a:cubicBezTo>
                    <a:pt x="483" y="96"/>
                    <a:pt x="469" y="137"/>
                    <a:pt x="489" y="166"/>
                  </a:cubicBezTo>
                  <a:cubicBezTo>
                    <a:pt x="501" y="183"/>
                    <a:pt x="547" y="78"/>
                    <a:pt x="550" y="70"/>
                  </a:cubicBezTo>
                  <a:cubicBezTo>
                    <a:pt x="553" y="79"/>
                    <a:pt x="556" y="87"/>
                    <a:pt x="559" y="96"/>
                  </a:cubicBezTo>
                  <a:cubicBezTo>
                    <a:pt x="562" y="105"/>
                    <a:pt x="558" y="123"/>
                    <a:pt x="567" y="123"/>
                  </a:cubicBezTo>
                  <a:cubicBezTo>
                    <a:pt x="578" y="123"/>
                    <a:pt x="579" y="105"/>
                    <a:pt x="585" y="96"/>
                  </a:cubicBezTo>
                  <a:cubicBezTo>
                    <a:pt x="593" y="84"/>
                    <a:pt x="602" y="73"/>
                    <a:pt x="611" y="61"/>
                  </a:cubicBezTo>
                  <a:cubicBezTo>
                    <a:pt x="614" y="79"/>
                    <a:pt x="602" y="114"/>
                    <a:pt x="620" y="114"/>
                  </a:cubicBezTo>
                  <a:cubicBezTo>
                    <a:pt x="640" y="114"/>
                    <a:pt x="636" y="78"/>
                    <a:pt x="646" y="61"/>
                  </a:cubicBezTo>
                  <a:cubicBezTo>
                    <a:pt x="653" y="49"/>
                    <a:pt x="663" y="38"/>
                    <a:pt x="672" y="27"/>
                  </a:cubicBezTo>
                  <a:cubicBezTo>
                    <a:pt x="675" y="18"/>
                    <a:pt x="681" y="0"/>
                    <a:pt x="681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600" name="AutoShape 104">
              <a:extLst>
                <a:ext uri="{FF2B5EF4-FFF2-40B4-BE49-F238E27FC236}">
                  <a16:creationId xmlns:a16="http://schemas.microsoft.com/office/drawing/2014/main" id="{B843B750-A459-3B85-A08C-D7854AA0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3888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234601" name="AutoShape 105">
              <a:extLst>
                <a:ext uri="{FF2B5EF4-FFF2-40B4-BE49-F238E27FC236}">
                  <a16:creationId xmlns:a16="http://schemas.microsoft.com/office/drawing/2014/main" id="{B7947AD0-7170-E28B-7EB9-A0533A20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888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8" name="AutoShape 41">
            <a:extLst>
              <a:ext uri="{FF2B5EF4-FFF2-40B4-BE49-F238E27FC236}">
                <a16:creationId xmlns:a16="http://schemas.microsoft.com/office/drawing/2014/main" id="{83812536-09D9-6F99-5E23-69A95AF4D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8674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9" name="AutoShape 42">
            <a:extLst>
              <a:ext uri="{FF2B5EF4-FFF2-40B4-BE49-F238E27FC236}">
                <a16:creationId xmlns:a16="http://schemas.microsoft.com/office/drawing/2014/main" id="{6C3BC191-BDDA-BE0C-5457-3A7BB8A9C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0" name="AutoShape 44">
            <a:extLst>
              <a:ext uri="{FF2B5EF4-FFF2-40B4-BE49-F238E27FC236}">
                <a16:creationId xmlns:a16="http://schemas.microsoft.com/office/drawing/2014/main" id="{816E6030-24BE-B9F7-3793-BB7E5CF65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1" name="AutoShape 47">
            <a:extLst>
              <a:ext uri="{FF2B5EF4-FFF2-40B4-BE49-F238E27FC236}">
                <a16:creationId xmlns:a16="http://schemas.microsoft.com/office/drawing/2014/main" id="{087F164A-9311-E0DB-97F5-F8EE51642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0960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2" name="AutoShape 48">
            <a:extLst>
              <a:ext uri="{FF2B5EF4-FFF2-40B4-BE49-F238E27FC236}">
                <a16:creationId xmlns:a16="http://schemas.microsoft.com/office/drawing/2014/main" id="{3A970D4C-7C59-D54B-01E4-751ADA27B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6324600"/>
            <a:ext cx="228600" cy="228600"/>
          </a:xfrm>
          <a:prstGeom prst="plus">
            <a:avLst>
              <a:gd name="adj" fmla="val 2500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3" name="AutoShape 50">
            <a:extLst>
              <a:ext uri="{FF2B5EF4-FFF2-40B4-BE49-F238E27FC236}">
                <a16:creationId xmlns:a16="http://schemas.microsoft.com/office/drawing/2014/main" id="{8943F73C-5A9B-3084-D188-201BC4CEF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4" name="AutoShape 51">
            <a:extLst>
              <a:ext uri="{FF2B5EF4-FFF2-40B4-BE49-F238E27FC236}">
                <a16:creationId xmlns:a16="http://schemas.microsoft.com/office/drawing/2014/main" id="{B31D5E52-EF97-5481-69EC-94B760913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638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5" name="AutoShape 52">
            <a:extLst>
              <a:ext uri="{FF2B5EF4-FFF2-40B4-BE49-F238E27FC236}">
                <a16:creationId xmlns:a16="http://schemas.microsoft.com/office/drawing/2014/main" id="{5DB6E7D4-D849-DB05-3B4A-6D78FD3D2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7150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6" name="AutoShape 53">
            <a:extLst>
              <a:ext uri="{FF2B5EF4-FFF2-40B4-BE49-F238E27FC236}">
                <a16:creationId xmlns:a16="http://schemas.microsoft.com/office/drawing/2014/main" id="{3A4A51DC-46AE-6A32-A7F3-24046E87A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7" name="AutoShape 54">
            <a:extLst>
              <a:ext uri="{FF2B5EF4-FFF2-40B4-BE49-F238E27FC236}">
                <a16:creationId xmlns:a16="http://schemas.microsoft.com/office/drawing/2014/main" id="{80F9C231-3D9D-4B42-2D78-847AAFEA4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8" name="AutoShape 56">
            <a:extLst>
              <a:ext uri="{FF2B5EF4-FFF2-40B4-BE49-F238E27FC236}">
                <a16:creationId xmlns:a16="http://schemas.microsoft.com/office/drawing/2014/main" id="{EA09C919-A7D8-060D-FE6D-881F06F75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60198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19" name="AutoShape 58">
            <a:extLst>
              <a:ext uri="{FF2B5EF4-FFF2-40B4-BE49-F238E27FC236}">
                <a16:creationId xmlns:a16="http://schemas.microsoft.com/office/drawing/2014/main" id="{D0246D45-66FA-E577-83CE-02936008C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" name="AutoShape 59">
            <a:extLst>
              <a:ext uri="{FF2B5EF4-FFF2-40B4-BE49-F238E27FC236}">
                <a16:creationId xmlns:a16="http://schemas.microsoft.com/office/drawing/2014/main" id="{ED74D9A7-E77E-9DC0-0AE4-D27309D39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715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AutoShape 60">
            <a:extLst>
              <a:ext uri="{FF2B5EF4-FFF2-40B4-BE49-F238E27FC236}">
                <a16:creationId xmlns:a16="http://schemas.microsoft.com/office/drawing/2014/main" id="{E9DB192B-20F1-E617-585A-48E9044F0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867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AutoShape 61">
            <a:extLst>
              <a:ext uri="{FF2B5EF4-FFF2-40B4-BE49-F238E27FC236}">
                <a16:creationId xmlns:a16="http://schemas.microsoft.com/office/drawing/2014/main" id="{7B04B9B1-1F1F-AB4F-F036-0E0582082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6172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AutoShape 62">
            <a:extLst>
              <a:ext uri="{FF2B5EF4-FFF2-40B4-BE49-F238E27FC236}">
                <a16:creationId xmlns:a16="http://schemas.microsoft.com/office/drawing/2014/main" id="{481172C5-97DA-D80C-1720-D9CE45F91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" name="AutoShape 64">
            <a:extLst>
              <a:ext uri="{FF2B5EF4-FFF2-40B4-BE49-F238E27FC236}">
                <a16:creationId xmlns:a16="http://schemas.microsoft.com/office/drawing/2014/main" id="{0C547099-E03F-FD7D-02A2-77A4D3F58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1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AutoShape 78">
            <a:extLst>
              <a:ext uri="{FF2B5EF4-FFF2-40B4-BE49-F238E27FC236}">
                <a16:creationId xmlns:a16="http://schemas.microsoft.com/office/drawing/2014/main" id="{05C214F5-DBDC-F2A2-F92D-4C8A97093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791200"/>
            <a:ext cx="228600" cy="228600"/>
          </a:xfrm>
          <a:prstGeom prst="diamond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" name="Freeform 96">
            <a:extLst>
              <a:ext uri="{FF2B5EF4-FFF2-40B4-BE49-F238E27FC236}">
                <a16:creationId xmlns:a16="http://schemas.microsoft.com/office/drawing/2014/main" id="{ED33E489-2A85-0A39-034C-7D1F6CD81B14}"/>
              </a:ext>
            </a:extLst>
          </p:cNvPr>
          <p:cNvSpPr>
            <a:spLocks/>
          </p:cNvSpPr>
          <p:nvPr/>
        </p:nvSpPr>
        <p:spPr bwMode="auto">
          <a:xfrm rot="-5400000">
            <a:off x="1814513" y="3900487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Freeform 97">
            <a:extLst>
              <a:ext uri="{FF2B5EF4-FFF2-40B4-BE49-F238E27FC236}">
                <a16:creationId xmlns:a16="http://schemas.microsoft.com/office/drawing/2014/main" id="{E22B7F41-946C-421B-56D0-1F1E65845F89}"/>
              </a:ext>
            </a:extLst>
          </p:cNvPr>
          <p:cNvSpPr>
            <a:spLocks/>
          </p:cNvSpPr>
          <p:nvPr/>
        </p:nvSpPr>
        <p:spPr bwMode="auto">
          <a:xfrm rot="-5400000">
            <a:off x="6005513" y="3976687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AutoShape 91">
            <a:extLst>
              <a:ext uri="{FF2B5EF4-FFF2-40B4-BE49-F238E27FC236}">
                <a16:creationId xmlns:a16="http://schemas.microsoft.com/office/drawing/2014/main" id="{9487099B-AD5C-8965-E669-A4B5B9F1D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343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AutoShape 92">
            <a:extLst>
              <a:ext uri="{FF2B5EF4-FFF2-40B4-BE49-F238E27FC236}">
                <a16:creationId xmlns:a16="http://schemas.microsoft.com/office/drawing/2014/main" id="{19620BF9-2443-0F5C-7F49-57A7BF75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657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" name="AutoShape 93">
            <a:extLst>
              <a:ext uri="{FF2B5EF4-FFF2-40B4-BE49-F238E27FC236}">
                <a16:creationId xmlns:a16="http://schemas.microsoft.com/office/drawing/2014/main" id="{5D40B597-9ACE-222A-0FCB-853D6C72D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191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" name="AutoShape 89">
            <a:extLst>
              <a:ext uri="{FF2B5EF4-FFF2-40B4-BE49-F238E27FC236}">
                <a16:creationId xmlns:a16="http://schemas.microsoft.com/office/drawing/2014/main" id="{E49476E0-876F-66CC-90ED-104716FE7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962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" name="AutoShape 90">
            <a:extLst>
              <a:ext uri="{FF2B5EF4-FFF2-40B4-BE49-F238E27FC236}">
                <a16:creationId xmlns:a16="http://schemas.microsoft.com/office/drawing/2014/main" id="{FC8CE4A9-52DE-AD42-62DB-7AFA3DC18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9624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Freeform 98">
            <a:extLst>
              <a:ext uri="{FF2B5EF4-FFF2-40B4-BE49-F238E27FC236}">
                <a16:creationId xmlns:a16="http://schemas.microsoft.com/office/drawing/2014/main" id="{795DA104-6A08-56CD-74C4-C3CBC58C09D0}"/>
              </a:ext>
            </a:extLst>
          </p:cNvPr>
          <p:cNvSpPr>
            <a:spLocks/>
          </p:cNvSpPr>
          <p:nvPr/>
        </p:nvSpPr>
        <p:spPr bwMode="auto">
          <a:xfrm>
            <a:off x="4876800" y="3048000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id="{D7C0F861-DCF9-816C-7FEA-1D5553DB721F}"/>
              </a:ext>
            </a:extLst>
          </p:cNvPr>
          <p:cNvSpPr>
            <a:spLocks/>
          </p:cNvSpPr>
          <p:nvPr/>
        </p:nvSpPr>
        <p:spPr bwMode="auto">
          <a:xfrm>
            <a:off x="2743200" y="3048000"/>
            <a:ext cx="1081088" cy="290513"/>
          </a:xfrm>
          <a:custGeom>
            <a:avLst/>
            <a:gdLst>
              <a:gd name="T0" fmla="*/ 0 w 681"/>
              <a:gd name="T1" fmla="*/ 139700 h 183"/>
              <a:gd name="T2" fmla="*/ 125413 w 681"/>
              <a:gd name="T3" fmla="*/ 28575 h 183"/>
              <a:gd name="T4" fmla="*/ 152400 w 681"/>
              <a:gd name="T5" fmla="*/ 69850 h 183"/>
              <a:gd name="T6" fmla="*/ 166688 w 681"/>
              <a:gd name="T7" fmla="*/ 166688 h 183"/>
              <a:gd name="T8" fmla="*/ 222250 w 681"/>
              <a:gd name="T9" fmla="*/ 152400 h 183"/>
              <a:gd name="T10" fmla="*/ 234950 w 681"/>
              <a:gd name="T11" fmla="*/ 111125 h 183"/>
              <a:gd name="T12" fmla="*/ 249238 w 681"/>
              <a:gd name="T13" fmla="*/ 55563 h 183"/>
              <a:gd name="T14" fmla="*/ 290513 w 681"/>
              <a:gd name="T15" fmla="*/ 84138 h 183"/>
              <a:gd name="T16" fmla="*/ 374650 w 681"/>
              <a:gd name="T17" fmla="*/ 207963 h 183"/>
              <a:gd name="T18" fmla="*/ 442913 w 681"/>
              <a:gd name="T19" fmla="*/ 42863 h 183"/>
              <a:gd name="T20" fmla="*/ 527050 w 681"/>
              <a:gd name="T21" fmla="*/ 236538 h 183"/>
              <a:gd name="T22" fmla="*/ 636588 w 681"/>
              <a:gd name="T23" fmla="*/ 125413 h 183"/>
              <a:gd name="T24" fmla="*/ 665163 w 681"/>
              <a:gd name="T25" fmla="*/ 180975 h 183"/>
              <a:gd name="T26" fmla="*/ 692150 w 681"/>
              <a:gd name="T27" fmla="*/ 222250 h 183"/>
              <a:gd name="T28" fmla="*/ 706438 w 681"/>
              <a:gd name="T29" fmla="*/ 180975 h 183"/>
              <a:gd name="T30" fmla="*/ 762000 w 681"/>
              <a:gd name="T31" fmla="*/ 96838 h 183"/>
              <a:gd name="T32" fmla="*/ 776288 w 681"/>
              <a:gd name="T33" fmla="*/ 263525 h 183"/>
              <a:gd name="T34" fmla="*/ 873125 w 681"/>
              <a:gd name="T35" fmla="*/ 111125 h 183"/>
              <a:gd name="T36" fmla="*/ 887413 w 681"/>
              <a:gd name="T37" fmla="*/ 152400 h 183"/>
              <a:gd name="T38" fmla="*/ 900113 w 681"/>
              <a:gd name="T39" fmla="*/ 195263 h 183"/>
              <a:gd name="T40" fmla="*/ 928688 w 681"/>
              <a:gd name="T41" fmla="*/ 152400 h 183"/>
              <a:gd name="T42" fmla="*/ 969963 w 681"/>
              <a:gd name="T43" fmla="*/ 96838 h 183"/>
              <a:gd name="T44" fmla="*/ 984250 w 681"/>
              <a:gd name="T45" fmla="*/ 180975 h 183"/>
              <a:gd name="T46" fmla="*/ 1025525 w 681"/>
              <a:gd name="T47" fmla="*/ 96838 h 183"/>
              <a:gd name="T48" fmla="*/ 1066800 w 681"/>
              <a:gd name="T49" fmla="*/ 42863 h 183"/>
              <a:gd name="T50" fmla="*/ 10810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" name="AutoShape 4">
            <a:extLst>
              <a:ext uri="{FF2B5EF4-FFF2-40B4-BE49-F238E27FC236}">
                <a16:creationId xmlns:a16="http://schemas.microsoft.com/office/drawing/2014/main" id="{D3F2456A-A6D1-9660-4D34-B6A8C2743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213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" name="AutoShape 63">
            <a:extLst>
              <a:ext uri="{FF2B5EF4-FFF2-40B4-BE49-F238E27FC236}">
                <a16:creationId xmlns:a16="http://schemas.microsoft.com/office/drawing/2014/main" id="{6A41C068-15B9-9D03-6DD3-58E79C21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2098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" name="AutoShape 66">
            <a:extLst>
              <a:ext uri="{FF2B5EF4-FFF2-40B4-BE49-F238E27FC236}">
                <a16:creationId xmlns:a16="http://schemas.microsoft.com/office/drawing/2014/main" id="{0EF7FB41-1FAA-9537-6149-D243A18D2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1336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" name="AutoShape 67">
            <a:extLst>
              <a:ext uri="{FF2B5EF4-FFF2-40B4-BE49-F238E27FC236}">
                <a16:creationId xmlns:a16="http://schemas.microsoft.com/office/drawing/2014/main" id="{81BEB1EB-5F37-B8C1-0447-272E3E3EA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2286000"/>
            <a:ext cx="228600" cy="228600"/>
          </a:xfrm>
          <a:custGeom>
            <a:avLst/>
            <a:gdLst>
              <a:gd name="T0" fmla="*/ 114935 w 21600"/>
              <a:gd name="T1" fmla="*/ 23146 h 21600"/>
              <a:gd name="T2" fmla="*/ 30988 w 21600"/>
              <a:gd name="T3" fmla="*/ 114300 h 21600"/>
              <a:gd name="T4" fmla="*/ 114935 w 21600"/>
              <a:gd name="T5" fmla="*/ 228600 h 21600"/>
              <a:gd name="T6" fmla="*/ 197612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F66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2" name="Group 120">
            <a:extLst>
              <a:ext uri="{FF2B5EF4-FFF2-40B4-BE49-F238E27FC236}">
                <a16:creationId xmlns:a16="http://schemas.microsoft.com/office/drawing/2014/main" id="{8DD5C57B-E6B9-3C3D-1F4F-F68B3CE015C9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143000"/>
            <a:ext cx="8686800" cy="609600"/>
            <a:chOff x="144" y="912"/>
            <a:chExt cx="5472" cy="384"/>
          </a:xfrm>
        </p:grpSpPr>
        <p:sp>
          <p:nvSpPr>
            <p:cNvPr id="73" name="Rectangle 97">
              <a:extLst>
                <a:ext uri="{FF2B5EF4-FFF2-40B4-BE49-F238E27FC236}">
                  <a16:creationId xmlns:a16="http://schemas.microsoft.com/office/drawing/2014/main" id="{61C2006B-C52D-1E3F-0DC5-7CC44EA5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912"/>
              <a:ext cx="547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74" name="Text Box 28">
              <a:extLst>
                <a:ext uri="{FF2B5EF4-FFF2-40B4-BE49-F238E27FC236}">
                  <a16:creationId xmlns:a16="http://schemas.microsoft.com/office/drawing/2014/main" id="{6CBFB9CE-9663-EF48-4201-A72943F1A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1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 route</a:t>
              </a:r>
            </a:p>
          </p:txBody>
        </p:sp>
        <p:sp>
          <p:nvSpPr>
            <p:cNvPr id="75" name="Text Box 30">
              <a:extLst>
                <a:ext uri="{FF2B5EF4-FFF2-40B4-BE49-F238E27FC236}">
                  <a16:creationId xmlns:a16="http://schemas.microsoft.com/office/drawing/2014/main" id="{3D02AF26-6605-0DE7-8C0F-F44F207697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1008"/>
              <a:ext cx="11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 route</a:t>
              </a:r>
            </a:p>
          </p:txBody>
        </p:sp>
        <p:sp>
          <p:nvSpPr>
            <p:cNvPr id="76" name="AutoShape 31">
              <a:extLst>
                <a:ext uri="{FF2B5EF4-FFF2-40B4-BE49-F238E27FC236}">
                  <a16:creationId xmlns:a16="http://schemas.microsoft.com/office/drawing/2014/main" id="{DCDE5051-6F15-1336-0D08-0B21B12C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056"/>
              <a:ext cx="144" cy="144"/>
            </a:xfrm>
            <a:prstGeom prst="plus">
              <a:avLst>
                <a:gd name="adj" fmla="val 25000"/>
              </a:avLst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77" name="Text Box 32">
              <a:extLst>
                <a:ext uri="{FF2B5EF4-FFF2-40B4-BE49-F238E27FC236}">
                  <a16:creationId xmlns:a16="http://schemas.microsoft.com/office/drawing/2014/main" id="{15F5B114-FB7F-9804-611F-8FC04FBB4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1008"/>
              <a:ext cx="8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 route</a:t>
              </a:r>
            </a:p>
          </p:txBody>
        </p:sp>
        <p:sp>
          <p:nvSpPr>
            <p:cNvPr id="78" name="AutoShape 42">
              <a:extLst>
                <a:ext uri="{FF2B5EF4-FFF2-40B4-BE49-F238E27FC236}">
                  <a16:creationId xmlns:a16="http://schemas.microsoft.com/office/drawing/2014/main" id="{4C532653-F268-9D40-5787-49C422DAA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056"/>
              <a:ext cx="144" cy="144"/>
            </a:xfrm>
            <a:prstGeom prst="diamond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79" name="AutoShape 119">
              <a:extLst>
                <a:ext uri="{FF2B5EF4-FFF2-40B4-BE49-F238E27FC236}">
                  <a16:creationId xmlns:a16="http://schemas.microsoft.com/office/drawing/2014/main" id="{D1D53260-CC6F-E732-09FB-C2DBCC7A4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56"/>
              <a:ext cx="144" cy="144"/>
            </a:xfrm>
            <a:custGeom>
              <a:avLst/>
              <a:gdLst>
                <a:gd name="T0" fmla="*/ 72 w 21600"/>
                <a:gd name="T1" fmla="*/ 15 h 21600"/>
                <a:gd name="T2" fmla="*/ 20 w 21600"/>
                <a:gd name="T3" fmla="*/ 72 h 21600"/>
                <a:gd name="T4" fmla="*/ 72 w 21600"/>
                <a:gd name="T5" fmla="*/ 144 h 21600"/>
                <a:gd name="T6" fmla="*/ 124 w 21600"/>
                <a:gd name="T7" fmla="*/ 72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00 w 21600"/>
                <a:gd name="T13" fmla="*/ 2250 h 21600"/>
                <a:gd name="T14" fmla="*/ 16500 w 21600"/>
                <a:gd name="T15" fmla="*/ 1365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311591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4">
            <a:extLst>
              <a:ext uri="{FF2B5EF4-FFF2-40B4-BE49-F238E27FC236}">
                <a16:creationId xmlns:a16="http://schemas.microsoft.com/office/drawing/2014/main" id="{8A6EBE2C-DC50-494A-B5F5-E7DFE6946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CF3A6B-9A5C-8D4D-B0E9-31D11F879598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202" name="Rectangle 2">
            <a:extLst>
              <a:ext uri="{FF2B5EF4-FFF2-40B4-BE49-F238E27FC236}">
                <a16:creationId xmlns:a16="http://schemas.microsoft.com/office/drawing/2014/main" id="{8E78B52B-FF4F-6E4D-A927-CB34558728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7772400" cy="1143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dirty="0">
                <a:ea typeface="宋体" charset="0"/>
                <a:cs typeface="宋体" charset="0"/>
              </a:rPr>
              <a:t>How Can Routes be Colored?</a:t>
            </a:r>
            <a:br>
              <a:rPr lang="en-US" altLang="zh-CN" dirty="0">
                <a:ea typeface="宋体" charset="0"/>
                <a:cs typeface="宋体" charset="0"/>
              </a:rPr>
            </a:br>
            <a:r>
              <a:rPr lang="en-US" altLang="zh-CN" dirty="0">
                <a:ea typeface="宋体" charset="0"/>
                <a:cs typeface="宋体" charset="0"/>
              </a:rPr>
              <a:t>BGP Communities!</a:t>
            </a:r>
          </a:p>
        </p:txBody>
      </p:sp>
      <p:grpSp>
        <p:nvGrpSpPr>
          <p:cNvPr id="51203" name="Group 18">
            <a:extLst>
              <a:ext uri="{FF2B5EF4-FFF2-40B4-BE49-F238E27FC236}">
                <a16:creationId xmlns:a16="http://schemas.microsoft.com/office/drawing/2014/main" id="{B4F46357-C6C2-0E4D-B8DC-C53C25437AA0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371600"/>
            <a:ext cx="4318000" cy="2989263"/>
            <a:chOff x="104" y="993"/>
            <a:chExt cx="2720" cy="1883"/>
          </a:xfrm>
        </p:grpSpPr>
        <p:sp>
          <p:nvSpPr>
            <p:cNvPr id="2" name="AutoShape 3">
              <a:extLst>
                <a:ext uri="{FF2B5EF4-FFF2-40B4-BE49-F238E27FC236}">
                  <a16:creationId xmlns:a16="http://schemas.microsoft.com/office/drawing/2014/main" id="{A3688D95-CAA0-FD4A-8665-A2739A18E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" y="1256"/>
              <a:ext cx="1376" cy="368"/>
            </a:xfrm>
            <a:prstGeom prst="cube">
              <a:avLst>
                <a:gd name="adj" fmla="val 24986"/>
              </a:avLst>
            </a:prstGeom>
            <a:solidFill>
              <a:schemeClr val="hlink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204" name="AutoShape 4">
              <a:extLst>
                <a:ext uri="{FF2B5EF4-FFF2-40B4-BE49-F238E27FC236}">
                  <a16:creationId xmlns:a16="http://schemas.microsoft.com/office/drawing/2014/main" id="{B309F357-9291-4247-BDF8-BDF59BDC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256"/>
              <a:ext cx="1376" cy="368"/>
            </a:xfrm>
            <a:prstGeom prst="cube">
              <a:avLst>
                <a:gd name="adj" fmla="val 24986"/>
              </a:avLst>
            </a:prstGeom>
            <a:solidFill>
              <a:schemeClr val="hlink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205" name="Rectangle 5">
              <a:extLst>
                <a:ext uri="{FF2B5EF4-FFF2-40B4-BE49-F238E27FC236}">
                  <a16:creationId xmlns:a16="http://schemas.microsoft.com/office/drawing/2014/main" id="{1F1638AF-41CA-7E4E-962B-3FF9D28B0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993"/>
              <a:ext cx="209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A community value is 32 bits</a:t>
              </a:r>
            </a:p>
          </p:txBody>
        </p:sp>
        <p:sp>
          <p:nvSpPr>
            <p:cNvPr id="51206" name="AutoShape 6">
              <a:extLst>
                <a:ext uri="{FF2B5EF4-FFF2-40B4-BE49-F238E27FC236}">
                  <a16:creationId xmlns:a16="http://schemas.microsoft.com/office/drawing/2014/main" id="{BB0E5A55-764B-9445-9B78-36D05D189E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48" y="1732"/>
              <a:ext cx="1240" cy="136"/>
            </a:xfrm>
            <a:prstGeom prst="triangle">
              <a:avLst>
                <a:gd name="adj" fmla="val 49986"/>
              </a:avLst>
            </a:prstGeom>
            <a:solidFill>
              <a:schemeClr val="hlink"/>
            </a:solidFill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51207" name="AutoShape 7">
              <a:extLst>
                <a:ext uri="{FF2B5EF4-FFF2-40B4-BE49-F238E27FC236}">
                  <a16:creationId xmlns:a16="http://schemas.microsoft.com/office/drawing/2014/main" id="{7D046530-BE37-DE46-8A0C-27F75A7C41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492" y="1732"/>
              <a:ext cx="1240" cy="136"/>
            </a:xfrm>
            <a:prstGeom prst="triangle">
              <a:avLst>
                <a:gd name="adj" fmla="val 49986"/>
              </a:avLst>
            </a:prstGeom>
            <a:solidFill>
              <a:schemeClr val="hlink"/>
            </a:solidFill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3" name="Rectangle 8">
              <a:extLst>
                <a:ext uri="{FF2B5EF4-FFF2-40B4-BE49-F238E27FC236}">
                  <a16:creationId xmlns:a16="http://schemas.microsoft.com/office/drawing/2014/main" id="{02336CE5-F118-4341-AEB6-1E256DE2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" y="1953"/>
              <a:ext cx="1252" cy="9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By convention,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first 16 bits is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ASN indicating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who is giving it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an interpretation</a:t>
              </a:r>
            </a:p>
          </p:txBody>
        </p:sp>
        <p:sp>
          <p:nvSpPr>
            <p:cNvPr id="51209" name="Rectangle 9">
              <a:extLst>
                <a:ext uri="{FF2B5EF4-FFF2-40B4-BE49-F238E27FC236}">
                  <a16:creationId xmlns:a16="http://schemas.microsoft.com/office/drawing/2014/main" id="{CA5863F3-C338-7C4C-9B8B-DF658149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" y="1953"/>
              <a:ext cx="884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community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number</a:t>
              </a:r>
            </a:p>
          </p:txBody>
        </p:sp>
      </p:grpSp>
      <p:sp>
        <p:nvSpPr>
          <p:cNvPr id="51210" name="Rectangle 10">
            <a:extLst>
              <a:ext uri="{FF2B5EF4-FFF2-40B4-BE49-F238E27FC236}">
                <a16:creationId xmlns:a16="http://schemas.microsoft.com/office/drawing/2014/main" id="{BC819637-76F1-CB4E-8807-0F1D01354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2819400"/>
            <a:ext cx="3495675" cy="13112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Very powerful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BECAUSE it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has no (predefined) meaning</a:t>
            </a:r>
          </a:p>
        </p:txBody>
      </p:sp>
      <p:sp>
        <p:nvSpPr>
          <p:cNvPr id="51215" name="Rectangle 15">
            <a:extLst>
              <a:ext uri="{FF2B5EF4-FFF2-40B4-BE49-F238E27FC236}">
                <a16:creationId xmlns:a16="http://schemas.microsoft.com/office/drawing/2014/main" id="{2EB5AE25-E3A3-464F-88C4-AA50EA402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8189913" cy="8223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Community Attribute = a list of community values.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(So one route can belong to multiple communities)</a:t>
            </a:r>
          </a:p>
        </p:txBody>
      </p:sp>
      <p:sp>
        <p:nvSpPr>
          <p:cNvPr id="51216" name="Rectangle 16">
            <a:extLst>
              <a:ext uri="{FF2B5EF4-FFF2-40B4-BE49-F238E27FC236}">
                <a16:creationId xmlns:a16="http://schemas.microsoft.com/office/drawing/2014/main" id="{54E6E326-DAE0-F74F-8624-5930882E0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096000"/>
            <a:ext cx="2800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RFC 1997 (August 1996)</a:t>
            </a:r>
          </a:p>
        </p:txBody>
      </p:sp>
      <p:sp>
        <p:nvSpPr>
          <p:cNvPr id="51219" name="Rectangle 19">
            <a:extLst>
              <a:ext uri="{FF2B5EF4-FFF2-40B4-BE49-F238E27FC236}">
                <a16:creationId xmlns:a16="http://schemas.microsoft.com/office/drawing/2014/main" id="{8321C510-DE81-9146-AC9B-DEA054F43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676400"/>
            <a:ext cx="3657600" cy="10064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Used for signalling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within and between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ASes </a:t>
            </a:r>
          </a:p>
        </p:txBody>
      </p:sp>
      <p:grpSp>
        <p:nvGrpSpPr>
          <p:cNvPr id="51208" name="Group 24">
            <a:extLst>
              <a:ext uri="{FF2B5EF4-FFF2-40B4-BE49-F238E27FC236}">
                <a16:creationId xmlns:a16="http://schemas.microsoft.com/office/drawing/2014/main" id="{BA2399C7-EE5B-8B49-B779-69672A3C0FC9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5562600"/>
            <a:ext cx="5943600" cy="1016000"/>
            <a:chOff x="1584" y="3216"/>
            <a:chExt cx="3744" cy="640"/>
          </a:xfrm>
        </p:grpSpPr>
        <p:sp>
          <p:nvSpPr>
            <p:cNvPr id="51225" name="Rectangle 25">
              <a:extLst>
                <a:ext uri="{FF2B5EF4-FFF2-40B4-BE49-F238E27FC236}">
                  <a16:creationId xmlns:a16="http://schemas.microsoft.com/office/drawing/2014/main" id="{41E36E53-5E56-E24B-9CEE-ECF693ABF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3216"/>
              <a:ext cx="3216" cy="64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Two reserved communities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endParaRPr>
            </a:p>
          </p:txBody>
        </p:sp>
        <p:sp>
          <p:nvSpPr>
            <p:cNvPr id="51226" name="Rectangle 26">
              <a:extLst>
                <a:ext uri="{FF2B5EF4-FFF2-40B4-BE49-F238E27FC236}">
                  <a16:creationId xmlns:a16="http://schemas.microsoft.com/office/drawing/2014/main" id="{75449B0A-EA36-D147-965C-E185EBD1F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" y="3600"/>
              <a:ext cx="309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+mn-cs"/>
                </a:rPr>
                <a:t>no_advertise 0xFFFFFF02: don’t pass to BGP neighbors</a:t>
              </a:r>
            </a:p>
          </p:txBody>
        </p:sp>
        <p:sp>
          <p:nvSpPr>
            <p:cNvPr id="51227" name="Rectangle 27">
              <a:extLst>
                <a:ext uri="{FF2B5EF4-FFF2-40B4-BE49-F238E27FC236}">
                  <a16:creationId xmlns:a16="http://schemas.microsoft.com/office/drawing/2014/main" id="{FBFAD093-86E6-6949-A28F-C40CA9445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3408"/>
              <a:ext cx="374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2075" tIns="46038" rIns="92075" bIns="46038">
              <a:spAutoFit/>
            </a:bodyPr>
            <a:lstStyle>
              <a:lvl1pPr marL="342900" indent="-3429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1pPr>
              <a:lvl2pPr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+mn-cs"/>
                </a:rPr>
                <a:t>no_export = 0xFFFFFF01: don’t export out of 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87691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5">
            <a:extLst>
              <a:ext uri="{FF2B5EF4-FFF2-40B4-BE49-F238E27FC236}">
                <a16:creationId xmlns:a16="http://schemas.microsoft.com/office/drawing/2014/main" id="{C152FB4E-FF2E-B597-F9A8-1652F4A4F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325" y="1077913"/>
            <a:ext cx="7556500" cy="309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Slide Number Placeholder 1">
            <a:extLst>
              <a:ext uri="{FF2B5EF4-FFF2-40B4-BE49-F238E27FC236}">
                <a16:creationId xmlns:a16="http://schemas.microsoft.com/office/drawing/2014/main" id="{7C9750AF-567C-6F7F-BEB8-C7A7C8B200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E5E5F8-84D5-5144-85CC-C84542EBF6AE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3BDC918-5F24-092F-9003-20789510C962}"/>
              </a:ext>
            </a:extLst>
          </p:cNvPr>
          <p:cNvGrpSpPr>
            <a:grpSpLocks/>
          </p:cNvGrpSpPr>
          <p:nvPr/>
        </p:nvGrpSpPr>
        <p:grpSpPr bwMode="auto">
          <a:xfrm>
            <a:off x="1230313" y="4427538"/>
            <a:ext cx="5953125" cy="2201862"/>
            <a:chOff x="1730030" y="4389125"/>
            <a:chExt cx="5952775" cy="2202315"/>
          </a:xfrm>
        </p:grpSpPr>
        <p:sp>
          <p:nvSpPr>
            <p:cNvPr id="7" name="Rectangular Callout 6">
              <a:extLst>
                <a:ext uri="{FF2B5EF4-FFF2-40B4-BE49-F238E27FC236}">
                  <a16:creationId xmlns:a16="http://schemas.microsoft.com/office/drawing/2014/main" id="{677F9E81-4073-B205-475D-D353D075C816}"/>
                </a:ext>
              </a:extLst>
            </p:cNvPr>
            <p:cNvSpPr/>
            <p:nvPr/>
          </p:nvSpPr>
          <p:spPr>
            <a:xfrm>
              <a:off x="1730030" y="4389125"/>
              <a:ext cx="5952775" cy="1854581"/>
            </a:xfrm>
            <a:prstGeom prst="wedgeRectCallout">
              <a:avLst>
                <a:gd name="adj1" fmla="val 460"/>
                <a:gd name="adj2" fmla="val -97815"/>
              </a:avLst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26982" name="Picture 2">
              <a:extLst>
                <a:ext uri="{FF2B5EF4-FFF2-40B4-BE49-F238E27FC236}">
                  <a16:creationId xmlns:a16="http://schemas.microsoft.com/office/drawing/2014/main" id="{A132DAB7-70E1-7A51-4582-F4222D4E08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3650" y="4465935"/>
              <a:ext cx="5636281" cy="1689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3F1F901-48FF-C3F9-FE11-F58A00B852E8}"/>
                </a:ext>
              </a:extLst>
            </p:cNvPr>
            <p:cNvSpPr txBox="1"/>
            <p:nvPr/>
          </p:nvSpPr>
          <p:spPr>
            <a:xfrm>
              <a:off x="2766606" y="6191308"/>
              <a:ext cx="4071699" cy="40013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Switch table</a:t>
              </a:r>
            </a:p>
          </p:txBody>
        </p:sp>
      </p:grpSp>
      <p:sp>
        <p:nvSpPr>
          <p:cNvPr id="126980" name="Rectangle 5">
            <a:extLst>
              <a:ext uri="{FF2B5EF4-FFF2-40B4-BE49-F238E27FC236}">
                <a16:creationId xmlns:a16="http://schemas.microsoft.com/office/drawing/2014/main" id="{39FE07FB-C923-49C9-2040-A3BBD8606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Traffic Isolation: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D8288B-7B89-1F3C-045D-09C425FE6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48E5C8-B485-E04F-89D5-D55E40A8E6A1}" type="slidenum">
              <a:rPr kumimoji="0" lang="zh-CN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zh-CN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E125FA6-B345-AAAA-CDC1-D44638B66E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7180" y="1874519"/>
            <a:ext cx="8549640" cy="3108960"/>
          </a:xfrm>
          <a:prstGeom prst="rect">
            <a:avLst/>
          </a:prstGeom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AD51B6D7-5883-A9A3-3E4F-F085EA54F223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152400"/>
            <a:ext cx="7772400" cy="1143000"/>
          </a:xfrm>
          <a:prstGeom prst="rect">
            <a:avLst/>
          </a:prstGeom>
        </p:spPr>
        <p:txBody>
          <a:bodyPr lIns="92075" tIns="46038" rIns="92075" bIns="46038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/>
                <a:ea typeface="宋体" charset="0"/>
                <a:cs typeface="宋体" charset="0"/>
              </a:rPr>
              <a:t>BGP Communities examples</a:t>
            </a:r>
          </a:p>
        </p:txBody>
      </p:sp>
    </p:spTree>
    <p:extLst>
      <p:ext uri="{BB962C8B-B14F-4D97-AF65-F5344CB8AC3E}">
        <p14:creationId xmlns:p14="http://schemas.microsoft.com/office/powerpoint/2010/main" val="296584722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2688869-B638-FAB6-05B2-8D7C56CE12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48E5C8-B485-E04F-89D5-D55E40A8E6A1}" type="slidenum">
              <a:rPr kumimoji="0" lang="zh-CN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altLang="zh-CN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3C73B24-F3EF-8D20-F48C-DD715F191E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782" y="951339"/>
            <a:ext cx="4944037" cy="590666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E970404-EA4E-DC15-0E6A-7A6798E325D6}"/>
              </a:ext>
            </a:extLst>
          </p:cNvPr>
          <p:cNvSpPr txBox="1"/>
          <p:nvPr/>
        </p:nvSpPr>
        <p:spPr>
          <a:xfrm>
            <a:off x="4725620" y="2459504"/>
            <a:ext cx="457200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Tag customer routes with 64512:100.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Instruct Router B to only advertise routes with 64512:100.</a:t>
            </a:r>
          </a:p>
        </p:txBody>
      </p:sp>
    </p:spTree>
    <p:extLst>
      <p:ext uri="{BB962C8B-B14F-4D97-AF65-F5344CB8AC3E}">
        <p14:creationId xmlns:p14="http://schemas.microsoft.com/office/powerpoint/2010/main" val="2023828302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DFB5F9E-040C-D673-3709-07592139FF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48E5C8-B485-E04F-89D5-D55E40A8E6A1}" type="slidenum">
              <a:rPr kumimoji="0" lang="zh-CN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altLang="zh-CN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180D6AD-623E-17F3-C269-8BB9749FA7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425" y="680436"/>
            <a:ext cx="6438900" cy="28575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A31885F-E8CF-7282-54C4-62146F30AD7A}"/>
              </a:ext>
            </a:extLst>
          </p:cNvPr>
          <p:cNvSpPr txBox="1"/>
          <p:nvPr/>
        </p:nvSpPr>
        <p:spPr>
          <a:xfrm>
            <a:off x="0" y="3537936"/>
            <a:ext cx="9144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Instruct Router B to only advertise routes with 64512:100.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AFA01C9-5BC7-BABA-71E5-C63FAB457C9C}"/>
              </a:ext>
            </a:extLst>
          </p:cNvPr>
          <p:cNvSpPr txBox="1"/>
          <p:nvPr/>
        </p:nvSpPr>
        <p:spPr>
          <a:xfrm>
            <a:off x="1805" y="-27450"/>
            <a:ext cx="622161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Tag customer routes with 64512:100. (on Router A)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D8C72E1-B56D-D2B9-7FC3-BFD4D9E70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425" y="4290391"/>
            <a:ext cx="7086600" cy="2590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18571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5D19E5-4612-404F-AA71-AA23182D88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48E5C8-B485-E04F-89D5-D55E40A8E6A1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19458" name="Picture 2" descr="Depiction of a route planned for a graceful shutdown">
            <a:extLst>
              <a:ext uri="{FF2B5EF4-FFF2-40B4-BE49-F238E27FC236}">
                <a16:creationId xmlns:a16="http://schemas.microsoft.com/office/drawing/2014/main" id="{5EE8F844-82E7-014F-BBF3-7565CCB8D6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2937" y="606551"/>
            <a:ext cx="6245475" cy="33482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60" name="Picture 4" descr="Depiction of traffic redirection">
            <a:extLst>
              <a:ext uri="{FF2B5EF4-FFF2-40B4-BE49-F238E27FC236}">
                <a16:creationId xmlns:a16="http://schemas.microsoft.com/office/drawing/2014/main" id="{FE5541CE-8F57-1C41-BD44-C4C02239B5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2937" y="3509732"/>
            <a:ext cx="6245475" cy="33482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7B7E4EEE-ED10-7946-8BA8-1358F55152D0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152400"/>
            <a:ext cx="9144000" cy="1143000"/>
          </a:xfrm>
          <a:prstGeom prst="rect">
            <a:avLst/>
          </a:prstGeom>
        </p:spPr>
        <p:txBody>
          <a:bodyPr lIns="92075" tIns="46038" rIns="92075" bIns="46038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2"/>
                </a:solidFill>
                <a:latin typeface="Arial Black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/>
                <a:ea typeface="宋体" charset="0"/>
                <a:cs typeface="宋体" charset="0"/>
              </a:rPr>
              <a:t>BGP Community attribute: Example</a:t>
            </a:r>
          </a:p>
        </p:txBody>
      </p:sp>
    </p:spTree>
    <p:extLst>
      <p:ext uri="{BB962C8B-B14F-4D97-AF65-F5344CB8AC3E}">
        <p14:creationId xmlns:p14="http://schemas.microsoft.com/office/powerpoint/2010/main" val="377802904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5">
            <a:extLst>
              <a:ext uri="{FF2B5EF4-FFF2-40B4-BE49-F238E27FC236}">
                <a16:creationId xmlns:a16="http://schemas.microsoft.com/office/drawing/2014/main" id="{671CE384-8B26-9E45-9578-E76E782BA3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1AB1E0C-D996-B64D-801A-7C78FD53F73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4354" name="Rectangle 2">
            <a:extLst>
              <a:ext uri="{FF2B5EF4-FFF2-40B4-BE49-F238E27FC236}">
                <a16:creationId xmlns:a16="http://schemas.microsoft.com/office/drawing/2014/main" id="{61EEC626-FF95-0141-8459-A77950FF3B5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Tweak Tweak Tweak</a:t>
            </a:r>
          </a:p>
        </p:txBody>
      </p:sp>
      <p:sp>
        <p:nvSpPr>
          <p:cNvPr id="484355" name="Rectangle 3">
            <a:extLst>
              <a:ext uri="{FF2B5EF4-FFF2-40B4-BE49-F238E27FC236}">
                <a16:creationId xmlns:a16="http://schemas.microsoft.com/office/drawing/2014/main" id="{23891C82-DFF0-4846-92D5-1E4A7FAC9C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057400"/>
            <a:ext cx="3429000" cy="3962400"/>
          </a:xfrm>
        </p:spPr>
        <p:txBody>
          <a:bodyPr/>
          <a:lstStyle/>
          <a:p>
            <a:pPr eaLnBrk="1" hangingPunct="1"/>
            <a:r>
              <a:rPr lang="en-US" altLang="zh-CN" sz="1800">
                <a:ea typeface="宋体" panose="02010600030101010101" pitchFamily="2" charset="-122"/>
              </a:rPr>
              <a:t>For </a:t>
            </a:r>
            <a:r>
              <a:rPr lang="en-US" altLang="zh-CN" sz="1800" u="sng">
                <a:ea typeface="宋体" panose="02010600030101010101" pitchFamily="2" charset="-122"/>
              </a:rPr>
              <a:t>inbound</a:t>
            </a:r>
            <a:r>
              <a:rPr lang="en-US" altLang="zh-CN" sz="1800">
                <a:ea typeface="宋体" panose="02010600030101010101" pitchFamily="2" charset="-122"/>
              </a:rPr>
              <a:t> traffic</a:t>
            </a:r>
          </a:p>
          <a:p>
            <a:pPr lvl="1" eaLnBrk="1" hangingPunct="1"/>
            <a:r>
              <a:rPr lang="en-US" altLang="zh-CN" sz="1600">
                <a:ea typeface="宋体" panose="02010600030101010101" pitchFamily="2" charset="-122"/>
              </a:rPr>
              <a:t>Filter outbound routes</a:t>
            </a:r>
          </a:p>
          <a:p>
            <a:pPr lvl="1" eaLnBrk="1" hangingPunct="1"/>
            <a:r>
              <a:rPr lang="en-US" altLang="zh-CN" sz="1600">
                <a:ea typeface="宋体" panose="02010600030101010101" pitchFamily="2" charset="-122"/>
              </a:rPr>
              <a:t>Tweak attributes on </a:t>
            </a:r>
            <a:r>
              <a:rPr lang="en-US" altLang="zh-CN" sz="1600" u="sng">
                <a:ea typeface="宋体" panose="02010600030101010101" pitchFamily="2" charset="-122"/>
              </a:rPr>
              <a:t>outbound </a:t>
            </a:r>
            <a:r>
              <a:rPr lang="en-US" altLang="zh-CN" sz="1600">
                <a:ea typeface="宋体" panose="02010600030101010101" pitchFamily="2" charset="-122"/>
              </a:rPr>
              <a:t>routes in the hope of influencing your neighbor’s best route selection</a:t>
            </a:r>
          </a:p>
          <a:p>
            <a:pPr eaLnBrk="1" hangingPunct="1"/>
            <a:r>
              <a:rPr lang="en-US" altLang="zh-CN" sz="1800">
                <a:ea typeface="宋体" panose="02010600030101010101" pitchFamily="2" charset="-122"/>
              </a:rPr>
              <a:t>For </a:t>
            </a:r>
            <a:r>
              <a:rPr lang="en-US" altLang="zh-CN" sz="1800" u="sng">
                <a:ea typeface="宋体" panose="02010600030101010101" pitchFamily="2" charset="-122"/>
              </a:rPr>
              <a:t>outbound</a:t>
            </a:r>
            <a:r>
              <a:rPr lang="en-US" altLang="zh-CN" sz="1800">
                <a:ea typeface="宋体" panose="02010600030101010101" pitchFamily="2" charset="-122"/>
              </a:rPr>
              <a:t> traffic</a:t>
            </a:r>
          </a:p>
          <a:p>
            <a:pPr lvl="1" eaLnBrk="1" hangingPunct="1"/>
            <a:r>
              <a:rPr lang="en-US" altLang="zh-CN" sz="1600">
                <a:ea typeface="宋体" panose="02010600030101010101" pitchFamily="2" charset="-122"/>
              </a:rPr>
              <a:t>Filter </a:t>
            </a:r>
            <a:r>
              <a:rPr lang="en-US" altLang="zh-CN" sz="1600" u="sng">
                <a:ea typeface="宋体" panose="02010600030101010101" pitchFamily="2" charset="-122"/>
              </a:rPr>
              <a:t>inbound</a:t>
            </a:r>
            <a:r>
              <a:rPr lang="en-US" altLang="zh-CN" sz="1600">
                <a:ea typeface="宋体" panose="02010600030101010101" pitchFamily="2" charset="-122"/>
              </a:rPr>
              <a:t> routes</a:t>
            </a:r>
          </a:p>
          <a:p>
            <a:pPr lvl="1" eaLnBrk="1" hangingPunct="1"/>
            <a:r>
              <a:rPr lang="en-US" altLang="zh-CN" sz="1600">
                <a:ea typeface="宋体" panose="02010600030101010101" pitchFamily="2" charset="-122"/>
              </a:rPr>
              <a:t>Tweak attributes on </a:t>
            </a:r>
            <a:r>
              <a:rPr lang="en-US" altLang="zh-CN" sz="1600" u="sng">
                <a:ea typeface="宋体" panose="02010600030101010101" pitchFamily="2" charset="-122"/>
              </a:rPr>
              <a:t>inbound</a:t>
            </a:r>
            <a:r>
              <a:rPr lang="en-US" altLang="zh-CN" sz="1600">
                <a:ea typeface="宋体" panose="02010600030101010101" pitchFamily="2" charset="-122"/>
              </a:rPr>
              <a:t> routes to influence best route selection</a:t>
            </a:r>
          </a:p>
        </p:txBody>
      </p:sp>
      <p:grpSp>
        <p:nvGrpSpPr>
          <p:cNvPr id="58372" name="Group 4">
            <a:extLst>
              <a:ext uri="{FF2B5EF4-FFF2-40B4-BE49-F238E27FC236}">
                <a16:creationId xmlns:a16="http://schemas.microsoft.com/office/drawing/2014/main" id="{5E2A395C-1121-134D-979D-997C752EF75D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2667000"/>
            <a:ext cx="2578100" cy="2057400"/>
            <a:chOff x="4131" y="1588"/>
            <a:chExt cx="1624" cy="808"/>
          </a:xfrm>
        </p:grpSpPr>
        <p:grpSp>
          <p:nvGrpSpPr>
            <p:cNvPr id="58386" name="Group 5">
              <a:extLst>
                <a:ext uri="{FF2B5EF4-FFF2-40B4-BE49-F238E27FC236}">
                  <a16:creationId xmlns:a16="http://schemas.microsoft.com/office/drawing/2014/main" id="{6B288B6D-FDDD-C24D-9AEA-FC0F3750B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484358" name="Oval 6">
                <a:extLst>
                  <a:ext uri="{FF2B5EF4-FFF2-40B4-BE49-F238E27FC236}">
                    <a16:creationId xmlns:a16="http://schemas.microsoft.com/office/drawing/2014/main" id="{B7E9064E-7D28-9340-87C4-A2D246D16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60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59" name="Oval 7">
                <a:extLst>
                  <a:ext uri="{FF2B5EF4-FFF2-40B4-BE49-F238E27FC236}">
                    <a16:creationId xmlns:a16="http://schemas.microsoft.com/office/drawing/2014/main" id="{EB578756-8CD6-0346-9165-41B2D08F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660"/>
                <a:ext cx="312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0" name="Oval 8">
                <a:extLst>
                  <a:ext uri="{FF2B5EF4-FFF2-40B4-BE49-F238E27FC236}">
                    <a16:creationId xmlns:a16="http://schemas.microsoft.com/office/drawing/2014/main" id="{91B541D5-2FB4-D040-A3DC-636514C51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1" name="Oval 9">
                <a:extLst>
                  <a:ext uri="{FF2B5EF4-FFF2-40B4-BE49-F238E27FC236}">
                    <a16:creationId xmlns:a16="http://schemas.microsoft.com/office/drawing/2014/main" id="{DAE32A05-AC62-974B-982E-C5EA7C52D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2" name="Oval 10">
                <a:extLst>
                  <a:ext uri="{FF2B5EF4-FFF2-40B4-BE49-F238E27FC236}">
                    <a16:creationId xmlns:a16="http://schemas.microsoft.com/office/drawing/2014/main" id="{3318EDE2-76E4-4340-92D1-CB355930B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3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3" name="Oval 11">
                <a:extLst>
                  <a:ext uri="{FF2B5EF4-FFF2-40B4-BE49-F238E27FC236}">
                    <a16:creationId xmlns:a16="http://schemas.microsoft.com/office/drawing/2014/main" id="{87D75F9D-BA71-8841-825B-1CC40A552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202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4" name="Oval 12">
                <a:extLst>
                  <a:ext uri="{FF2B5EF4-FFF2-40B4-BE49-F238E27FC236}">
                    <a16:creationId xmlns:a16="http://schemas.microsoft.com/office/drawing/2014/main" id="{E6B876D0-F190-0B45-A018-1B591CC87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5" name="Oval 13">
                <a:extLst>
                  <a:ext uri="{FF2B5EF4-FFF2-40B4-BE49-F238E27FC236}">
                    <a16:creationId xmlns:a16="http://schemas.microsoft.com/office/drawing/2014/main" id="{B6EF2BB1-21D6-6A41-A0C5-854D28927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1852"/>
                <a:ext cx="266" cy="3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6" name="Oval 14">
                <a:extLst>
                  <a:ext uri="{FF2B5EF4-FFF2-40B4-BE49-F238E27FC236}">
                    <a16:creationId xmlns:a16="http://schemas.microsoft.com/office/drawing/2014/main" id="{FD074087-3F84-F54A-8565-276A589D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4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7" name="Oval 15">
                <a:extLst>
                  <a:ext uri="{FF2B5EF4-FFF2-40B4-BE49-F238E27FC236}">
                    <a16:creationId xmlns:a16="http://schemas.microsoft.com/office/drawing/2014/main" id="{8836EDDA-53B0-844E-8004-E42B2F6E9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68" name="Oval 16">
                <a:extLst>
                  <a:ext uri="{FF2B5EF4-FFF2-40B4-BE49-F238E27FC236}">
                    <a16:creationId xmlns:a16="http://schemas.microsoft.com/office/drawing/2014/main" id="{8E4CA9E5-9B92-3047-B4AE-EBAEAC47C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58387" name="Group 17">
              <a:extLst>
                <a:ext uri="{FF2B5EF4-FFF2-40B4-BE49-F238E27FC236}">
                  <a16:creationId xmlns:a16="http://schemas.microsoft.com/office/drawing/2014/main" id="{7AB8C81F-3EC0-FC4C-8954-BA8768B9C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484370" name="Oval 18">
                <a:extLst>
                  <a:ext uri="{FF2B5EF4-FFF2-40B4-BE49-F238E27FC236}">
                    <a16:creationId xmlns:a16="http://schemas.microsoft.com/office/drawing/2014/main" id="{3FE813FF-CBBA-5443-A09E-6E9B47F6D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60"/>
                <a:ext cx="1361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1" name="Oval 19">
                <a:extLst>
                  <a:ext uri="{FF2B5EF4-FFF2-40B4-BE49-F238E27FC236}">
                    <a16:creationId xmlns:a16="http://schemas.microsoft.com/office/drawing/2014/main" id="{D8D00ACF-6C2D-C848-A121-4E32B5914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1660"/>
                <a:ext cx="312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2" name="Oval 20">
                <a:extLst>
                  <a:ext uri="{FF2B5EF4-FFF2-40B4-BE49-F238E27FC236}">
                    <a16:creationId xmlns:a16="http://schemas.microsoft.com/office/drawing/2014/main" id="{16252605-BD61-D545-9459-9E69ED028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63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3" name="Oval 21">
                <a:extLst>
                  <a:ext uri="{FF2B5EF4-FFF2-40B4-BE49-F238E27FC236}">
                    <a16:creationId xmlns:a16="http://schemas.microsoft.com/office/drawing/2014/main" id="{8298C6A1-AA76-8C4F-A1C5-1ED9CD8BA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58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4" name="Oval 22">
                <a:extLst>
                  <a:ext uri="{FF2B5EF4-FFF2-40B4-BE49-F238E27FC236}">
                    <a16:creationId xmlns:a16="http://schemas.microsoft.com/office/drawing/2014/main" id="{6C03D346-9B53-0046-9976-11840AEA1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5" name="Oval 23">
                <a:extLst>
                  <a:ext uri="{FF2B5EF4-FFF2-40B4-BE49-F238E27FC236}">
                    <a16:creationId xmlns:a16="http://schemas.microsoft.com/office/drawing/2014/main" id="{01A1CC74-7F7A-3644-B575-B867EB03F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6" name="Oval 24">
                <a:extLst>
                  <a:ext uri="{FF2B5EF4-FFF2-40B4-BE49-F238E27FC236}">
                    <a16:creationId xmlns:a16="http://schemas.microsoft.com/office/drawing/2014/main" id="{604EC7E0-030B-A344-97D6-68F73B94C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7" name="Oval 25">
                <a:extLst>
                  <a:ext uri="{FF2B5EF4-FFF2-40B4-BE49-F238E27FC236}">
                    <a16:creationId xmlns:a16="http://schemas.microsoft.com/office/drawing/2014/main" id="{5A67ECE4-6237-D54E-AB92-5E70E385E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8" name="Oval 26">
                <a:extLst>
                  <a:ext uri="{FF2B5EF4-FFF2-40B4-BE49-F238E27FC236}">
                    <a16:creationId xmlns:a16="http://schemas.microsoft.com/office/drawing/2014/main" id="{24942CAA-27C9-4642-A2C3-97408E9F4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4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79" name="Oval 27">
                <a:extLst>
                  <a:ext uri="{FF2B5EF4-FFF2-40B4-BE49-F238E27FC236}">
                    <a16:creationId xmlns:a16="http://schemas.microsoft.com/office/drawing/2014/main" id="{B9A4997E-E818-754C-BA6D-5D92002CD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5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84380" name="Oval 28">
                <a:extLst>
                  <a:ext uri="{FF2B5EF4-FFF2-40B4-BE49-F238E27FC236}">
                    <a16:creationId xmlns:a16="http://schemas.microsoft.com/office/drawing/2014/main" id="{159D6050-1C2C-3849-96C5-0E153E560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2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4381" name="Line 29">
            <a:extLst>
              <a:ext uri="{FF2B5EF4-FFF2-40B4-BE49-F238E27FC236}">
                <a16:creationId xmlns:a16="http://schemas.microsoft.com/office/drawing/2014/main" id="{0E5DF79D-E3FF-D944-816A-1D1B170386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24600" y="3962400"/>
            <a:ext cx="0" cy="12192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4382" name="Line 30">
            <a:extLst>
              <a:ext uri="{FF2B5EF4-FFF2-40B4-BE49-F238E27FC236}">
                <a16:creationId xmlns:a16="http://schemas.microsoft.com/office/drawing/2014/main" id="{B33D4918-7566-A940-ADBA-AB2D583303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400" y="1905000"/>
            <a:ext cx="0" cy="12192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4383" name="Line 31">
            <a:extLst>
              <a:ext uri="{FF2B5EF4-FFF2-40B4-BE49-F238E27FC236}">
                <a16:creationId xmlns:a16="http://schemas.microsoft.com/office/drawing/2014/main" id="{74A9C741-5907-6544-9D0B-58E378866B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1676400"/>
            <a:ext cx="0" cy="1219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4384" name="Line 32">
            <a:extLst>
              <a:ext uri="{FF2B5EF4-FFF2-40B4-BE49-F238E27FC236}">
                <a16:creationId xmlns:a16="http://schemas.microsoft.com/office/drawing/2014/main" id="{75CCCEED-24FF-5B49-9CB0-C5ED7AE73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4267200"/>
            <a:ext cx="0" cy="990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84385" name="Picture 33">
            <a:extLst>
              <a:ext uri="{FF2B5EF4-FFF2-40B4-BE49-F238E27FC236}">
                <a16:creationId xmlns:a16="http://schemas.microsoft.com/office/drawing/2014/main" id="{055A1D70-104D-DF4E-BF13-FF0752BD39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819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84386" name="Picture 34">
            <a:extLst>
              <a:ext uri="{FF2B5EF4-FFF2-40B4-BE49-F238E27FC236}">
                <a16:creationId xmlns:a16="http://schemas.microsoft.com/office/drawing/2014/main" id="{F11657C3-A005-434A-8206-5F8ADE4599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4038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84387" name="Text Box 35">
            <a:extLst>
              <a:ext uri="{FF2B5EF4-FFF2-40B4-BE49-F238E27FC236}">
                <a16:creationId xmlns:a16="http://schemas.microsoft.com/office/drawing/2014/main" id="{92A7E06A-35BC-7242-9F1F-0A00F4FE5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9325" y="2278063"/>
            <a:ext cx="1219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6699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outbound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6699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routes</a:t>
            </a:r>
          </a:p>
        </p:txBody>
      </p:sp>
      <p:sp>
        <p:nvSpPr>
          <p:cNvPr id="484388" name="Text Box 36">
            <a:extLst>
              <a:ext uri="{FF2B5EF4-FFF2-40B4-BE49-F238E27FC236}">
                <a16:creationId xmlns:a16="http://schemas.microsoft.com/office/drawing/2014/main" id="{C3E2AA27-A216-FA4F-B4DC-E63C63D68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4419600"/>
            <a:ext cx="10620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6699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inbound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6699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routes</a:t>
            </a:r>
          </a:p>
        </p:txBody>
      </p:sp>
      <p:sp>
        <p:nvSpPr>
          <p:cNvPr id="484389" name="Text Box 37">
            <a:extLst>
              <a:ext uri="{FF2B5EF4-FFF2-40B4-BE49-F238E27FC236}">
                <a16:creationId xmlns:a16="http://schemas.microsoft.com/office/drawing/2014/main" id="{C27B2245-172B-4947-9BAF-311F5FBD6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2438400"/>
            <a:ext cx="10620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inbound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</a:t>
            </a:r>
          </a:p>
        </p:txBody>
      </p:sp>
      <p:sp>
        <p:nvSpPr>
          <p:cNvPr id="484390" name="Text Box 38">
            <a:extLst>
              <a:ext uri="{FF2B5EF4-FFF2-40B4-BE49-F238E27FC236}">
                <a16:creationId xmlns:a16="http://schemas.microsoft.com/office/drawing/2014/main" id="{97590516-D063-3241-838B-B2A80BDBA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495800"/>
            <a:ext cx="1219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outbound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</a:t>
            </a:r>
          </a:p>
        </p:txBody>
      </p:sp>
      <p:sp>
        <p:nvSpPr>
          <p:cNvPr id="484391" name="Text Box 39">
            <a:extLst>
              <a:ext uri="{FF2B5EF4-FFF2-40B4-BE49-F238E27FC236}">
                <a16:creationId xmlns:a16="http://schemas.microsoft.com/office/drawing/2014/main" id="{C41A30C7-DDCC-2941-BE0E-BEB1AE3A4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6019800"/>
            <a:ext cx="2987675" cy="51752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In general, an AS has more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control over outbound traffic</a:t>
            </a:r>
          </a:p>
        </p:txBody>
      </p:sp>
      <p:sp>
        <p:nvSpPr>
          <p:cNvPr id="484392" name="AutoShape 40">
            <a:extLst>
              <a:ext uri="{FF2B5EF4-FFF2-40B4-BE49-F238E27FC236}">
                <a16:creationId xmlns:a16="http://schemas.microsoft.com/office/drawing/2014/main" id="{89485099-593A-174B-B66F-47F6247D6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1828800"/>
            <a:ext cx="457200" cy="1371600"/>
          </a:xfrm>
          <a:prstGeom prst="up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4393" name="AutoShape 41">
            <a:extLst>
              <a:ext uri="{FF2B5EF4-FFF2-40B4-BE49-F238E27FC236}">
                <a16:creationId xmlns:a16="http://schemas.microsoft.com/office/drawing/2014/main" id="{36C7C812-D308-714F-BDBF-45D4ACC00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3962400"/>
            <a:ext cx="457200" cy="1371600"/>
          </a:xfrm>
          <a:prstGeom prst="up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829259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route selection</a:t>
            </a:r>
          </a:p>
        </p:txBody>
      </p:sp>
      <p:sp>
        <p:nvSpPr>
          <p:cNvPr id="1208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1786759"/>
            <a:ext cx="7772400" cy="4294954"/>
          </a:xfrm>
        </p:spPr>
        <p:txBody>
          <a:bodyPr/>
          <a:lstStyle/>
          <a:p>
            <a:pPr marL="346075" indent="-346075">
              <a:defRPr/>
            </a:pPr>
            <a:r>
              <a:rPr lang="en-US" dirty="0">
                <a:cs typeface="+mn-cs"/>
              </a:rPr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additional criteria 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432082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110B2A9D-1076-6044-A682-5D40A1E7C7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80FF2E6-40A4-704D-A6F6-98370AA7162E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2306" name="Rectangle 2">
            <a:extLst>
              <a:ext uri="{FF2B5EF4-FFF2-40B4-BE49-F238E27FC236}">
                <a16:creationId xmlns:a16="http://schemas.microsoft.com/office/drawing/2014/main" id="{2296A914-F6F1-9E45-B8BA-1F75441C9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105400"/>
            <a:ext cx="7162800" cy="9144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2307" name="Rectangle 3">
            <a:extLst>
              <a:ext uri="{FF2B5EF4-FFF2-40B4-BE49-F238E27FC236}">
                <a16:creationId xmlns:a16="http://schemas.microsoft.com/office/drawing/2014/main" id="{04C6B37F-79DB-8642-9C91-E9781E427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676400"/>
            <a:ext cx="7162800" cy="9144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2308" name="Rectangle 4">
            <a:extLst>
              <a:ext uri="{FF2B5EF4-FFF2-40B4-BE49-F238E27FC236}">
                <a16:creationId xmlns:a16="http://schemas.microsoft.com/office/drawing/2014/main" id="{C8665C5C-237B-7A4C-BFB0-FBD220E84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95600"/>
            <a:ext cx="7162800" cy="21336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82309" name="Rectangle 5">
            <a:extLst>
              <a:ext uri="{FF2B5EF4-FFF2-40B4-BE49-F238E27FC236}">
                <a16:creationId xmlns:a16="http://schemas.microsoft.com/office/drawing/2014/main" id="{6086FD0A-521A-F04F-A72C-BB5A5B9ECA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382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Route Selection Summary</a:t>
            </a:r>
          </a:p>
        </p:txBody>
      </p:sp>
      <p:sp>
        <p:nvSpPr>
          <p:cNvPr id="482310" name="Text Box 6">
            <a:extLst>
              <a:ext uri="{FF2B5EF4-FFF2-40B4-BE49-F238E27FC236}">
                <a16:creationId xmlns:a16="http://schemas.microsoft.com/office/drawing/2014/main" id="{34BEC3EE-7853-C14F-8B3C-EF1EAD278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1981200"/>
            <a:ext cx="37163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Highest Local Preference</a:t>
            </a:r>
          </a:p>
        </p:txBody>
      </p:sp>
      <p:sp>
        <p:nvSpPr>
          <p:cNvPr id="482311" name="Text Box 7">
            <a:extLst>
              <a:ext uri="{FF2B5EF4-FFF2-40B4-BE49-F238E27FC236}">
                <a16:creationId xmlns:a16="http://schemas.microsoft.com/office/drawing/2014/main" id="{4DE332C6-B95A-F543-B1C6-E9A46E355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71800"/>
            <a:ext cx="2616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Shortest ASPATH</a:t>
            </a:r>
          </a:p>
        </p:txBody>
      </p:sp>
      <p:sp>
        <p:nvSpPr>
          <p:cNvPr id="482312" name="Text Box 8">
            <a:extLst>
              <a:ext uri="{FF2B5EF4-FFF2-40B4-BE49-F238E27FC236}">
                <a16:creationId xmlns:a16="http://schemas.microsoft.com/office/drawing/2014/main" id="{CC3D5AE6-E69E-7444-80D7-BF0F88C7C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429000"/>
            <a:ext cx="1908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MED</a:t>
            </a:r>
          </a:p>
        </p:txBody>
      </p:sp>
      <p:sp>
        <p:nvSpPr>
          <p:cNvPr id="482313" name="Text Box 9">
            <a:extLst>
              <a:ext uri="{FF2B5EF4-FFF2-40B4-BE49-F238E27FC236}">
                <a16:creationId xmlns:a16="http://schemas.microsoft.com/office/drawing/2014/main" id="{C0154C48-BF9C-2648-A3AC-A8FD1A221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886200"/>
            <a:ext cx="2130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i-BGP &lt; e-BGP</a:t>
            </a:r>
          </a:p>
        </p:txBody>
      </p:sp>
      <p:sp>
        <p:nvSpPr>
          <p:cNvPr id="482314" name="Text Box 10">
            <a:extLst>
              <a:ext uri="{FF2B5EF4-FFF2-40B4-BE49-F238E27FC236}">
                <a16:creationId xmlns:a16="http://schemas.microsoft.com/office/drawing/2014/main" id="{657ED359-A357-3943-A157-E6BDEA707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343400"/>
            <a:ext cx="255587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IGP cost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to BGP egress</a:t>
            </a:r>
          </a:p>
        </p:txBody>
      </p:sp>
      <p:sp>
        <p:nvSpPr>
          <p:cNvPr id="482315" name="Text Box 11">
            <a:extLst>
              <a:ext uri="{FF2B5EF4-FFF2-40B4-BE49-F238E27FC236}">
                <a16:creationId xmlns:a16="http://schemas.microsoft.com/office/drawing/2014/main" id="{A3D7917B-4A8C-4B4F-9C7E-16B4455D86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334000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Lowest router ID</a:t>
            </a:r>
          </a:p>
        </p:txBody>
      </p:sp>
      <p:sp>
        <p:nvSpPr>
          <p:cNvPr id="482316" name="Text Box 12">
            <a:extLst>
              <a:ext uri="{FF2B5EF4-FFF2-40B4-BE49-F238E27FC236}">
                <a16:creationId xmlns:a16="http://schemas.microsoft.com/office/drawing/2014/main" id="{728991BC-6B80-AE45-8D05-B329C1748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3810000"/>
            <a:ext cx="2571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traffic engineering </a:t>
            </a:r>
          </a:p>
        </p:txBody>
      </p:sp>
      <p:sp>
        <p:nvSpPr>
          <p:cNvPr id="482317" name="Text Box 13">
            <a:extLst>
              <a:ext uri="{FF2B5EF4-FFF2-40B4-BE49-F238E27FC236}">
                <a16:creationId xmlns:a16="http://schemas.microsoft.com/office/drawing/2014/main" id="{199BE32A-2586-DF4A-8057-C522FF512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1981200"/>
            <a:ext cx="2851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Enforce relationships</a:t>
            </a:r>
          </a:p>
        </p:txBody>
      </p:sp>
      <p:sp>
        <p:nvSpPr>
          <p:cNvPr id="482318" name="Text Box 14">
            <a:extLst>
              <a:ext uri="{FF2B5EF4-FFF2-40B4-BE49-F238E27FC236}">
                <a16:creationId xmlns:a16="http://schemas.microsoft.com/office/drawing/2014/main" id="{776C914F-FFFE-1B49-B182-428CA5D8F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5257800"/>
            <a:ext cx="2711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Throw up hands and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break ties</a:t>
            </a:r>
          </a:p>
        </p:txBody>
      </p:sp>
      <p:sp>
        <p:nvSpPr>
          <p:cNvPr id="482319" name="AutoShape 15">
            <a:extLst>
              <a:ext uri="{FF2B5EF4-FFF2-40B4-BE49-F238E27FC236}">
                <a16:creationId xmlns:a16="http://schemas.microsoft.com/office/drawing/2014/main" id="{EC8B81B8-FB4A-F04A-AE6C-34D86B618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905000"/>
            <a:ext cx="609600" cy="4343400"/>
          </a:xfrm>
          <a:prstGeom prst="downArrow">
            <a:avLst>
              <a:gd name="adj1" fmla="val 50000"/>
              <a:gd name="adj2" fmla="val 178125"/>
            </a:avLst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793556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/>
          <p:cNvSpPr>
            <a:spLocks noGrp="1"/>
          </p:cNvSpPr>
          <p:nvPr>
            <p:ph type="title"/>
          </p:nvPr>
        </p:nvSpPr>
        <p:spPr>
          <a:xfrm>
            <a:off x="533400" y="87508"/>
            <a:ext cx="7772400" cy="1143000"/>
          </a:xfrm>
        </p:spPr>
        <p:txBody>
          <a:bodyPr/>
          <a:lstStyle/>
          <a:p>
            <a:r>
              <a:rPr lang="en-US"/>
              <a:t>Hot Potato Routing</a:t>
            </a:r>
          </a:p>
        </p:txBody>
      </p:sp>
      <p:sp>
        <p:nvSpPr>
          <p:cNvPr id="40" name="Content Placeholder 39"/>
          <p:cNvSpPr>
            <a:spLocks noGrp="1"/>
          </p:cNvSpPr>
          <p:nvPr>
            <p:ph idx="1"/>
          </p:nvPr>
        </p:nvSpPr>
        <p:spPr>
          <a:xfrm>
            <a:off x="914400" y="4747113"/>
            <a:ext cx="7600950" cy="826498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sz="2000" dirty="0"/>
              <a:t>2d learns (via iBGP) it can route to X via 2a or 2c</a:t>
            </a:r>
          </a:p>
          <a:p>
            <a:pPr>
              <a:defRPr/>
            </a:pPr>
            <a:r>
              <a:rPr lang="en-US" sz="2000" i="1" dirty="0">
                <a:solidFill>
                  <a:srgbClr val="000090"/>
                </a:solidFill>
              </a:rPr>
              <a:t>hot potato routing: </a:t>
            </a:r>
            <a:r>
              <a:rPr lang="en-US" sz="2000" dirty="0"/>
              <a:t>choose local gateway that has least intra-domain cost (e.g., 2d chooses 2a, even though more AS hops to </a:t>
            </a:r>
            <a:r>
              <a:rPr lang="en-US" sz="2000" i="1" dirty="0"/>
              <a:t>X</a:t>
            </a:r>
            <a:r>
              <a:rPr lang="en-US" sz="2000" dirty="0"/>
              <a:t>): don’t worry about inter-domain cost!</a:t>
            </a:r>
            <a:endParaRPr lang="en-US" sz="20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83302" name="Picture 3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25708"/>
            <a:ext cx="4572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/>
          <p:cNvGrpSpPr/>
          <p:nvPr/>
        </p:nvGrpSpPr>
        <p:grpSpPr>
          <a:xfrm>
            <a:off x="624887" y="1673230"/>
            <a:ext cx="2557336" cy="1719017"/>
            <a:chOff x="-2170772" y="2784954"/>
            <a:chExt cx="2712783" cy="1853712"/>
          </a:xfrm>
        </p:grpSpPr>
        <p:sp>
          <p:nvSpPr>
            <p:cNvPr id="122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77" name="Oval 1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cxnSp>
                <p:nvCxnSpPr>
                  <p:cNvPr id="184" name="Straight Connector 183"/>
                  <p:cNvCxnSpPr>
                    <a:endCxn id="1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75" name="Oval 1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76" name="TextBox 1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1b</a:t>
                    </a:r>
                  </a:p>
                </p:txBody>
              </p:sp>
            </p:grpSp>
          </p:grpSp>
          <p:grpSp>
            <p:nvGrpSpPr>
              <p:cNvPr id="125" name="Group 124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60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64" name="Oval 163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7" name="Freeform 166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8" name="Freeform 167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9" name="Freeform 168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cxnSp>
                <p:nvCxnSpPr>
                  <p:cNvPr id="171" name="Straight Connector 170"/>
                  <p:cNvCxnSpPr>
                    <a:endCxn id="16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Straight Connector 171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62" name="Oval 161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63" name="TextBox 162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1d</a:t>
                    </a:r>
                  </a:p>
                </p:txBody>
              </p:sp>
            </p:grpSp>
          </p:grpSp>
          <p:grpSp>
            <p:nvGrpSpPr>
              <p:cNvPr id="126" name="Group 125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4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49" name="Oval 14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2" name="Freeform 15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4" name="Freeform 15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57" name="Freeform 156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cxnSp>
                <p:nvCxnSpPr>
                  <p:cNvPr id="158" name="Straight Connector 157"/>
                  <p:cNvCxnSpPr>
                    <a:endCxn id="1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147" name="Oval 14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48" name="TextBox 147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1c</a:t>
                    </a:r>
                  </a:p>
                </p:txBody>
              </p:sp>
            </p:grpSp>
          </p:grpSp>
          <p:grpSp>
            <p:nvGrpSpPr>
              <p:cNvPr id="127" name="Group 126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3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36" name="Oval 13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42" name="Freeform 14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cxnSp>
                <p:nvCxnSpPr>
                  <p:cNvPr id="143" name="Straight Connector 142"/>
                  <p:cNvCxnSpPr>
                    <a:endCxn id="13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3" name="Group 13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34" name="Oval 13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 Black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135" name="TextBox 13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ourier New" panose="02070309020205020404" pitchFamily="49" charset="0"/>
                        <a:ea typeface="ＭＳ Ｐゴシック" panose="020B0600070205080204" pitchFamily="34" charset="-128"/>
                        <a:cs typeface="+mn-cs"/>
                      </a:rPr>
                      <a:t>1a</a:t>
                    </a:r>
                  </a:p>
                </p:txBody>
              </p:sp>
            </p:grpSp>
          </p:grpSp>
          <p:cxnSp>
            <p:nvCxnSpPr>
              <p:cNvPr id="128" name="Straight Connector 127"/>
              <p:cNvCxnSpPr>
                <a:stCxn id="17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/>
              <p:cNvCxnSpPr>
                <a:endCxn id="177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86" name="Freeform 2"/>
          <p:cNvSpPr>
            <a:spLocks/>
          </p:cNvSpPr>
          <p:nvPr/>
        </p:nvSpPr>
        <p:spPr bwMode="auto">
          <a:xfrm>
            <a:off x="3285692" y="2600401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3506594" y="2740425"/>
            <a:ext cx="2189884" cy="1476371"/>
            <a:chOff x="833331" y="2873352"/>
            <a:chExt cx="2333625" cy="1590649"/>
          </a:xfrm>
        </p:grpSpPr>
        <p:grpSp>
          <p:nvGrpSpPr>
            <p:cNvPr id="188" name="Group 187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2b</a:t>
                  </a:r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2d</a:t>
                  </a:r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2c</a:t>
                  </a:r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9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00" name="Oval 1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2" name="Oval 2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4" name="Freeform 2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5" name="Freeform 2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206" name="Freeform 2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cxnSp>
              <p:nvCxnSpPr>
                <p:cNvPr id="207" name="Straight Connector 206"/>
                <p:cNvCxnSpPr>
                  <a:endCxn id="2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98" name="Oval 197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2a</a:t>
                  </a:r>
                </a:p>
              </p:txBody>
            </p:sp>
          </p:grpSp>
        </p:grpSp>
        <p:cxnSp>
          <p:nvCxnSpPr>
            <p:cNvPr id="192" name="Straight Connector 191"/>
            <p:cNvCxnSpPr>
              <a:endCxn id="225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3" name="Straight Connector 192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4" name="Straight Connector 193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5" name="Straight Connector 194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48" name="Freeform 2"/>
          <p:cNvSpPr>
            <a:spLocks/>
          </p:cNvSpPr>
          <p:nvPr/>
        </p:nvSpPr>
        <p:spPr bwMode="auto">
          <a:xfrm>
            <a:off x="5507686" y="1532143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50" name="Group 249"/>
          <p:cNvGrpSpPr/>
          <p:nvPr/>
        </p:nvGrpSpPr>
        <p:grpSpPr>
          <a:xfrm>
            <a:off x="6588258" y="1668259"/>
            <a:ext cx="536554" cy="333232"/>
            <a:chOff x="1736090" y="2873352"/>
            <a:chExt cx="565150" cy="369332"/>
          </a:xfrm>
        </p:grpSpPr>
        <p:grpSp>
          <p:nvGrpSpPr>
            <p:cNvPr id="29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02" name="Oval 30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4" name="Oval 30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5" name="Freeform 30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7" name="Freeform 30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8" name="Freeform 30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cxnSp>
            <p:nvCxnSpPr>
              <p:cNvPr id="309" name="Straight Connector 308"/>
              <p:cNvCxnSpPr>
                <a:endCxn id="30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300" name="Oval 29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3b</a:t>
                </a:r>
              </a:p>
            </p:txBody>
          </p:sp>
        </p:grpSp>
      </p:grpSp>
      <p:grpSp>
        <p:nvGrpSpPr>
          <p:cNvPr id="251" name="Group 250"/>
          <p:cNvGrpSpPr/>
          <p:nvPr/>
        </p:nvGrpSpPr>
        <p:grpSpPr>
          <a:xfrm>
            <a:off x="6592274" y="2770198"/>
            <a:ext cx="536554" cy="333232"/>
            <a:chOff x="1736090" y="2873352"/>
            <a:chExt cx="565150" cy="369332"/>
          </a:xfrm>
        </p:grpSpPr>
        <p:grpSp>
          <p:nvGrpSpPr>
            <p:cNvPr id="28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9" name="Oval 28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1" name="Oval 29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2" name="Freeform 29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3" name="Freeform 29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4" name="Freeform 29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95" name="Freeform 29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cxnSp>
            <p:nvCxnSpPr>
              <p:cNvPr id="296" name="Straight Connector 295"/>
              <p:cNvCxnSpPr>
                <a:endCxn id="29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6" name="Group 28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7" name="Oval 28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3d</a:t>
                </a: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>
            <a:off x="7410171" y="2220186"/>
            <a:ext cx="536554" cy="333232"/>
            <a:chOff x="1736090" y="2873352"/>
            <a:chExt cx="565150" cy="369332"/>
          </a:xfrm>
        </p:grpSpPr>
        <p:grpSp>
          <p:nvGrpSpPr>
            <p:cNvPr id="27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6" name="Oval 27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78" name="Oval 27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80" name="Freeform 27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81" name="Freeform 28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82" name="Freeform 28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cxnSp>
            <p:nvCxnSpPr>
              <p:cNvPr id="283" name="Straight Connector 282"/>
              <p:cNvCxnSpPr>
                <a:endCxn id="27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3" name="Group 272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4" name="Oval 273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3c</a:t>
                </a:r>
              </a:p>
            </p:txBody>
          </p:sp>
        </p:grpSp>
      </p:grpSp>
      <p:grpSp>
        <p:nvGrpSpPr>
          <p:cNvPr id="253" name="Group 252"/>
          <p:cNvGrpSpPr/>
          <p:nvPr/>
        </p:nvGrpSpPr>
        <p:grpSpPr>
          <a:xfrm>
            <a:off x="5731177" y="2214454"/>
            <a:ext cx="536554" cy="333232"/>
            <a:chOff x="1736090" y="2873352"/>
            <a:chExt cx="565150" cy="369332"/>
          </a:xfrm>
        </p:grpSpPr>
        <p:grpSp>
          <p:nvGrpSpPr>
            <p:cNvPr id="25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63" name="Oval 26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5" name="Oval 26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cxnSp>
            <p:nvCxnSpPr>
              <p:cNvPr id="270" name="Straight Connector 269"/>
              <p:cNvCxnSpPr>
                <a:endCxn id="26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0" name="Group 25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61" name="Oval 26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/>
                  <a:ea typeface="ＭＳ Ｐゴシック"/>
                  <a:cs typeface="+mn-cs"/>
                </a:endParaRPr>
              </a:p>
            </p:txBody>
          </p:sp>
          <p:sp>
            <p:nvSpPr>
              <p:cNvPr id="262" name="TextBox 26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3a</a:t>
                </a:r>
              </a:p>
            </p:txBody>
          </p:sp>
        </p:grpSp>
      </p:grpSp>
      <p:cxnSp>
        <p:nvCxnSpPr>
          <p:cNvPr id="254" name="Straight Connector 253"/>
          <p:cNvCxnSpPr/>
          <p:nvPr/>
        </p:nvCxnSpPr>
        <p:spPr bwMode="auto">
          <a:xfrm>
            <a:off x="6276273" y="2367749"/>
            <a:ext cx="1143946" cy="573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5" name="Straight Connector 254"/>
          <p:cNvCxnSpPr>
            <a:stCxn id="302" idx="7"/>
          </p:cNvCxnSpPr>
          <p:nvPr/>
        </p:nvCxnSpPr>
        <p:spPr bwMode="auto">
          <a:xfrm>
            <a:off x="7046457" y="1921905"/>
            <a:ext cx="455753" cy="33362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" name="Straight Connector 255"/>
          <p:cNvCxnSpPr/>
          <p:nvPr/>
        </p:nvCxnSpPr>
        <p:spPr bwMode="auto">
          <a:xfrm>
            <a:off x="6174303" y="2491974"/>
            <a:ext cx="453745" cy="32216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7" name="Straight Connector 256"/>
          <p:cNvCxnSpPr/>
          <p:nvPr/>
        </p:nvCxnSpPr>
        <p:spPr bwMode="auto">
          <a:xfrm flipH="1">
            <a:off x="6162417" y="1933156"/>
            <a:ext cx="482298" cy="31511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8" name="Straight Connector 257"/>
          <p:cNvCxnSpPr/>
          <p:nvPr/>
        </p:nvCxnSpPr>
        <p:spPr bwMode="auto">
          <a:xfrm flipH="1" flipV="1">
            <a:off x="5412148" y="3178324"/>
            <a:ext cx="1295763" cy="6437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2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1" name="Straight Connector 310"/>
          <p:cNvCxnSpPr/>
          <p:nvPr/>
        </p:nvCxnSpPr>
        <p:spPr bwMode="auto">
          <a:xfrm flipH="1" flipV="1">
            <a:off x="3046707" y="2561763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2" name="Straight Connector 311"/>
          <p:cNvCxnSpPr/>
          <p:nvPr/>
        </p:nvCxnSpPr>
        <p:spPr bwMode="auto">
          <a:xfrm flipV="1">
            <a:off x="5523188" y="2502881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3" name="TextBox 312"/>
          <p:cNvSpPr txBox="1"/>
          <p:nvPr/>
        </p:nvSpPr>
        <p:spPr>
          <a:xfrm>
            <a:off x="3493291" y="266008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AS2</a:t>
            </a:r>
          </a:p>
        </p:txBody>
      </p:sp>
      <p:sp>
        <p:nvSpPr>
          <p:cNvPr id="314" name="TextBox 313"/>
          <p:cNvSpPr txBox="1"/>
          <p:nvPr/>
        </p:nvSpPr>
        <p:spPr>
          <a:xfrm>
            <a:off x="5543950" y="157338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AS3</a:t>
            </a:r>
          </a:p>
        </p:txBody>
      </p:sp>
      <p:sp>
        <p:nvSpPr>
          <p:cNvPr id="315" name="TextBox 314"/>
          <p:cNvSpPr txBox="1"/>
          <p:nvPr/>
        </p:nvSpPr>
        <p:spPr>
          <a:xfrm>
            <a:off x="707172" y="178405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AS1</a:t>
            </a:r>
          </a:p>
        </p:txBody>
      </p:sp>
      <p:grpSp>
        <p:nvGrpSpPr>
          <p:cNvPr id="316" name="Group 315"/>
          <p:cNvGrpSpPr/>
          <p:nvPr/>
        </p:nvGrpSpPr>
        <p:grpSpPr>
          <a:xfrm>
            <a:off x="7070827" y="2634990"/>
            <a:ext cx="1701734" cy="616172"/>
            <a:chOff x="7073692" y="5469792"/>
            <a:chExt cx="1701734" cy="616172"/>
          </a:xfrm>
        </p:grpSpPr>
        <p:grpSp>
          <p:nvGrpSpPr>
            <p:cNvPr id="317" name="Group 316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1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2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24" name="Oval 32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5" name="Rectangle 32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6" name="Oval 32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7" name="Freeform 32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8" name="Freeform 32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9" name="Freeform 32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30" name="Freeform 32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cxnSp>
              <p:nvCxnSpPr>
                <p:cNvPr id="331" name="Straight Connector 330"/>
                <p:cNvCxnSpPr>
                  <a:endCxn id="32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21" name="Group 32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22" name="Oval 32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Black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323" name="TextBox 32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urier New" panose="02070309020205020404" pitchFamily="49" charset="0"/>
                      <a:ea typeface="ＭＳ Ｐゴシック" panose="020B0600070205080204" pitchFamily="34" charset="-128"/>
                      <a:cs typeface="+mn-cs"/>
                    </a:rPr>
                    <a:t>  X</a:t>
                  </a:r>
                </a:p>
              </p:txBody>
            </p:sp>
          </p:grpSp>
        </p:grpSp>
        <p:cxnSp>
          <p:nvCxnSpPr>
            <p:cNvPr id="318" name="Straight Connector 317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33" name="Group 332"/>
          <p:cNvGrpSpPr/>
          <p:nvPr/>
        </p:nvGrpSpPr>
        <p:grpSpPr>
          <a:xfrm>
            <a:off x="5713444" y="2600984"/>
            <a:ext cx="872159" cy="788717"/>
            <a:chOff x="5713444" y="2379268"/>
            <a:chExt cx="872159" cy="788717"/>
          </a:xfrm>
        </p:grpSpPr>
        <p:sp>
          <p:nvSpPr>
            <p:cNvPr id="334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Text Box 119"/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2240503" y="2660320"/>
            <a:ext cx="1126397" cy="993049"/>
            <a:chOff x="2240503" y="2438604"/>
            <a:chExt cx="1126397" cy="993049"/>
          </a:xfrm>
        </p:grpSpPr>
        <p:sp>
          <p:nvSpPr>
            <p:cNvPr id="337" name="Text Box 119"/>
            <p:cNvSpPr txBox="1">
              <a:spLocks noChangeArrowheads="1"/>
            </p:cNvSpPr>
            <p:nvPr/>
          </p:nvSpPr>
          <p:spPr bwMode="auto">
            <a:xfrm>
              <a:off x="2240503" y="3150807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338" name="AutoShape 118"/>
            <p:cNvSpPr>
              <a:spLocks noChangeArrowheads="1"/>
            </p:cNvSpPr>
            <p:nvPr/>
          </p:nvSpPr>
          <p:spPr bwMode="auto">
            <a:xfrm rot="1422833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cxnSp>
        <p:nvCxnSpPr>
          <p:cNvPr id="340" name="Straight Arrow Connector 339"/>
          <p:cNvCxnSpPr/>
          <p:nvPr/>
        </p:nvCxnSpPr>
        <p:spPr bwMode="auto">
          <a:xfrm flipH="1">
            <a:off x="4912930" y="3654209"/>
            <a:ext cx="357050" cy="288595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2" name="Straight Arrow Connector 341"/>
          <p:cNvCxnSpPr/>
          <p:nvPr/>
        </p:nvCxnSpPr>
        <p:spPr bwMode="auto">
          <a:xfrm>
            <a:off x="3885547" y="3671141"/>
            <a:ext cx="413648" cy="296911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3" name="Straight Connector 342"/>
          <p:cNvCxnSpPr>
            <a:stCxn id="262" idx="1"/>
          </p:cNvCxnSpPr>
          <p:nvPr/>
        </p:nvCxnSpPr>
        <p:spPr bwMode="auto">
          <a:xfrm flipH="1">
            <a:off x="3046901" y="2381069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4" name="TextBox 353"/>
          <p:cNvSpPr txBox="1"/>
          <p:nvPr/>
        </p:nvSpPr>
        <p:spPr>
          <a:xfrm>
            <a:off x="6713852" y="3668010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OSPF link weights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072921" y="3471742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201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7" name="TextBox 356"/>
          <p:cNvSpPr txBox="1"/>
          <p:nvPr/>
        </p:nvSpPr>
        <p:spPr>
          <a:xfrm>
            <a:off x="4531886" y="3127836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152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5012749" y="2966393"/>
            <a:ext cx="514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112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4662388" y="3433508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60606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263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srgbClr val="606060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84D624-D040-2E47-A508-03D46FE35CB6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2741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Slide Number Placeholder 4">
            <a:extLst>
              <a:ext uri="{FF2B5EF4-FFF2-40B4-BE49-F238E27FC236}">
                <a16:creationId xmlns:a16="http://schemas.microsoft.com/office/drawing/2014/main" id="{72660282-F775-274F-BCB9-5C304219F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B7795E7-C4DB-E14A-B58B-F02349CB543D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4594" name="Rectangle 2">
            <a:extLst>
              <a:ext uri="{FF2B5EF4-FFF2-40B4-BE49-F238E27FC236}">
                <a16:creationId xmlns:a16="http://schemas.microsoft.com/office/drawing/2014/main" id="{BB510825-3D45-C645-89FB-1EB49FE856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1000" y="228600"/>
            <a:ext cx="7772400" cy="685800"/>
          </a:xfrm>
        </p:spPr>
        <p:txBody>
          <a:bodyPr lIns="92075" tIns="46038" rIns="92075" bIns="46038"/>
          <a:lstStyle/>
          <a:p>
            <a:pPr eaLnBrk="1" hangingPunct="1"/>
            <a:r>
              <a:rPr lang="en-US" altLang="zh-CN" b="0">
                <a:ea typeface="宋体" panose="02010600030101010101" pitchFamily="2" charset="-122"/>
              </a:rPr>
              <a:t>Back to Frank …</a:t>
            </a:r>
            <a:endParaRPr lang="en-US" altLang="zh-CN">
              <a:ea typeface="宋体" panose="02010600030101010101" pitchFamily="2" charset="-122"/>
            </a:endParaRPr>
          </a:p>
        </p:txBody>
      </p:sp>
      <p:grpSp>
        <p:nvGrpSpPr>
          <p:cNvPr id="62467" name="Group 4">
            <a:extLst>
              <a:ext uri="{FF2B5EF4-FFF2-40B4-BE49-F238E27FC236}">
                <a16:creationId xmlns:a16="http://schemas.microsoft.com/office/drawing/2014/main" id="{7AEF1A70-71C2-FC4D-B2DE-61DC63D515F3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676400"/>
            <a:ext cx="5181600" cy="984250"/>
            <a:chOff x="244" y="2596"/>
            <a:chExt cx="4120" cy="1144"/>
          </a:xfrm>
        </p:grpSpPr>
        <p:grpSp>
          <p:nvGrpSpPr>
            <p:cNvPr id="62596" name="Group 5">
              <a:extLst>
                <a:ext uri="{FF2B5EF4-FFF2-40B4-BE49-F238E27FC236}">
                  <a16:creationId xmlns:a16="http://schemas.microsoft.com/office/drawing/2014/main" id="{1E0EFD35-4AF2-5D4B-883C-1668F4E53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94598" name="Oval 6">
                <a:extLst>
                  <a:ext uri="{FF2B5EF4-FFF2-40B4-BE49-F238E27FC236}">
                    <a16:creationId xmlns:a16="http://schemas.microsoft.com/office/drawing/2014/main" id="{CE0A55AC-432B-6E49-BAAE-9AEFCA036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2697"/>
                <a:ext cx="3460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599" name="Oval 7">
                <a:extLst>
                  <a:ext uri="{FF2B5EF4-FFF2-40B4-BE49-F238E27FC236}">
                    <a16:creationId xmlns:a16="http://schemas.microsoft.com/office/drawing/2014/main" id="{50D9E8B0-9CF7-AC40-9655-B96FEF2D5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97"/>
                <a:ext cx="804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0" name="Oval 8">
                <a:extLst>
                  <a:ext uri="{FF2B5EF4-FFF2-40B4-BE49-F238E27FC236}">
                    <a16:creationId xmlns:a16="http://schemas.microsoft.com/office/drawing/2014/main" id="{5040C73A-00F0-3745-8BC6-B82E8D10D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1" name="Oval 9">
                <a:extLst>
                  <a:ext uri="{FF2B5EF4-FFF2-40B4-BE49-F238E27FC236}">
                    <a16:creationId xmlns:a16="http://schemas.microsoft.com/office/drawing/2014/main" id="{3906A2DC-4D54-DE4E-9A12-0D2E7DD38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7" cy="4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2" name="Oval 10">
                <a:extLst>
                  <a:ext uri="{FF2B5EF4-FFF2-40B4-BE49-F238E27FC236}">
                    <a16:creationId xmlns:a16="http://schemas.microsoft.com/office/drawing/2014/main" id="{0C4DF3FA-E0CD-BD46-897D-6428F6372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9"/>
                <a:ext cx="2533" cy="26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3" name="Oval 11">
                <a:extLst>
                  <a:ext uri="{FF2B5EF4-FFF2-40B4-BE49-F238E27FC236}">
                    <a16:creationId xmlns:a16="http://schemas.microsoft.com/office/drawing/2014/main" id="{7F583E66-569F-FB40-8E7B-6F5BF1151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7"/>
                <a:ext cx="1376" cy="5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4" name="Oval 12">
                <a:extLst>
                  <a:ext uri="{FF2B5EF4-FFF2-40B4-BE49-F238E27FC236}">
                    <a16:creationId xmlns:a16="http://schemas.microsoft.com/office/drawing/2014/main" id="{3342B5F9-C9AB-EE46-8F16-62E867C55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832"/>
                <a:ext cx="1033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5" name="Oval 13">
                <a:extLst>
                  <a:ext uri="{FF2B5EF4-FFF2-40B4-BE49-F238E27FC236}">
                    <a16:creationId xmlns:a16="http://schemas.microsoft.com/office/drawing/2014/main" id="{11A6082A-C4BF-5A49-9C09-8FA853326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5" cy="5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6" name="Oval 14">
                <a:extLst>
                  <a:ext uri="{FF2B5EF4-FFF2-40B4-BE49-F238E27FC236}">
                    <a16:creationId xmlns:a16="http://schemas.microsoft.com/office/drawing/2014/main" id="{A9B7E617-1E7A-0546-A200-CB4B4811E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8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7" name="Oval 15">
                <a:extLst>
                  <a:ext uri="{FF2B5EF4-FFF2-40B4-BE49-F238E27FC236}">
                    <a16:creationId xmlns:a16="http://schemas.microsoft.com/office/drawing/2014/main" id="{727C4A4E-36CA-E449-9E74-865CE182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08" name="Oval 16">
                <a:extLst>
                  <a:ext uri="{FF2B5EF4-FFF2-40B4-BE49-F238E27FC236}">
                    <a16:creationId xmlns:a16="http://schemas.microsoft.com/office/drawing/2014/main" id="{B01D5E55-6307-2841-B87A-CFE6AFC10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3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2597" name="Group 17">
              <a:extLst>
                <a:ext uri="{FF2B5EF4-FFF2-40B4-BE49-F238E27FC236}">
                  <a16:creationId xmlns:a16="http://schemas.microsoft.com/office/drawing/2014/main" id="{63FE7B20-50F6-2A4C-8359-B6A44A272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94610" name="Oval 18">
                <a:extLst>
                  <a:ext uri="{FF2B5EF4-FFF2-40B4-BE49-F238E27FC236}">
                    <a16:creationId xmlns:a16="http://schemas.microsoft.com/office/drawing/2014/main" id="{E8F7177A-0DD3-4A4A-B688-60693B117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7"/>
                <a:ext cx="3457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1" name="Oval 19">
                <a:extLst>
                  <a:ext uri="{FF2B5EF4-FFF2-40B4-BE49-F238E27FC236}">
                    <a16:creationId xmlns:a16="http://schemas.microsoft.com/office/drawing/2014/main" id="{25E605B5-B2BB-F549-92A7-CEA09270D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2697"/>
                <a:ext cx="803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2" name="Oval 20">
                <a:extLst>
                  <a:ext uri="{FF2B5EF4-FFF2-40B4-BE49-F238E27FC236}">
                    <a16:creationId xmlns:a16="http://schemas.microsoft.com/office/drawing/2014/main" id="{AD1A7C61-01A5-714F-BA9E-6CDF4A39E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2664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3" name="Oval 21">
                <a:extLst>
                  <a:ext uri="{FF2B5EF4-FFF2-40B4-BE49-F238E27FC236}">
                    <a16:creationId xmlns:a16="http://schemas.microsoft.com/office/drawing/2014/main" id="{FB2EC03F-5AED-7443-AD4E-AFCFCA5C4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8" cy="4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4" name="Oval 22">
                <a:extLst>
                  <a:ext uri="{FF2B5EF4-FFF2-40B4-BE49-F238E27FC236}">
                    <a16:creationId xmlns:a16="http://schemas.microsoft.com/office/drawing/2014/main" id="{0BE9C023-5172-3646-8373-89128B73A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5" name="Oval 23">
                <a:extLst>
                  <a:ext uri="{FF2B5EF4-FFF2-40B4-BE49-F238E27FC236}">
                    <a16:creationId xmlns:a16="http://schemas.microsoft.com/office/drawing/2014/main" id="{2BE71421-3FB7-EE4C-85B2-06D34770D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7"/>
                <a:ext cx="1378" cy="5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6" name="Oval 24">
                <a:extLst>
                  <a:ext uri="{FF2B5EF4-FFF2-40B4-BE49-F238E27FC236}">
                    <a16:creationId xmlns:a16="http://schemas.microsoft.com/office/drawing/2014/main" id="{22EBEC7F-B09F-EB4C-B139-8F36BE6F8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2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7" name="Oval 25">
                <a:extLst>
                  <a:ext uri="{FF2B5EF4-FFF2-40B4-BE49-F238E27FC236}">
                    <a16:creationId xmlns:a16="http://schemas.microsoft.com/office/drawing/2014/main" id="{B8B6739F-5D69-DA47-8830-39611CC3F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969"/>
                <a:ext cx="688" cy="5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8" name="Oval 26">
                <a:extLst>
                  <a:ext uri="{FF2B5EF4-FFF2-40B4-BE49-F238E27FC236}">
                    <a16:creationId xmlns:a16="http://schemas.microsoft.com/office/drawing/2014/main" id="{D4BD25F7-8AAC-494C-BBEF-FA72631C0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240"/>
                <a:ext cx="685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19" name="Oval 27">
                <a:extLst>
                  <a:ext uri="{FF2B5EF4-FFF2-40B4-BE49-F238E27FC236}">
                    <a16:creationId xmlns:a16="http://schemas.microsoft.com/office/drawing/2014/main" id="{318B1D84-1BFB-AA43-A82F-C447ECE01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2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0" name="Oval 28">
                <a:extLst>
                  <a:ext uri="{FF2B5EF4-FFF2-40B4-BE49-F238E27FC236}">
                    <a16:creationId xmlns:a16="http://schemas.microsoft.com/office/drawing/2014/main" id="{9CADF3CE-D469-6345-B84C-F44F38630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7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62468" name="Group 29">
            <a:extLst>
              <a:ext uri="{FF2B5EF4-FFF2-40B4-BE49-F238E27FC236}">
                <a16:creationId xmlns:a16="http://schemas.microsoft.com/office/drawing/2014/main" id="{9C0F0374-BF21-844B-AC23-DF3BCAF0366B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3200400"/>
            <a:ext cx="2590800" cy="984250"/>
            <a:chOff x="244" y="2596"/>
            <a:chExt cx="4120" cy="1144"/>
          </a:xfrm>
        </p:grpSpPr>
        <p:grpSp>
          <p:nvGrpSpPr>
            <p:cNvPr id="62572" name="Group 30">
              <a:extLst>
                <a:ext uri="{FF2B5EF4-FFF2-40B4-BE49-F238E27FC236}">
                  <a16:creationId xmlns:a16="http://schemas.microsoft.com/office/drawing/2014/main" id="{8B391BB8-5E43-E84B-A2CA-E81D95C65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94623" name="Oval 31">
                <a:extLst>
                  <a:ext uri="{FF2B5EF4-FFF2-40B4-BE49-F238E27FC236}">
                    <a16:creationId xmlns:a16="http://schemas.microsoft.com/office/drawing/2014/main" id="{91840C45-4EE0-FE41-856D-D05319E75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" y="2697"/>
                <a:ext cx="3461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4" name="Oval 32">
                <a:extLst>
                  <a:ext uri="{FF2B5EF4-FFF2-40B4-BE49-F238E27FC236}">
                    <a16:creationId xmlns:a16="http://schemas.microsoft.com/office/drawing/2014/main" id="{84BEB37F-7BAD-5D49-8493-C342C77FD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697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5" name="Oval 33">
                <a:extLst>
                  <a:ext uri="{FF2B5EF4-FFF2-40B4-BE49-F238E27FC236}">
                    <a16:creationId xmlns:a16="http://schemas.microsoft.com/office/drawing/2014/main" id="{B9EB713A-CB0C-1A47-888F-E71C7A120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6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6" name="Oval 34">
                <a:extLst>
                  <a:ext uri="{FF2B5EF4-FFF2-40B4-BE49-F238E27FC236}">
                    <a16:creationId xmlns:a16="http://schemas.microsoft.com/office/drawing/2014/main" id="{EFE82123-E468-D349-8646-F74FD18FF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596"/>
                <a:ext cx="1378" cy="4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7" name="Oval 35">
                <a:extLst>
                  <a:ext uri="{FF2B5EF4-FFF2-40B4-BE49-F238E27FC236}">
                    <a16:creationId xmlns:a16="http://schemas.microsoft.com/office/drawing/2014/main" id="{C2EA9A55-D123-9E41-82E3-23A2CC67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" y="2799"/>
                <a:ext cx="2535" cy="26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8" name="Oval 36">
                <a:extLst>
                  <a:ext uri="{FF2B5EF4-FFF2-40B4-BE49-F238E27FC236}">
                    <a16:creationId xmlns:a16="http://schemas.microsoft.com/office/drawing/2014/main" id="{4B3F8378-4C82-A54D-A567-034D1144A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7"/>
                <a:ext cx="1376" cy="5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29" name="Oval 37">
                <a:extLst>
                  <a:ext uri="{FF2B5EF4-FFF2-40B4-BE49-F238E27FC236}">
                    <a16:creationId xmlns:a16="http://schemas.microsoft.com/office/drawing/2014/main" id="{40245E8A-57D2-4542-ADE1-B01F7EF6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832"/>
                <a:ext cx="1033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0" name="Oval 38">
                <a:extLst>
                  <a:ext uri="{FF2B5EF4-FFF2-40B4-BE49-F238E27FC236}">
                    <a16:creationId xmlns:a16="http://schemas.microsoft.com/office/drawing/2014/main" id="{A7C2D729-DAF5-2340-966E-E0A3A20ED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4" cy="5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1" name="Oval 39">
                <a:extLst>
                  <a:ext uri="{FF2B5EF4-FFF2-40B4-BE49-F238E27FC236}">
                    <a16:creationId xmlns:a16="http://schemas.microsoft.com/office/drawing/2014/main" id="{D6119DBD-A694-E041-B26D-B775E9992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2" name="Oval 40">
                <a:extLst>
                  <a:ext uri="{FF2B5EF4-FFF2-40B4-BE49-F238E27FC236}">
                    <a16:creationId xmlns:a16="http://schemas.microsoft.com/office/drawing/2014/main" id="{552EA9B7-FF0F-8242-A47A-107577445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4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3" name="Oval 41">
                <a:extLst>
                  <a:ext uri="{FF2B5EF4-FFF2-40B4-BE49-F238E27FC236}">
                    <a16:creationId xmlns:a16="http://schemas.microsoft.com/office/drawing/2014/main" id="{CEB3ADF7-AFFC-AB44-9EBF-6E7F04E6D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3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2573" name="Group 42">
              <a:extLst>
                <a:ext uri="{FF2B5EF4-FFF2-40B4-BE49-F238E27FC236}">
                  <a16:creationId xmlns:a16="http://schemas.microsoft.com/office/drawing/2014/main" id="{6B59AD3D-7801-2749-A325-FAFD3A182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94635" name="Oval 43">
                <a:extLst>
                  <a:ext uri="{FF2B5EF4-FFF2-40B4-BE49-F238E27FC236}">
                    <a16:creationId xmlns:a16="http://schemas.microsoft.com/office/drawing/2014/main" id="{751900E8-A985-CE41-8A9B-32007C171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" y="2697"/>
                <a:ext cx="3456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6" name="Oval 44">
                <a:extLst>
                  <a:ext uri="{FF2B5EF4-FFF2-40B4-BE49-F238E27FC236}">
                    <a16:creationId xmlns:a16="http://schemas.microsoft.com/office/drawing/2014/main" id="{4DDF719B-4E09-9346-9D93-54A885E43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2697"/>
                <a:ext cx="803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7" name="Oval 45">
                <a:extLst>
                  <a:ext uri="{FF2B5EF4-FFF2-40B4-BE49-F238E27FC236}">
                    <a16:creationId xmlns:a16="http://schemas.microsoft.com/office/drawing/2014/main" id="{BB556F34-10C6-3D48-8B01-9AAD1C1F4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664"/>
                <a:ext cx="1151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8" name="Oval 46">
                <a:extLst>
                  <a:ext uri="{FF2B5EF4-FFF2-40B4-BE49-F238E27FC236}">
                    <a16:creationId xmlns:a16="http://schemas.microsoft.com/office/drawing/2014/main" id="{A22605B8-134E-AE43-A6D0-AD61150AF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8" cy="4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39" name="Oval 47">
                <a:extLst>
                  <a:ext uri="{FF2B5EF4-FFF2-40B4-BE49-F238E27FC236}">
                    <a16:creationId xmlns:a16="http://schemas.microsoft.com/office/drawing/2014/main" id="{EAD097CB-1E0E-4447-AD18-DC27D6DA3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2" cy="26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0" name="Oval 48">
                <a:extLst>
                  <a:ext uri="{FF2B5EF4-FFF2-40B4-BE49-F238E27FC236}">
                    <a16:creationId xmlns:a16="http://schemas.microsoft.com/office/drawing/2014/main" id="{D3203433-DE44-734A-97E6-D0B15C885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7"/>
                <a:ext cx="1378" cy="5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1" name="Oval 49">
                <a:extLst>
                  <a:ext uri="{FF2B5EF4-FFF2-40B4-BE49-F238E27FC236}">
                    <a16:creationId xmlns:a16="http://schemas.microsoft.com/office/drawing/2014/main" id="{996EBE22-3F7B-0247-AC03-FA2A0094F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832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2" name="Oval 50">
                <a:extLst>
                  <a:ext uri="{FF2B5EF4-FFF2-40B4-BE49-F238E27FC236}">
                    <a16:creationId xmlns:a16="http://schemas.microsoft.com/office/drawing/2014/main" id="{CE7E64BF-A01E-3749-9155-761EC6667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2969"/>
                <a:ext cx="687" cy="5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3" name="Oval 51">
                <a:extLst>
                  <a:ext uri="{FF2B5EF4-FFF2-40B4-BE49-F238E27FC236}">
                    <a16:creationId xmlns:a16="http://schemas.microsoft.com/office/drawing/2014/main" id="{D8840E33-0DCF-D348-9C9E-9D7554A15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3240"/>
                <a:ext cx="684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4" name="Oval 52">
                <a:extLst>
                  <a:ext uri="{FF2B5EF4-FFF2-40B4-BE49-F238E27FC236}">
                    <a16:creationId xmlns:a16="http://schemas.microsoft.com/office/drawing/2014/main" id="{B3463630-1F46-1245-890A-EE6B4F606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2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5" name="Oval 53">
                <a:extLst>
                  <a:ext uri="{FF2B5EF4-FFF2-40B4-BE49-F238E27FC236}">
                    <a16:creationId xmlns:a16="http://schemas.microsoft.com/office/drawing/2014/main" id="{40EE95FD-8AF7-104E-982D-4828D85F9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30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62469" name="Group 54">
            <a:extLst>
              <a:ext uri="{FF2B5EF4-FFF2-40B4-BE49-F238E27FC236}">
                <a16:creationId xmlns:a16="http://schemas.microsoft.com/office/drawing/2014/main" id="{1ABDC62C-7742-604B-9DE3-78D2707B1410}"/>
              </a:ext>
            </a:extLst>
          </p:cNvPr>
          <p:cNvGrpSpPr>
            <a:grpSpLocks/>
          </p:cNvGrpSpPr>
          <p:nvPr/>
        </p:nvGrpSpPr>
        <p:grpSpPr bwMode="auto">
          <a:xfrm>
            <a:off x="5410200" y="5334000"/>
            <a:ext cx="2743200" cy="679450"/>
            <a:chOff x="244" y="2596"/>
            <a:chExt cx="4120" cy="1144"/>
          </a:xfrm>
        </p:grpSpPr>
        <p:grpSp>
          <p:nvGrpSpPr>
            <p:cNvPr id="62548" name="Group 55">
              <a:extLst>
                <a:ext uri="{FF2B5EF4-FFF2-40B4-BE49-F238E27FC236}">
                  <a16:creationId xmlns:a16="http://schemas.microsoft.com/office/drawing/2014/main" id="{7A0937B2-ABC8-DD4B-9F5D-8A6F697E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94648" name="Oval 56">
                <a:extLst>
                  <a:ext uri="{FF2B5EF4-FFF2-40B4-BE49-F238E27FC236}">
                    <a16:creationId xmlns:a16="http://schemas.microsoft.com/office/drawing/2014/main" id="{8B8B767E-D0C1-A14B-A647-BEC77868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" y="2698"/>
                <a:ext cx="3462" cy="87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49" name="Oval 57">
                <a:extLst>
                  <a:ext uri="{FF2B5EF4-FFF2-40B4-BE49-F238E27FC236}">
                    <a16:creationId xmlns:a16="http://schemas.microsoft.com/office/drawing/2014/main" id="{FC48AC02-9D6B-2C43-AFCA-9CBBEE8ED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2698"/>
                <a:ext cx="803" cy="1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0" name="Oval 58">
                <a:extLst>
                  <a:ext uri="{FF2B5EF4-FFF2-40B4-BE49-F238E27FC236}">
                    <a16:creationId xmlns:a16="http://schemas.microsoft.com/office/drawing/2014/main" id="{BF3A7EC5-BA19-BF4B-AD3D-BC1123990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663"/>
                <a:ext cx="1147" cy="2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1" name="Oval 59">
                <a:extLst>
                  <a:ext uri="{FF2B5EF4-FFF2-40B4-BE49-F238E27FC236}">
                    <a16:creationId xmlns:a16="http://schemas.microsoft.com/office/drawing/2014/main" id="{3EB9FEA4-2DE3-0A40-9D82-D8D8C0183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596"/>
                <a:ext cx="1378" cy="46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2" name="Oval 60">
                <a:extLst>
                  <a:ext uri="{FF2B5EF4-FFF2-40B4-BE49-F238E27FC236}">
                    <a16:creationId xmlns:a16="http://schemas.microsoft.com/office/drawing/2014/main" id="{29C4A4C4-62EB-0847-8DAB-FE0BAC50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" y="2799"/>
                <a:ext cx="2534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3" name="Oval 61">
                <a:extLst>
                  <a:ext uri="{FF2B5EF4-FFF2-40B4-BE49-F238E27FC236}">
                    <a16:creationId xmlns:a16="http://schemas.microsoft.com/office/drawing/2014/main" id="{A8154FD9-E212-F241-80E5-FB5B00C1E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3205"/>
                <a:ext cx="1378" cy="5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4" name="Oval 62">
                <a:extLst>
                  <a:ext uri="{FF2B5EF4-FFF2-40B4-BE49-F238E27FC236}">
                    <a16:creationId xmlns:a16="http://schemas.microsoft.com/office/drawing/2014/main" id="{1D4ABDE9-83F2-504D-A9B0-4498F81BE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834"/>
                <a:ext cx="1032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5" name="Oval 63">
                <a:extLst>
                  <a:ext uri="{FF2B5EF4-FFF2-40B4-BE49-F238E27FC236}">
                    <a16:creationId xmlns:a16="http://schemas.microsoft.com/office/drawing/2014/main" id="{D79E681D-084C-D14F-A464-9EECF27C4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970"/>
                <a:ext cx="687" cy="53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6" name="Oval 64">
                <a:extLst>
                  <a:ext uri="{FF2B5EF4-FFF2-40B4-BE49-F238E27FC236}">
                    <a16:creationId xmlns:a16="http://schemas.microsoft.com/office/drawing/2014/main" id="{9500D722-AED2-A140-8442-82992E39A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7" name="Oval 65">
                <a:extLst>
                  <a:ext uri="{FF2B5EF4-FFF2-40B4-BE49-F238E27FC236}">
                    <a16:creationId xmlns:a16="http://schemas.microsoft.com/office/drawing/2014/main" id="{3CF88841-6830-1F4D-8670-AD8F7DF00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" y="3374"/>
                <a:ext cx="687" cy="1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58" name="Oval 66">
                <a:extLst>
                  <a:ext uri="{FF2B5EF4-FFF2-40B4-BE49-F238E27FC236}">
                    <a16:creationId xmlns:a16="http://schemas.microsoft.com/office/drawing/2014/main" id="{EDD65283-253F-8944-B655-508D10B73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3374"/>
                <a:ext cx="1032" cy="1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2549" name="Group 67">
              <a:extLst>
                <a:ext uri="{FF2B5EF4-FFF2-40B4-BE49-F238E27FC236}">
                  <a16:creationId xmlns:a16="http://schemas.microsoft.com/office/drawing/2014/main" id="{ABF2771A-314B-AE46-858D-C86B762966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94660" name="Oval 68">
                <a:extLst>
                  <a:ext uri="{FF2B5EF4-FFF2-40B4-BE49-F238E27FC236}">
                    <a16:creationId xmlns:a16="http://schemas.microsoft.com/office/drawing/2014/main" id="{58B36D8E-74A5-7140-A3A7-7B821752B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" y="2698"/>
                <a:ext cx="3457" cy="87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1" name="Oval 69">
                <a:extLst>
                  <a:ext uri="{FF2B5EF4-FFF2-40B4-BE49-F238E27FC236}">
                    <a16:creationId xmlns:a16="http://schemas.microsoft.com/office/drawing/2014/main" id="{10B81CBC-8C81-4445-A884-5601EA914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98"/>
                <a:ext cx="801" cy="1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2" name="Oval 70">
                <a:extLst>
                  <a:ext uri="{FF2B5EF4-FFF2-40B4-BE49-F238E27FC236}">
                    <a16:creationId xmlns:a16="http://schemas.microsoft.com/office/drawing/2014/main" id="{B800DA9E-2C04-2E41-B43D-A2469EEB9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3"/>
                <a:ext cx="1152" cy="2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3" name="Oval 71">
                <a:extLst>
                  <a:ext uri="{FF2B5EF4-FFF2-40B4-BE49-F238E27FC236}">
                    <a16:creationId xmlns:a16="http://schemas.microsoft.com/office/drawing/2014/main" id="{97DDD57D-726D-8048-B329-DA06C940B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8" cy="46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4" name="Oval 72">
                <a:extLst>
                  <a:ext uri="{FF2B5EF4-FFF2-40B4-BE49-F238E27FC236}">
                    <a16:creationId xmlns:a16="http://schemas.microsoft.com/office/drawing/2014/main" id="{371661FC-E478-384C-B686-AB2EE718A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2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5" name="Oval 73">
                <a:extLst>
                  <a:ext uri="{FF2B5EF4-FFF2-40B4-BE49-F238E27FC236}">
                    <a16:creationId xmlns:a16="http://schemas.microsoft.com/office/drawing/2014/main" id="{DEDDF81C-51B4-DB45-8A3E-B48616D32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" y="3205"/>
                <a:ext cx="1378" cy="5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6" name="Oval 74">
                <a:extLst>
                  <a:ext uri="{FF2B5EF4-FFF2-40B4-BE49-F238E27FC236}">
                    <a16:creationId xmlns:a16="http://schemas.microsoft.com/office/drawing/2014/main" id="{78446850-9E18-404E-92CA-A0E5B05DB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834"/>
                <a:ext cx="1032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7" name="Oval 75">
                <a:extLst>
                  <a:ext uri="{FF2B5EF4-FFF2-40B4-BE49-F238E27FC236}">
                    <a16:creationId xmlns:a16="http://schemas.microsoft.com/office/drawing/2014/main" id="{C35D6422-17EE-D44E-937D-88945592A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70"/>
                <a:ext cx="687" cy="53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8" name="Oval 76">
                <a:extLst>
                  <a:ext uri="{FF2B5EF4-FFF2-40B4-BE49-F238E27FC236}">
                    <a16:creationId xmlns:a16="http://schemas.microsoft.com/office/drawing/2014/main" id="{440EA047-61A4-DB40-BBAE-D7FE03EF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69" name="Oval 77">
                <a:extLst>
                  <a:ext uri="{FF2B5EF4-FFF2-40B4-BE49-F238E27FC236}">
                    <a16:creationId xmlns:a16="http://schemas.microsoft.com/office/drawing/2014/main" id="{4D4EB51E-C780-0B44-9BAF-A5B8004AB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3374"/>
                <a:ext cx="682" cy="1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0" name="Oval 78">
                <a:extLst>
                  <a:ext uri="{FF2B5EF4-FFF2-40B4-BE49-F238E27FC236}">
                    <a16:creationId xmlns:a16="http://schemas.microsoft.com/office/drawing/2014/main" id="{73102017-0D79-A64B-AEB2-3A1747412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374"/>
                <a:ext cx="1028" cy="1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62470" name="Group 79">
            <a:extLst>
              <a:ext uri="{FF2B5EF4-FFF2-40B4-BE49-F238E27FC236}">
                <a16:creationId xmlns:a16="http://schemas.microsoft.com/office/drawing/2014/main" id="{68B0AFE6-9A86-264F-95C4-14D03A70A035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5029200"/>
            <a:ext cx="2209800" cy="679450"/>
            <a:chOff x="244" y="2596"/>
            <a:chExt cx="4120" cy="1144"/>
          </a:xfrm>
        </p:grpSpPr>
        <p:grpSp>
          <p:nvGrpSpPr>
            <p:cNvPr id="62524" name="Group 80">
              <a:extLst>
                <a:ext uri="{FF2B5EF4-FFF2-40B4-BE49-F238E27FC236}">
                  <a16:creationId xmlns:a16="http://schemas.microsoft.com/office/drawing/2014/main" id="{FF72912E-ED7D-E940-9BFF-A0324CA11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94673" name="Oval 81">
                <a:extLst>
                  <a:ext uri="{FF2B5EF4-FFF2-40B4-BE49-F238E27FC236}">
                    <a16:creationId xmlns:a16="http://schemas.microsoft.com/office/drawing/2014/main" id="{73098B9B-147D-B044-85FA-DBF48458E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" y="2698"/>
                <a:ext cx="3463" cy="87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4" name="Oval 82">
                <a:extLst>
                  <a:ext uri="{FF2B5EF4-FFF2-40B4-BE49-F238E27FC236}">
                    <a16:creationId xmlns:a16="http://schemas.microsoft.com/office/drawing/2014/main" id="{11614FB3-FC34-C04F-9A73-41A39821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698"/>
                <a:ext cx="805" cy="1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5" name="Oval 83">
                <a:extLst>
                  <a:ext uri="{FF2B5EF4-FFF2-40B4-BE49-F238E27FC236}">
                    <a16:creationId xmlns:a16="http://schemas.microsoft.com/office/drawing/2014/main" id="{3A4F3640-7BC2-5040-97FC-6E6D5997E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3"/>
                <a:ext cx="1145" cy="2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6" name="Oval 84">
                <a:extLst>
                  <a:ext uri="{FF2B5EF4-FFF2-40B4-BE49-F238E27FC236}">
                    <a16:creationId xmlns:a16="http://schemas.microsoft.com/office/drawing/2014/main" id="{B1540E4B-BF0B-B84C-878E-2C1704449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6" cy="46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7" name="Oval 85">
                <a:extLst>
                  <a:ext uri="{FF2B5EF4-FFF2-40B4-BE49-F238E27FC236}">
                    <a16:creationId xmlns:a16="http://schemas.microsoft.com/office/drawing/2014/main" id="{1D2AD75A-26F7-3D47-8C56-2EC695DFD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" y="2799"/>
                <a:ext cx="2534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8" name="Oval 86">
                <a:extLst>
                  <a:ext uri="{FF2B5EF4-FFF2-40B4-BE49-F238E27FC236}">
                    <a16:creationId xmlns:a16="http://schemas.microsoft.com/office/drawing/2014/main" id="{2D77FCFE-61D2-D040-878C-BABCAFB78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3205"/>
                <a:ext cx="1376" cy="5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79" name="Oval 87">
                <a:extLst>
                  <a:ext uri="{FF2B5EF4-FFF2-40B4-BE49-F238E27FC236}">
                    <a16:creationId xmlns:a16="http://schemas.microsoft.com/office/drawing/2014/main" id="{525F4BA9-3D20-634F-B892-5A24405E1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834"/>
                <a:ext cx="1033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0" name="Oval 88">
                <a:extLst>
                  <a:ext uri="{FF2B5EF4-FFF2-40B4-BE49-F238E27FC236}">
                    <a16:creationId xmlns:a16="http://schemas.microsoft.com/office/drawing/2014/main" id="{63DC1A39-DC5C-BE44-BC37-10FA1D8BD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970"/>
                <a:ext cx="687" cy="53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1" name="Oval 89">
                <a:extLst>
                  <a:ext uri="{FF2B5EF4-FFF2-40B4-BE49-F238E27FC236}">
                    <a16:creationId xmlns:a16="http://schemas.microsoft.com/office/drawing/2014/main" id="{E8F16ACE-7033-CE47-A8C6-7F6DE8CC3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6" y="3240"/>
                <a:ext cx="690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2" name="Oval 90">
                <a:extLst>
                  <a:ext uri="{FF2B5EF4-FFF2-40B4-BE49-F238E27FC236}">
                    <a16:creationId xmlns:a16="http://schemas.microsoft.com/office/drawing/2014/main" id="{184AB6C1-7BFC-C447-93BA-8DED7AA96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" y="3374"/>
                <a:ext cx="687" cy="1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3" name="Oval 91">
                <a:extLst>
                  <a:ext uri="{FF2B5EF4-FFF2-40B4-BE49-F238E27FC236}">
                    <a16:creationId xmlns:a16="http://schemas.microsoft.com/office/drawing/2014/main" id="{EB3D00D3-A77E-0043-9DEF-C19984745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3374"/>
                <a:ext cx="1030" cy="19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2525" name="Group 92">
              <a:extLst>
                <a:ext uri="{FF2B5EF4-FFF2-40B4-BE49-F238E27FC236}">
                  <a16:creationId xmlns:a16="http://schemas.microsoft.com/office/drawing/2014/main" id="{98F2D2CA-4C00-AE42-9EA2-8185DF639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94685" name="Oval 93">
                <a:extLst>
                  <a:ext uri="{FF2B5EF4-FFF2-40B4-BE49-F238E27FC236}">
                    <a16:creationId xmlns:a16="http://schemas.microsoft.com/office/drawing/2014/main" id="{6A3454AE-614B-6C4E-9BE1-B9DA56C42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" y="2698"/>
                <a:ext cx="3457" cy="87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6" name="Oval 94">
                <a:extLst>
                  <a:ext uri="{FF2B5EF4-FFF2-40B4-BE49-F238E27FC236}">
                    <a16:creationId xmlns:a16="http://schemas.microsoft.com/office/drawing/2014/main" id="{E504FC2E-B126-2D4F-8868-B310A0C3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2698"/>
                <a:ext cx="805" cy="1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7" name="Oval 95">
                <a:extLst>
                  <a:ext uri="{FF2B5EF4-FFF2-40B4-BE49-F238E27FC236}">
                    <a16:creationId xmlns:a16="http://schemas.microsoft.com/office/drawing/2014/main" id="{BFA42DD2-A798-6346-8092-2133D7BDB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3"/>
                <a:ext cx="1151" cy="2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8" name="Oval 96">
                <a:extLst>
                  <a:ext uri="{FF2B5EF4-FFF2-40B4-BE49-F238E27FC236}">
                    <a16:creationId xmlns:a16="http://schemas.microsoft.com/office/drawing/2014/main" id="{0A1DEB92-28F6-CD4B-9D06-83123C92A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" y="2596"/>
                <a:ext cx="1379" cy="46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89" name="Oval 97">
                <a:extLst>
                  <a:ext uri="{FF2B5EF4-FFF2-40B4-BE49-F238E27FC236}">
                    <a16:creationId xmlns:a16="http://schemas.microsoft.com/office/drawing/2014/main" id="{4A206AEA-8EBB-5E45-8D04-39E9B168E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0" name="Oval 98">
                <a:extLst>
                  <a:ext uri="{FF2B5EF4-FFF2-40B4-BE49-F238E27FC236}">
                    <a16:creationId xmlns:a16="http://schemas.microsoft.com/office/drawing/2014/main" id="{9D3FBEF9-44AD-984B-8E92-561CD951E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5"/>
                <a:ext cx="1379" cy="5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1" name="Oval 99">
                <a:extLst>
                  <a:ext uri="{FF2B5EF4-FFF2-40B4-BE49-F238E27FC236}">
                    <a16:creationId xmlns:a16="http://schemas.microsoft.com/office/drawing/2014/main" id="{D64A5FF4-73C6-8640-9B7D-82E6307C0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5" y="2834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2" name="Oval 100">
                <a:extLst>
                  <a:ext uri="{FF2B5EF4-FFF2-40B4-BE49-F238E27FC236}">
                    <a16:creationId xmlns:a16="http://schemas.microsoft.com/office/drawing/2014/main" id="{F341DB85-0027-FB40-AC64-D9E880AE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970"/>
                <a:ext cx="690" cy="53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3" name="Oval 101">
                <a:extLst>
                  <a:ext uri="{FF2B5EF4-FFF2-40B4-BE49-F238E27FC236}">
                    <a16:creationId xmlns:a16="http://schemas.microsoft.com/office/drawing/2014/main" id="{A1F50CBC-E861-5044-8BE2-62C4762C9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4" name="Oval 102">
                <a:extLst>
                  <a:ext uri="{FF2B5EF4-FFF2-40B4-BE49-F238E27FC236}">
                    <a16:creationId xmlns:a16="http://schemas.microsoft.com/office/drawing/2014/main" id="{E034883D-66F2-2D4F-9316-C0E771117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3374"/>
                <a:ext cx="681" cy="1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695" name="Oval 103">
                <a:extLst>
                  <a:ext uri="{FF2B5EF4-FFF2-40B4-BE49-F238E27FC236}">
                    <a16:creationId xmlns:a16="http://schemas.microsoft.com/office/drawing/2014/main" id="{FF6A0CAF-46F0-7442-8A5F-BCC0D1CF5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374"/>
                <a:ext cx="1027" cy="19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94696" name="Text Box 104">
            <a:extLst>
              <a:ext uri="{FF2B5EF4-FFF2-40B4-BE49-F238E27FC236}">
                <a16:creationId xmlns:a16="http://schemas.microsoft.com/office/drawing/2014/main" id="{305C2D3E-808F-404E-A810-DBF192E2A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486400"/>
            <a:ext cx="69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494697" name="Text Box 105">
            <a:extLst>
              <a:ext uri="{FF2B5EF4-FFF2-40B4-BE49-F238E27FC236}">
                <a16:creationId xmlns:a16="http://schemas.microsoft.com/office/drawing/2014/main" id="{4DECD149-CFC4-ED43-AB0B-6AD6064CD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334000"/>
            <a:ext cx="69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494698" name="Text Box 106">
            <a:extLst>
              <a:ext uri="{FF2B5EF4-FFF2-40B4-BE49-F238E27FC236}">
                <a16:creationId xmlns:a16="http://schemas.microsoft.com/office/drawing/2014/main" id="{7A277119-3077-C24E-B1B9-B2AB1E315E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1981200"/>
            <a:ext cx="69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4</a:t>
            </a:r>
          </a:p>
        </p:txBody>
      </p:sp>
      <p:sp>
        <p:nvSpPr>
          <p:cNvPr id="494699" name="Text Box 107">
            <a:extLst>
              <a:ext uri="{FF2B5EF4-FFF2-40B4-BE49-F238E27FC236}">
                <a16:creationId xmlns:a16="http://schemas.microsoft.com/office/drawing/2014/main" id="{5BD32FC5-B4D5-4541-B061-6E3CF12D4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3429000"/>
            <a:ext cx="69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494700" name="Line 108">
            <a:extLst>
              <a:ext uri="{FF2B5EF4-FFF2-40B4-BE49-F238E27FC236}">
                <a16:creationId xmlns:a16="http://schemas.microsoft.com/office/drawing/2014/main" id="{91223F61-FF30-2149-AD97-F417BB2833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600" y="4191000"/>
            <a:ext cx="7620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01" name="Line 109">
            <a:extLst>
              <a:ext uri="{FF2B5EF4-FFF2-40B4-BE49-F238E27FC236}">
                <a16:creationId xmlns:a16="http://schemas.microsoft.com/office/drawing/2014/main" id="{DCEF1183-8302-674A-A7D1-9889B8F60F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5200" y="2438400"/>
            <a:ext cx="609600" cy="312420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02" name="Line 110">
            <a:extLst>
              <a:ext uri="{FF2B5EF4-FFF2-40B4-BE49-F238E27FC236}">
                <a16:creationId xmlns:a16="http://schemas.microsoft.com/office/drawing/2014/main" id="{C5641C2D-B4DD-3C4D-891C-B3DDA418D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33600" y="2209800"/>
            <a:ext cx="990600" cy="9144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04" name="Line 112">
            <a:extLst>
              <a:ext uri="{FF2B5EF4-FFF2-40B4-BE49-F238E27FC236}">
                <a16:creationId xmlns:a16="http://schemas.microsoft.com/office/drawing/2014/main" id="{3957E2A1-5DEA-3543-8182-232526A874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5334000"/>
            <a:ext cx="1219200" cy="2286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05" name="Rectangle 113">
            <a:extLst>
              <a:ext uri="{FF2B5EF4-FFF2-40B4-BE49-F238E27FC236}">
                <a16:creationId xmlns:a16="http://schemas.microsoft.com/office/drawing/2014/main" id="{5F952ADD-18D0-F34B-A4A2-C9C8E2BF3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943600"/>
            <a:ext cx="1454150" cy="366713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13.13.0.0/16</a:t>
            </a:r>
          </a:p>
        </p:txBody>
      </p:sp>
      <p:grpSp>
        <p:nvGrpSpPr>
          <p:cNvPr id="62480" name="Group 114">
            <a:extLst>
              <a:ext uri="{FF2B5EF4-FFF2-40B4-BE49-F238E27FC236}">
                <a16:creationId xmlns:a16="http://schemas.microsoft.com/office/drawing/2014/main" id="{B27DE20C-75BC-7D48-8D5E-9392EB8D52D6}"/>
              </a:ext>
            </a:extLst>
          </p:cNvPr>
          <p:cNvGrpSpPr>
            <a:grpSpLocks/>
          </p:cNvGrpSpPr>
          <p:nvPr/>
        </p:nvGrpSpPr>
        <p:grpSpPr bwMode="auto">
          <a:xfrm>
            <a:off x="0" y="3124200"/>
            <a:ext cx="3657600" cy="1517650"/>
            <a:chOff x="244" y="2596"/>
            <a:chExt cx="4120" cy="1144"/>
          </a:xfrm>
        </p:grpSpPr>
        <p:grpSp>
          <p:nvGrpSpPr>
            <p:cNvPr id="62500" name="Group 115">
              <a:extLst>
                <a:ext uri="{FF2B5EF4-FFF2-40B4-BE49-F238E27FC236}">
                  <a16:creationId xmlns:a16="http://schemas.microsoft.com/office/drawing/2014/main" id="{22497AA6-BAFE-6847-B536-9AD60EB38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94708" name="Oval 116">
                <a:extLst>
                  <a:ext uri="{FF2B5EF4-FFF2-40B4-BE49-F238E27FC236}">
                    <a16:creationId xmlns:a16="http://schemas.microsoft.com/office/drawing/2014/main" id="{951EB73F-2B35-804D-9A67-4C701F5EA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0" cy="87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09" name="Oval 117">
                <a:extLst>
                  <a:ext uri="{FF2B5EF4-FFF2-40B4-BE49-F238E27FC236}">
                    <a16:creationId xmlns:a16="http://schemas.microsoft.com/office/drawing/2014/main" id="{9F4E9CFB-AC71-0548-866E-B80DCFCB1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0" name="Oval 118">
                <a:extLst>
                  <a:ext uri="{FF2B5EF4-FFF2-40B4-BE49-F238E27FC236}">
                    <a16:creationId xmlns:a16="http://schemas.microsoft.com/office/drawing/2014/main" id="{0F7E435C-85EB-B941-AED4-755996972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" y="2664"/>
                <a:ext cx="1146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1" name="Oval 119">
                <a:extLst>
                  <a:ext uri="{FF2B5EF4-FFF2-40B4-BE49-F238E27FC236}">
                    <a16:creationId xmlns:a16="http://schemas.microsoft.com/office/drawing/2014/main" id="{4B339CCA-B391-3B45-827F-CE5AA4107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" y="2596"/>
                <a:ext cx="1377" cy="46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2" name="Oval 120">
                <a:extLst>
                  <a:ext uri="{FF2B5EF4-FFF2-40B4-BE49-F238E27FC236}">
                    <a16:creationId xmlns:a16="http://schemas.microsoft.com/office/drawing/2014/main" id="{1A113FDD-FB1E-DA4E-8BCA-57DB3B2B3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799"/>
                <a:ext cx="2532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3" name="Oval 121">
                <a:extLst>
                  <a:ext uri="{FF2B5EF4-FFF2-40B4-BE49-F238E27FC236}">
                    <a16:creationId xmlns:a16="http://schemas.microsoft.com/office/drawing/2014/main" id="{87F80E82-4772-F141-8658-EE5004C82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3206"/>
                <a:ext cx="1375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4" name="Oval 122">
                <a:extLst>
                  <a:ext uri="{FF2B5EF4-FFF2-40B4-BE49-F238E27FC236}">
                    <a16:creationId xmlns:a16="http://schemas.microsoft.com/office/drawing/2014/main" id="{85DB3889-A809-D84F-8BE0-6BF9AF192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833"/>
                <a:ext cx="1032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5" name="Oval 123">
                <a:extLst>
                  <a:ext uri="{FF2B5EF4-FFF2-40B4-BE49-F238E27FC236}">
                    <a16:creationId xmlns:a16="http://schemas.microsoft.com/office/drawing/2014/main" id="{390D5022-D2DE-F745-A0DC-C93D3653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7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6" name="Oval 124">
                <a:extLst>
                  <a:ext uri="{FF2B5EF4-FFF2-40B4-BE49-F238E27FC236}">
                    <a16:creationId xmlns:a16="http://schemas.microsoft.com/office/drawing/2014/main" id="{FB1D5A3B-93D9-7841-88CD-C5DD1295B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7" name="Oval 125">
                <a:extLst>
                  <a:ext uri="{FF2B5EF4-FFF2-40B4-BE49-F238E27FC236}">
                    <a16:creationId xmlns:a16="http://schemas.microsoft.com/office/drawing/2014/main" id="{B7484452-54D0-914E-B6C5-7BAD2DC9F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18" name="Oval 126">
                <a:extLst>
                  <a:ext uri="{FF2B5EF4-FFF2-40B4-BE49-F238E27FC236}">
                    <a16:creationId xmlns:a16="http://schemas.microsoft.com/office/drawing/2014/main" id="{95698B30-5A0C-2948-BC45-839A16403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2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2501" name="Group 127">
              <a:extLst>
                <a:ext uri="{FF2B5EF4-FFF2-40B4-BE49-F238E27FC236}">
                  <a16:creationId xmlns:a16="http://schemas.microsoft.com/office/drawing/2014/main" id="{9B215A36-0DCE-4A4C-AE19-1AEBDC9EB6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94720" name="Oval 128">
                <a:extLst>
                  <a:ext uri="{FF2B5EF4-FFF2-40B4-BE49-F238E27FC236}">
                    <a16:creationId xmlns:a16="http://schemas.microsoft.com/office/drawing/2014/main" id="{F22345A2-64B6-9542-9BB3-B2141707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7" cy="87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1" name="Oval 129">
                <a:extLst>
                  <a:ext uri="{FF2B5EF4-FFF2-40B4-BE49-F238E27FC236}">
                    <a16:creationId xmlns:a16="http://schemas.microsoft.com/office/drawing/2014/main" id="{05E905E4-F1A4-824B-B935-C6377B060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98"/>
                <a:ext cx="803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2" name="Oval 130">
                <a:extLst>
                  <a:ext uri="{FF2B5EF4-FFF2-40B4-BE49-F238E27FC236}">
                    <a16:creationId xmlns:a16="http://schemas.microsoft.com/office/drawing/2014/main" id="{264B4998-F021-3D49-AE53-3947564AE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4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3" name="Oval 131">
                <a:extLst>
                  <a:ext uri="{FF2B5EF4-FFF2-40B4-BE49-F238E27FC236}">
                    <a16:creationId xmlns:a16="http://schemas.microsoft.com/office/drawing/2014/main" id="{5BD6A65A-7774-BB44-AE5F-0FBC35AA6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7" cy="46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4" name="Oval 132">
                <a:extLst>
                  <a:ext uri="{FF2B5EF4-FFF2-40B4-BE49-F238E27FC236}">
                    <a16:creationId xmlns:a16="http://schemas.microsoft.com/office/drawing/2014/main" id="{252B5AB1-A3FD-0B41-A747-116565C72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0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5" name="Oval 133">
                <a:extLst>
                  <a:ext uri="{FF2B5EF4-FFF2-40B4-BE49-F238E27FC236}">
                    <a16:creationId xmlns:a16="http://schemas.microsoft.com/office/drawing/2014/main" id="{1D5F2F50-C5CA-8F4A-B88D-361BBF7D5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6"/>
                <a:ext cx="1379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6" name="Oval 134">
                <a:extLst>
                  <a:ext uri="{FF2B5EF4-FFF2-40B4-BE49-F238E27FC236}">
                    <a16:creationId xmlns:a16="http://schemas.microsoft.com/office/drawing/2014/main" id="{80587943-F4CC-9743-835C-02C6EBD72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" y="2833"/>
                <a:ext cx="1034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7" name="Oval 135">
                <a:extLst>
                  <a:ext uri="{FF2B5EF4-FFF2-40B4-BE49-F238E27FC236}">
                    <a16:creationId xmlns:a16="http://schemas.microsoft.com/office/drawing/2014/main" id="{3BD7743B-53BD-0A43-AC3D-FCCA04B6D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9"/>
                <a:ext cx="68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8" name="Oval 136">
                <a:extLst>
                  <a:ext uri="{FF2B5EF4-FFF2-40B4-BE49-F238E27FC236}">
                    <a16:creationId xmlns:a16="http://schemas.microsoft.com/office/drawing/2014/main" id="{F5B143FB-ADE6-1A4C-AE02-436134A58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29" name="Oval 137">
                <a:extLst>
                  <a:ext uri="{FF2B5EF4-FFF2-40B4-BE49-F238E27FC236}">
                    <a16:creationId xmlns:a16="http://schemas.microsoft.com/office/drawing/2014/main" id="{1A2E6848-8FFB-E241-A903-85415CF2F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1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4730" name="Oval 138">
                <a:extLst>
                  <a:ext uri="{FF2B5EF4-FFF2-40B4-BE49-F238E27FC236}">
                    <a16:creationId xmlns:a16="http://schemas.microsoft.com/office/drawing/2014/main" id="{842BEDBF-B824-8A4F-BAD5-BBB75207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375"/>
                <a:ext cx="1028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62481" name="Group 140">
            <a:extLst>
              <a:ext uri="{FF2B5EF4-FFF2-40B4-BE49-F238E27FC236}">
                <a16:creationId xmlns:a16="http://schemas.microsoft.com/office/drawing/2014/main" id="{5632BFA9-B6B5-FD4E-83D0-FE4C22447EB1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990600"/>
            <a:ext cx="2667000" cy="762000"/>
            <a:chOff x="96" y="3744"/>
            <a:chExt cx="1680" cy="480"/>
          </a:xfrm>
        </p:grpSpPr>
        <p:sp>
          <p:nvSpPr>
            <p:cNvPr id="494733" name="Line 141">
              <a:extLst>
                <a:ext uri="{FF2B5EF4-FFF2-40B4-BE49-F238E27FC236}">
                  <a16:creationId xmlns:a16="http://schemas.microsoft.com/office/drawing/2014/main" id="{DB40FEA3-231C-774E-87D3-A23F9B2DE8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3888"/>
              <a:ext cx="384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94734" name="Text Box 142">
              <a:extLst>
                <a:ext uri="{FF2B5EF4-FFF2-40B4-BE49-F238E27FC236}">
                  <a16:creationId xmlns:a16="http://schemas.microsoft.com/office/drawing/2014/main" id="{7889E31E-C620-CA4E-B9B2-685BCDE01F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94735" name="Text Box 143">
              <a:extLst>
                <a:ext uri="{FF2B5EF4-FFF2-40B4-BE49-F238E27FC236}">
                  <a16:creationId xmlns:a16="http://schemas.microsoft.com/office/drawing/2014/main" id="{D6DF45A6-74DE-B74B-8A93-5B5F9991A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0" y="3792"/>
              <a:ext cx="35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peer</a:t>
              </a:r>
            </a:p>
          </p:txBody>
        </p:sp>
        <p:sp>
          <p:nvSpPr>
            <p:cNvPr id="494736" name="Line 144">
              <a:extLst>
                <a:ext uri="{FF2B5EF4-FFF2-40B4-BE49-F238E27FC236}">
                  <a16:creationId xmlns:a16="http://schemas.microsoft.com/office/drawing/2014/main" id="{0AB99F29-DBE6-DF4F-9C10-6B311346F9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4080"/>
              <a:ext cx="432" cy="0"/>
            </a:xfrm>
            <a:prstGeom prst="line">
              <a:avLst/>
            </a:prstGeom>
            <a:noFill/>
            <a:ln w="57150" cmpd="thickThin">
              <a:solidFill>
                <a:srgbClr val="FF3300"/>
              </a:solidFill>
              <a:round/>
              <a:headEnd type="oval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  <p:sp>
          <p:nvSpPr>
            <p:cNvPr id="494737" name="Text Box 145">
              <a:extLst>
                <a:ext uri="{FF2B5EF4-FFF2-40B4-BE49-F238E27FC236}">
                  <a16:creationId xmlns:a16="http://schemas.microsoft.com/office/drawing/2014/main" id="{8D98678A-55A0-A842-B32A-7861E4ECC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3984"/>
              <a:ext cx="61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customer</a:t>
              </a:r>
            </a:p>
          </p:txBody>
        </p:sp>
        <p:sp>
          <p:nvSpPr>
            <p:cNvPr id="494738" name="Text Box 146">
              <a:extLst>
                <a:ext uri="{FF2B5EF4-FFF2-40B4-BE49-F238E27FC236}">
                  <a16:creationId xmlns:a16="http://schemas.microsoft.com/office/drawing/2014/main" id="{E5401700-60C5-7F4A-B626-2FE1F378E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" y="3984"/>
              <a:ext cx="54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宋体" charset="0"/>
                  <a:cs typeface="宋体" charset="0"/>
                </a:rPr>
                <a:t>provider</a:t>
              </a:r>
            </a:p>
          </p:txBody>
        </p:sp>
        <p:sp>
          <p:nvSpPr>
            <p:cNvPr id="494739" name="Rectangle 147">
              <a:extLst>
                <a:ext uri="{FF2B5EF4-FFF2-40B4-BE49-F238E27FC236}">
                  <a16:creationId xmlns:a16="http://schemas.microsoft.com/office/drawing/2014/main" id="{6777D02F-8FF4-F947-8728-BDE1ECF35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744"/>
              <a:ext cx="1680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494740" name="Line 148">
            <a:extLst>
              <a:ext uri="{FF2B5EF4-FFF2-40B4-BE49-F238E27FC236}">
                <a16:creationId xmlns:a16="http://schemas.microsoft.com/office/drawing/2014/main" id="{B1960254-1F85-F64E-B316-4E370216CC7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3657600"/>
            <a:ext cx="15240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41" name="Text Box 149">
            <a:extLst>
              <a:ext uri="{FF2B5EF4-FFF2-40B4-BE49-F238E27FC236}">
                <a16:creationId xmlns:a16="http://schemas.microsoft.com/office/drawing/2014/main" id="{8D1CF03A-9822-4C4A-A4DA-8600A570A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124200"/>
            <a:ext cx="1577975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local pref = 80</a:t>
            </a:r>
          </a:p>
        </p:txBody>
      </p:sp>
      <p:sp>
        <p:nvSpPr>
          <p:cNvPr id="494742" name="Text Box 150">
            <a:extLst>
              <a:ext uri="{FF2B5EF4-FFF2-40B4-BE49-F238E27FC236}">
                <a16:creationId xmlns:a16="http://schemas.microsoft.com/office/drawing/2014/main" id="{076E1216-0B2B-9A44-B093-019315F37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4267200"/>
            <a:ext cx="1697038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local pref = 100</a:t>
            </a:r>
          </a:p>
        </p:txBody>
      </p:sp>
      <p:sp>
        <p:nvSpPr>
          <p:cNvPr id="494743" name="Text Box 151">
            <a:extLst>
              <a:ext uri="{FF2B5EF4-FFF2-40B4-BE49-F238E27FC236}">
                <a16:creationId xmlns:a16="http://schemas.microsoft.com/office/drawing/2014/main" id="{34497AD4-2C71-5F42-BF50-75A682975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3581400"/>
            <a:ext cx="1577975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local pref = 90</a:t>
            </a:r>
          </a:p>
        </p:txBody>
      </p:sp>
      <p:sp>
        <p:nvSpPr>
          <p:cNvPr id="494703" name="Line 111">
            <a:extLst>
              <a:ext uri="{FF2B5EF4-FFF2-40B4-BE49-F238E27FC236}">
                <a16:creationId xmlns:a16="http://schemas.microsoft.com/office/drawing/2014/main" id="{4D5A678D-150A-2F41-8BFE-5BEC8D5B4E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0" y="4419600"/>
            <a:ext cx="228600" cy="6858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oval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44" name="AutoShape 152">
            <a:extLst>
              <a:ext uri="{FF2B5EF4-FFF2-40B4-BE49-F238E27FC236}">
                <a16:creationId xmlns:a16="http://schemas.microsoft.com/office/drawing/2014/main" id="{3DE55ED7-A75D-3C45-BC1A-2A2BC0219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609600" cy="304800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45" name="AutoShape 153">
            <a:extLst>
              <a:ext uri="{FF2B5EF4-FFF2-40B4-BE49-F238E27FC236}">
                <a16:creationId xmlns:a16="http://schemas.microsoft.com/office/drawing/2014/main" id="{6CACA52E-FEB5-D042-8BB1-3033E1F3A4A4}"/>
              </a:ext>
            </a:extLst>
          </p:cNvPr>
          <p:cNvSpPr>
            <a:spLocks noChangeArrowheads="1"/>
          </p:cNvSpPr>
          <p:nvPr/>
        </p:nvSpPr>
        <p:spPr bwMode="auto">
          <a:xfrm rot="-2781112">
            <a:off x="1981200" y="2438400"/>
            <a:ext cx="609600" cy="304800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46" name="AutoShape 154">
            <a:extLst>
              <a:ext uri="{FF2B5EF4-FFF2-40B4-BE49-F238E27FC236}">
                <a16:creationId xmlns:a16="http://schemas.microsoft.com/office/drawing/2014/main" id="{25B86441-1E6C-164C-8CF9-15415217D997}"/>
              </a:ext>
            </a:extLst>
          </p:cNvPr>
          <p:cNvSpPr>
            <a:spLocks noChangeArrowheads="1"/>
          </p:cNvSpPr>
          <p:nvPr/>
        </p:nvSpPr>
        <p:spPr bwMode="auto">
          <a:xfrm rot="4384350">
            <a:off x="1828800" y="4876800"/>
            <a:ext cx="609600" cy="304800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94747" name="Rectangle 155">
            <a:extLst>
              <a:ext uri="{FF2B5EF4-FFF2-40B4-BE49-F238E27FC236}">
                <a16:creationId xmlns:a16="http://schemas.microsoft.com/office/drawing/2014/main" id="{7F989186-7EA1-9949-90D5-A0B6F93DA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715000"/>
            <a:ext cx="199072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Higher Local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preference values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are more preferred</a:t>
            </a:r>
          </a:p>
        </p:txBody>
      </p:sp>
      <p:sp>
        <p:nvSpPr>
          <p:cNvPr id="494748" name="Rectangle 156">
            <a:extLst>
              <a:ext uri="{FF2B5EF4-FFF2-40B4-BE49-F238E27FC236}">
                <a16:creationId xmlns:a16="http://schemas.microsoft.com/office/drawing/2014/main" id="{F19E24C3-0F4B-0947-8313-5105779F6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1219200"/>
            <a:ext cx="4457700" cy="3968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Local preference only used in iBGP</a:t>
            </a:r>
          </a:p>
        </p:txBody>
      </p:sp>
      <p:sp>
        <p:nvSpPr>
          <p:cNvPr id="494749" name="Freeform 157">
            <a:extLst>
              <a:ext uri="{FF2B5EF4-FFF2-40B4-BE49-F238E27FC236}">
                <a16:creationId xmlns:a16="http://schemas.microsoft.com/office/drawing/2014/main" id="{757A824D-06D3-BF48-8C02-7C22CDE6633E}"/>
              </a:ext>
            </a:extLst>
          </p:cNvPr>
          <p:cNvSpPr>
            <a:spLocks/>
          </p:cNvSpPr>
          <p:nvPr/>
        </p:nvSpPr>
        <p:spPr bwMode="auto">
          <a:xfrm>
            <a:off x="2514600" y="4191000"/>
            <a:ext cx="3657600" cy="1371600"/>
          </a:xfrm>
          <a:custGeom>
            <a:avLst/>
            <a:gdLst>
              <a:gd name="T0" fmla="*/ 0 w 2304"/>
              <a:gd name="T1" fmla="*/ 0 h 864"/>
              <a:gd name="T2" fmla="*/ 533400 w 2304"/>
              <a:gd name="T3" fmla="*/ 1066800 h 864"/>
              <a:gd name="T4" fmla="*/ 1676400 w 2304"/>
              <a:gd name="T5" fmla="*/ 990600 h 864"/>
              <a:gd name="T6" fmla="*/ 3657600 w 2304"/>
              <a:gd name="T7" fmla="*/ 1371600 h 8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4" h="864">
                <a:moveTo>
                  <a:pt x="0" y="0"/>
                </a:moveTo>
                <a:cubicBezTo>
                  <a:pt x="80" y="284"/>
                  <a:pt x="160" y="568"/>
                  <a:pt x="336" y="672"/>
                </a:cubicBezTo>
                <a:cubicBezTo>
                  <a:pt x="512" y="776"/>
                  <a:pt x="728" y="592"/>
                  <a:pt x="1056" y="624"/>
                </a:cubicBezTo>
                <a:cubicBezTo>
                  <a:pt x="1384" y="656"/>
                  <a:pt x="1844" y="760"/>
                  <a:pt x="2304" y="864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216077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Slide Number Placeholder 4">
            <a:extLst>
              <a:ext uri="{FF2B5EF4-FFF2-40B4-BE49-F238E27FC236}">
                <a16:creationId xmlns:a16="http://schemas.microsoft.com/office/drawing/2014/main" id="{BB513A24-7A9D-B74E-97D2-1C3E8321BC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E31A49-1639-0344-9842-2DB2514F978B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2562" name="Rectangle 2">
            <a:extLst>
              <a:ext uri="{FF2B5EF4-FFF2-40B4-BE49-F238E27FC236}">
                <a16:creationId xmlns:a16="http://schemas.microsoft.com/office/drawing/2014/main" id="{FA64A197-1701-C54D-9BD3-208926038A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915400" cy="1143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3200" b="0">
                <a:ea typeface="宋体" charset="0"/>
                <a:cs typeface="宋体" charset="0"/>
              </a:rPr>
              <a:t>Implementing Backup Links with Local Preference (Outbound Traffic)</a:t>
            </a:r>
            <a:r>
              <a:rPr lang="en-US" altLang="zh-CN" sz="32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322563" name="Rectangle 3">
            <a:extLst>
              <a:ext uri="{FF2B5EF4-FFF2-40B4-BE49-F238E27FC236}">
                <a16:creationId xmlns:a16="http://schemas.microsoft.com/office/drawing/2014/main" id="{E15DAF75-61A5-534F-9857-5AD1AE6BF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410200"/>
            <a:ext cx="79629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Forces </a:t>
            </a:r>
            <a:r>
              <a:rPr kumimoji="0" lang="en-US" altLang="zh-CN" sz="2000" b="1" i="0" u="sng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outbound </a:t>
            </a: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traffic to take primary link, unless link is down.</a:t>
            </a:r>
          </a:p>
        </p:txBody>
      </p:sp>
      <p:grpSp>
        <p:nvGrpSpPr>
          <p:cNvPr id="64516" name="Group 5">
            <a:extLst>
              <a:ext uri="{FF2B5EF4-FFF2-40B4-BE49-F238E27FC236}">
                <a16:creationId xmlns:a16="http://schemas.microsoft.com/office/drawing/2014/main" id="{1A1E9001-208A-0F47-8C72-384C753C8DE1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2057400"/>
            <a:ext cx="4876800" cy="1295400"/>
            <a:chOff x="676" y="1108"/>
            <a:chExt cx="2968" cy="1192"/>
          </a:xfrm>
        </p:grpSpPr>
        <p:grpSp>
          <p:nvGrpSpPr>
            <p:cNvPr id="64559" name="Group 6">
              <a:extLst>
                <a:ext uri="{FF2B5EF4-FFF2-40B4-BE49-F238E27FC236}">
                  <a16:creationId xmlns:a16="http://schemas.microsoft.com/office/drawing/2014/main" id="{DF80BDED-3CD0-8F48-A9B3-6FB580D043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322567" name="Oval 7">
                <a:extLst>
                  <a:ext uri="{FF2B5EF4-FFF2-40B4-BE49-F238E27FC236}">
                    <a16:creationId xmlns:a16="http://schemas.microsoft.com/office/drawing/2014/main" id="{3033DCD5-794B-EA47-95B0-C24EFB618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5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68" name="Oval 8">
                <a:extLst>
                  <a:ext uri="{FF2B5EF4-FFF2-40B4-BE49-F238E27FC236}">
                    <a16:creationId xmlns:a16="http://schemas.microsoft.com/office/drawing/2014/main" id="{B00CCF0E-E41E-B44F-89BB-1683CDFF2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5"/>
                <a:ext cx="576" cy="1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69" name="Oval 9">
                <a:extLst>
                  <a:ext uri="{FF2B5EF4-FFF2-40B4-BE49-F238E27FC236}">
                    <a16:creationId xmlns:a16="http://schemas.microsoft.com/office/drawing/2014/main" id="{AF193052-9DBC-2844-A872-B7EA0C263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80"/>
                <a:ext cx="825" cy="23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0" name="Oval 10">
                <a:extLst>
                  <a:ext uri="{FF2B5EF4-FFF2-40B4-BE49-F238E27FC236}">
                    <a16:creationId xmlns:a16="http://schemas.microsoft.com/office/drawing/2014/main" id="{8DAFD7F9-7A0B-B548-AF71-5A9C9439F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1" name="Oval 11">
                <a:extLst>
                  <a:ext uri="{FF2B5EF4-FFF2-40B4-BE49-F238E27FC236}">
                    <a16:creationId xmlns:a16="http://schemas.microsoft.com/office/drawing/2014/main" id="{53F5CA41-850A-894D-8B83-24BC8F1C3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8"/>
                <a:ext cx="1823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2" name="Oval 12">
                <a:extLst>
                  <a:ext uri="{FF2B5EF4-FFF2-40B4-BE49-F238E27FC236}">
                    <a16:creationId xmlns:a16="http://schemas.microsoft.com/office/drawing/2014/main" id="{93FC06E5-D16C-1A49-ACD3-816FD7F79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3" name="Oval 13">
                <a:extLst>
                  <a:ext uri="{FF2B5EF4-FFF2-40B4-BE49-F238E27FC236}">
                    <a16:creationId xmlns:a16="http://schemas.microsoft.com/office/drawing/2014/main" id="{B9080761-695F-5D4A-A541-BB9C6CD6A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4" name="Oval 14">
                <a:extLst>
                  <a:ext uri="{FF2B5EF4-FFF2-40B4-BE49-F238E27FC236}">
                    <a16:creationId xmlns:a16="http://schemas.microsoft.com/office/drawing/2014/main" id="{5C03A372-416D-4E46-A1E2-FCBF69D48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2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5" name="Oval 15">
                <a:extLst>
                  <a:ext uri="{FF2B5EF4-FFF2-40B4-BE49-F238E27FC236}">
                    <a16:creationId xmlns:a16="http://schemas.microsoft.com/office/drawing/2014/main" id="{81B5E26D-D933-944A-A673-ABC12E397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6" name="Oval 16">
                <a:extLst>
                  <a:ext uri="{FF2B5EF4-FFF2-40B4-BE49-F238E27FC236}">
                    <a16:creationId xmlns:a16="http://schemas.microsoft.com/office/drawing/2014/main" id="{3F04C996-397C-D442-AEA3-C76CE41CC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919"/>
                <a:ext cx="494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77" name="Oval 17">
                <a:extLst>
                  <a:ext uri="{FF2B5EF4-FFF2-40B4-BE49-F238E27FC236}">
                    <a16:creationId xmlns:a16="http://schemas.microsoft.com/office/drawing/2014/main" id="{D2B03D32-F40F-0147-9C01-620C03D67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4560" name="Group 18">
              <a:extLst>
                <a:ext uri="{FF2B5EF4-FFF2-40B4-BE49-F238E27FC236}">
                  <a16:creationId xmlns:a16="http://schemas.microsoft.com/office/drawing/2014/main" id="{355A1C27-E582-B742-92FC-1B7777048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322579" name="Oval 19">
                <a:extLst>
                  <a:ext uri="{FF2B5EF4-FFF2-40B4-BE49-F238E27FC236}">
                    <a16:creationId xmlns:a16="http://schemas.microsoft.com/office/drawing/2014/main" id="{7468066D-1C86-D344-AD4C-121F76C0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5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0" name="Oval 20">
                <a:extLst>
                  <a:ext uri="{FF2B5EF4-FFF2-40B4-BE49-F238E27FC236}">
                    <a16:creationId xmlns:a16="http://schemas.microsoft.com/office/drawing/2014/main" id="{0D466FFD-AC42-4246-AEC5-D2F7E67E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5"/>
                <a:ext cx="576" cy="1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1" name="Oval 21">
                <a:extLst>
                  <a:ext uri="{FF2B5EF4-FFF2-40B4-BE49-F238E27FC236}">
                    <a16:creationId xmlns:a16="http://schemas.microsoft.com/office/drawing/2014/main" id="{439734C5-7ADB-4D4B-9822-C81BF8158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80"/>
                <a:ext cx="827" cy="23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2" name="Oval 22">
                <a:extLst>
                  <a:ext uri="{FF2B5EF4-FFF2-40B4-BE49-F238E27FC236}">
                    <a16:creationId xmlns:a16="http://schemas.microsoft.com/office/drawing/2014/main" id="{6B3A64AE-6216-764F-B8B6-73780D1B3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90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3" name="Oval 23">
                <a:extLst>
                  <a:ext uri="{FF2B5EF4-FFF2-40B4-BE49-F238E27FC236}">
                    <a16:creationId xmlns:a16="http://schemas.microsoft.com/office/drawing/2014/main" id="{81FBD2D2-BBC0-5F4D-8F88-3F28FC562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4" name="Oval 24">
                <a:extLst>
                  <a:ext uri="{FF2B5EF4-FFF2-40B4-BE49-F238E27FC236}">
                    <a16:creationId xmlns:a16="http://schemas.microsoft.com/office/drawing/2014/main" id="{AD312686-471B-7748-A2FD-B4BBD29D4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0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5" name="Oval 25">
                <a:extLst>
                  <a:ext uri="{FF2B5EF4-FFF2-40B4-BE49-F238E27FC236}">
                    <a16:creationId xmlns:a16="http://schemas.microsoft.com/office/drawing/2014/main" id="{D44BD44F-91A3-8E45-B602-4A5EC448F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6" name="Oval 26">
                <a:extLst>
                  <a:ext uri="{FF2B5EF4-FFF2-40B4-BE49-F238E27FC236}">
                    <a16:creationId xmlns:a16="http://schemas.microsoft.com/office/drawing/2014/main" id="{6B78E776-EB01-C547-96AD-6A26C2CA9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7" name="Oval 27">
                <a:extLst>
                  <a:ext uri="{FF2B5EF4-FFF2-40B4-BE49-F238E27FC236}">
                    <a16:creationId xmlns:a16="http://schemas.microsoft.com/office/drawing/2014/main" id="{6E9143D7-E70C-C84F-87E3-4A3AD2572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779"/>
                <a:ext cx="492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8" name="Oval 28">
                <a:extLst>
                  <a:ext uri="{FF2B5EF4-FFF2-40B4-BE49-F238E27FC236}">
                    <a16:creationId xmlns:a16="http://schemas.microsoft.com/office/drawing/2014/main" id="{7778FFA5-D457-F748-9BE5-27BE40217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2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89" name="Oval 29">
                <a:extLst>
                  <a:ext uri="{FF2B5EF4-FFF2-40B4-BE49-F238E27FC236}">
                    <a16:creationId xmlns:a16="http://schemas.microsoft.com/office/drawing/2014/main" id="{88AC068C-6F04-EC46-8A2C-6408F97C0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22591" name="Rectangle 31">
            <a:extLst>
              <a:ext uri="{FF2B5EF4-FFF2-40B4-BE49-F238E27FC236}">
                <a16:creationId xmlns:a16="http://schemas.microsoft.com/office/drawing/2014/main" id="{20ABB09F-BDA5-6043-B2CF-0AFADAD38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209800"/>
            <a:ext cx="9747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</a:t>
            </a:r>
          </a:p>
        </p:txBody>
      </p:sp>
      <p:grpSp>
        <p:nvGrpSpPr>
          <p:cNvPr id="64518" name="Group 32">
            <a:extLst>
              <a:ext uri="{FF2B5EF4-FFF2-40B4-BE49-F238E27FC236}">
                <a16:creationId xmlns:a16="http://schemas.microsoft.com/office/drawing/2014/main" id="{AF27A115-CF81-3B4D-801D-31D0AE74BA0E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4038600"/>
            <a:ext cx="4648200" cy="1282700"/>
            <a:chOff x="244" y="2596"/>
            <a:chExt cx="4120" cy="1144"/>
          </a:xfrm>
        </p:grpSpPr>
        <p:grpSp>
          <p:nvGrpSpPr>
            <p:cNvPr id="64535" name="Group 33">
              <a:extLst>
                <a:ext uri="{FF2B5EF4-FFF2-40B4-BE49-F238E27FC236}">
                  <a16:creationId xmlns:a16="http://schemas.microsoft.com/office/drawing/2014/main" id="{0597EFD8-4FE9-9A4D-B32A-8B511219A1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322594" name="Oval 34">
                <a:extLst>
                  <a:ext uri="{FF2B5EF4-FFF2-40B4-BE49-F238E27FC236}">
                    <a16:creationId xmlns:a16="http://schemas.microsoft.com/office/drawing/2014/main" id="{E21793F1-E823-0E4C-8447-5CAC57D6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0" cy="87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95" name="Oval 35">
                <a:extLst>
                  <a:ext uri="{FF2B5EF4-FFF2-40B4-BE49-F238E27FC236}">
                    <a16:creationId xmlns:a16="http://schemas.microsoft.com/office/drawing/2014/main" id="{9E2D0556-D475-C442-8792-9685F5891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96" name="Oval 36">
                <a:extLst>
                  <a:ext uri="{FF2B5EF4-FFF2-40B4-BE49-F238E27FC236}">
                    <a16:creationId xmlns:a16="http://schemas.microsoft.com/office/drawing/2014/main" id="{4D7B08BA-A049-5040-A1D4-239888672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97" name="Oval 37">
                <a:extLst>
                  <a:ext uri="{FF2B5EF4-FFF2-40B4-BE49-F238E27FC236}">
                    <a16:creationId xmlns:a16="http://schemas.microsoft.com/office/drawing/2014/main" id="{1A227090-0CF1-064E-B80E-A9B88547C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8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98" name="Oval 38">
                <a:extLst>
                  <a:ext uri="{FF2B5EF4-FFF2-40B4-BE49-F238E27FC236}">
                    <a16:creationId xmlns:a16="http://schemas.microsoft.com/office/drawing/2014/main" id="{99C0AB41-42CF-8E41-B383-08060CEDD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8"/>
                <a:ext cx="2533" cy="26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599" name="Oval 39">
                <a:extLst>
                  <a:ext uri="{FF2B5EF4-FFF2-40B4-BE49-F238E27FC236}">
                    <a16:creationId xmlns:a16="http://schemas.microsoft.com/office/drawing/2014/main" id="{DE71731A-4F93-8540-8AF9-D9404397C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6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0" name="Oval 40">
                <a:extLst>
                  <a:ext uri="{FF2B5EF4-FFF2-40B4-BE49-F238E27FC236}">
                    <a16:creationId xmlns:a16="http://schemas.microsoft.com/office/drawing/2014/main" id="{2C94DE07-04BD-BC44-B0BD-DB5584938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832"/>
                <a:ext cx="1031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1" name="Oval 41">
                <a:extLst>
                  <a:ext uri="{FF2B5EF4-FFF2-40B4-BE49-F238E27FC236}">
                    <a16:creationId xmlns:a16="http://schemas.microsoft.com/office/drawing/2014/main" id="{6C1F0938-0019-4941-8039-07B9CDD33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8"/>
                <a:ext cx="687" cy="5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2" name="Oval 42">
                <a:extLst>
                  <a:ext uri="{FF2B5EF4-FFF2-40B4-BE49-F238E27FC236}">
                    <a16:creationId xmlns:a16="http://schemas.microsoft.com/office/drawing/2014/main" id="{4AFDF9DE-8CEF-0B41-9996-2106F6F4B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3" name="Oval 43">
                <a:extLst>
                  <a:ext uri="{FF2B5EF4-FFF2-40B4-BE49-F238E27FC236}">
                    <a16:creationId xmlns:a16="http://schemas.microsoft.com/office/drawing/2014/main" id="{4A268F45-C647-1F4D-8B89-A42C2F128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4" name="Oval 44">
                <a:extLst>
                  <a:ext uri="{FF2B5EF4-FFF2-40B4-BE49-F238E27FC236}">
                    <a16:creationId xmlns:a16="http://schemas.microsoft.com/office/drawing/2014/main" id="{5D55C798-0119-D144-BA69-DDD93C14F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3" cy="1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4536" name="Group 45">
              <a:extLst>
                <a:ext uri="{FF2B5EF4-FFF2-40B4-BE49-F238E27FC236}">
                  <a16:creationId xmlns:a16="http://schemas.microsoft.com/office/drawing/2014/main" id="{119715AD-6AD5-394E-ACCD-050CB84E19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322606" name="Oval 46">
                <a:extLst>
                  <a:ext uri="{FF2B5EF4-FFF2-40B4-BE49-F238E27FC236}">
                    <a16:creationId xmlns:a16="http://schemas.microsoft.com/office/drawing/2014/main" id="{3EC9A2ED-3DC7-D44E-BDD2-DE41D711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7" cy="87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7" name="Oval 47">
                <a:extLst>
                  <a:ext uri="{FF2B5EF4-FFF2-40B4-BE49-F238E27FC236}">
                    <a16:creationId xmlns:a16="http://schemas.microsoft.com/office/drawing/2014/main" id="{C5B81F78-44A2-BC48-BC04-C62E3CB4E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98"/>
                <a:ext cx="802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8" name="Oval 48">
                <a:extLst>
                  <a:ext uri="{FF2B5EF4-FFF2-40B4-BE49-F238E27FC236}">
                    <a16:creationId xmlns:a16="http://schemas.microsoft.com/office/drawing/2014/main" id="{789FE594-8D2C-CE4E-947B-97D80670E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2664"/>
                <a:ext cx="1151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09" name="Oval 49">
                <a:extLst>
                  <a:ext uri="{FF2B5EF4-FFF2-40B4-BE49-F238E27FC236}">
                    <a16:creationId xmlns:a16="http://schemas.microsoft.com/office/drawing/2014/main" id="{A442FB59-DD86-264E-A884-244592BF4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8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0" name="Oval 50">
                <a:extLst>
                  <a:ext uri="{FF2B5EF4-FFF2-40B4-BE49-F238E27FC236}">
                    <a16:creationId xmlns:a16="http://schemas.microsoft.com/office/drawing/2014/main" id="{096A5CC6-EFF7-F542-B80C-DFF663F1D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8"/>
                <a:ext cx="2531" cy="26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1" name="Oval 51">
                <a:extLst>
                  <a:ext uri="{FF2B5EF4-FFF2-40B4-BE49-F238E27FC236}">
                    <a16:creationId xmlns:a16="http://schemas.microsoft.com/office/drawing/2014/main" id="{BE074A09-62FF-3444-8318-D69FDB62A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" y="3206"/>
                <a:ext cx="1378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2" name="Oval 52">
                <a:extLst>
                  <a:ext uri="{FF2B5EF4-FFF2-40B4-BE49-F238E27FC236}">
                    <a16:creationId xmlns:a16="http://schemas.microsoft.com/office/drawing/2014/main" id="{591F3E57-7A3F-5E49-BF16-4E116239B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2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3" name="Oval 53">
                <a:extLst>
                  <a:ext uri="{FF2B5EF4-FFF2-40B4-BE49-F238E27FC236}">
                    <a16:creationId xmlns:a16="http://schemas.microsoft.com/office/drawing/2014/main" id="{A82C2747-2414-B843-9A81-ADF8DA9E9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8"/>
                <a:ext cx="687" cy="5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4" name="Oval 54">
                <a:extLst>
                  <a:ext uri="{FF2B5EF4-FFF2-40B4-BE49-F238E27FC236}">
                    <a16:creationId xmlns:a16="http://schemas.microsoft.com/office/drawing/2014/main" id="{53818F67-2034-B741-999B-13AB51697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5" name="Oval 55">
                <a:extLst>
                  <a:ext uri="{FF2B5EF4-FFF2-40B4-BE49-F238E27FC236}">
                    <a16:creationId xmlns:a16="http://schemas.microsoft.com/office/drawing/2014/main" id="{93150775-EFDC-BC45-A15A-5DC75BB9D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1" cy="1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2616" name="Oval 56">
                <a:extLst>
                  <a:ext uri="{FF2B5EF4-FFF2-40B4-BE49-F238E27FC236}">
                    <a16:creationId xmlns:a16="http://schemas.microsoft.com/office/drawing/2014/main" id="{AA6B200C-8126-0A47-B7EC-5C754C272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9" cy="1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22617" name="Line 57">
            <a:extLst>
              <a:ext uri="{FF2B5EF4-FFF2-40B4-BE49-F238E27FC236}">
                <a16:creationId xmlns:a16="http://schemas.microsoft.com/office/drawing/2014/main" id="{2E6A156B-27F8-7F47-AEDE-754AD42FD4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6400" y="3048000"/>
            <a:ext cx="0" cy="9906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22619" name="Line 59">
            <a:extLst>
              <a:ext uri="{FF2B5EF4-FFF2-40B4-BE49-F238E27FC236}">
                <a16:creationId xmlns:a16="http://schemas.microsoft.com/office/drawing/2014/main" id="{A0707037-DE29-7642-83F8-38528478E9A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0" y="311785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322620" name="Picture 60">
            <a:extLst>
              <a:ext uri="{FF2B5EF4-FFF2-40B4-BE49-F238E27FC236}">
                <a16:creationId xmlns:a16="http://schemas.microsoft.com/office/drawing/2014/main" id="{A2AD97F0-A971-0F47-AFB7-D8886D5A855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6888" y="29289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2621" name="Picture 61">
            <a:extLst>
              <a:ext uri="{FF2B5EF4-FFF2-40B4-BE49-F238E27FC236}">
                <a16:creationId xmlns:a16="http://schemas.microsoft.com/office/drawing/2014/main" id="{D790D09B-688A-3045-AF00-5BB45B42640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0688" y="40719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2622" name="Picture 62">
            <a:extLst>
              <a:ext uri="{FF2B5EF4-FFF2-40B4-BE49-F238E27FC236}">
                <a16:creationId xmlns:a16="http://schemas.microsoft.com/office/drawing/2014/main" id="{B20BEB08-D985-9542-9F53-52DE0017765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6688" y="39957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2623" name="Picture 63">
            <a:extLst>
              <a:ext uri="{FF2B5EF4-FFF2-40B4-BE49-F238E27FC236}">
                <a16:creationId xmlns:a16="http://schemas.microsoft.com/office/drawing/2014/main" id="{905E3111-B0C2-7040-8DDF-9EA53262257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895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2624" name="Rectangle 64">
            <a:extLst>
              <a:ext uri="{FF2B5EF4-FFF2-40B4-BE49-F238E27FC236}">
                <a16:creationId xmlns:a16="http://schemas.microsoft.com/office/drawing/2014/main" id="{50CEBF1E-FA30-4F40-A338-8A9C9CB9D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352800"/>
            <a:ext cx="1633538" cy="4095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primary link</a:t>
            </a:r>
          </a:p>
        </p:txBody>
      </p:sp>
      <p:sp>
        <p:nvSpPr>
          <p:cNvPr id="322625" name="Rectangle 65">
            <a:extLst>
              <a:ext uri="{FF2B5EF4-FFF2-40B4-BE49-F238E27FC236}">
                <a16:creationId xmlns:a16="http://schemas.microsoft.com/office/drawing/2014/main" id="{D8B03342-1A54-0E45-84DF-3DBD2AC0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429000"/>
            <a:ext cx="1593850" cy="4095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backup link</a:t>
            </a:r>
          </a:p>
        </p:txBody>
      </p:sp>
      <p:sp>
        <p:nvSpPr>
          <p:cNvPr id="322626" name="Rectangle 66">
            <a:extLst>
              <a:ext uri="{FF2B5EF4-FFF2-40B4-BE49-F238E27FC236}">
                <a16:creationId xmlns:a16="http://schemas.microsoft.com/office/drawing/2014/main" id="{E45616AE-ABAE-904F-BB50-DE8524D8E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343400"/>
            <a:ext cx="214630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Set Local Pref = 100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 all routes from AS 1</a:t>
            </a:r>
          </a:p>
        </p:txBody>
      </p:sp>
      <p:sp>
        <p:nvSpPr>
          <p:cNvPr id="322627" name="Rectangle 67">
            <a:extLst>
              <a:ext uri="{FF2B5EF4-FFF2-40B4-BE49-F238E27FC236}">
                <a16:creationId xmlns:a16="http://schemas.microsoft.com/office/drawing/2014/main" id="{D75D76F7-291E-9D48-B9AC-07D2E93CA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95800"/>
            <a:ext cx="17684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65000</a:t>
            </a:r>
          </a:p>
        </p:txBody>
      </p:sp>
      <p:sp>
        <p:nvSpPr>
          <p:cNvPr id="322628" name="Rectangle 68">
            <a:extLst>
              <a:ext uri="{FF2B5EF4-FFF2-40B4-BE49-F238E27FC236}">
                <a16:creationId xmlns:a16="http://schemas.microsoft.com/office/drawing/2014/main" id="{97A12F52-A149-E44D-84A0-C1AD179A7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343400"/>
            <a:ext cx="214630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Set Local Pref = 50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 all routes from AS 1</a:t>
            </a:r>
          </a:p>
        </p:txBody>
      </p:sp>
      <p:sp>
        <p:nvSpPr>
          <p:cNvPr id="322629" name="AutoShape 69">
            <a:extLst>
              <a:ext uri="{FF2B5EF4-FFF2-40B4-BE49-F238E27FC236}">
                <a16:creationId xmlns:a16="http://schemas.microsoft.com/office/drawing/2014/main" id="{5D60DA23-47E4-3B47-8786-2A42C9F83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3352800"/>
            <a:ext cx="304800" cy="533400"/>
          </a:xfrm>
          <a:prstGeom prst="downArrow">
            <a:avLst>
              <a:gd name="adj1" fmla="val 50000"/>
              <a:gd name="adj2" fmla="val 4375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22633" name="AutoShape 73">
            <a:extLst>
              <a:ext uri="{FF2B5EF4-FFF2-40B4-BE49-F238E27FC236}">
                <a16:creationId xmlns:a16="http://schemas.microsoft.com/office/drawing/2014/main" id="{261C9708-5ACB-B840-B744-39AFEDA24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429000"/>
            <a:ext cx="304800" cy="533400"/>
          </a:xfrm>
          <a:prstGeom prst="downArrow">
            <a:avLst>
              <a:gd name="adj1" fmla="val 50000"/>
              <a:gd name="adj2" fmla="val 4375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22634" name="Freeform 74">
            <a:extLst>
              <a:ext uri="{FF2B5EF4-FFF2-40B4-BE49-F238E27FC236}">
                <a16:creationId xmlns:a16="http://schemas.microsoft.com/office/drawing/2014/main" id="{E1DBB9EB-BF2C-9C4C-8392-87C2AA223FD7}"/>
              </a:ext>
            </a:extLst>
          </p:cNvPr>
          <p:cNvSpPr>
            <a:spLocks/>
          </p:cNvSpPr>
          <p:nvPr/>
        </p:nvSpPr>
        <p:spPr bwMode="auto">
          <a:xfrm>
            <a:off x="2971800" y="2590800"/>
            <a:ext cx="533400" cy="2209800"/>
          </a:xfrm>
          <a:custGeom>
            <a:avLst/>
            <a:gdLst>
              <a:gd name="T0" fmla="*/ 533400 w 336"/>
              <a:gd name="T1" fmla="*/ 2209800 h 1392"/>
              <a:gd name="T2" fmla="*/ 76200 w 336"/>
              <a:gd name="T3" fmla="*/ 1447800 h 1392"/>
              <a:gd name="T4" fmla="*/ 76200 w 336"/>
              <a:gd name="T5" fmla="*/ 381000 h 1392"/>
              <a:gd name="T6" fmla="*/ 533400 w 336"/>
              <a:gd name="T7" fmla="*/ 0 h 13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6" h="1392">
                <a:moveTo>
                  <a:pt x="336" y="1392"/>
                </a:moveTo>
                <a:cubicBezTo>
                  <a:pt x="216" y="1248"/>
                  <a:pt x="96" y="1104"/>
                  <a:pt x="48" y="912"/>
                </a:cubicBezTo>
                <a:cubicBezTo>
                  <a:pt x="0" y="720"/>
                  <a:pt x="0" y="392"/>
                  <a:pt x="48" y="240"/>
                </a:cubicBezTo>
                <a:cubicBezTo>
                  <a:pt x="96" y="88"/>
                  <a:pt x="216" y="44"/>
                  <a:pt x="336" y="0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2636" name="Line 76">
            <a:extLst>
              <a:ext uri="{FF2B5EF4-FFF2-40B4-BE49-F238E27FC236}">
                <a16:creationId xmlns:a16="http://schemas.microsoft.com/office/drawing/2014/main" id="{6762DF4D-3692-3A41-A018-291994890B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5200" y="4267200"/>
            <a:ext cx="18288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25854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Number Placeholder 3">
            <a:extLst>
              <a:ext uri="{FF2B5EF4-FFF2-40B4-BE49-F238E27FC236}">
                <a16:creationId xmlns:a16="http://schemas.microsoft.com/office/drawing/2014/main" id="{F068650A-6A42-F400-B21A-A88651147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A5E6BFF-E053-B940-B76D-8618E829C2BA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02" name="Rectangle 2">
            <a:extLst>
              <a:ext uri="{FF2B5EF4-FFF2-40B4-BE49-F238E27FC236}">
                <a16:creationId xmlns:a16="http://schemas.microsoft.com/office/drawing/2014/main" id="{30FD6189-40CE-7E1B-FF02-EEF052B27B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Self Learning: Building the Table</a:t>
            </a:r>
          </a:p>
        </p:txBody>
      </p:sp>
      <p:sp>
        <p:nvSpPr>
          <p:cNvPr id="128003" name="Rectangle 3">
            <a:extLst>
              <a:ext uri="{FF2B5EF4-FFF2-40B4-BE49-F238E27FC236}">
                <a16:creationId xmlns:a16="http://schemas.microsoft.com/office/drawing/2014/main" id="{618B8996-BE66-30CE-AC6A-B1164206C8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200" y="1219200"/>
            <a:ext cx="8458200" cy="2439988"/>
          </a:xfrm>
        </p:spPr>
        <p:txBody>
          <a:bodyPr/>
          <a:lstStyle/>
          <a:p>
            <a:pPr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When a frame arrives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Inspect the </a:t>
            </a:r>
            <a:r>
              <a:rPr lang="en-US" altLang="en-US" i="1">
                <a:ea typeface="ＭＳ Ｐゴシック" panose="020B0600070205080204" pitchFamily="34" charset="-128"/>
              </a:rPr>
              <a:t>source</a:t>
            </a:r>
            <a:r>
              <a:rPr lang="en-US" altLang="en-US">
                <a:ea typeface="ＭＳ Ｐゴシック" panose="020B0600070205080204" pitchFamily="34" charset="-128"/>
              </a:rPr>
              <a:t> MAC address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Associate the address with the </a:t>
            </a:r>
            <a:r>
              <a:rPr lang="en-US" altLang="en-US" i="1">
                <a:ea typeface="ＭＳ Ｐゴシック" panose="020B0600070205080204" pitchFamily="34" charset="-128"/>
              </a:rPr>
              <a:t>incoming</a:t>
            </a:r>
            <a:r>
              <a:rPr lang="en-US" altLang="en-US">
                <a:ea typeface="ＭＳ Ｐゴシック" panose="020B0600070205080204" pitchFamily="34" charset="-128"/>
              </a:rPr>
              <a:t> interface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Store the mapping in the switch table</a:t>
            </a:r>
          </a:p>
          <a:p>
            <a:pPr lvl="1">
              <a:lnSpc>
                <a:spcPct val="11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Use a timer to eventually forget the mapping</a:t>
            </a:r>
          </a:p>
        </p:txBody>
      </p:sp>
      <p:sp>
        <p:nvSpPr>
          <p:cNvPr id="128004" name="Rectangle 4">
            <a:extLst>
              <a:ext uri="{FF2B5EF4-FFF2-40B4-BE49-F238E27FC236}">
                <a16:creationId xmlns:a16="http://schemas.microsoft.com/office/drawing/2014/main" id="{F0D7528F-ACF4-4832-D4E0-B68C9CE6E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0" y="5227638"/>
            <a:ext cx="355600" cy="88900"/>
          </a:xfrm>
          <a:prstGeom prst="rect">
            <a:avLst/>
          </a:prstGeom>
          <a:solidFill>
            <a:srgbClr val="CC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l"/>
          </a:scene3d>
          <a:sp3d extrusionH="430200" prstMaterial="legacyMatte">
            <a:bevelT w="13500" h="13500" prst="angle"/>
            <a:bevelB w="13500" h="13500" prst="angle"/>
            <a:extrusionClr>
              <a:srgbClr val="CC99FF"/>
            </a:extrusionClr>
            <a:contourClr>
              <a:srgbClr val="CC99FF"/>
            </a:contourClr>
          </a:sp3d>
        </p:spPr>
        <p:txBody>
          <a:bodyPr wrap="none" anchor="ctr">
            <a:flatTx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28005" name="Object 2">
            <a:extLst>
              <a:ext uri="{FF2B5EF4-FFF2-40B4-BE49-F238E27FC236}">
                <a16:creationId xmlns:a16="http://schemas.microsoft.com/office/drawing/2014/main" id="{8C24675F-6413-330F-B510-6CBD73CC75A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68750" y="4114800"/>
          <a:ext cx="512763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8100" imgH="1079500" progId="MS_ClipArt_Gallery.2">
                  <p:embed/>
                </p:oleObj>
              </mc:Choice>
              <mc:Fallback>
                <p:oleObj name="Clip" r:id="rId3" imgW="1308100" imgH="1079500" progId="MS_ClipArt_Gallery.2">
                  <p:embed/>
                  <p:pic>
                    <p:nvPicPr>
                      <p:cNvPr id="128005" name="Object 2">
                        <a:extLst>
                          <a:ext uri="{FF2B5EF4-FFF2-40B4-BE49-F238E27FC236}">
                            <a16:creationId xmlns:a16="http://schemas.microsoft.com/office/drawing/2014/main" id="{8C24675F-6413-330F-B510-6CBD73CC75A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8750" y="4114800"/>
                        <a:ext cx="512763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6" name="Object 3">
            <a:extLst>
              <a:ext uri="{FF2B5EF4-FFF2-40B4-BE49-F238E27FC236}">
                <a16:creationId xmlns:a16="http://schemas.microsoft.com/office/drawing/2014/main" id="{B633CE5C-5AB5-2A76-16CA-A342DE92DCC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98913" y="62071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8100" imgH="1079500" progId="MS_ClipArt_Gallery.2">
                  <p:embed/>
                </p:oleObj>
              </mc:Choice>
              <mc:Fallback>
                <p:oleObj name="Clip" r:id="rId5" imgW="1308100" imgH="1079500" progId="MS_ClipArt_Gallery.2">
                  <p:embed/>
                  <p:pic>
                    <p:nvPicPr>
                      <p:cNvPr id="128006" name="Object 3">
                        <a:extLst>
                          <a:ext uri="{FF2B5EF4-FFF2-40B4-BE49-F238E27FC236}">
                            <a16:creationId xmlns:a16="http://schemas.microsoft.com/office/drawing/2014/main" id="{B633CE5C-5AB5-2A76-16CA-A342DE92DCC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8913" y="62071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7" name="Object 4">
            <a:extLst>
              <a:ext uri="{FF2B5EF4-FFF2-40B4-BE49-F238E27FC236}">
                <a16:creationId xmlns:a16="http://schemas.microsoft.com/office/drawing/2014/main" id="{8B78064A-4D3D-C54B-5916-C4E246900B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83213" y="4975225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8100" imgH="1079500" progId="MS_ClipArt_Gallery.2">
                  <p:embed/>
                </p:oleObj>
              </mc:Choice>
              <mc:Fallback>
                <p:oleObj name="Clip" r:id="rId6" imgW="1308100" imgH="1079500" progId="MS_ClipArt_Gallery.2">
                  <p:embed/>
                  <p:pic>
                    <p:nvPicPr>
                      <p:cNvPr id="128007" name="Object 4">
                        <a:extLst>
                          <a:ext uri="{FF2B5EF4-FFF2-40B4-BE49-F238E27FC236}">
                            <a16:creationId xmlns:a16="http://schemas.microsoft.com/office/drawing/2014/main" id="{8B78064A-4D3D-C54B-5916-C4E246900B7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3213" y="4975225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8" name="Object 5">
            <a:extLst>
              <a:ext uri="{FF2B5EF4-FFF2-40B4-BE49-F238E27FC236}">
                <a16:creationId xmlns:a16="http://schemas.microsoft.com/office/drawing/2014/main" id="{ABDD2977-B07F-09B6-7797-C12D1035C63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1113" y="4986338"/>
          <a:ext cx="512762" cy="447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8100" imgH="1079500" progId="MS_ClipArt_Gallery.2">
                  <p:embed/>
                </p:oleObj>
              </mc:Choice>
              <mc:Fallback>
                <p:oleObj name="Clip" r:id="rId7" imgW="1308100" imgH="1079500" progId="MS_ClipArt_Gallery.2">
                  <p:embed/>
                  <p:pic>
                    <p:nvPicPr>
                      <p:cNvPr id="128008" name="Object 5">
                        <a:extLst>
                          <a:ext uri="{FF2B5EF4-FFF2-40B4-BE49-F238E27FC236}">
                            <a16:creationId xmlns:a16="http://schemas.microsoft.com/office/drawing/2014/main" id="{ABDD2977-B07F-09B6-7797-C12D1035C63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1113" y="4986338"/>
                        <a:ext cx="512762" cy="447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8009" name="Rectangle 9">
            <a:extLst>
              <a:ext uri="{FF2B5EF4-FFF2-40B4-BE49-F238E27FC236}">
                <a16:creationId xmlns:a16="http://schemas.microsoft.com/office/drawing/2014/main" id="{F046592A-98D3-BC34-0411-2F3E8789E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129213"/>
            <a:ext cx="153987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0" name="Rectangle 10">
            <a:extLst>
              <a:ext uri="{FF2B5EF4-FFF2-40B4-BE49-F238E27FC236}">
                <a16:creationId xmlns:a16="http://schemas.microsoft.com/office/drawing/2014/main" id="{F1CCF535-1362-5E38-344E-40772B7D1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5129213"/>
            <a:ext cx="153988" cy="131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1" name="Rectangle 11">
            <a:extLst>
              <a:ext uri="{FF2B5EF4-FFF2-40B4-BE49-F238E27FC236}">
                <a16:creationId xmlns:a16="http://schemas.microsoft.com/office/drawing/2014/main" id="{574D3D8D-E942-AF3F-F5E7-384428E79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386263"/>
            <a:ext cx="120650" cy="207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2" name="Rectangle 12">
            <a:extLst>
              <a:ext uri="{FF2B5EF4-FFF2-40B4-BE49-F238E27FC236}">
                <a16:creationId xmlns:a16="http://schemas.microsoft.com/office/drawing/2014/main" id="{C8A277E3-CEE6-3DF4-6BD4-54D5BD634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6013450"/>
            <a:ext cx="120650" cy="2079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3" name="Line 13">
            <a:extLst>
              <a:ext uri="{FF2B5EF4-FFF2-40B4-BE49-F238E27FC236}">
                <a16:creationId xmlns:a16="http://schemas.microsoft.com/office/drawing/2014/main" id="{C51145BF-ED79-A346-75EE-FD52AD08D4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7700" y="5184775"/>
            <a:ext cx="842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4" name="Line 14">
            <a:extLst>
              <a:ext uri="{FF2B5EF4-FFF2-40B4-BE49-F238E27FC236}">
                <a16:creationId xmlns:a16="http://schemas.microsoft.com/office/drawing/2014/main" id="{A2E3563A-2ED6-0239-5398-67CA6AAF0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6088" y="4597400"/>
            <a:ext cx="0" cy="487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5" name="Line 15">
            <a:extLst>
              <a:ext uri="{FF2B5EF4-FFF2-40B4-BE49-F238E27FC236}">
                <a16:creationId xmlns:a16="http://schemas.microsoft.com/office/drawing/2014/main" id="{55D7B900-22F8-15C4-BD74-A13787375C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9600" y="5184775"/>
            <a:ext cx="852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6" name="Line 16">
            <a:extLst>
              <a:ext uri="{FF2B5EF4-FFF2-40B4-BE49-F238E27FC236}">
                <a16:creationId xmlns:a16="http://schemas.microsoft.com/office/drawing/2014/main" id="{EAA985C3-AFD1-C5EA-AF3B-6F2BEC2400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6088" y="5305425"/>
            <a:ext cx="11112" cy="687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17" name="Text Box 19">
            <a:extLst>
              <a:ext uri="{FF2B5EF4-FFF2-40B4-BE49-F238E27FC236}">
                <a16:creationId xmlns:a16="http://schemas.microsoft.com/office/drawing/2014/main" id="{AB92F549-9445-3F4A-B095-3588B3420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0738" y="49260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28018" name="Text Box 20">
            <a:extLst>
              <a:ext uri="{FF2B5EF4-FFF2-40B4-BE49-F238E27FC236}">
                <a16:creationId xmlns:a16="http://schemas.microsoft.com/office/drawing/2014/main" id="{113480D1-AF29-B96C-B231-952C99529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75" y="4038600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28019" name="Text Box 21">
            <a:extLst>
              <a:ext uri="{FF2B5EF4-FFF2-40B4-BE49-F238E27FC236}">
                <a16:creationId xmlns:a16="http://schemas.microsoft.com/office/drawing/2014/main" id="{B3D80583-6B60-7C7E-2BBA-E6753122D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8688" y="4964113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128020" name="Text Box 22">
            <a:extLst>
              <a:ext uri="{FF2B5EF4-FFF2-40B4-BE49-F238E27FC236}">
                <a16:creationId xmlns:a16="http://schemas.microsoft.com/office/drawing/2014/main" id="{051B0A4C-B1C4-1C22-D017-C6714D7B3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8188" y="6154738"/>
            <a:ext cx="368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</a:t>
            </a:r>
          </a:p>
        </p:txBody>
      </p:sp>
      <p:sp>
        <p:nvSpPr>
          <p:cNvPr id="128021" name="Rectangle 23">
            <a:extLst>
              <a:ext uri="{FF2B5EF4-FFF2-40B4-BE49-F238E27FC236}">
                <a16:creationId xmlns:a16="http://schemas.microsoft.com/office/drawing/2014/main" id="{350787DE-6BD2-512A-2346-182B29AA0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4927600"/>
            <a:ext cx="460375" cy="153988"/>
          </a:xfrm>
          <a:prstGeom prst="rect">
            <a:avLst/>
          </a:prstGeom>
          <a:solidFill>
            <a:srgbClr val="99CC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22" name="Rectangle 24">
            <a:extLst>
              <a:ext uri="{FF2B5EF4-FFF2-40B4-BE49-F238E27FC236}">
                <a16:creationId xmlns:a16="http://schemas.microsoft.com/office/drawing/2014/main" id="{3C71FC4F-A692-55DD-4F48-8B8F7D7E2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4927600"/>
            <a:ext cx="153988" cy="1539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023" name="Text Box 25">
            <a:extLst>
              <a:ext uri="{FF2B5EF4-FFF2-40B4-BE49-F238E27FC236}">
                <a16:creationId xmlns:a16="http://schemas.microsoft.com/office/drawing/2014/main" id="{311A608C-C754-6B88-BF03-D5527133B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486400"/>
            <a:ext cx="2667000" cy="708025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rgbClr val="8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Switch learns how to reach A.</a:t>
            </a:r>
          </a:p>
        </p:txBody>
      </p:sp>
      <p:sp>
        <p:nvSpPr>
          <p:cNvPr id="128024" name="Line 26">
            <a:extLst>
              <a:ext uri="{FF2B5EF4-FFF2-40B4-BE49-F238E27FC236}">
                <a16:creationId xmlns:a16="http://schemas.microsoft.com/office/drawing/2014/main" id="{6E8D8ED7-424D-81ED-86AF-450F7F8BE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7388" y="4695825"/>
            <a:ext cx="692150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Slide Number Placeholder 4">
            <a:extLst>
              <a:ext uri="{FF2B5EF4-FFF2-40B4-BE49-F238E27FC236}">
                <a16:creationId xmlns:a16="http://schemas.microsoft.com/office/drawing/2014/main" id="{AAEABD2C-AA50-9047-97F2-19262D74C1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CE7787-6600-BC40-A00B-DFF211774BA4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4114" name="Rectangle 2">
            <a:extLst>
              <a:ext uri="{FF2B5EF4-FFF2-40B4-BE49-F238E27FC236}">
                <a16:creationId xmlns:a16="http://schemas.microsoft.com/office/drawing/2014/main" id="{66784C75-EFD3-E044-B898-8FF89F356E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915400" cy="10668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Multihomed Backups </a:t>
            </a:r>
            <a:br>
              <a:rPr lang="en-US" altLang="zh-CN">
                <a:ea typeface="宋体" charset="0"/>
                <a:cs typeface="宋体" charset="0"/>
              </a:rPr>
            </a:br>
            <a:r>
              <a:rPr lang="en-US" altLang="zh-CN" b="0">
                <a:ea typeface="宋体" charset="0"/>
                <a:cs typeface="宋体" charset="0"/>
              </a:rPr>
              <a:t>(Outbound Traffic)</a:t>
            </a:r>
            <a:r>
              <a:rPr lang="en-US" altLang="zh-CN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474115" name="Rectangle 3">
            <a:extLst>
              <a:ext uri="{FF2B5EF4-FFF2-40B4-BE49-F238E27FC236}">
                <a16:creationId xmlns:a16="http://schemas.microsoft.com/office/drawing/2014/main" id="{4AA75041-A10C-D045-840D-DFDAF960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791200"/>
            <a:ext cx="79629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Forces </a:t>
            </a:r>
            <a:r>
              <a:rPr kumimoji="0" lang="en-US" altLang="zh-CN" sz="2000" b="1" i="0" u="sng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outbound </a:t>
            </a: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traffic to take primary link, unless link is down.</a:t>
            </a:r>
          </a:p>
        </p:txBody>
      </p:sp>
      <p:grpSp>
        <p:nvGrpSpPr>
          <p:cNvPr id="66564" name="Group 4">
            <a:extLst>
              <a:ext uri="{FF2B5EF4-FFF2-40B4-BE49-F238E27FC236}">
                <a16:creationId xmlns:a16="http://schemas.microsoft.com/office/drawing/2014/main" id="{EA17DE58-D4B6-9349-BB37-6A54E2ECA883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1981200"/>
            <a:ext cx="4267200" cy="1295400"/>
            <a:chOff x="676" y="1108"/>
            <a:chExt cx="2968" cy="1192"/>
          </a:xfrm>
        </p:grpSpPr>
        <p:grpSp>
          <p:nvGrpSpPr>
            <p:cNvPr id="66634" name="Group 5">
              <a:extLst>
                <a:ext uri="{FF2B5EF4-FFF2-40B4-BE49-F238E27FC236}">
                  <a16:creationId xmlns:a16="http://schemas.microsoft.com/office/drawing/2014/main" id="{378719DA-ECAB-EC46-AFED-516379B57A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474118" name="Oval 6">
                <a:extLst>
                  <a:ext uri="{FF2B5EF4-FFF2-40B4-BE49-F238E27FC236}">
                    <a16:creationId xmlns:a16="http://schemas.microsoft.com/office/drawing/2014/main" id="{5668355A-C155-F341-AFBF-768F3052F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5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19" name="Oval 7">
                <a:extLst>
                  <a:ext uri="{FF2B5EF4-FFF2-40B4-BE49-F238E27FC236}">
                    <a16:creationId xmlns:a16="http://schemas.microsoft.com/office/drawing/2014/main" id="{7E52DE81-0B05-604D-A376-6F9568A84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5"/>
                <a:ext cx="575" cy="1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0" name="Oval 8">
                <a:extLst>
                  <a:ext uri="{FF2B5EF4-FFF2-40B4-BE49-F238E27FC236}">
                    <a16:creationId xmlns:a16="http://schemas.microsoft.com/office/drawing/2014/main" id="{A303C9DA-2FDC-2444-A945-A97BA12D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80"/>
                <a:ext cx="825" cy="23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1" name="Oval 9">
                <a:extLst>
                  <a:ext uri="{FF2B5EF4-FFF2-40B4-BE49-F238E27FC236}">
                    <a16:creationId xmlns:a16="http://schemas.microsoft.com/office/drawing/2014/main" id="{9FA6500C-CC88-074E-83A0-C50975592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0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2" name="Oval 10">
                <a:extLst>
                  <a:ext uri="{FF2B5EF4-FFF2-40B4-BE49-F238E27FC236}">
                    <a16:creationId xmlns:a16="http://schemas.microsoft.com/office/drawing/2014/main" id="{F981FD34-0F88-8449-A244-ED9E40F6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8"/>
                <a:ext cx="1823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3" name="Oval 11">
                <a:extLst>
                  <a:ext uri="{FF2B5EF4-FFF2-40B4-BE49-F238E27FC236}">
                    <a16:creationId xmlns:a16="http://schemas.microsoft.com/office/drawing/2014/main" id="{50C5D349-9324-C04E-A911-441BF67F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8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4" name="Oval 12">
                <a:extLst>
                  <a:ext uri="{FF2B5EF4-FFF2-40B4-BE49-F238E27FC236}">
                    <a16:creationId xmlns:a16="http://schemas.microsoft.com/office/drawing/2014/main" id="{7BBB0C14-B1D2-BC4A-8B54-3E879A8C6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5" name="Oval 13">
                <a:extLst>
                  <a:ext uri="{FF2B5EF4-FFF2-40B4-BE49-F238E27FC236}">
                    <a16:creationId xmlns:a16="http://schemas.microsoft.com/office/drawing/2014/main" id="{4C26EDEF-45EC-3143-91A2-67ACA986F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2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6" name="Oval 14">
                <a:extLst>
                  <a:ext uri="{FF2B5EF4-FFF2-40B4-BE49-F238E27FC236}">
                    <a16:creationId xmlns:a16="http://schemas.microsoft.com/office/drawing/2014/main" id="{8E1A9325-DAAD-2042-A307-9B0935ED5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7" name="Oval 15">
                <a:extLst>
                  <a:ext uri="{FF2B5EF4-FFF2-40B4-BE49-F238E27FC236}">
                    <a16:creationId xmlns:a16="http://schemas.microsoft.com/office/drawing/2014/main" id="{64D27676-3E33-BF40-8C6B-0801B30DA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4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28" name="Oval 16">
                <a:extLst>
                  <a:ext uri="{FF2B5EF4-FFF2-40B4-BE49-F238E27FC236}">
                    <a16:creationId xmlns:a16="http://schemas.microsoft.com/office/drawing/2014/main" id="{8B73A7A1-0496-6E4A-88B4-94DC8F79D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6635" name="Group 17">
              <a:extLst>
                <a:ext uri="{FF2B5EF4-FFF2-40B4-BE49-F238E27FC236}">
                  <a16:creationId xmlns:a16="http://schemas.microsoft.com/office/drawing/2014/main" id="{1DC5A349-E071-4140-AD0E-ACCB720C7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474130" name="Oval 18">
                <a:extLst>
                  <a:ext uri="{FF2B5EF4-FFF2-40B4-BE49-F238E27FC236}">
                    <a16:creationId xmlns:a16="http://schemas.microsoft.com/office/drawing/2014/main" id="{66178616-8C16-F34E-8C92-43BD42EE5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" y="1215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1" name="Oval 19">
                <a:extLst>
                  <a:ext uri="{FF2B5EF4-FFF2-40B4-BE49-F238E27FC236}">
                    <a16:creationId xmlns:a16="http://schemas.microsoft.com/office/drawing/2014/main" id="{7514BE37-2A53-EB43-9A58-F50291EFB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5"/>
                <a:ext cx="575" cy="1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2" name="Oval 20">
                <a:extLst>
                  <a:ext uri="{FF2B5EF4-FFF2-40B4-BE49-F238E27FC236}">
                    <a16:creationId xmlns:a16="http://schemas.microsoft.com/office/drawing/2014/main" id="{49E98F6F-427C-6C47-AB5F-29998F37E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80"/>
                <a:ext cx="827" cy="23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3" name="Oval 21">
                <a:extLst>
                  <a:ext uri="{FF2B5EF4-FFF2-40B4-BE49-F238E27FC236}">
                    <a16:creationId xmlns:a16="http://schemas.microsoft.com/office/drawing/2014/main" id="{64752768-CA25-9C4F-8237-D76C7A749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90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4" name="Oval 22">
                <a:extLst>
                  <a:ext uri="{FF2B5EF4-FFF2-40B4-BE49-F238E27FC236}">
                    <a16:creationId xmlns:a16="http://schemas.microsoft.com/office/drawing/2014/main" id="{4EFB73CC-48E3-0543-B858-4E0FE8ABE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5" name="Oval 23">
                <a:extLst>
                  <a:ext uri="{FF2B5EF4-FFF2-40B4-BE49-F238E27FC236}">
                    <a16:creationId xmlns:a16="http://schemas.microsoft.com/office/drawing/2014/main" id="{8FAFAE44-72C3-4B4A-A95A-BD46511F5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6" name="Oval 24">
                <a:extLst>
                  <a:ext uri="{FF2B5EF4-FFF2-40B4-BE49-F238E27FC236}">
                    <a16:creationId xmlns:a16="http://schemas.microsoft.com/office/drawing/2014/main" id="{B01E9345-02FE-4542-B8AC-2028DC33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7" name="Oval 25">
                <a:extLst>
                  <a:ext uri="{FF2B5EF4-FFF2-40B4-BE49-F238E27FC236}">
                    <a16:creationId xmlns:a16="http://schemas.microsoft.com/office/drawing/2014/main" id="{2FA954E4-E8AA-214C-9353-8D0205443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8" name="Oval 26">
                <a:extLst>
                  <a:ext uri="{FF2B5EF4-FFF2-40B4-BE49-F238E27FC236}">
                    <a16:creationId xmlns:a16="http://schemas.microsoft.com/office/drawing/2014/main" id="{B2B6BFF5-FBC0-B94D-BF91-88EA78BD6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779"/>
                <a:ext cx="492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39" name="Oval 27">
                <a:extLst>
                  <a:ext uri="{FF2B5EF4-FFF2-40B4-BE49-F238E27FC236}">
                    <a16:creationId xmlns:a16="http://schemas.microsoft.com/office/drawing/2014/main" id="{F1ED2AEE-8FE6-394D-BD31-92DA555B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1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0" name="Oval 28">
                <a:extLst>
                  <a:ext uri="{FF2B5EF4-FFF2-40B4-BE49-F238E27FC236}">
                    <a16:creationId xmlns:a16="http://schemas.microsoft.com/office/drawing/2014/main" id="{7E7EF689-F5D5-464A-9CEB-C849CC613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74141" name="Rectangle 29">
            <a:extLst>
              <a:ext uri="{FF2B5EF4-FFF2-40B4-BE49-F238E27FC236}">
                <a16:creationId xmlns:a16="http://schemas.microsoft.com/office/drawing/2014/main" id="{F3CFC2FC-E4A6-D14C-97DA-68828F08E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209800"/>
            <a:ext cx="9747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</a:t>
            </a:r>
          </a:p>
        </p:txBody>
      </p:sp>
      <p:grpSp>
        <p:nvGrpSpPr>
          <p:cNvPr id="66566" name="Group 30">
            <a:extLst>
              <a:ext uri="{FF2B5EF4-FFF2-40B4-BE49-F238E27FC236}">
                <a16:creationId xmlns:a16="http://schemas.microsoft.com/office/drawing/2014/main" id="{5D50C5FC-472E-6A40-AA02-6C668C3437B8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962400"/>
            <a:ext cx="4648200" cy="1816100"/>
            <a:chOff x="244" y="2596"/>
            <a:chExt cx="4120" cy="1144"/>
          </a:xfrm>
        </p:grpSpPr>
        <p:grpSp>
          <p:nvGrpSpPr>
            <p:cNvPr id="66610" name="Group 31">
              <a:extLst>
                <a:ext uri="{FF2B5EF4-FFF2-40B4-BE49-F238E27FC236}">
                  <a16:creationId xmlns:a16="http://schemas.microsoft.com/office/drawing/2014/main" id="{6D2BE37A-EA85-964A-9F3C-72CAF99B3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74144" name="Oval 32">
                <a:extLst>
                  <a:ext uri="{FF2B5EF4-FFF2-40B4-BE49-F238E27FC236}">
                    <a16:creationId xmlns:a16="http://schemas.microsoft.com/office/drawing/2014/main" id="{83573B82-FC04-A148-B01A-19AF76E00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0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5" name="Oval 33">
                <a:extLst>
                  <a:ext uri="{FF2B5EF4-FFF2-40B4-BE49-F238E27FC236}">
                    <a16:creationId xmlns:a16="http://schemas.microsoft.com/office/drawing/2014/main" id="{47C07C9E-928C-0C49-B7C0-4D248EE66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6" name="Oval 34">
                <a:extLst>
                  <a:ext uri="{FF2B5EF4-FFF2-40B4-BE49-F238E27FC236}">
                    <a16:creationId xmlns:a16="http://schemas.microsoft.com/office/drawing/2014/main" id="{460A1A1A-FE66-A14B-94DF-3F812BF0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7" name="Oval 35">
                <a:extLst>
                  <a:ext uri="{FF2B5EF4-FFF2-40B4-BE49-F238E27FC236}">
                    <a16:creationId xmlns:a16="http://schemas.microsoft.com/office/drawing/2014/main" id="{47B59294-F3E6-794B-8B98-E43F0E498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8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8" name="Oval 36">
                <a:extLst>
                  <a:ext uri="{FF2B5EF4-FFF2-40B4-BE49-F238E27FC236}">
                    <a16:creationId xmlns:a16="http://schemas.microsoft.com/office/drawing/2014/main" id="{E9610E5D-E992-CA4D-BE62-8DB51837F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9"/>
                <a:ext cx="2533" cy="26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49" name="Oval 37">
                <a:extLst>
                  <a:ext uri="{FF2B5EF4-FFF2-40B4-BE49-F238E27FC236}">
                    <a16:creationId xmlns:a16="http://schemas.microsoft.com/office/drawing/2014/main" id="{C84E45ED-C924-EE4B-9A85-61086A8BB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6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0" name="Oval 38">
                <a:extLst>
                  <a:ext uri="{FF2B5EF4-FFF2-40B4-BE49-F238E27FC236}">
                    <a16:creationId xmlns:a16="http://schemas.microsoft.com/office/drawing/2014/main" id="{6ABCD086-3007-BF42-962A-16D9ABB1B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833"/>
                <a:ext cx="1031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1" name="Oval 39">
                <a:extLst>
                  <a:ext uri="{FF2B5EF4-FFF2-40B4-BE49-F238E27FC236}">
                    <a16:creationId xmlns:a16="http://schemas.microsoft.com/office/drawing/2014/main" id="{DC3C1BC8-D0F4-1640-8090-4BCAB7DB5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7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2" name="Oval 40">
                <a:extLst>
                  <a:ext uri="{FF2B5EF4-FFF2-40B4-BE49-F238E27FC236}">
                    <a16:creationId xmlns:a16="http://schemas.microsoft.com/office/drawing/2014/main" id="{37A6FE12-CD63-1B48-A353-35E0B87B8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3" name="Oval 41">
                <a:extLst>
                  <a:ext uri="{FF2B5EF4-FFF2-40B4-BE49-F238E27FC236}">
                    <a16:creationId xmlns:a16="http://schemas.microsoft.com/office/drawing/2014/main" id="{8D7B4387-16E7-1445-8470-DF463B514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4" name="Oval 42">
                <a:extLst>
                  <a:ext uri="{FF2B5EF4-FFF2-40B4-BE49-F238E27FC236}">
                    <a16:creationId xmlns:a16="http://schemas.microsoft.com/office/drawing/2014/main" id="{FD3A3CB9-C41F-FE4C-9751-FF8D0710E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3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6611" name="Group 43">
              <a:extLst>
                <a:ext uri="{FF2B5EF4-FFF2-40B4-BE49-F238E27FC236}">
                  <a16:creationId xmlns:a16="http://schemas.microsoft.com/office/drawing/2014/main" id="{1A3B183D-EFEA-5946-8284-3801FC3A3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74156" name="Oval 44">
                <a:extLst>
                  <a:ext uri="{FF2B5EF4-FFF2-40B4-BE49-F238E27FC236}">
                    <a16:creationId xmlns:a16="http://schemas.microsoft.com/office/drawing/2014/main" id="{7D6ADA21-D45C-8242-905C-D6F76E04D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7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7" name="Oval 45">
                <a:extLst>
                  <a:ext uri="{FF2B5EF4-FFF2-40B4-BE49-F238E27FC236}">
                    <a16:creationId xmlns:a16="http://schemas.microsoft.com/office/drawing/2014/main" id="{AF779EC1-46F5-7A41-BE88-CB1E2A15F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98"/>
                <a:ext cx="802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8" name="Oval 46">
                <a:extLst>
                  <a:ext uri="{FF2B5EF4-FFF2-40B4-BE49-F238E27FC236}">
                    <a16:creationId xmlns:a16="http://schemas.microsoft.com/office/drawing/2014/main" id="{87EAFB5A-0631-654A-A40D-6A63B2D69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2664"/>
                <a:ext cx="1151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59" name="Oval 47">
                <a:extLst>
                  <a:ext uri="{FF2B5EF4-FFF2-40B4-BE49-F238E27FC236}">
                    <a16:creationId xmlns:a16="http://schemas.microsoft.com/office/drawing/2014/main" id="{F863AA2C-3484-D547-BAC0-F37C23549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2596"/>
                <a:ext cx="1378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0" name="Oval 48">
                <a:extLst>
                  <a:ext uri="{FF2B5EF4-FFF2-40B4-BE49-F238E27FC236}">
                    <a16:creationId xmlns:a16="http://schemas.microsoft.com/office/drawing/2014/main" id="{BEEE5E39-DD16-C744-A762-DFDADBD56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1" name="Oval 49">
                <a:extLst>
                  <a:ext uri="{FF2B5EF4-FFF2-40B4-BE49-F238E27FC236}">
                    <a16:creationId xmlns:a16="http://schemas.microsoft.com/office/drawing/2014/main" id="{482C4C3A-2BB8-AF47-A1B4-A0DE8C0F3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" y="3206"/>
                <a:ext cx="1378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2" name="Oval 50">
                <a:extLst>
                  <a:ext uri="{FF2B5EF4-FFF2-40B4-BE49-F238E27FC236}">
                    <a16:creationId xmlns:a16="http://schemas.microsoft.com/office/drawing/2014/main" id="{8CFC25AF-3EAE-5041-B2FD-B6FF64FE5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3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3" name="Oval 51">
                <a:extLst>
                  <a:ext uri="{FF2B5EF4-FFF2-40B4-BE49-F238E27FC236}">
                    <a16:creationId xmlns:a16="http://schemas.microsoft.com/office/drawing/2014/main" id="{C0E67FAE-3C4B-B846-B3AC-7ADCED067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9"/>
                <a:ext cx="68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4" name="Oval 52">
                <a:extLst>
                  <a:ext uri="{FF2B5EF4-FFF2-40B4-BE49-F238E27FC236}">
                    <a16:creationId xmlns:a16="http://schemas.microsoft.com/office/drawing/2014/main" id="{6DFEDCD3-E82D-D044-AABD-F405A73C0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5" name="Oval 53">
                <a:extLst>
                  <a:ext uri="{FF2B5EF4-FFF2-40B4-BE49-F238E27FC236}">
                    <a16:creationId xmlns:a16="http://schemas.microsoft.com/office/drawing/2014/main" id="{DC3D54F4-B215-BC4D-BAD1-1217021A8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1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66" name="Oval 54">
                <a:extLst>
                  <a:ext uri="{FF2B5EF4-FFF2-40B4-BE49-F238E27FC236}">
                    <a16:creationId xmlns:a16="http://schemas.microsoft.com/office/drawing/2014/main" id="{AA02A483-2883-9540-B293-14B21696D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9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74167" name="Line 55">
            <a:extLst>
              <a:ext uri="{FF2B5EF4-FFF2-40B4-BE49-F238E27FC236}">
                <a16:creationId xmlns:a16="http://schemas.microsoft.com/office/drawing/2014/main" id="{084DB85E-89A5-E04A-BF39-C6B46B4318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6400" y="3048000"/>
            <a:ext cx="0" cy="9906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74168" name="Line 56">
            <a:extLst>
              <a:ext uri="{FF2B5EF4-FFF2-40B4-BE49-F238E27FC236}">
                <a16:creationId xmlns:a16="http://schemas.microsoft.com/office/drawing/2014/main" id="{91D676FA-A1F5-9846-860F-04A0FDD8A51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0" y="311785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74169" name="Picture 57">
            <a:extLst>
              <a:ext uri="{FF2B5EF4-FFF2-40B4-BE49-F238E27FC236}">
                <a16:creationId xmlns:a16="http://schemas.microsoft.com/office/drawing/2014/main" id="{FFD4C68A-F676-A54D-9A0D-D79FB2D4D2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6888" y="29289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74170" name="Picture 58">
            <a:extLst>
              <a:ext uri="{FF2B5EF4-FFF2-40B4-BE49-F238E27FC236}">
                <a16:creationId xmlns:a16="http://schemas.microsoft.com/office/drawing/2014/main" id="{0C238164-15D9-454D-A00E-A6AE78C4ABB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0688" y="40719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74171" name="Picture 59">
            <a:extLst>
              <a:ext uri="{FF2B5EF4-FFF2-40B4-BE49-F238E27FC236}">
                <a16:creationId xmlns:a16="http://schemas.microsoft.com/office/drawing/2014/main" id="{2122EA28-2D01-F74C-A567-5FDA40ABBD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6688" y="39957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74173" name="Rectangle 61">
            <a:extLst>
              <a:ext uri="{FF2B5EF4-FFF2-40B4-BE49-F238E27FC236}">
                <a16:creationId xmlns:a16="http://schemas.microsoft.com/office/drawing/2014/main" id="{EE2909FD-C134-F54C-BD76-7A2AC4D59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352800"/>
            <a:ext cx="1633538" cy="4095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primary link</a:t>
            </a:r>
          </a:p>
        </p:txBody>
      </p:sp>
      <p:sp>
        <p:nvSpPr>
          <p:cNvPr id="474174" name="Rectangle 62">
            <a:extLst>
              <a:ext uri="{FF2B5EF4-FFF2-40B4-BE49-F238E27FC236}">
                <a16:creationId xmlns:a16="http://schemas.microsoft.com/office/drawing/2014/main" id="{CBFD7F2E-B3EF-E545-B154-057DECC7F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429000"/>
            <a:ext cx="1593850" cy="4095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backup link</a:t>
            </a:r>
          </a:p>
        </p:txBody>
      </p:sp>
      <p:sp>
        <p:nvSpPr>
          <p:cNvPr id="474175" name="Rectangle 63">
            <a:extLst>
              <a:ext uri="{FF2B5EF4-FFF2-40B4-BE49-F238E27FC236}">
                <a16:creationId xmlns:a16="http://schemas.microsoft.com/office/drawing/2014/main" id="{8AE5BFC7-995B-3F4C-B68C-B4DCCEF79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419600"/>
            <a:ext cx="214630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Set Local Pref = 100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 all routes from AS 1</a:t>
            </a:r>
          </a:p>
        </p:txBody>
      </p:sp>
      <p:sp>
        <p:nvSpPr>
          <p:cNvPr id="474176" name="Rectangle 64">
            <a:extLst>
              <a:ext uri="{FF2B5EF4-FFF2-40B4-BE49-F238E27FC236}">
                <a16:creationId xmlns:a16="http://schemas.microsoft.com/office/drawing/2014/main" id="{7172B282-FD92-0C4F-92C0-606BFAF74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75" y="5037138"/>
            <a:ext cx="9747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474177" name="Rectangle 65">
            <a:extLst>
              <a:ext uri="{FF2B5EF4-FFF2-40B4-BE49-F238E27FC236}">
                <a16:creationId xmlns:a16="http://schemas.microsoft.com/office/drawing/2014/main" id="{68A4D0DD-1FAC-2749-8850-23888C517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419600"/>
            <a:ext cx="214630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Set Local Pref = 50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 all routes from AS 3</a:t>
            </a:r>
          </a:p>
        </p:txBody>
      </p:sp>
      <p:sp>
        <p:nvSpPr>
          <p:cNvPr id="474178" name="AutoShape 66">
            <a:extLst>
              <a:ext uri="{FF2B5EF4-FFF2-40B4-BE49-F238E27FC236}">
                <a16:creationId xmlns:a16="http://schemas.microsoft.com/office/drawing/2014/main" id="{9250C642-431D-6641-AA68-AC37AD053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3352800"/>
            <a:ext cx="304800" cy="533400"/>
          </a:xfrm>
          <a:prstGeom prst="downArrow">
            <a:avLst>
              <a:gd name="adj1" fmla="val 50000"/>
              <a:gd name="adj2" fmla="val 4375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74179" name="AutoShape 67">
            <a:extLst>
              <a:ext uri="{FF2B5EF4-FFF2-40B4-BE49-F238E27FC236}">
                <a16:creationId xmlns:a16="http://schemas.microsoft.com/office/drawing/2014/main" id="{9308B70D-FC1D-5F43-AF57-A0984EFF4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429000"/>
            <a:ext cx="304800" cy="533400"/>
          </a:xfrm>
          <a:prstGeom prst="downArrow">
            <a:avLst>
              <a:gd name="adj1" fmla="val 50000"/>
              <a:gd name="adj2" fmla="val 4375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74180" name="Freeform 68">
            <a:extLst>
              <a:ext uri="{FF2B5EF4-FFF2-40B4-BE49-F238E27FC236}">
                <a16:creationId xmlns:a16="http://schemas.microsoft.com/office/drawing/2014/main" id="{602E1DC2-8858-894C-9C36-B5E0C19CD959}"/>
              </a:ext>
            </a:extLst>
          </p:cNvPr>
          <p:cNvSpPr>
            <a:spLocks/>
          </p:cNvSpPr>
          <p:nvPr/>
        </p:nvSpPr>
        <p:spPr bwMode="auto">
          <a:xfrm>
            <a:off x="2971800" y="2590800"/>
            <a:ext cx="533400" cy="2209800"/>
          </a:xfrm>
          <a:custGeom>
            <a:avLst/>
            <a:gdLst>
              <a:gd name="T0" fmla="*/ 533400 w 336"/>
              <a:gd name="T1" fmla="*/ 2209800 h 1392"/>
              <a:gd name="T2" fmla="*/ 76200 w 336"/>
              <a:gd name="T3" fmla="*/ 1447800 h 1392"/>
              <a:gd name="T4" fmla="*/ 76200 w 336"/>
              <a:gd name="T5" fmla="*/ 381000 h 1392"/>
              <a:gd name="T6" fmla="*/ 533400 w 336"/>
              <a:gd name="T7" fmla="*/ 0 h 13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6" h="1392">
                <a:moveTo>
                  <a:pt x="336" y="1392"/>
                </a:moveTo>
                <a:cubicBezTo>
                  <a:pt x="216" y="1248"/>
                  <a:pt x="96" y="1104"/>
                  <a:pt x="48" y="912"/>
                </a:cubicBezTo>
                <a:cubicBezTo>
                  <a:pt x="0" y="720"/>
                  <a:pt x="0" y="392"/>
                  <a:pt x="48" y="240"/>
                </a:cubicBezTo>
                <a:cubicBezTo>
                  <a:pt x="96" y="88"/>
                  <a:pt x="216" y="44"/>
                  <a:pt x="336" y="0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6580" name="Group 69">
            <a:extLst>
              <a:ext uri="{FF2B5EF4-FFF2-40B4-BE49-F238E27FC236}">
                <a16:creationId xmlns:a16="http://schemas.microsoft.com/office/drawing/2014/main" id="{6129F940-A317-D949-B738-3A389D7EF0F0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981200"/>
            <a:ext cx="3657600" cy="1295400"/>
            <a:chOff x="676" y="1108"/>
            <a:chExt cx="2968" cy="1192"/>
          </a:xfrm>
        </p:grpSpPr>
        <p:grpSp>
          <p:nvGrpSpPr>
            <p:cNvPr id="66586" name="Group 70">
              <a:extLst>
                <a:ext uri="{FF2B5EF4-FFF2-40B4-BE49-F238E27FC236}">
                  <a16:creationId xmlns:a16="http://schemas.microsoft.com/office/drawing/2014/main" id="{F8AFC4A1-ACD0-8D40-8CEB-E8D960FC2F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474183" name="Oval 71">
                <a:extLst>
                  <a:ext uri="{FF2B5EF4-FFF2-40B4-BE49-F238E27FC236}">
                    <a16:creationId xmlns:a16="http://schemas.microsoft.com/office/drawing/2014/main" id="{A60B2BC2-BC5A-564C-84DD-F820B9ACD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" y="1215"/>
                <a:ext cx="2491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4" name="Oval 72">
                <a:extLst>
                  <a:ext uri="{FF2B5EF4-FFF2-40B4-BE49-F238E27FC236}">
                    <a16:creationId xmlns:a16="http://schemas.microsoft.com/office/drawing/2014/main" id="{81944DCB-10D8-0A41-85D6-9E8C8C01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5"/>
                <a:ext cx="576" cy="1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5" name="Oval 73">
                <a:extLst>
                  <a:ext uri="{FF2B5EF4-FFF2-40B4-BE49-F238E27FC236}">
                    <a16:creationId xmlns:a16="http://schemas.microsoft.com/office/drawing/2014/main" id="{9B0D0B27-4291-6E4E-B66D-1638CB2DB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80"/>
                <a:ext cx="826" cy="23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6" name="Oval 74">
                <a:extLst>
                  <a:ext uri="{FF2B5EF4-FFF2-40B4-BE49-F238E27FC236}">
                    <a16:creationId xmlns:a16="http://schemas.microsoft.com/office/drawing/2014/main" id="{FFB1EC84-0B85-8A44-9F6E-FB5CDF09B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7" name="Oval 75">
                <a:extLst>
                  <a:ext uri="{FF2B5EF4-FFF2-40B4-BE49-F238E27FC236}">
                    <a16:creationId xmlns:a16="http://schemas.microsoft.com/office/drawing/2014/main" id="{9F0F8550-255F-DA4A-B51D-09A11B1AD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8"/>
                <a:ext cx="1823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8" name="Oval 76">
                <a:extLst>
                  <a:ext uri="{FF2B5EF4-FFF2-40B4-BE49-F238E27FC236}">
                    <a16:creationId xmlns:a16="http://schemas.microsoft.com/office/drawing/2014/main" id="{C280D0C3-FAC2-9C4C-A761-94BF2FEDA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89" name="Oval 77">
                <a:extLst>
                  <a:ext uri="{FF2B5EF4-FFF2-40B4-BE49-F238E27FC236}">
                    <a16:creationId xmlns:a16="http://schemas.microsoft.com/office/drawing/2014/main" id="{5324F976-8461-DE46-97BA-D4AFDA0CF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0" name="Oval 78">
                <a:extLst>
                  <a:ext uri="{FF2B5EF4-FFF2-40B4-BE49-F238E27FC236}">
                    <a16:creationId xmlns:a16="http://schemas.microsoft.com/office/drawing/2014/main" id="{71D378AD-57D7-094A-8BC2-A305CE3B4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" y="1497"/>
                <a:ext cx="492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1" name="Oval 79">
                <a:extLst>
                  <a:ext uri="{FF2B5EF4-FFF2-40B4-BE49-F238E27FC236}">
                    <a16:creationId xmlns:a16="http://schemas.microsoft.com/office/drawing/2014/main" id="{C57F0615-C3C9-0C40-BAAA-9D0DD5C30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2" name="Oval 80">
                <a:extLst>
                  <a:ext uri="{FF2B5EF4-FFF2-40B4-BE49-F238E27FC236}">
                    <a16:creationId xmlns:a16="http://schemas.microsoft.com/office/drawing/2014/main" id="{82EC1709-A047-F242-A46A-6F11C2311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2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3" name="Oval 81">
                <a:extLst>
                  <a:ext uri="{FF2B5EF4-FFF2-40B4-BE49-F238E27FC236}">
                    <a16:creationId xmlns:a16="http://schemas.microsoft.com/office/drawing/2014/main" id="{18D6B140-6CAD-5743-87DA-AC2ED6E31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6587" name="Group 82">
              <a:extLst>
                <a:ext uri="{FF2B5EF4-FFF2-40B4-BE49-F238E27FC236}">
                  <a16:creationId xmlns:a16="http://schemas.microsoft.com/office/drawing/2014/main" id="{15C86A37-543B-7B45-A016-14E75E5FD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474195" name="Oval 83">
                <a:extLst>
                  <a:ext uri="{FF2B5EF4-FFF2-40B4-BE49-F238E27FC236}">
                    <a16:creationId xmlns:a16="http://schemas.microsoft.com/office/drawing/2014/main" id="{5991807A-31A3-6A4B-8E3C-C7ECB0EFF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5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6" name="Oval 84">
                <a:extLst>
                  <a:ext uri="{FF2B5EF4-FFF2-40B4-BE49-F238E27FC236}">
                    <a16:creationId xmlns:a16="http://schemas.microsoft.com/office/drawing/2014/main" id="{916DF09C-42A4-7543-B6DF-326E283DE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5"/>
                <a:ext cx="576" cy="1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7" name="Oval 85">
                <a:extLst>
                  <a:ext uri="{FF2B5EF4-FFF2-40B4-BE49-F238E27FC236}">
                    <a16:creationId xmlns:a16="http://schemas.microsoft.com/office/drawing/2014/main" id="{821389B1-21B9-AA4E-905B-6CEDB2B68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180"/>
                <a:ext cx="826" cy="23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8" name="Oval 86">
                <a:extLst>
                  <a:ext uri="{FF2B5EF4-FFF2-40B4-BE49-F238E27FC236}">
                    <a16:creationId xmlns:a16="http://schemas.microsoft.com/office/drawing/2014/main" id="{02F339B0-F7EE-0240-907A-717296DB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199" name="Oval 87">
                <a:extLst>
                  <a:ext uri="{FF2B5EF4-FFF2-40B4-BE49-F238E27FC236}">
                    <a16:creationId xmlns:a16="http://schemas.microsoft.com/office/drawing/2014/main" id="{81FD0735-0CA8-6044-8472-D2ADF8966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0" name="Oval 88">
                <a:extLst>
                  <a:ext uri="{FF2B5EF4-FFF2-40B4-BE49-F238E27FC236}">
                    <a16:creationId xmlns:a16="http://schemas.microsoft.com/office/drawing/2014/main" id="{D34714E9-C219-2745-8BB0-DCF056412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1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1" name="Oval 89">
                <a:extLst>
                  <a:ext uri="{FF2B5EF4-FFF2-40B4-BE49-F238E27FC236}">
                    <a16:creationId xmlns:a16="http://schemas.microsoft.com/office/drawing/2014/main" id="{2924B62C-1DBB-EA41-8BBB-20FE2EBB1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2" name="Oval 90">
                <a:extLst>
                  <a:ext uri="{FF2B5EF4-FFF2-40B4-BE49-F238E27FC236}">
                    <a16:creationId xmlns:a16="http://schemas.microsoft.com/office/drawing/2014/main" id="{1556F34F-EE78-EE46-BFA3-B2319FF4A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3" name="Oval 91">
                <a:extLst>
                  <a:ext uri="{FF2B5EF4-FFF2-40B4-BE49-F238E27FC236}">
                    <a16:creationId xmlns:a16="http://schemas.microsoft.com/office/drawing/2014/main" id="{E0074E8F-A371-A142-A638-EB6BA6D16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2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4" name="Oval 92">
                <a:extLst>
                  <a:ext uri="{FF2B5EF4-FFF2-40B4-BE49-F238E27FC236}">
                    <a16:creationId xmlns:a16="http://schemas.microsoft.com/office/drawing/2014/main" id="{66BA2DC2-17EA-674A-9058-30223A40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" y="1919"/>
                <a:ext cx="491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4205" name="Oval 93">
                <a:extLst>
                  <a:ext uri="{FF2B5EF4-FFF2-40B4-BE49-F238E27FC236}">
                    <a16:creationId xmlns:a16="http://schemas.microsoft.com/office/drawing/2014/main" id="{B7185D8D-A51C-2C41-97E3-3F02B5D3B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39" cy="20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74206" name="Rectangle 94">
            <a:extLst>
              <a:ext uri="{FF2B5EF4-FFF2-40B4-BE49-F238E27FC236}">
                <a16:creationId xmlns:a16="http://schemas.microsoft.com/office/drawing/2014/main" id="{DAA06521-FA5D-FF49-810E-4AE61FFA1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2209800"/>
            <a:ext cx="9747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3</a:t>
            </a:r>
          </a:p>
        </p:txBody>
      </p:sp>
      <p:pic>
        <p:nvPicPr>
          <p:cNvPr id="474172" name="Picture 60">
            <a:extLst>
              <a:ext uri="{FF2B5EF4-FFF2-40B4-BE49-F238E27FC236}">
                <a16:creationId xmlns:a16="http://schemas.microsoft.com/office/drawing/2014/main" id="{D01238B1-65BF-9646-BB77-461BF13CB77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895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74207" name="Text Box 95">
            <a:extLst>
              <a:ext uri="{FF2B5EF4-FFF2-40B4-BE49-F238E27FC236}">
                <a16:creationId xmlns:a16="http://schemas.microsoft.com/office/drawing/2014/main" id="{56C1F2CC-1CD0-2A4D-8E8D-D394CF641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2743200"/>
            <a:ext cx="1096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74208" name="Text Box 96">
            <a:extLst>
              <a:ext uri="{FF2B5EF4-FFF2-40B4-BE49-F238E27FC236}">
                <a16:creationId xmlns:a16="http://schemas.microsoft.com/office/drawing/2014/main" id="{CB3F8093-8F81-CF46-B280-18EA9EA9A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2743200"/>
            <a:ext cx="1096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74209" name="Line 97">
            <a:extLst>
              <a:ext uri="{FF2B5EF4-FFF2-40B4-BE49-F238E27FC236}">
                <a16:creationId xmlns:a16="http://schemas.microsoft.com/office/drawing/2014/main" id="{D9ED03FA-0197-EF4D-B8D6-8EDDBEDBBC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5200" y="4267200"/>
            <a:ext cx="1828800" cy="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021099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Slide Number Placeholder 4">
            <a:extLst>
              <a:ext uri="{FF2B5EF4-FFF2-40B4-BE49-F238E27FC236}">
                <a16:creationId xmlns:a16="http://schemas.microsoft.com/office/drawing/2014/main" id="{657F2CD5-B3BD-D84A-AF3D-85E5DD2D55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A1D11ED-9E65-9F4F-9E0A-7FF4A73AF838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794" name="Rectangle 2">
            <a:extLst>
              <a:ext uri="{FF2B5EF4-FFF2-40B4-BE49-F238E27FC236}">
                <a16:creationId xmlns:a16="http://schemas.microsoft.com/office/drawing/2014/main" id="{A6B10AB5-6866-7641-94A3-1FD3782E21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6200" y="76200"/>
            <a:ext cx="8763000" cy="6858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3200" b="0">
                <a:ea typeface="宋体" charset="0"/>
                <a:cs typeface="宋体" charset="0"/>
              </a:rPr>
              <a:t>ASPATH Attribute</a:t>
            </a:r>
            <a:endParaRPr lang="en-US" altLang="zh-CN" sz="3200">
              <a:ea typeface="宋体" charset="0"/>
              <a:cs typeface="宋体" charset="0"/>
            </a:endParaRPr>
          </a:p>
        </p:txBody>
      </p:sp>
      <p:grpSp>
        <p:nvGrpSpPr>
          <p:cNvPr id="68611" name="Group 3">
            <a:extLst>
              <a:ext uri="{FF2B5EF4-FFF2-40B4-BE49-F238E27FC236}">
                <a16:creationId xmlns:a16="http://schemas.microsoft.com/office/drawing/2014/main" id="{1CA87B53-65A7-3949-BC7E-090B1B252A23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3962400"/>
            <a:ext cx="2438400" cy="1511300"/>
            <a:chOff x="2547" y="3172"/>
            <a:chExt cx="1193" cy="712"/>
          </a:xfrm>
        </p:grpSpPr>
        <p:grpSp>
          <p:nvGrpSpPr>
            <p:cNvPr id="68793" name="Group 4">
              <a:extLst>
                <a:ext uri="{FF2B5EF4-FFF2-40B4-BE49-F238E27FC236}">
                  <a16:creationId xmlns:a16="http://schemas.microsoft.com/office/drawing/2014/main" id="{C9A8BF76-E25E-A145-B1F8-4E903829C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3" y="3172"/>
              <a:ext cx="1167" cy="712"/>
              <a:chOff x="2573" y="3172"/>
              <a:chExt cx="1167" cy="712"/>
            </a:xfrm>
          </p:grpSpPr>
          <p:sp>
            <p:nvSpPr>
              <p:cNvPr id="33797" name="Oval 5">
                <a:extLst>
                  <a:ext uri="{FF2B5EF4-FFF2-40B4-BE49-F238E27FC236}">
                    <a16:creationId xmlns:a16="http://schemas.microsoft.com/office/drawing/2014/main" id="{60CCFCB9-3A5C-C541-97CA-CD6C650ED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236"/>
                <a:ext cx="1000" cy="5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798" name="Oval 6">
                <a:extLst>
                  <a:ext uri="{FF2B5EF4-FFF2-40B4-BE49-F238E27FC236}">
                    <a16:creationId xmlns:a16="http://schemas.microsoft.com/office/drawing/2014/main" id="{987BD9FD-1939-D545-B5BB-F94B33EA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7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799" name="Oval 7">
                <a:extLst>
                  <a:ext uri="{FF2B5EF4-FFF2-40B4-BE49-F238E27FC236}">
                    <a16:creationId xmlns:a16="http://schemas.microsoft.com/office/drawing/2014/main" id="{E5923211-29E1-9741-9861-048E23B0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214"/>
                <a:ext cx="329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0" name="Oval 8">
                <a:extLst>
                  <a:ext uri="{FF2B5EF4-FFF2-40B4-BE49-F238E27FC236}">
                    <a16:creationId xmlns:a16="http://schemas.microsoft.com/office/drawing/2014/main" id="{D5A87260-8744-4F47-93E4-742011D8B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1" name="Oval 9">
                <a:extLst>
                  <a:ext uri="{FF2B5EF4-FFF2-40B4-BE49-F238E27FC236}">
                    <a16:creationId xmlns:a16="http://schemas.microsoft.com/office/drawing/2014/main" id="{8F72EEBC-4BA5-424E-BF83-F13CC51BF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2" name="Oval 10">
                <a:extLst>
                  <a:ext uri="{FF2B5EF4-FFF2-40B4-BE49-F238E27FC236}">
                    <a16:creationId xmlns:a16="http://schemas.microsoft.com/office/drawing/2014/main" id="{5095FE8B-4A7E-8D47-9511-E342EC1C5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3" name="Oval 11">
                <a:extLst>
                  <a:ext uri="{FF2B5EF4-FFF2-40B4-BE49-F238E27FC236}">
                    <a16:creationId xmlns:a16="http://schemas.microsoft.com/office/drawing/2014/main" id="{7A10EAD8-67CE-0443-8F3C-6A2C9140B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6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4" name="Oval 12">
                <a:extLst>
                  <a:ext uri="{FF2B5EF4-FFF2-40B4-BE49-F238E27FC236}">
                    <a16:creationId xmlns:a16="http://schemas.microsoft.com/office/drawing/2014/main" id="{B920D897-A887-4D43-AADD-E5C5A6A9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5" name="Oval 13">
                <a:extLst>
                  <a:ext uri="{FF2B5EF4-FFF2-40B4-BE49-F238E27FC236}">
                    <a16:creationId xmlns:a16="http://schemas.microsoft.com/office/drawing/2014/main" id="{55CDAEF7-C39C-8E44-8534-E0FA4F75B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6" name="Oval 14">
                <a:extLst>
                  <a:ext uri="{FF2B5EF4-FFF2-40B4-BE49-F238E27FC236}">
                    <a16:creationId xmlns:a16="http://schemas.microsoft.com/office/drawing/2014/main" id="{F66A86BF-E20A-D248-9E89-3132818B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07" name="Oval 15">
                <a:extLst>
                  <a:ext uri="{FF2B5EF4-FFF2-40B4-BE49-F238E27FC236}">
                    <a16:creationId xmlns:a16="http://schemas.microsoft.com/office/drawing/2014/main" id="{22B9B835-0FFB-0C42-ACE9-7D39D0BF5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794" name="Group 16">
              <a:extLst>
                <a:ext uri="{FF2B5EF4-FFF2-40B4-BE49-F238E27FC236}">
                  <a16:creationId xmlns:a16="http://schemas.microsoft.com/office/drawing/2014/main" id="{05E75805-FBC2-7B4B-BC0D-A6CFD1781D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7" y="3172"/>
              <a:ext cx="1167" cy="712"/>
              <a:chOff x="2547" y="3172"/>
              <a:chExt cx="1167" cy="712"/>
            </a:xfrm>
          </p:grpSpPr>
          <p:sp>
            <p:nvSpPr>
              <p:cNvPr id="33809" name="Oval 17">
                <a:extLst>
                  <a:ext uri="{FF2B5EF4-FFF2-40B4-BE49-F238E27FC236}">
                    <a16:creationId xmlns:a16="http://schemas.microsoft.com/office/drawing/2014/main" id="{8B4C7A83-38E6-6A41-B97C-83A8DE90C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236"/>
                <a:ext cx="1000" cy="5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0" name="Oval 18">
                <a:extLst>
                  <a:ext uri="{FF2B5EF4-FFF2-40B4-BE49-F238E27FC236}">
                    <a16:creationId xmlns:a16="http://schemas.microsoft.com/office/drawing/2014/main" id="{B0E1C9AE-3DAF-E24A-A09B-99FE4ECD1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1" name="Oval 19">
                <a:extLst>
                  <a:ext uri="{FF2B5EF4-FFF2-40B4-BE49-F238E27FC236}">
                    <a16:creationId xmlns:a16="http://schemas.microsoft.com/office/drawing/2014/main" id="{6A431AB3-74DB-2E4A-BEAA-0C11EF003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2" name="Oval 20">
                <a:extLst>
                  <a:ext uri="{FF2B5EF4-FFF2-40B4-BE49-F238E27FC236}">
                    <a16:creationId xmlns:a16="http://schemas.microsoft.com/office/drawing/2014/main" id="{D477EF95-7983-5047-B5D9-D319AAA5A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3" name="Oval 21">
                <a:extLst>
                  <a:ext uri="{FF2B5EF4-FFF2-40B4-BE49-F238E27FC236}">
                    <a16:creationId xmlns:a16="http://schemas.microsoft.com/office/drawing/2014/main" id="{7E14DCFD-91B3-2845-A924-80DB31D77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4" name="Oval 22">
                <a:extLst>
                  <a:ext uri="{FF2B5EF4-FFF2-40B4-BE49-F238E27FC236}">
                    <a16:creationId xmlns:a16="http://schemas.microsoft.com/office/drawing/2014/main" id="{F17788F9-7E9C-084A-9C7A-E5B6ED715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5" name="Oval 23">
                <a:extLst>
                  <a:ext uri="{FF2B5EF4-FFF2-40B4-BE49-F238E27FC236}">
                    <a16:creationId xmlns:a16="http://schemas.microsoft.com/office/drawing/2014/main" id="{913B1836-54BE-3647-96D9-B44EF4CE5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6" name="Oval 24">
                <a:extLst>
                  <a:ext uri="{FF2B5EF4-FFF2-40B4-BE49-F238E27FC236}">
                    <a16:creationId xmlns:a16="http://schemas.microsoft.com/office/drawing/2014/main" id="{034523E7-E28F-F243-8F75-EE9860496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7" name="Oval 25">
                <a:extLst>
                  <a:ext uri="{FF2B5EF4-FFF2-40B4-BE49-F238E27FC236}">
                    <a16:creationId xmlns:a16="http://schemas.microsoft.com/office/drawing/2014/main" id="{FABABE20-69B9-C24A-A1FF-C4EB11007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8" name="Oval 26">
                <a:extLst>
                  <a:ext uri="{FF2B5EF4-FFF2-40B4-BE49-F238E27FC236}">
                    <a16:creationId xmlns:a16="http://schemas.microsoft.com/office/drawing/2014/main" id="{F6980F32-87FF-BC42-A4E1-1258BE8B8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19" name="Oval 27">
                <a:extLst>
                  <a:ext uri="{FF2B5EF4-FFF2-40B4-BE49-F238E27FC236}">
                    <a16:creationId xmlns:a16="http://schemas.microsoft.com/office/drawing/2014/main" id="{CB828C95-1E74-2041-98FC-69E433A5A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820" name="Rectangle 28">
            <a:extLst>
              <a:ext uri="{FF2B5EF4-FFF2-40B4-BE49-F238E27FC236}">
                <a16:creationId xmlns:a16="http://schemas.microsoft.com/office/drawing/2014/main" id="{2A19A87A-63C7-1C46-A89C-73E335C70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191000"/>
            <a:ext cx="14716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AS7018</a:t>
            </a:r>
          </a:p>
        </p:txBody>
      </p:sp>
      <p:sp>
        <p:nvSpPr>
          <p:cNvPr id="33823" name="Rectangle 31">
            <a:extLst>
              <a:ext uri="{FF2B5EF4-FFF2-40B4-BE49-F238E27FC236}">
                <a16:creationId xmlns:a16="http://schemas.microsoft.com/office/drawing/2014/main" id="{870B2239-60D4-A94A-B756-E675CD885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648200"/>
            <a:ext cx="146050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6341</a:t>
            </a:r>
          </a:p>
        </p:txBody>
      </p:sp>
      <p:grpSp>
        <p:nvGrpSpPr>
          <p:cNvPr id="68614" name="Group 33">
            <a:extLst>
              <a:ext uri="{FF2B5EF4-FFF2-40B4-BE49-F238E27FC236}">
                <a16:creationId xmlns:a16="http://schemas.microsoft.com/office/drawing/2014/main" id="{BA3936EA-9CA6-4F4D-BA3F-B96C407B25E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2971800"/>
            <a:ext cx="2578100" cy="1282700"/>
            <a:chOff x="148" y="1636"/>
            <a:chExt cx="1624" cy="808"/>
          </a:xfrm>
        </p:grpSpPr>
        <p:grpSp>
          <p:nvGrpSpPr>
            <p:cNvPr id="68766" name="Group 34">
              <a:extLst>
                <a:ext uri="{FF2B5EF4-FFF2-40B4-BE49-F238E27FC236}">
                  <a16:creationId xmlns:a16="http://schemas.microsoft.com/office/drawing/2014/main" id="{F75D7A0C-0A7A-EF46-8E6D-4258D747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" y="1636"/>
              <a:ext cx="1624" cy="808"/>
              <a:chOff x="148" y="1636"/>
              <a:chExt cx="1624" cy="808"/>
            </a:xfrm>
          </p:grpSpPr>
          <p:grpSp>
            <p:nvGrpSpPr>
              <p:cNvPr id="68769" name="Group 35">
                <a:extLst>
                  <a:ext uri="{FF2B5EF4-FFF2-40B4-BE49-F238E27FC236}">
                    <a16:creationId xmlns:a16="http://schemas.microsoft.com/office/drawing/2014/main" id="{E37B54A1-6E0A-EF4C-8A4B-2933FDFE0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3" y="1636"/>
                <a:ext cx="1589" cy="808"/>
                <a:chOff x="183" y="1636"/>
                <a:chExt cx="1589" cy="808"/>
              </a:xfrm>
            </p:grpSpPr>
            <p:sp>
              <p:nvSpPr>
                <p:cNvPr id="33828" name="Oval 36">
                  <a:extLst>
                    <a:ext uri="{FF2B5EF4-FFF2-40B4-BE49-F238E27FC236}">
                      <a16:creationId xmlns:a16="http://schemas.microsoft.com/office/drawing/2014/main" id="{66428D4E-F0DC-D34D-B3A9-A85E5797C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" y="1708"/>
                  <a:ext cx="1362" cy="61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29" name="Oval 37">
                  <a:extLst>
                    <a:ext uri="{FF2B5EF4-FFF2-40B4-BE49-F238E27FC236}">
                      <a16:creationId xmlns:a16="http://schemas.microsoft.com/office/drawing/2014/main" id="{1F9FFDC5-31A8-A64E-999D-C47074D7E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" y="1708"/>
                  <a:ext cx="312" cy="8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0" name="Oval 38">
                  <a:extLst>
                    <a:ext uri="{FF2B5EF4-FFF2-40B4-BE49-F238E27FC236}">
                      <a16:creationId xmlns:a16="http://schemas.microsoft.com/office/drawing/2014/main" id="{80C5E17D-2C87-9A49-B052-2A57E91A1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7" y="1684"/>
                  <a:ext cx="448" cy="16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1" name="Oval 39">
                  <a:extLst>
                    <a:ext uri="{FF2B5EF4-FFF2-40B4-BE49-F238E27FC236}">
                      <a16:creationId xmlns:a16="http://schemas.microsoft.com/office/drawing/2014/main" id="{F8A7BD65-4CEB-2D4D-B393-7704EB4E26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1636"/>
                  <a:ext cx="540" cy="32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2" name="Oval 40">
                  <a:extLst>
                    <a:ext uri="{FF2B5EF4-FFF2-40B4-BE49-F238E27FC236}">
                      <a16:creationId xmlns:a16="http://schemas.microsoft.com/office/drawing/2014/main" id="{F32B238E-7F7D-674C-8A39-990A29FE8A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" y="1780"/>
                  <a:ext cx="996" cy="18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3" name="Oval 41">
                  <a:extLst>
                    <a:ext uri="{FF2B5EF4-FFF2-40B4-BE49-F238E27FC236}">
                      <a16:creationId xmlns:a16="http://schemas.microsoft.com/office/drawing/2014/main" id="{9F84FE7B-AF72-7740-9611-4302151CB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2068"/>
                  <a:ext cx="539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4" name="Oval 42">
                  <a:extLst>
                    <a:ext uri="{FF2B5EF4-FFF2-40B4-BE49-F238E27FC236}">
                      <a16:creationId xmlns:a16="http://schemas.microsoft.com/office/drawing/2014/main" id="{975BAE5D-FF18-944D-9C39-BFDBF0AE0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9" y="1804"/>
                  <a:ext cx="403" cy="20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5" name="Oval 43">
                  <a:extLst>
                    <a:ext uri="{FF2B5EF4-FFF2-40B4-BE49-F238E27FC236}">
                      <a16:creationId xmlns:a16="http://schemas.microsoft.com/office/drawing/2014/main" id="{206368F9-A687-324A-9B50-FA124036D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" y="1900"/>
                  <a:ext cx="266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6" name="Oval 44">
                  <a:extLst>
                    <a:ext uri="{FF2B5EF4-FFF2-40B4-BE49-F238E27FC236}">
                      <a16:creationId xmlns:a16="http://schemas.microsoft.com/office/drawing/2014/main" id="{0AA3F97A-9A1F-174B-9ADD-3124B3AA0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5" y="2092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7" name="Oval 45">
                  <a:extLst>
                    <a:ext uri="{FF2B5EF4-FFF2-40B4-BE49-F238E27FC236}">
                      <a16:creationId xmlns:a16="http://schemas.microsoft.com/office/drawing/2014/main" id="{B0E41E0F-9D2E-B648-9EA1-36D929B4E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" y="2188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38" name="Oval 46">
                  <a:extLst>
                    <a:ext uri="{FF2B5EF4-FFF2-40B4-BE49-F238E27FC236}">
                      <a16:creationId xmlns:a16="http://schemas.microsoft.com/office/drawing/2014/main" id="{DCA75631-A24F-BA40-8AAE-B1BE24255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1" y="2188"/>
                  <a:ext cx="403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68770" name="Group 47">
                <a:extLst>
                  <a:ext uri="{FF2B5EF4-FFF2-40B4-BE49-F238E27FC236}">
                    <a16:creationId xmlns:a16="http://schemas.microsoft.com/office/drawing/2014/main" id="{0316A463-BF42-7A43-A44F-32E8FD159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1636"/>
                <a:ext cx="1589" cy="808"/>
                <a:chOff x="148" y="1636"/>
                <a:chExt cx="1589" cy="808"/>
              </a:xfrm>
            </p:grpSpPr>
            <p:sp>
              <p:nvSpPr>
                <p:cNvPr id="33840" name="Oval 48">
                  <a:extLst>
                    <a:ext uri="{FF2B5EF4-FFF2-40B4-BE49-F238E27FC236}">
                      <a16:creationId xmlns:a16="http://schemas.microsoft.com/office/drawing/2014/main" id="{84C3FD22-B59D-1E4D-A9BF-38F672AAE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" y="1708"/>
                  <a:ext cx="1361" cy="61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1" name="Oval 49">
                  <a:extLst>
                    <a:ext uri="{FF2B5EF4-FFF2-40B4-BE49-F238E27FC236}">
                      <a16:creationId xmlns:a16="http://schemas.microsoft.com/office/drawing/2014/main" id="{8AA7A87D-38FE-574F-AD82-1512E8566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" y="1708"/>
                  <a:ext cx="312" cy="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2" name="Oval 50">
                  <a:extLst>
                    <a:ext uri="{FF2B5EF4-FFF2-40B4-BE49-F238E27FC236}">
                      <a16:creationId xmlns:a16="http://schemas.microsoft.com/office/drawing/2014/main" id="{C0FD97BC-33B8-DC41-AE0B-493E93D4C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2" y="1684"/>
                  <a:ext cx="449" cy="160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3" name="Oval 51">
                  <a:extLst>
                    <a:ext uri="{FF2B5EF4-FFF2-40B4-BE49-F238E27FC236}">
                      <a16:creationId xmlns:a16="http://schemas.microsoft.com/office/drawing/2014/main" id="{064FEDCA-E5C6-4548-863E-A0BAE07169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1" y="1636"/>
                  <a:ext cx="540" cy="32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4" name="Oval 52">
                  <a:extLst>
                    <a:ext uri="{FF2B5EF4-FFF2-40B4-BE49-F238E27FC236}">
                      <a16:creationId xmlns:a16="http://schemas.microsoft.com/office/drawing/2014/main" id="{0FCDE365-51D4-DF4A-8AAC-050CD872A3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780"/>
                  <a:ext cx="996" cy="18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5" name="Oval 53">
                  <a:extLst>
                    <a:ext uri="{FF2B5EF4-FFF2-40B4-BE49-F238E27FC236}">
                      <a16:creationId xmlns:a16="http://schemas.microsoft.com/office/drawing/2014/main" id="{E2C0703B-8987-9D46-A77F-1FB93B2D0E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2068"/>
                  <a:ext cx="540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6" name="Oval 54">
                  <a:extLst>
                    <a:ext uri="{FF2B5EF4-FFF2-40B4-BE49-F238E27FC236}">
                      <a16:creationId xmlns:a16="http://schemas.microsoft.com/office/drawing/2014/main" id="{77FCA52A-C4A9-9149-9093-ACDF58BCCC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4" y="1804"/>
                  <a:ext cx="403" cy="20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7" name="Oval 55">
                  <a:extLst>
                    <a:ext uri="{FF2B5EF4-FFF2-40B4-BE49-F238E27FC236}">
                      <a16:creationId xmlns:a16="http://schemas.microsoft.com/office/drawing/2014/main" id="{2D0233F2-37D9-3240-8FE9-1299A9845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1900"/>
                  <a:ext cx="266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8" name="Oval 56">
                  <a:extLst>
                    <a:ext uri="{FF2B5EF4-FFF2-40B4-BE49-F238E27FC236}">
                      <a16:creationId xmlns:a16="http://schemas.microsoft.com/office/drawing/2014/main" id="{2C3858A6-AC6D-7C46-89E4-290C79B9F5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0" y="2092"/>
                  <a:ext cx="266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49" name="Oval 57">
                  <a:extLst>
                    <a:ext uri="{FF2B5EF4-FFF2-40B4-BE49-F238E27FC236}">
                      <a16:creationId xmlns:a16="http://schemas.microsoft.com/office/drawing/2014/main" id="{9E02D107-D1D1-7541-B43D-DBD520FD4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2188"/>
                  <a:ext cx="265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3850" name="Oval 58">
                  <a:extLst>
                    <a:ext uri="{FF2B5EF4-FFF2-40B4-BE49-F238E27FC236}">
                      <a16:creationId xmlns:a16="http://schemas.microsoft.com/office/drawing/2014/main" id="{76E805E0-D626-D84B-9647-29CDC448D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7" y="2188"/>
                  <a:ext cx="402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3851" name="Rectangle 59">
              <a:extLst>
                <a:ext uri="{FF2B5EF4-FFF2-40B4-BE49-F238E27FC236}">
                  <a16:creationId xmlns:a16="http://schemas.microsoft.com/office/drawing/2014/main" id="{52CD503C-E64B-9344-B0E9-CE77B1A50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689"/>
              <a:ext cx="98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AS 1239</a:t>
              </a:r>
            </a:p>
          </p:txBody>
        </p:sp>
        <p:sp>
          <p:nvSpPr>
            <p:cNvPr id="33852" name="Rectangle 60">
              <a:extLst>
                <a:ext uri="{FF2B5EF4-FFF2-40B4-BE49-F238E27FC236}">
                  <a16:creationId xmlns:a16="http://schemas.microsoft.com/office/drawing/2014/main" id="{235A0D4E-93C3-2249-BF0D-DC0F6208B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030"/>
              <a:ext cx="43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宋体" charset="0"/>
                  <a:cs typeface="宋体" charset="0"/>
                </a:rPr>
                <a:t>Sprint</a:t>
              </a:r>
            </a:p>
          </p:txBody>
        </p:sp>
      </p:grpSp>
      <p:grpSp>
        <p:nvGrpSpPr>
          <p:cNvPr id="68615" name="Group 61">
            <a:extLst>
              <a:ext uri="{FF2B5EF4-FFF2-40B4-BE49-F238E27FC236}">
                <a16:creationId xmlns:a16="http://schemas.microsoft.com/office/drawing/2014/main" id="{E7508999-DC8F-8D44-93C9-B9E53B8AA2AB}"/>
              </a:ext>
            </a:extLst>
          </p:cNvPr>
          <p:cNvGrpSpPr>
            <a:grpSpLocks/>
          </p:cNvGrpSpPr>
          <p:nvPr/>
        </p:nvGrpSpPr>
        <p:grpSpPr bwMode="auto">
          <a:xfrm>
            <a:off x="2368550" y="1530350"/>
            <a:ext cx="2578100" cy="1282700"/>
            <a:chOff x="1492" y="964"/>
            <a:chExt cx="1624" cy="808"/>
          </a:xfrm>
        </p:grpSpPr>
        <p:grpSp>
          <p:nvGrpSpPr>
            <p:cNvPr id="68742" name="Group 62">
              <a:extLst>
                <a:ext uri="{FF2B5EF4-FFF2-40B4-BE49-F238E27FC236}">
                  <a16:creationId xmlns:a16="http://schemas.microsoft.com/office/drawing/2014/main" id="{B837D4BD-35AA-014D-A73E-D9B798DFA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7" y="964"/>
              <a:ext cx="1589" cy="808"/>
              <a:chOff x="1527" y="964"/>
              <a:chExt cx="1589" cy="808"/>
            </a:xfrm>
          </p:grpSpPr>
          <p:sp>
            <p:nvSpPr>
              <p:cNvPr id="33855" name="Oval 63">
                <a:extLst>
                  <a:ext uri="{FF2B5EF4-FFF2-40B4-BE49-F238E27FC236}">
                    <a16:creationId xmlns:a16="http://schemas.microsoft.com/office/drawing/2014/main" id="{8D028A47-13B1-5C44-9AB4-2C0162310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036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56" name="Oval 64">
                <a:extLst>
                  <a:ext uri="{FF2B5EF4-FFF2-40B4-BE49-F238E27FC236}">
                    <a16:creationId xmlns:a16="http://schemas.microsoft.com/office/drawing/2014/main" id="{4B4FD3CF-59B4-3247-93A4-E70EBF7F2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036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57" name="Oval 65">
                <a:extLst>
                  <a:ext uri="{FF2B5EF4-FFF2-40B4-BE49-F238E27FC236}">
                    <a16:creationId xmlns:a16="http://schemas.microsoft.com/office/drawing/2014/main" id="{F20D0F4D-F324-8947-845F-31C6ED919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012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58" name="Oval 66">
                <a:extLst>
                  <a:ext uri="{FF2B5EF4-FFF2-40B4-BE49-F238E27FC236}">
                    <a16:creationId xmlns:a16="http://schemas.microsoft.com/office/drawing/2014/main" id="{1725E8DD-E2E1-074C-809A-3313C9D2B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964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59" name="Oval 67">
                <a:extLst>
                  <a:ext uri="{FF2B5EF4-FFF2-40B4-BE49-F238E27FC236}">
                    <a16:creationId xmlns:a16="http://schemas.microsoft.com/office/drawing/2014/main" id="{F3B8C91F-A281-664F-B69D-F92205390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08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0" name="Oval 68">
                <a:extLst>
                  <a:ext uri="{FF2B5EF4-FFF2-40B4-BE49-F238E27FC236}">
                    <a16:creationId xmlns:a16="http://schemas.microsoft.com/office/drawing/2014/main" id="{898A62AA-38C6-4D40-8EDD-14A55964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396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1" name="Oval 69">
                <a:extLst>
                  <a:ext uri="{FF2B5EF4-FFF2-40B4-BE49-F238E27FC236}">
                    <a16:creationId xmlns:a16="http://schemas.microsoft.com/office/drawing/2014/main" id="{02828A8C-FE87-914B-A976-AD8C2E6DF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132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2" name="Oval 70">
                <a:extLst>
                  <a:ext uri="{FF2B5EF4-FFF2-40B4-BE49-F238E27FC236}">
                    <a16:creationId xmlns:a16="http://schemas.microsoft.com/office/drawing/2014/main" id="{8FB7CB5F-24E7-4D49-B600-869262683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28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3" name="Oval 71">
                <a:extLst>
                  <a:ext uri="{FF2B5EF4-FFF2-40B4-BE49-F238E27FC236}">
                    <a16:creationId xmlns:a16="http://schemas.microsoft.com/office/drawing/2014/main" id="{6EBE57EC-0F4D-324A-8ED1-67A061D82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142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4" name="Oval 72">
                <a:extLst>
                  <a:ext uri="{FF2B5EF4-FFF2-40B4-BE49-F238E27FC236}">
                    <a16:creationId xmlns:a16="http://schemas.microsoft.com/office/drawing/2014/main" id="{E53D4745-3CAC-874A-A2E3-A09309849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51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5" name="Oval 73">
                <a:extLst>
                  <a:ext uri="{FF2B5EF4-FFF2-40B4-BE49-F238E27FC236}">
                    <a16:creationId xmlns:a16="http://schemas.microsoft.com/office/drawing/2014/main" id="{B79B1102-04A6-7446-AB9E-15BE3387E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16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743" name="Group 74">
              <a:extLst>
                <a:ext uri="{FF2B5EF4-FFF2-40B4-BE49-F238E27FC236}">
                  <a16:creationId xmlns:a16="http://schemas.microsoft.com/office/drawing/2014/main" id="{236B25C3-446E-174A-95CD-98D0F26B0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" y="964"/>
              <a:ext cx="1589" cy="808"/>
              <a:chOff x="1492" y="964"/>
              <a:chExt cx="1589" cy="808"/>
            </a:xfrm>
          </p:grpSpPr>
          <p:sp>
            <p:nvSpPr>
              <p:cNvPr id="33867" name="Oval 75">
                <a:extLst>
                  <a:ext uri="{FF2B5EF4-FFF2-40B4-BE49-F238E27FC236}">
                    <a16:creationId xmlns:a16="http://schemas.microsoft.com/office/drawing/2014/main" id="{35C4C44B-C02C-A340-BA9F-AEAE1DF1D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036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8" name="Oval 76">
                <a:extLst>
                  <a:ext uri="{FF2B5EF4-FFF2-40B4-BE49-F238E27FC236}">
                    <a16:creationId xmlns:a16="http://schemas.microsoft.com/office/drawing/2014/main" id="{543534AD-B08C-FC48-8DC1-7F2331385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036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69" name="Oval 77">
                <a:extLst>
                  <a:ext uri="{FF2B5EF4-FFF2-40B4-BE49-F238E27FC236}">
                    <a16:creationId xmlns:a16="http://schemas.microsoft.com/office/drawing/2014/main" id="{8A669973-913B-D646-9E7E-33CDE5F26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1012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0" name="Oval 78">
                <a:extLst>
                  <a:ext uri="{FF2B5EF4-FFF2-40B4-BE49-F238E27FC236}">
                    <a16:creationId xmlns:a16="http://schemas.microsoft.com/office/drawing/2014/main" id="{CB93598F-5694-E746-82B9-F4F733EE5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964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1" name="Oval 79">
                <a:extLst>
                  <a:ext uri="{FF2B5EF4-FFF2-40B4-BE49-F238E27FC236}">
                    <a16:creationId xmlns:a16="http://schemas.microsoft.com/office/drawing/2014/main" id="{27AC1631-9BD8-3A4A-837B-87CB89C51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108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2" name="Oval 80">
                <a:extLst>
                  <a:ext uri="{FF2B5EF4-FFF2-40B4-BE49-F238E27FC236}">
                    <a16:creationId xmlns:a16="http://schemas.microsoft.com/office/drawing/2014/main" id="{27FA603D-A49F-294A-AF6E-61D8301EA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1396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3" name="Oval 81">
                <a:extLst>
                  <a:ext uri="{FF2B5EF4-FFF2-40B4-BE49-F238E27FC236}">
                    <a16:creationId xmlns:a16="http://schemas.microsoft.com/office/drawing/2014/main" id="{E124B1A6-84E7-3145-BB26-1B7CCB496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1132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4" name="Oval 82">
                <a:extLst>
                  <a:ext uri="{FF2B5EF4-FFF2-40B4-BE49-F238E27FC236}">
                    <a16:creationId xmlns:a16="http://schemas.microsoft.com/office/drawing/2014/main" id="{44F26478-8F6C-FC40-BC88-D8A0B8E04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228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5" name="Oval 83">
                <a:extLst>
                  <a:ext uri="{FF2B5EF4-FFF2-40B4-BE49-F238E27FC236}">
                    <a16:creationId xmlns:a16="http://schemas.microsoft.com/office/drawing/2014/main" id="{DFB7FACC-B4D8-8342-B362-14595C8E0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1420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6" name="Oval 84">
                <a:extLst>
                  <a:ext uri="{FF2B5EF4-FFF2-40B4-BE49-F238E27FC236}">
                    <a16:creationId xmlns:a16="http://schemas.microsoft.com/office/drawing/2014/main" id="{DFC7209E-0A3B-044E-9E7B-5427D4362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" y="1516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77" name="Oval 85">
                <a:extLst>
                  <a:ext uri="{FF2B5EF4-FFF2-40B4-BE49-F238E27FC236}">
                    <a16:creationId xmlns:a16="http://schemas.microsoft.com/office/drawing/2014/main" id="{FE2108FA-ECCC-CC4E-BE1F-E711EF36F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516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878" name="Rectangle 86">
            <a:extLst>
              <a:ext uri="{FF2B5EF4-FFF2-40B4-BE49-F238E27FC236}">
                <a16:creationId xmlns:a16="http://schemas.microsoft.com/office/drawing/2014/main" id="{350CE639-852E-AD42-BCCF-DC03F3514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752600"/>
            <a:ext cx="15700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1755</a:t>
            </a:r>
          </a:p>
        </p:txBody>
      </p:sp>
      <p:sp>
        <p:nvSpPr>
          <p:cNvPr id="33879" name="Rectangle 87">
            <a:extLst>
              <a:ext uri="{FF2B5EF4-FFF2-40B4-BE49-F238E27FC236}">
                <a16:creationId xmlns:a16="http://schemas.microsoft.com/office/drawing/2014/main" id="{460743DD-E157-1241-A6F3-84BD4D537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2308225"/>
            <a:ext cx="7254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Ebone</a:t>
            </a:r>
          </a:p>
        </p:txBody>
      </p:sp>
      <p:grpSp>
        <p:nvGrpSpPr>
          <p:cNvPr id="68618" name="Group 90">
            <a:extLst>
              <a:ext uri="{FF2B5EF4-FFF2-40B4-BE49-F238E27FC236}">
                <a16:creationId xmlns:a16="http://schemas.microsoft.com/office/drawing/2014/main" id="{C8C3EF1D-5DA7-7E4E-A8AD-42ED78860960}"/>
              </a:ext>
            </a:extLst>
          </p:cNvPr>
          <p:cNvGrpSpPr>
            <a:grpSpLocks/>
          </p:cNvGrpSpPr>
          <p:nvPr/>
        </p:nvGrpSpPr>
        <p:grpSpPr bwMode="auto">
          <a:xfrm>
            <a:off x="6329363" y="539750"/>
            <a:ext cx="2578100" cy="1282700"/>
            <a:chOff x="3987" y="340"/>
            <a:chExt cx="1624" cy="808"/>
          </a:xfrm>
        </p:grpSpPr>
        <p:grpSp>
          <p:nvGrpSpPr>
            <p:cNvPr id="68718" name="Group 91">
              <a:extLst>
                <a:ext uri="{FF2B5EF4-FFF2-40B4-BE49-F238E27FC236}">
                  <a16:creationId xmlns:a16="http://schemas.microsoft.com/office/drawing/2014/main" id="{D134D513-1B59-C349-8990-77D8BF5F88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340"/>
              <a:ext cx="1589" cy="808"/>
              <a:chOff x="4022" y="340"/>
              <a:chExt cx="1589" cy="808"/>
            </a:xfrm>
          </p:grpSpPr>
          <p:sp>
            <p:nvSpPr>
              <p:cNvPr id="33884" name="Oval 92">
                <a:extLst>
                  <a:ext uri="{FF2B5EF4-FFF2-40B4-BE49-F238E27FC236}">
                    <a16:creationId xmlns:a16="http://schemas.microsoft.com/office/drawing/2014/main" id="{9C9F80CD-C4E7-3B4B-AE9D-8BC1C1A7E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412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85" name="Oval 93">
                <a:extLst>
                  <a:ext uri="{FF2B5EF4-FFF2-40B4-BE49-F238E27FC236}">
                    <a16:creationId xmlns:a16="http://schemas.microsoft.com/office/drawing/2014/main" id="{C711596B-8013-7848-B3A2-8194D45D1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12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86" name="Oval 94">
                <a:extLst>
                  <a:ext uri="{FF2B5EF4-FFF2-40B4-BE49-F238E27FC236}">
                    <a16:creationId xmlns:a16="http://schemas.microsoft.com/office/drawing/2014/main" id="{5FA458B7-9F51-6D4F-BF16-72F909462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88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87" name="Oval 95">
                <a:extLst>
                  <a:ext uri="{FF2B5EF4-FFF2-40B4-BE49-F238E27FC236}">
                    <a16:creationId xmlns:a16="http://schemas.microsoft.com/office/drawing/2014/main" id="{64A893E7-6FAE-D040-8165-0098683D5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340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88" name="Oval 96">
                <a:extLst>
                  <a:ext uri="{FF2B5EF4-FFF2-40B4-BE49-F238E27FC236}">
                    <a16:creationId xmlns:a16="http://schemas.microsoft.com/office/drawing/2014/main" id="{70EEFD72-53C4-BE43-A1BE-D543C287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484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89" name="Oval 97">
                <a:extLst>
                  <a:ext uri="{FF2B5EF4-FFF2-40B4-BE49-F238E27FC236}">
                    <a16:creationId xmlns:a16="http://schemas.microsoft.com/office/drawing/2014/main" id="{754CDA2D-AD53-7F45-AFDD-56001C024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772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0" name="Oval 98">
                <a:extLst>
                  <a:ext uri="{FF2B5EF4-FFF2-40B4-BE49-F238E27FC236}">
                    <a16:creationId xmlns:a16="http://schemas.microsoft.com/office/drawing/2014/main" id="{C2971DB9-18D8-B14B-ADBC-85C0FDC21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508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1" name="Oval 99">
                <a:extLst>
                  <a:ext uri="{FF2B5EF4-FFF2-40B4-BE49-F238E27FC236}">
                    <a16:creationId xmlns:a16="http://schemas.microsoft.com/office/drawing/2014/main" id="{AFF95E8F-6C0A-0448-AB17-429D9238D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3" y="604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2" name="Oval 100">
                <a:extLst>
                  <a:ext uri="{FF2B5EF4-FFF2-40B4-BE49-F238E27FC236}">
                    <a16:creationId xmlns:a16="http://schemas.microsoft.com/office/drawing/2014/main" id="{560CB468-C728-E449-8BA6-30D9B8B86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" y="79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3" name="Oval 101">
                <a:extLst>
                  <a:ext uri="{FF2B5EF4-FFF2-40B4-BE49-F238E27FC236}">
                    <a16:creationId xmlns:a16="http://schemas.microsoft.com/office/drawing/2014/main" id="{FCED0977-2833-424C-B9C7-1E5675F8D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892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4" name="Oval 102">
                <a:extLst>
                  <a:ext uri="{FF2B5EF4-FFF2-40B4-BE49-F238E27FC236}">
                    <a16:creationId xmlns:a16="http://schemas.microsoft.com/office/drawing/2014/main" id="{C3F4AFB8-258A-BE4A-8C40-53FD330C7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892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719" name="Group 103">
              <a:extLst>
                <a:ext uri="{FF2B5EF4-FFF2-40B4-BE49-F238E27FC236}">
                  <a16:creationId xmlns:a16="http://schemas.microsoft.com/office/drawing/2014/main" id="{E995B62C-C56E-D249-B974-9F6082D71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7" y="340"/>
              <a:ext cx="1589" cy="808"/>
              <a:chOff x="3987" y="340"/>
              <a:chExt cx="1589" cy="808"/>
            </a:xfrm>
          </p:grpSpPr>
          <p:sp>
            <p:nvSpPr>
              <p:cNvPr id="33896" name="Oval 104">
                <a:extLst>
                  <a:ext uri="{FF2B5EF4-FFF2-40B4-BE49-F238E27FC236}">
                    <a16:creationId xmlns:a16="http://schemas.microsoft.com/office/drawing/2014/main" id="{A80451CD-94C3-BE4C-A5E8-E5782E647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412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7" name="Oval 105">
                <a:extLst>
                  <a:ext uri="{FF2B5EF4-FFF2-40B4-BE49-F238E27FC236}">
                    <a16:creationId xmlns:a16="http://schemas.microsoft.com/office/drawing/2014/main" id="{C57FD8FD-09CF-AB48-B5A8-551D071C2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412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8" name="Oval 106">
                <a:extLst>
                  <a:ext uri="{FF2B5EF4-FFF2-40B4-BE49-F238E27FC236}">
                    <a16:creationId xmlns:a16="http://schemas.microsoft.com/office/drawing/2014/main" id="{836712BE-9BB6-A14B-8293-10E52189E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388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899" name="Oval 107">
                <a:extLst>
                  <a:ext uri="{FF2B5EF4-FFF2-40B4-BE49-F238E27FC236}">
                    <a16:creationId xmlns:a16="http://schemas.microsoft.com/office/drawing/2014/main" id="{192F29AB-1B49-0B48-BC26-FFEFEAB4F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40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0" name="Oval 108">
                <a:extLst>
                  <a:ext uri="{FF2B5EF4-FFF2-40B4-BE49-F238E27FC236}">
                    <a16:creationId xmlns:a16="http://schemas.microsoft.com/office/drawing/2014/main" id="{212C7133-CF91-4C4F-ADE2-8B781F4B1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484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1" name="Oval 109">
                <a:extLst>
                  <a:ext uri="{FF2B5EF4-FFF2-40B4-BE49-F238E27FC236}">
                    <a16:creationId xmlns:a16="http://schemas.microsoft.com/office/drawing/2014/main" id="{31327286-74A2-6942-9789-83384FB85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772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2" name="Oval 110">
                <a:extLst>
                  <a:ext uri="{FF2B5EF4-FFF2-40B4-BE49-F238E27FC236}">
                    <a16:creationId xmlns:a16="http://schemas.microsoft.com/office/drawing/2014/main" id="{20E345FF-B664-8743-A797-816750341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508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3" name="Oval 111">
                <a:extLst>
                  <a:ext uri="{FF2B5EF4-FFF2-40B4-BE49-F238E27FC236}">
                    <a16:creationId xmlns:a16="http://schemas.microsoft.com/office/drawing/2014/main" id="{5234F5A9-2D95-3F48-95BD-B6E19F70C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604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4" name="Oval 112">
                <a:extLst>
                  <a:ext uri="{FF2B5EF4-FFF2-40B4-BE49-F238E27FC236}">
                    <a16:creationId xmlns:a16="http://schemas.microsoft.com/office/drawing/2014/main" id="{0F44FBFF-2A2A-DD4C-A433-9E2ECA0A2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796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5" name="Oval 113">
                <a:extLst>
                  <a:ext uri="{FF2B5EF4-FFF2-40B4-BE49-F238E27FC236}">
                    <a16:creationId xmlns:a16="http://schemas.microsoft.com/office/drawing/2014/main" id="{D038D392-7EF1-EA4B-A6B7-39D598597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892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06" name="Oval 114">
                <a:extLst>
                  <a:ext uri="{FF2B5EF4-FFF2-40B4-BE49-F238E27FC236}">
                    <a16:creationId xmlns:a16="http://schemas.microsoft.com/office/drawing/2014/main" id="{43D6492C-2703-9142-B170-5A3B656CB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892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911" name="Rectangle 119">
            <a:extLst>
              <a:ext uri="{FF2B5EF4-FFF2-40B4-BE49-F238E27FC236}">
                <a16:creationId xmlns:a16="http://schemas.microsoft.com/office/drawing/2014/main" id="{E744D52E-E707-3F44-865B-616269CD1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6572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</a:t>
            </a:r>
          </a:p>
        </p:txBody>
      </p:sp>
      <p:grpSp>
        <p:nvGrpSpPr>
          <p:cNvPr id="68620" name="Group 120">
            <a:extLst>
              <a:ext uri="{FF2B5EF4-FFF2-40B4-BE49-F238E27FC236}">
                <a16:creationId xmlns:a16="http://schemas.microsoft.com/office/drawing/2014/main" id="{9F96E736-703F-EA4E-B95C-B7E390A3451F}"/>
              </a:ext>
            </a:extLst>
          </p:cNvPr>
          <p:cNvGrpSpPr>
            <a:grpSpLocks/>
          </p:cNvGrpSpPr>
          <p:nvPr/>
        </p:nvGrpSpPr>
        <p:grpSpPr bwMode="auto">
          <a:xfrm>
            <a:off x="6786563" y="5035550"/>
            <a:ext cx="1893887" cy="1130300"/>
            <a:chOff x="4275" y="3172"/>
            <a:chExt cx="1193" cy="712"/>
          </a:xfrm>
        </p:grpSpPr>
        <p:grpSp>
          <p:nvGrpSpPr>
            <p:cNvPr id="68694" name="Group 121">
              <a:extLst>
                <a:ext uri="{FF2B5EF4-FFF2-40B4-BE49-F238E27FC236}">
                  <a16:creationId xmlns:a16="http://schemas.microsoft.com/office/drawing/2014/main" id="{BC6430AD-2E4A-FB41-997A-AB59344F33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1" y="3172"/>
              <a:ext cx="1167" cy="712"/>
              <a:chOff x="4301" y="3172"/>
              <a:chExt cx="1167" cy="712"/>
            </a:xfrm>
          </p:grpSpPr>
          <p:sp>
            <p:nvSpPr>
              <p:cNvPr id="33914" name="Oval 122">
                <a:extLst>
                  <a:ext uri="{FF2B5EF4-FFF2-40B4-BE49-F238E27FC236}">
                    <a16:creationId xmlns:a16="http://schemas.microsoft.com/office/drawing/2014/main" id="{B12FE1B2-0958-A64D-8FD0-0B7DC2EDA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15" name="Oval 123">
                <a:extLst>
                  <a:ext uri="{FF2B5EF4-FFF2-40B4-BE49-F238E27FC236}">
                    <a16:creationId xmlns:a16="http://schemas.microsoft.com/office/drawing/2014/main" id="{ABC3E958-5E4C-934C-8989-25DCC403A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5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16" name="Oval 124">
                <a:extLst>
                  <a:ext uri="{FF2B5EF4-FFF2-40B4-BE49-F238E27FC236}">
                    <a16:creationId xmlns:a16="http://schemas.microsoft.com/office/drawing/2014/main" id="{071BBF91-9764-704A-B074-DB4393660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17" name="Oval 125">
                <a:extLst>
                  <a:ext uri="{FF2B5EF4-FFF2-40B4-BE49-F238E27FC236}">
                    <a16:creationId xmlns:a16="http://schemas.microsoft.com/office/drawing/2014/main" id="{C38A78EA-FA94-8144-B8CA-BFAD1C5AA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7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18" name="Oval 126">
                <a:extLst>
                  <a:ext uri="{FF2B5EF4-FFF2-40B4-BE49-F238E27FC236}">
                    <a16:creationId xmlns:a16="http://schemas.microsoft.com/office/drawing/2014/main" id="{99335467-DDDB-8848-B8F1-973D59FAF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19" name="Oval 127">
                <a:extLst>
                  <a:ext uri="{FF2B5EF4-FFF2-40B4-BE49-F238E27FC236}">
                    <a16:creationId xmlns:a16="http://schemas.microsoft.com/office/drawing/2014/main" id="{70A2D43C-CF7B-3649-89FB-4F394B5CF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0" name="Oval 128">
                <a:extLst>
                  <a:ext uri="{FF2B5EF4-FFF2-40B4-BE49-F238E27FC236}">
                    <a16:creationId xmlns:a16="http://schemas.microsoft.com/office/drawing/2014/main" id="{3331EBB6-25B4-2D4E-9187-63946CF6A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1" name="Oval 129">
                <a:extLst>
                  <a:ext uri="{FF2B5EF4-FFF2-40B4-BE49-F238E27FC236}">
                    <a16:creationId xmlns:a16="http://schemas.microsoft.com/office/drawing/2014/main" id="{BF139D3F-673E-EA49-AA08-3D27E911A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2" name="Oval 130">
                <a:extLst>
                  <a:ext uri="{FF2B5EF4-FFF2-40B4-BE49-F238E27FC236}">
                    <a16:creationId xmlns:a16="http://schemas.microsoft.com/office/drawing/2014/main" id="{0AF912CD-5ADF-DD44-B9D4-3DCB4D775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7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3" name="Oval 131">
                <a:extLst>
                  <a:ext uri="{FF2B5EF4-FFF2-40B4-BE49-F238E27FC236}">
                    <a16:creationId xmlns:a16="http://schemas.microsoft.com/office/drawing/2014/main" id="{FDE8FD52-BB35-194D-A499-999DC1461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4" name="Oval 132">
                <a:extLst>
                  <a:ext uri="{FF2B5EF4-FFF2-40B4-BE49-F238E27FC236}">
                    <a16:creationId xmlns:a16="http://schemas.microsoft.com/office/drawing/2014/main" id="{B0F70657-4C90-0B4E-BA00-C2B82482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695" name="Group 133">
              <a:extLst>
                <a:ext uri="{FF2B5EF4-FFF2-40B4-BE49-F238E27FC236}">
                  <a16:creationId xmlns:a16="http://schemas.microsoft.com/office/drawing/2014/main" id="{E4DC1CB5-16B4-CA46-B47B-0AF7030AB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5" y="3172"/>
              <a:ext cx="1167" cy="712"/>
              <a:chOff x="4275" y="3172"/>
              <a:chExt cx="1167" cy="712"/>
            </a:xfrm>
          </p:grpSpPr>
          <p:sp>
            <p:nvSpPr>
              <p:cNvPr id="33926" name="Oval 134">
                <a:extLst>
                  <a:ext uri="{FF2B5EF4-FFF2-40B4-BE49-F238E27FC236}">
                    <a16:creationId xmlns:a16="http://schemas.microsoft.com/office/drawing/2014/main" id="{AB40053E-8021-CA4A-8710-9472A4E97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7" name="Oval 135">
                <a:extLst>
                  <a:ext uri="{FF2B5EF4-FFF2-40B4-BE49-F238E27FC236}">
                    <a16:creationId xmlns:a16="http://schemas.microsoft.com/office/drawing/2014/main" id="{8720C872-2922-804E-816F-8C13F0D6E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8" name="Oval 136">
                <a:extLst>
                  <a:ext uri="{FF2B5EF4-FFF2-40B4-BE49-F238E27FC236}">
                    <a16:creationId xmlns:a16="http://schemas.microsoft.com/office/drawing/2014/main" id="{7B4ABBA4-D29E-EF40-B240-7424E99D0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29" name="Oval 137">
                <a:extLst>
                  <a:ext uri="{FF2B5EF4-FFF2-40B4-BE49-F238E27FC236}">
                    <a16:creationId xmlns:a16="http://schemas.microsoft.com/office/drawing/2014/main" id="{A0F3358A-D758-9141-A11D-A6C8786F3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0" name="Oval 138">
                <a:extLst>
                  <a:ext uri="{FF2B5EF4-FFF2-40B4-BE49-F238E27FC236}">
                    <a16:creationId xmlns:a16="http://schemas.microsoft.com/office/drawing/2014/main" id="{D815F23F-11EC-D842-BF81-1F1BDDB30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1" name="Oval 139">
                <a:extLst>
                  <a:ext uri="{FF2B5EF4-FFF2-40B4-BE49-F238E27FC236}">
                    <a16:creationId xmlns:a16="http://schemas.microsoft.com/office/drawing/2014/main" id="{D41F3BFF-1CD9-CB4D-9257-22B09190B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4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2" name="Oval 140">
                <a:extLst>
                  <a:ext uri="{FF2B5EF4-FFF2-40B4-BE49-F238E27FC236}">
                    <a16:creationId xmlns:a16="http://schemas.microsoft.com/office/drawing/2014/main" id="{3AE176EC-F11C-F246-B24B-148A7155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3" name="Oval 141">
                <a:extLst>
                  <a:ext uri="{FF2B5EF4-FFF2-40B4-BE49-F238E27FC236}">
                    <a16:creationId xmlns:a16="http://schemas.microsoft.com/office/drawing/2014/main" id="{0574C7F2-5C51-174E-9E1E-E5349F714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4" name="Oval 142">
                <a:extLst>
                  <a:ext uri="{FF2B5EF4-FFF2-40B4-BE49-F238E27FC236}">
                    <a16:creationId xmlns:a16="http://schemas.microsoft.com/office/drawing/2014/main" id="{5F684386-88D2-3C4D-80E4-696961A5B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5" name="Oval 143">
                <a:extLst>
                  <a:ext uri="{FF2B5EF4-FFF2-40B4-BE49-F238E27FC236}">
                    <a16:creationId xmlns:a16="http://schemas.microsoft.com/office/drawing/2014/main" id="{D69EDA79-0DB3-D94B-9018-102A5E467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0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36" name="Oval 144">
                <a:extLst>
                  <a:ext uri="{FF2B5EF4-FFF2-40B4-BE49-F238E27FC236}">
                    <a16:creationId xmlns:a16="http://schemas.microsoft.com/office/drawing/2014/main" id="{2E8D50CB-CD58-8C43-8988-430705F24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937" name="Rectangle 145">
            <a:extLst>
              <a:ext uri="{FF2B5EF4-FFF2-40B4-BE49-F238E27FC236}">
                <a16:creationId xmlns:a16="http://schemas.microsoft.com/office/drawing/2014/main" id="{1BAD8887-3A8E-B543-9027-3D3D693CF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5" y="5119688"/>
            <a:ext cx="1570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3549</a:t>
            </a:r>
          </a:p>
        </p:txBody>
      </p:sp>
      <p:sp>
        <p:nvSpPr>
          <p:cNvPr id="33938" name="Rectangle 146">
            <a:extLst>
              <a:ext uri="{FF2B5EF4-FFF2-40B4-BE49-F238E27FC236}">
                <a16:creationId xmlns:a16="http://schemas.microsoft.com/office/drawing/2014/main" id="{AF5829D4-108F-D945-81B0-4A619B42B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5562600"/>
            <a:ext cx="16017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Global Crossing </a:t>
            </a:r>
          </a:p>
        </p:txBody>
      </p:sp>
      <p:sp>
        <p:nvSpPr>
          <p:cNvPr id="33940" name="Rectangle 148">
            <a:extLst>
              <a:ext uri="{FF2B5EF4-FFF2-40B4-BE49-F238E27FC236}">
                <a16:creationId xmlns:a16="http://schemas.microsoft.com/office/drawing/2014/main" id="{628B1AE2-B825-0841-AEAE-9392412AD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5410200"/>
            <a:ext cx="1903413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7018 6341</a:t>
            </a:r>
          </a:p>
        </p:txBody>
      </p:sp>
      <p:grpSp>
        <p:nvGrpSpPr>
          <p:cNvPr id="68624" name="Group 149">
            <a:extLst>
              <a:ext uri="{FF2B5EF4-FFF2-40B4-BE49-F238E27FC236}">
                <a16:creationId xmlns:a16="http://schemas.microsoft.com/office/drawing/2014/main" id="{9B5AA2C4-4837-0149-8CE6-FC7A00029CCE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743200"/>
            <a:ext cx="1898650" cy="1289050"/>
            <a:chOff x="4323" y="1828"/>
            <a:chExt cx="1193" cy="712"/>
          </a:xfrm>
        </p:grpSpPr>
        <p:grpSp>
          <p:nvGrpSpPr>
            <p:cNvPr id="68670" name="Group 150">
              <a:extLst>
                <a:ext uri="{FF2B5EF4-FFF2-40B4-BE49-F238E27FC236}">
                  <a16:creationId xmlns:a16="http://schemas.microsoft.com/office/drawing/2014/main" id="{80C291CF-BDE3-6D46-91EC-C9E56A46B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33943" name="Oval 151">
                <a:extLst>
                  <a:ext uri="{FF2B5EF4-FFF2-40B4-BE49-F238E27FC236}">
                    <a16:creationId xmlns:a16="http://schemas.microsoft.com/office/drawing/2014/main" id="{B3F2E8F3-0AB6-B344-A7CF-393B1997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4" name="Oval 152">
                <a:extLst>
                  <a:ext uri="{FF2B5EF4-FFF2-40B4-BE49-F238E27FC236}">
                    <a16:creationId xmlns:a16="http://schemas.microsoft.com/office/drawing/2014/main" id="{2ACF1AE4-F189-AB4B-825B-3D23DAF4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5" name="Oval 153">
                <a:extLst>
                  <a:ext uri="{FF2B5EF4-FFF2-40B4-BE49-F238E27FC236}">
                    <a16:creationId xmlns:a16="http://schemas.microsoft.com/office/drawing/2014/main" id="{3F654CD1-3AD6-1340-B323-863F9D921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6" name="Oval 154">
                <a:extLst>
                  <a:ext uri="{FF2B5EF4-FFF2-40B4-BE49-F238E27FC236}">
                    <a16:creationId xmlns:a16="http://schemas.microsoft.com/office/drawing/2014/main" id="{2CC72957-F343-3749-AE29-AE73DED9A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7" name="Oval 155">
                <a:extLst>
                  <a:ext uri="{FF2B5EF4-FFF2-40B4-BE49-F238E27FC236}">
                    <a16:creationId xmlns:a16="http://schemas.microsoft.com/office/drawing/2014/main" id="{3CA06994-8398-0F48-8164-E9BF2DDD8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8" name="Oval 156">
                <a:extLst>
                  <a:ext uri="{FF2B5EF4-FFF2-40B4-BE49-F238E27FC236}">
                    <a16:creationId xmlns:a16="http://schemas.microsoft.com/office/drawing/2014/main" id="{011519A4-585C-E64D-842C-4E5E9D323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49" name="Oval 157">
                <a:extLst>
                  <a:ext uri="{FF2B5EF4-FFF2-40B4-BE49-F238E27FC236}">
                    <a16:creationId xmlns:a16="http://schemas.microsoft.com/office/drawing/2014/main" id="{A75DCCE1-CC7B-1B44-A902-E66BA0A3A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0" name="Oval 158">
                <a:extLst>
                  <a:ext uri="{FF2B5EF4-FFF2-40B4-BE49-F238E27FC236}">
                    <a16:creationId xmlns:a16="http://schemas.microsoft.com/office/drawing/2014/main" id="{AB491DAF-96A3-094F-B215-FB5769345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4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1" name="Oval 159">
                <a:extLst>
                  <a:ext uri="{FF2B5EF4-FFF2-40B4-BE49-F238E27FC236}">
                    <a16:creationId xmlns:a16="http://schemas.microsoft.com/office/drawing/2014/main" id="{5061434A-50F5-C54A-BD45-C43478699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5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2" name="Oval 160">
                <a:extLst>
                  <a:ext uri="{FF2B5EF4-FFF2-40B4-BE49-F238E27FC236}">
                    <a16:creationId xmlns:a16="http://schemas.microsoft.com/office/drawing/2014/main" id="{C52086BE-39B0-1245-A27C-A9FEC88F7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3" name="Oval 161">
                <a:extLst>
                  <a:ext uri="{FF2B5EF4-FFF2-40B4-BE49-F238E27FC236}">
                    <a16:creationId xmlns:a16="http://schemas.microsoft.com/office/drawing/2014/main" id="{09CC0931-86F7-1F49-8078-3BA2A505E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671" name="Group 162">
              <a:extLst>
                <a:ext uri="{FF2B5EF4-FFF2-40B4-BE49-F238E27FC236}">
                  <a16:creationId xmlns:a16="http://schemas.microsoft.com/office/drawing/2014/main" id="{CAA8CD0B-1744-B947-85B5-69189DDD9B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33955" name="Oval 163">
                <a:extLst>
                  <a:ext uri="{FF2B5EF4-FFF2-40B4-BE49-F238E27FC236}">
                    <a16:creationId xmlns:a16="http://schemas.microsoft.com/office/drawing/2014/main" id="{6A4B28E3-B0AE-B24A-99E8-59694A5DF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6" name="Oval 164">
                <a:extLst>
                  <a:ext uri="{FF2B5EF4-FFF2-40B4-BE49-F238E27FC236}">
                    <a16:creationId xmlns:a16="http://schemas.microsoft.com/office/drawing/2014/main" id="{50F77BE3-443C-F749-9E16-5BD08A4C2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7" name="Oval 165">
                <a:extLst>
                  <a:ext uri="{FF2B5EF4-FFF2-40B4-BE49-F238E27FC236}">
                    <a16:creationId xmlns:a16="http://schemas.microsoft.com/office/drawing/2014/main" id="{1D6AC548-037A-2743-8242-DF728F0D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8" name="Oval 166">
                <a:extLst>
                  <a:ext uri="{FF2B5EF4-FFF2-40B4-BE49-F238E27FC236}">
                    <a16:creationId xmlns:a16="http://schemas.microsoft.com/office/drawing/2014/main" id="{AB97775D-BB6F-9344-B7B4-E5FCA0230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59" name="Oval 167">
                <a:extLst>
                  <a:ext uri="{FF2B5EF4-FFF2-40B4-BE49-F238E27FC236}">
                    <a16:creationId xmlns:a16="http://schemas.microsoft.com/office/drawing/2014/main" id="{71845123-E6E4-8D4F-86E6-001895445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0" name="Oval 168">
                <a:extLst>
                  <a:ext uri="{FF2B5EF4-FFF2-40B4-BE49-F238E27FC236}">
                    <a16:creationId xmlns:a16="http://schemas.microsoft.com/office/drawing/2014/main" id="{404E594F-079B-6F40-B992-08041A443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1" name="Oval 169">
                <a:extLst>
                  <a:ext uri="{FF2B5EF4-FFF2-40B4-BE49-F238E27FC236}">
                    <a16:creationId xmlns:a16="http://schemas.microsoft.com/office/drawing/2014/main" id="{D8E4CE3D-2686-884B-B3F6-3E82765C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2" name="Oval 170">
                <a:extLst>
                  <a:ext uri="{FF2B5EF4-FFF2-40B4-BE49-F238E27FC236}">
                    <a16:creationId xmlns:a16="http://schemas.microsoft.com/office/drawing/2014/main" id="{EAD581FB-6FFA-4146-BD73-57EAC1A03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3" name="Oval 171">
                <a:extLst>
                  <a:ext uri="{FF2B5EF4-FFF2-40B4-BE49-F238E27FC236}">
                    <a16:creationId xmlns:a16="http://schemas.microsoft.com/office/drawing/2014/main" id="{D251230D-A653-6A4C-9CFF-46A00D048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4" name="Oval 172">
                <a:extLst>
                  <a:ext uri="{FF2B5EF4-FFF2-40B4-BE49-F238E27FC236}">
                    <a16:creationId xmlns:a16="http://schemas.microsoft.com/office/drawing/2014/main" id="{11564AAD-837B-9A47-A2C7-9DC6D9084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65" name="Oval 173">
                <a:extLst>
                  <a:ext uri="{FF2B5EF4-FFF2-40B4-BE49-F238E27FC236}">
                    <a16:creationId xmlns:a16="http://schemas.microsoft.com/office/drawing/2014/main" id="{3D6E431A-EB95-2045-BF07-1C2D4F1CF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969" name="Rectangle 177">
            <a:extLst>
              <a:ext uri="{FF2B5EF4-FFF2-40B4-BE49-F238E27FC236}">
                <a16:creationId xmlns:a16="http://schemas.microsoft.com/office/drawing/2014/main" id="{CBF03B51-0E7B-F945-91EF-42E65F2DF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191000"/>
            <a:ext cx="2346325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3549 7018 6341</a:t>
            </a:r>
          </a:p>
        </p:txBody>
      </p:sp>
      <p:grpSp>
        <p:nvGrpSpPr>
          <p:cNvPr id="68626" name="Group 181">
            <a:extLst>
              <a:ext uri="{FF2B5EF4-FFF2-40B4-BE49-F238E27FC236}">
                <a16:creationId xmlns:a16="http://schemas.microsoft.com/office/drawing/2014/main" id="{D20B5DB2-67BB-F84D-83CE-64E9C989E877}"/>
              </a:ext>
            </a:extLst>
          </p:cNvPr>
          <p:cNvGrpSpPr>
            <a:grpSpLocks/>
          </p:cNvGrpSpPr>
          <p:nvPr/>
        </p:nvGrpSpPr>
        <p:grpSpPr bwMode="auto">
          <a:xfrm>
            <a:off x="387350" y="5181600"/>
            <a:ext cx="1898650" cy="1117600"/>
            <a:chOff x="244" y="3028"/>
            <a:chExt cx="1480" cy="904"/>
          </a:xfrm>
        </p:grpSpPr>
        <p:grpSp>
          <p:nvGrpSpPr>
            <p:cNvPr id="68646" name="Group 182">
              <a:extLst>
                <a:ext uri="{FF2B5EF4-FFF2-40B4-BE49-F238E27FC236}">
                  <a16:creationId xmlns:a16="http://schemas.microsoft.com/office/drawing/2014/main" id="{830246B0-ABA2-6D43-B25B-8CC065FA44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6" y="3028"/>
              <a:ext cx="1448" cy="904"/>
              <a:chOff x="276" y="3028"/>
              <a:chExt cx="1448" cy="904"/>
            </a:xfrm>
          </p:grpSpPr>
          <p:sp>
            <p:nvSpPr>
              <p:cNvPr id="33975" name="Oval 183">
                <a:extLst>
                  <a:ext uri="{FF2B5EF4-FFF2-40B4-BE49-F238E27FC236}">
                    <a16:creationId xmlns:a16="http://schemas.microsoft.com/office/drawing/2014/main" id="{F2DD65AD-07A0-6446-8BC8-7BE637327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" y="3109"/>
                <a:ext cx="1241" cy="69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76" name="Oval 184">
                <a:extLst>
                  <a:ext uri="{FF2B5EF4-FFF2-40B4-BE49-F238E27FC236}">
                    <a16:creationId xmlns:a16="http://schemas.microsoft.com/office/drawing/2014/main" id="{2F13BF5C-8813-0047-B5EC-198C0272C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3109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77" name="Oval 185">
                <a:extLst>
                  <a:ext uri="{FF2B5EF4-FFF2-40B4-BE49-F238E27FC236}">
                    <a16:creationId xmlns:a16="http://schemas.microsoft.com/office/drawing/2014/main" id="{F29A914F-BBF8-A047-87B5-BC79B49A1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3081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78" name="Oval 186">
                <a:extLst>
                  <a:ext uri="{FF2B5EF4-FFF2-40B4-BE49-F238E27FC236}">
                    <a16:creationId xmlns:a16="http://schemas.microsoft.com/office/drawing/2014/main" id="{069701F7-6D0B-3E4F-9CBF-6BF158711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3028"/>
                <a:ext cx="493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79" name="Oval 187">
                <a:extLst>
                  <a:ext uri="{FF2B5EF4-FFF2-40B4-BE49-F238E27FC236}">
                    <a16:creationId xmlns:a16="http://schemas.microsoft.com/office/drawing/2014/main" id="{18F28528-6699-DF46-9BE4-D08685301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3189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0" name="Oval 188">
                <a:extLst>
                  <a:ext uri="{FF2B5EF4-FFF2-40B4-BE49-F238E27FC236}">
                    <a16:creationId xmlns:a16="http://schemas.microsoft.com/office/drawing/2014/main" id="{924E6F46-FCEA-7E4A-A26F-09D061607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" y="3511"/>
                <a:ext cx="493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1" name="Oval 189">
                <a:extLst>
                  <a:ext uri="{FF2B5EF4-FFF2-40B4-BE49-F238E27FC236}">
                    <a16:creationId xmlns:a16="http://schemas.microsoft.com/office/drawing/2014/main" id="{CCD25869-903D-084F-A9B5-3E718E865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215"/>
                <a:ext cx="366" cy="2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2" name="Oval 190">
                <a:extLst>
                  <a:ext uri="{FF2B5EF4-FFF2-40B4-BE49-F238E27FC236}">
                    <a16:creationId xmlns:a16="http://schemas.microsoft.com/office/drawing/2014/main" id="{96AEFFEF-DB36-DE4A-A5D1-9B44FABE7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3325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3" name="Oval 191">
                <a:extLst>
                  <a:ext uri="{FF2B5EF4-FFF2-40B4-BE49-F238E27FC236}">
                    <a16:creationId xmlns:a16="http://schemas.microsoft.com/office/drawing/2014/main" id="{7537B3A7-0055-C240-9FB9-0D90BA962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3536"/>
                <a:ext cx="243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4" name="Oval 192">
                <a:extLst>
                  <a:ext uri="{FF2B5EF4-FFF2-40B4-BE49-F238E27FC236}">
                    <a16:creationId xmlns:a16="http://schemas.microsoft.com/office/drawing/2014/main" id="{79104E13-1174-0846-BF3F-99A372FCD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3644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5" name="Oval 193">
                <a:extLst>
                  <a:ext uri="{FF2B5EF4-FFF2-40B4-BE49-F238E27FC236}">
                    <a16:creationId xmlns:a16="http://schemas.microsoft.com/office/drawing/2014/main" id="{ACFD4BBE-2038-F742-9ADE-587A504C3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" y="3644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68647" name="Group 194">
              <a:extLst>
                <a:ext uri="{FF2B5EF4-FFF2-40B4-BE49-F238E27FC236}">
                  <a16:creationId xmlns:a16="http://schemas.microsoft.com/office/drawing/2014/main" id="{24510D3B-07C2-2448-9A83-8199AC7F7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3028"/>
              <a:ext cx="1448" cy="904"/>
              <a:chOff x="244" y="3028"/>
              <a:chExt cx="1448" cy="904"/>
            </a:xfrm>
          </p:grpSpPr>
          <p:sp>
            <p:nvSpPr>
              <p:cNvPr id="33987" name="Oval 195">
                <a:extLst>
                  <a:ext uri="{FF2B5EF4-FFF2-40B4-BE49-F238E27FC236}">
                    <a16:creationId xmlns:a16="http://schemas.microsoft.com/office/drawing/2014/main" id="{88609A7B-5CC7-534D-B739-3F31620E4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3109"/>
                <a:ext cx="1240" cy="69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8" name="Oval 196">
                <a:extLst>
                  <a:ext uri="{FF2B5EF4-FFF2-40B4-BE49-F238E27FC236}">
                    <a16:creationId xmlns:a16="http://schemas.microsoft.com/office/drawing/2014/main" id="{E6D4D597-FFA1-A14F-BDF4-052607818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3109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89" name="Oval 197">
                <a:extLst>
                  <a:ext uri="{FF2B5EF4-FFF2-40B4-BE49-F238E27FC236}">
                    <a16:creationId xmlns:a16="http://schemas.microsoft.com/office/drawing/2014/main" id="{F33E4A73-3D0E-1B4D-9CEA-B5FD0ACA9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" y="3081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0" name="Oval 198">
                <a:extLst>
                  <a:ext uri="{FF2B5EF4-FFF2-40B4-BE49-F238E27FC236}">
                    <a16:creationId xmlns:a16="http://schemas.microsoft.com/office/drawing/2014/main" id="{4A582CFB-26D8-F145-8F8E-20B46E2DF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" y="3028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1" name="Oval 199">
                <a:extLst>
                  <a:ext uri="{FF2B5EF4-FFF2-40B4-BE49-F238E27FC236}">
                    <a16:creationId xmlns:a16="http://schemas.microsoft.com/office/drawing/2014/main" id="{B6E5C866-3633-5B45-AEC9-F9E140BB6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3189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2" name="Oval 200">
                <a:extLst>
                  <a:ext uri="{FF2B5EF4-FFF2-40B4-BE49-F238E27FC236}">
                    <a16:creationId xmlns:a16="http://schemas.microsoft.com/office/drawing/2014/main" id="{88F1A0EE-1F1E-154E-9AEE-741C27712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3511"/>
                <a:ext cx="493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3" name="Oval 201">
                <a:extLst>
                  <a:ext uri="{FF2B5EF4-FFF2-40B4-BE49-F238E27FC236}">
                    <a16:creationId xmlns:a16="http://schemas.microsoft.com/office/drawing/2014/main" id="{339EED18-49D3-6A44-9259-B2E3D8FE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215"/>
                <a:ext cx="366" cy="2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4" name="Oval 202">
                <a:extLst>
                  <a:ext uri="{FF2B5EF4-FFF2-40B4-BE49-F238E27FC236}">
                    <a16:creationId xmlns:a16="http://schemas.microsoft.com/office/drawing/2014/main" id="{E5CAE472-90B1-DA41-90F1-E59887F48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" y="3325"/>
                <a:ext cx="243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5" name="Oval 203">
                <a:extLst>
                  <a:ext uri="{FF2B5EF4-FFF2-40B4-BE49-F238E27FC236}">
                    <a16:creationId xmlns:a16="http://schemas.microsoft.com/office/drawing/2014/main" id="{5BDE0F60-E51F-1F43-8C4A-92071A7EB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3536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6" name="Oval 204">
                <a:extLst>
                  <a:ext uri="{FF2B5EF4-FFF2-40B4-BE49-F238E27FC236}">
                    <a16:creationId xmlns:a16="http://schemas.microsoft.com/office/drawing/2014/main" id="{824F505F-EFCA-304A-BCD2-0C9BC7B49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644"/>
                <a:ext cx="243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3997" name="Oval 205">
                <a:extLst>
                  <a:ext uri="{FF2B5EF4-FFF2-40B4-BE49-F238E27FC236}">
                    <a16:creationId xmlns:a16="http://schemas.microsoft.com/office/drawing/2014/main" id="{C87F0C36-483D-374A-9504-46523511D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644"/>
                <a:ext cx="368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3999" name="Rectangle 207">
            <a:extLst>
              <a:ext uri="{FF2B5EF4-FFF2-40B4-BE49-F238E27FC236}">
                <a16:creationId xmlns:a16="http://schemas.microsoft.com/office/drawing/2014/main" id="{02073181-4995-DA47-AEB8-979AD65F9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0" y="5246688"/>
            <a:ext cx="1330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6341</a:t>
            </a:r>
          </a:p>
        </p:txBody>
      </p:sp>
      <p:sp>
        <p:nvSpPr>
          <p:cNvPr id="34000" name="Rectangle 208">
            <a:extLst>
              <a:ext uri="{FF2B5EF4-FFF2-40B4-BE49-F238E27FC236}">
                <a16:creationId xmlns:a16="http://schemas.microsoft.com/office/drawing/2014/main" id="{DB163592-E1CC-A747-85B4-D0A01C4A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867400"/>
            <a:ext cx="1876425" cy="39687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</p:txBody>
      </p:sp>
      <p:sp>
        <p:nvSpPr>
          <p:cNvPr id="34001" name="Rectangle 209">
            <a:extLst>
              <a:ext uri="{FF2B5EF4-FFF2-40B4-BE49-F238E27FC236}">
                <a16:creationId xmlns:a16="http://schemas.microsoft.com/office/drawing/2014/main" id="{26CE093F-86D8-9540-A6B3-0658E87BA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562600"/>
            <a:ext cx="1504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AT&amp;T Research</a:t>
            </a:r>
          </a:p>
        </p:txBody>
      </p:sp>
      <p:sp>
        <p:nvSpPr>
          <p:cNvPr id="34002" name="Rectangle 210">
            <a:extLst>
              <a:ext uri="{FF2B5EF4-FFF2-40B4-BE49-F238E27FC236}">
                <a16:creationId xmlns:a16="http://schemas.microsoft.com/office/drawing/2014/main" id="{5C11FAD4-B82E-7042-8D6D-798234635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324600"/>
            <a:ext cx="2068513" cy="33655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Prefix Originated</a:t>
            </a:r>
          </a:p>
        </p:txBody>
      </p:sp>
      <p:sp>
        <p:nvSpPr>
          <p:cNvPr id="34003" name="Rectangle 211">
            <a:extLst>
              <a:ext uri="{FF2B5EF4-FFF2-40B4-BE49-F238E27FC236}">
                <a16:creationId xmlns:a16="http://schemas.microsoft.com/office/drawing/2014/main" id="{2102F934-AF46-3D4F-90B7-CAD5E7711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2895600"/>
            <a:ext cx="17684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12654</a:t>
            </a:r>
          </a:p>
        </p:txBody>
      </p:sp>
      <p:sp>
        <p:nvSpPr>
          <p:cNvPr id="34004" name="Rectangle 212">
            <a:extLst>
              <a:ext uri="{FF2B5EF4-FFF2-40B4-BE49-F238E27FC236}">
                <a16:creationId xmlns:a16="http://schemas.microsoft.com/office/drawing/2014/main" id="{F8DB4528-48CA-E947-8F8C-6AD77347D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3276600"/>
            <a:ext cx="116998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RIPE NCC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RIS project </a:t>
            </a:r>
          </a:p>
        </p:txBody>
      </p:sp>
      <p:sp>
        <p:nvSpPr>
          <p:cNvPr id="34005" name="Rectangle 213">
            <a:extLst>
              <a:ext uri="{FF2B5EF4-FFF2-40B4-BE49-F238E27FC236}">
                <a16:creationId xmlns:a16="http://schemas.microsoft.com/office/drawing/2014/main" id="{EAF3EBE4-7F28-A74E-8BFC-4EBDD8B02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609600"/>
            <a:ext cx="15700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1129</a:t>
            </a:r>
          </a:p>
        </p:txBody>
      </p:sp>
      <p:sp>
        <p:nvSpPr>
          <p:cNvPr id="34006" name="Rectangle 214">
            <a:extLst>
              <a:ext uri="{FF2B5EF4-FFF2-40B4-BE49-F238E27FC236}">
                <a16:creationId xmlns:a16="http://schemas.microsoft.com/office/drawing/2014/main" id="{6748D01D-7DCF-E246-AF2A-9CA69CDE7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1143000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Global Access</a:t>
            </a:r>
          </a:p>
        </p:txBody>
      </p:sp>
      <p:sp>
        <p:nvSpPr>
          <p:cNvPr id="34007" name="Rectangle 215">
            <a:extLst>
              <a:ext uri="{FF2B5EF4-FFF2-40B4-BE49-F238E27FC236}">
                <a16:creationId xmlns:a16="http://schemas.microsoft.com/office/drawing/2014/main" id="{1AF78D6F-1F88-ED4A-A991-BF3788708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352800"/>
            <a:ext cx="1903413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7018 6341</a:t>
            </a:r>
          </a:p>
        </p:txBody>
      </p:sp>
      <p:sp>
        <p:nvSpPr>
          <p:cNvPr id="34008" name="Rectangle 216">
            <a:extLst>
              <a:ext uri="{FF2B5EF4-FFF2-40B4-BE49-F238E27FC236}">
                <a16:creationId xmlns:a16="http://schemas.microsoft.com/office/drawing/2014/main" id="{81C28EEF-C02D-FD4C-9F06-FFD3986A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057400"/>
            <a:ext cx="2346325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1239 7018 6341</a:t>
            </a:r>
          </a:p>
        </p:txBody>
      </p:sp>
      <p:sp>
        <p:nvSpPr>
          <p:cNvPr id="34009" name="Rectangle 217">
            <a:extLst>
              <a:ext uri="{FF2B5EF4-FFF2-40B4-BE49-F238E27FC236}">
                <a16:creationId xmlns:a16="http://schemas.microsoft.com/office/drawing/2014/main" id="{6E5EE6A2-FDCE-404F-BF3E-F271DD171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838200"/>
            <a:ext cx="2789238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1755 1239 7018 6341</a:t>
            </a:r>
          </a:p>
        </p:txBody>
      </p:sp>
      <p:sp>
        <p:nvSpPr>
          <p:cNvPr id="34010" name="Rectangle 218">
            <a:extLst>
              <a:ext uri="{FF2B5EF4-FFF2-40B4-BE49-F238E27FC236}">
                <a16:creationId xmlns:a16="http://schemas.microsoft.com/office/drawing/2014/main" id="{66C237B1-CFE3-D647-86E6-BD1ACE05D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133600"/>
            <a:ext cx="3232150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Path = 1129 1755 1239 7018 6341</a:t>
            </a:r>
          </a:p>
        </p:txBody>
      </p:sp>
      <p:sp>
        <p:nvSpPr>
          <p:cNvPr id="34011" name="AutoShape 219">
            <a:extLst>
              <a:ext uri="{FF2B5EF4-FFF2-40B4-BE49-F238E27FC236}">
                <a16:creationId xmlns:a16="http://schemas.microsoft.com/office/drawing/2014/main" id="{E48DF810-15A0-C348-BD96-5D23D8FD5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16002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2" name="AutoShape 220">
            <a:extLst>
              <a:ext uri="{FF2B5EF4-FFF2-40B4-BE49-F238E27FC236}">
                <a16:creationId xmlns:a16="http://schemas.microsoft.com/office/drawing/2014/main" id="{FC0AEEE0-5DCE-1747-BA8E-4C8D0DBE5A3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153400" y="38862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3" name="AutoShape 221">
            <a:extLst>
              <a:ext uri="{FF2B5EF4-FFF2-40B4-BE49-F238E27FC236}">
                <a16:creationId xmlns:a16="http://schemas.microsoft.com/office/drawing/2014/main" id="{13B185FB-EE26-3941-91F2-C3A929AD60CC}"/>
              </a:ext>
            </a:extLst>
          </p:cNvPr>
          <p:cNvSpPr>
            <a:spLocks noChangeArrowheads="1"/>
          </p:cNvSpPr>
          <p:nvPr/>
        </p:nvSpPr>
        <p:spPr bwMode="auto">
          <a:xfrm rot="17936942" flipV="1">
            <a:off x="2743200" y="33528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4" name="AutoShape 222">
            <a:extLst>
              <a:ext uri="{FF2B5EF4-FFF2-40B4-BE49-F238E27FC236}">
                <a16:creationId xmlns:a16="http://schemas.microsoft.com/office/drawing/2014/main" id="{8C8EF817-CF6B-B44E-AB9B-36093BF67383}"/>
              </a:ext>
            </a:extLst>
          </p:cNvPr>
          <p:cNvSpPr>
            <a:spLocks noChangeArrowheads="1"/>
          </p:cNvSpPr>
          <p:nvPr/>
        </p:nvSpPr>
        <p:spPr bwMode="auto">
          <a:xfrm rot="6518450" flipV="1">
            <a:off x="5703094" y="4317207"/>
            <a:ext cx="304800" cy="1820862"/>
          </a:xfrm>
          <a:prstGeom prst="downArrow">
            <a:avLst>
              <a:gd name="adj1" fmla="val 50000"/>
              <a:gd name="adj2" fmla="val 149349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5" name="AutoShape 223">
            <a:extLst>
              <a:ext uri="{FF2B5EF4-FFF2-40B4-BE49-F238E27FC236}">
                <a16:creationId xmlns:a16="http://schemas.microsoft.com/office/drawing/2014/main" id="{3BE24EF6-FADE-EB4D-9CC4-05DB40759D47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2362200" y="47244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6" name="AutoShape 224">
            <a:extLst>
              <a:ext uri="{FF2B5EF4-FFF2-40B4-BE49-F238E27FC236}">
                <a16:creationId xmlns:a16="http://schemas.microsoft.com/office/drawing/2014/main" id="{6A772740-9818-6843-A7E2-6ECE71317261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2057400" y="22860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4017" name="AutoShape 225">
            <a:extLst>
              <a:ext uri="{FF2B5EF4-FFF2-40B4-BE49-F238E27FC236}">
                <a16:creationId xmlns:a16="http://schemas.microsoft.com/office/drawing/2014/main" id="{80CF2898-1AD7-9347-AC75-D6E96C09AF52}"/>
              </a:ext>
            </a:extLst>
          </p:cNvPr>
          <p:cNvSpPr>
            <a:spLocks noChangeArrowheads="1"/>
          </p:cNvSpPr>
          <p:nvPr/>
        </p:nvSpPr>
        <p:spPr bwMode="auto">
          <a:xfrm rot="4338717" flipV="1">
            <a:off x="5461000" y="522288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855617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Slide Number Placeholder 4">
            <a:extLst>
              <a:ext uri="{FF2B5EF4-FFF2-40B4-BE49-F238E27FC236}">
                <a16:creationId xmlns:a16="http://schemas.microsoft.com/office/drawing/2014/main" id="{5A15B18C-A94B-D941-9AA0-D3E2F0E5F7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786A7C-CAC5-8A4F-AC07-4F2004941036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133125D1-4CB7-AB46-A0B9-F60CC6A38C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09600" y="381000"/>
            <a:ext cx="7772400" cy="8382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b="0">
                <a:ea typeface="宋体" charset="0"/>
                <a:cs typeface="宋体" charset="0"/>
              </a:rPr>
              <a:t>Interdomain Loop Prevention</a:t>
            </a:r>
            <a:endParaRPr lang="en-US" altLang="zh-CN">
              <a:ea typeface="宋体" charset="0"/>
              <a:cs typeface="宋体" charset="0"/>
            </a:endParaRPr>
          </a:p>
        </p:txBody>
      </p:sp>
      <p:sp>
        <p:nvSpPr>
          <p:cNvPr id="35843" name="Rectangle 3">
            <a:extLst>
              <a:ext uri="{FF2B5EF4-FFF2-40B4-BE49-F238E27FC236}">
                <a16:creationId xmlns:a16="http://schemas.microsoft.com/office/drawing/2014/main" id="{C45EB1B0-D3AB-264A-8B7D-67FE4D4B1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048000"/>
            <a:ext cx="3978275" cy="180022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BGP at AS YYY will never accept a route with ASPATH containing YYY. </a:t>
            </a:r>
          </a:p>
        </p:txBody>
      </p:sp>
      <p:grpSp>
        <p:nvGrpSpPr>
          <p:cNvPr id="70660" name="Group 4">
            <a:extLst>
              <a:ext uri="{FF2B5EF4-FFF2-40B4-BE49-F238E27FC236}">
                <a16:creationId xmlns:a16="http://schemas.microsoft.com/office/drawing/2014/main" id="{60EC9172-FA6D-C146-93A1-F5F676715965}"/>
              </a:ext>
            </a:extLst>
          </p:cNvPr>
          <p:cNvGrpSpPr>
            <a:grpSpLocks/>
          </p:cNvGrpSpPr>
          <p:nvPr/>
        </p:nvGrpSpPr>
        <p:grpSpPr bwMode="auto">
          <a:xfrm>
            <a:off x="4730750" y="2139950"/>
            <a:ext cx="2578100" cy="1282700"/>
            <a:chOff x="2980" y="1348"/>
            <a:chExt cx="1624" cy="808"/>
          </a:xfrm>
        </p:grpSpPr>
        <p:grpSp>
          <p:nvGrpSpPr>
            <p:cNvPr id="70692" name="Group 5">
              <a:extLst>
                <a:ext uri="{FF2B5EF4-FFF2-40B4-BE49-F238E27FC236}">
                  <a16:creationId xmlns:a16="http://schemas.microsoft.com/office/drawing/2014/main" id="{3A77D1A7-7E3E-9649-8A62-E47DCB450A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5" y="1348"/>
              <a:ext cx="1589" cy="808"/>
              <a:chOff x="3015" y="1348"/>
              <a:chExt cx="1589" cy="808"/>
            </a:xfrm>
          </p:grpSpPr>
          <p:sp>
            <p:nvSpPr>
              <p:cNvPr id="35846" name="Oval 6">
                <a:extLst>
                  <a:ext uri="{FF2B5EF4-FFF2-40B4-BE49-F238E27FC236}">
                    <a16:creationId xmlns:a16="http://schemas.microsoft.com/office/drawing/2014/main" id="{5155636B-5FFC-5243-8619-D5F32317E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1420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47" name="Oval 7">
                <a:extLst>
                  <a:ext uri="{FF2B5EF4-FFF2-40B4-BE49-F238E27FC236}">
                    <a16:creationId xmlns:a16="http://schemas.microsoft.com/office/drawing/2014/main" id="{DED06951-7112-764B-95A4-C3F434C67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1420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48" name="Oval 8">
                <a:extLst>
                  <a:ext uri="{FF2B5EF4-FFF2-40B4-BE49-F238E27FC236}">
                    <a16:creationId xmlns:a16="http://schemas.microsoft.com/office/drawing/2014/main" id="{342ADDC4-14B9-8543-8FCC-7A2C338E2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139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49" name="Oval 9">
                <a:extLst>
                  <a:ext uri="{FF2B5EF4-FFF2-40B4-BE49-F238E27FC236}">
                    <a16:creationId xmlns:a16="http://schemas.microsoft.com/office/drawing/2014/main" id="{79542C63-EC2C-7541-9265-DCB6D5E4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8" y="134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0" name="Oval 10">
                <a:extLst>
                  <a:ext uri="{FF2B5EF4-FFF2-40B4-BE49-F238E27FC236}">
                    <a16:creationId xmlns:a16="http://schemas.microsoft.com/office/drawing/2014/main" id="{A8171521-18D7-AD47-992B-ABC64F0B5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149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1" name="Oval 11">
                <a:extLst>
                  <a:ext uri="{FF2B5EF4-FFF2-40B4-BE49-F238E27FC236}">
                    <a16:creationId xmlns:a16="http://schemas.microsoft.com/office/drawing/2014/main" id="{B8C057C7-047C-BA4A-B89F-312190737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178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2" name="Oval 12">
                <a:extLst>
                  <a:ext uri="{FF2B5EF4-FFF2-40B4-BE49-F238E27FC236}">
                    <a16:creationId xmlns:a16="http://schemas.microsoft.com/office/drawing/2014/main" id="{0ADB7ABE-0E7B-A946-B331-BC281F6BA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151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3" name="Oval 13">
                <a:extLst>
                  <a:ext uri="{FF2B5EF4-FFF2-40B4-BE49-F238E27FC236}">
                    <a16:creationId xmlns:a16="http://schemas.microsoft.com/office/drawing/2014/main" id="{F0CB9C18-D5FC-EA45-92F9-A023D428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61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4" name="Oval 14">
                <a:extLst>
                  <a:ext uri="{FF2B5EF4-FFF2-40B4-BE49-F238E27FC236}">
                    <a16:creationId xmlns:a16="http://schemas.microsoft.com/office/drawing/2014/main" id="{5C9CA50A-4745-F540-850F-78D1BEDB7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804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5" name="Oval 15">
                <a:extLst>
                  <a:ext uri="{FF2B5EF4-FFF2-40B4-BE49-F238E27FC236}">
                    <a16:creationId xmlns:a16="http://schemas.microsoft.com/office/drawing/2014/main" id="{C1435994-C1C1-5445-A20F-860D3E1E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190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6" name="Oval 16">
                <a:extLst>
                  <a:ext uri="{FF2B5EF4-FFF2-40B4-BE49-F238E27FC236}">
                    <a16:creationId xmlns:a16="http://schemas.microsoft.com/office/drawing/2014/main" id="{061CD5D4-7F08-C641-90AD-7E6E72082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" y="1900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0693" name="Group 17">
              <a:extLst>
                <a:ext uri="{FF2B5EF4-FFF2-40B4-BE49-F238E27FC236}">
                  <a16:creationId xmlns:a16="http://schemas.microsoft.com/office/drawing/2014/main" id="{F58425AC-42C1-834A-81E0-F62E7179E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0" y="1348"/>
              <a:ext cx="1589" cy="808"/>
              <a:chOff x="2980" y="1348"/>
              <a:chExt cx="1589" cy="808"/>
            </a:xfrm>
          </p:grpSpPr>
          <p:sp>
            <p:nvSpPr>
              <p:cNvPr id="35858" name="Oval 18">
                <a:extLst>
                  <a:ext uri="{FF2B5EF4-FFF2-40B4-BE49-F238E27FC236}">
                    <a16:creationId xmlns:a16="http://schemas.microsoft.com/office/drawing/2014/main" id="{72467894-85D7-FF4F-AB8C-5DD53E97C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420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59" name="Oval 19">
                <a:extLst>
                  <a:ext uri="{FF2B5EF4-FFF2-40B4-BE49-F238E27FC236}">
                    <a16:creationId xmlns:a16="http://schemas.microsoft.com/office/drawing/2014/main" id="{F894EE1D-34F6-544C-8C7D-36859319F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420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0" name="Oval 20">
                <a:extLst>
                  <a:ext uri="{FF2B5EF4-FFF2-40B4-BE49-F238E27FC236}">
                    <a16:creationId xmlns:a16="http://schemas.microsoft.com/office/drawing/2014/main" id="{2795B520-6E5C-A246-A4C9-34749B735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139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1" name="Oval 21">
                <a:extLst>
                  <a:ext uri="{FF2B5EF4-FFF2-40B4-BE49-F238E27FC236}">
                    <a16:creationId xmlns:a16="http://schemas.microsoft.com/office/drawing/2014/main" id="{8ADF1118-98EB-A34D-913E-7040C8517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3" y="134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2" name="Oval 22">
                <a:extLst>
                  <a:ext uri="{FF2B5EF4-FFF2-40B4-BE49-F238E27FC236}">
                    <a16:creationId xmlns:a16="http://schemas.microsoft.com/office/drawing/2014/main" id="{FACA46DC-5D52-E54C-8CE3-8CD47886A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149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3" name="Oval 23">
                <a:extLst>
                  <a:ext uri="{FF2B5EF4-FFF2-40B4-BE49-F238E27FC236}">
                    <a16:creationId xmlns:a16="http://schemas.microsoft.com/office/drawing/2014/main" id="{D8760307-1BA4-3F47-B48A-2A0F598FD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78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4" name="Oval 24">
                <a:extLst>
                  <a:ext uri="{FF2B5EF4-FFF2-40B4-BE49-F238E27FC236}">
                    <a16:creationId xmlns:a16="http://schemas.microsoft.com/office/drawing/2014/main" id="{45E1F985-F389-F44A-9837-E8C9250F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51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5" name="Oval 25">
                <a:extLst>
                  <a:ext uri="{FF2B5EF4-FFF2-40B4-BE49-F238E27FC236}">
                    <a16:creationId xmlns:a16="http://schemas.microsoft.com/office/drawing/2014/main" id="{A5CD315E-96B5-B644-B2ED-934B1831C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161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6" name="Oval 26">
                <a:extLst>
                  <a:ext uri="{FF2B5EF4-FFF2-40B4-BE49-F238E27FC236}">
                    <a16:creationId xmlns:a16="http://schemas.microsoft.com/office/drawing/2014/main" id="{0D6D9760-0F98-EE4D-AF0B-046AE62F6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1804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7" name="Oval 27">
                <a:extLst>
                  <a:ext uri="{FF2B5EF4-FFF2-40B4-BE49-F238E27FC236}">
                    <a16:creationId xmlns:a16="http://schemas.microsoft.com/office/drawing/2014/main" id="{644EAE42-207A-F042-8F37-0EB9D78F6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1900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68" name="Oval 28">
                <a:extLst>
                  <a:ext uri="{FF2B5EF4-FFF2-40B4-BE49-F238E27FC236}">
                    <a16:creationId xmlns:a16="http://schemas.microsoft.com/office/drawing/2014/main" id="{7DE9C700-40D1-DD41-9689-95AA0B8BF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9" y="1900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5869" name="Rectangle 29">
            <a:extLst>
              <a:ext uri="{FF2B5EF4-FFF2-40B4-BE49-F238E27FC236}">
                <a16:creationId xmlns:a16="http://schemas.microsoft.com/office/drawing/2014/main" id="{03EC7D71-5271-BE43-85AF-9D19208E5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2300288"/>
            <a:ext cx="1570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7018</a:t>
            </a:r>
          </a:p>
        </p:txBody>
      </p:sp>
      <p:sp>
        <p:nvSpPr>
          <p:cNvPr id="35871" name="Rectangle 31">
            <a:extLst>
              <a:ext uri="{FF2B5EF4-FFF2-40B4-BE49-F238E27FC236}">
                <a16:creationId xmlns:a16="http://schemas.microsoft.com/office/drawing/2014/main" id="{5BB9232B-F100-ED4D-AE3D-B288C1274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114800"/>
            <a:ext cx="2347913" cy="5175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12.22.0.0/16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ASPATH = 1 333 7018 877</a:t>
            </a:r>
          </a:p>
        </p:txBody>
      </p:sp>
      <p:grpSp>
        <p:nvGrpSpPr>
          <p:cNvPr id="70663" name="Group 33">
            <a:extLst>
              <a:ext uri="{FF2B5EF4-FFF2-40B4-BE49-F238E27FC236}">
                <a16:creationId xmlns:a16="http://schemas.microsoft.com/office/drawing/2014/main" id="{049F9499-F4E0-F947-B65B-CFC491DB761B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5029200"/>
            <a:ext cx="2578100" cy="1282700"/>
            <a:chOff x="3220" y="3268"/>
            <a:chExt cx="1624" cy="808"/>
          </a:xfrm>
        </p:grpSpPr>
        <p:grpSp>
          <p:nvGrpSpPr>
            <p:cNvPr id="70668" name="Group 34">
              <a:extLst>
                <a:ext uri="{FF2B5EF4-FFF2-40B4-BE49-F238E27FC236}">
                  <a16:creationId xmlns:a16="http://schemas.microsoft.com/office/drawing/2014/main" id="{371A1C88-A1A5-164A-A831-3FE5610299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5" y="3268"/>
              <a:ext cx="1589" cy="808"/>
              <a:chOff x="3255" y="3268"/>
              <a:chExt cx="1589" cy="808"/>
            </a:xfrm>
          </p:grpSpPr>
          <p:sp>
            <p:nvSpPr>
              <p:cNvPr id="35875" name="Oval 35">
                <a:extLst>
                  <a:ext uri="{FF2B5EF4-FFF2-40B4-BE49-F238E27FC236}">
                    <a16:creationId xmlns:a16="http://schemas.microsoft.com/office/drawing/2014/main" id="{688F941A-2B50-B94A-AAEF-9F133FA09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1" y="3340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76" name="Oval 36">
                <a:extLst>
                  <a:ext uri="{FF2B5EF4-FFF2-40B4-BE49-F238E27FC236}">
                    <a16:creationId xmlns:a16="http://schemas.microsoft.com/office/drawing/2014/main" id="{CB103A77-612D-E94C-95D2-CDE23C64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3340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77" name="Oval 37">
                <a:extLst>
                  <a:ext uri="{FF2B5EF4-FFF2-40B4-BE49-F238E27FC236}">
                    <a16:creationId xmlns:a16="http://schemas.microsoft.com/office/drawing/2014/main" id="{3B9C30E6-8477-4041-B033-76CA95938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331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78" name="Oval 38">
                <a:extLst>
                  <a:ext uri="{FF2B5EF4-FFF2-40B4-BE49-F238E27FC236}">
                    <a16:creationId xmlns:a16="http://schemas.microsoft.com/office/drawing/2014/main" id="{9B56702C-0EDF-954E-B8BD-66F96A704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268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79" name="Oval 39">
                <a:extLst>
                  <a:ext uri="{FF2B5EF4-FFF2-40B4-BE49-F238E27FC236}">
                    <a16:creationId xmlns:a16="http://schemas.microsoft.com/office/drawing/2014/main" id="{303B52B2-4A34-EB42-8FDD-A3D2E22F3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" y="3412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0" name="Oval 40">
                <a:extLst>
                  <a:ext uri="{FF2B5EF4-FFF2-40B4-BE49-F238E27FC236}">
                    <a16:creationId xmlns:a16="http://schemas.microsoft.com/office/drawing/2014/main" id="{21974F63-7FDC-154A-AA4E-A09737631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3700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1" name="Oval 41">
                <a:extLst>
                  <a:ext uri="{FF2B5EF4-FFF2-40B4-BE49-F238E27FC236}">
                    <a16:creationId xmlns:a16="http://schemas.microsoft.com/office/drawing/2014/main" id="{91F493EA-D40E-A541-9917-BAB9F785A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343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2" name="Oval 42">
                <a:extLst>
                  <a:ext uri="{FF2B5EF4-FFF2-40B4-BE49-F238E27FC236}">
                    <a16:creationId xmlns:a16="http://schemas.microsoft.com/office/drawing/2014/main" id="{47C69A7E-E03A-7940-A116-9BEFF9654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" y="353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3" name="Oval 43">
                <a:extLst>
                  <a:ext uri="{FF2B5EF4-FFF2-40B4-BE49-F238E27FC236}">
                    <a16:creationId xmlns:a16="http://schemas.microsoft.com/office/drawing/2014/main" id="{E4E3A4D1-32BD-074B-9886-5AA2AEC87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3724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4" name="Oval 44">
                <a:extLst>
                  <a:ext uri="{FF2B5EF4-FFF2-40B4-BE49-F238E27FC236}">
                    <a16:creationId xmlns:a16="http://schemas.microsoft.com/office/drawing/2014/main" id="{EB518B7A-1C5D-D544-A80B-8619B71CF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382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5" name="Oval 45">
                <a:extLst>
                  <a:ext uri="{FF2B5EF4-FFF2-40B4-BE49-F238E27FC236}">
                    <a16:creationId xmlns:a16="http://schemas.microsoft.com/office/drawing/2014/main" id="{38AB8F2C-B42C-E246-87CB-CBF442DEF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3820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0669" name="Group 46">
              <a:extLst>
                <a:ext uri="{FF2B5EF4-FFF2-40B4-BE49-F238E27FC236}">
                  <a16:creationId xmlns:a16="http://schemas.microsoft.com/office/drawing/2014/main" id="{90895DDE-16A4-DD4A-90B9-552E6E33A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0" y="3268"/>
              <a:ext cx="1589" cy="808"/>
              <a:chOff x="3220" y="3268"/>
              <a:chExt cx="1589" cy="808"/>
            </a:xfrm>
          </p:grpSpPr>
          <p:sp>
            <p:nvSpPr>
              <p:cNvPr id="35887" name="Oval 47">
                <a:extLst>
                  <a:ext uri="{FF2B5EF4-FFF2-40B4-BE49-F238E27FC236}">
                    <a16:creationId xmlns:a16="http://schemas.microsoft.com/office/drawing/2014/main" id="{DCE025C1-B071-744F-9C71-B25A40C61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3340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8" name="Oval 48">
                <a:extLst>
                  <a:ext uri="{FF2B5EF4-FFF2-40B4-BE49-F238E27FC236}">
                    <a16:creationId xmlns:a16="http://schemas.microsoft.com/office/drawing/2014/main" id="{87899F7F-C116-994A-8163-B17E6D981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340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89" name="Oval 49">
                <a:extLst>
                  <a:ext uri="{FF2B5EF4-FFF2-40B4-BE49-F238E27FC236}">
                    <a16:creationId xmlns:a16="http://schemas.microsoft.com/office/drawing/2014/main" id="{05B0A3DB-4C35-2A42-8EF4-17B08559E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3316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0" name="Oval 50">
                <a:extLst>
                  <a:ext uri="{FF2B5EF4-FFF2-40B4-BE49-F238E27FC236}">
                    <a16:creationId xmlns:a16="http://schemas.microsoft.com/office/drawing/2014/main" id="{BD910DA0-EC31-0646-9009-FE1682114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3268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1" name="Oval 51">
                <a:extLst>
                  <a:ext uri="{FF2B5EF4-FFF2-40B4-BE49-F238E27FC236}">
                    <a16:creationId xmlns:a16="http://schemas.microsoft.com/office/drawing/2014/main" id="{E36C50A1-B7F2-DA4B-9E5E-A14245C10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" y="3412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2" name="Oval 52">
                <a:extLst>
                  <a:ext uri="{FF2B5EF4-FFF2-40B4-BE49-F238E27FC236}">
                    <a16:creationId xmlns:a16="http://schemas.microsoft.com/office/drawing/2014/main" id="{D5562C14-8621-9645-B216-197273C2B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370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3" name="Oval 53">
                <a:extLst>
                  <a:ext uri="{FF2B5EF4-FFF2-40B4-BE49-F238E27FC236}">
                    <a16:creationId xmlns:a16="http://schemas.microsoft.com/office/drawing/2014/main" id="{BF70D3DE-2407-4846-A716-60D07A7E6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343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4" name="Oval 54">
                <a:extLst>
                  <a:ext uri="{FF2B5EF4-FFF2-40B4-BE49-F238E27FC236}">
                    <a16:creationId xmlns:a16="http://schemas.microsoft.com/office/drawing/2014/main" id="{0570CAEB-68F7-834A-9892-78D2A0B7D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53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5" name="Oval 55">
                <a:extLst>
                  <a:ext uri="{FF2B5EF4-FFF2-40B4-BE49-F238E27FC236}">
                    <a16:creationId xmlns:a16="http://schemas.microsoft.com/office/drawing/2014/main" id="{4307D147-B00E-AD47-A3B7-57CDF22B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724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6" name="Oval 56">
                <a:extLst>
                  <a:ext uri="{FF2B5EF4-FFF2-40B4-BE49-F238E27FC236}">
                    <a16:creationId xmlns:a16="http://schemas.microsoft.com/office/drawing/2014/main" id="{BC2C2468-F2E9-D746-8679-6366D5132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" y="3820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897" name="Oval 57">
                <a:extLst>
                  <a:ext uri="{FF2B5EF4-FFF2-40B4-BE49-F238E27FC236}">
                    <a16:creationId xmlns:a16="http://schemas.microsoft.com/office/drawing/2014/main" id="{AD3FFC42-E856-3344-8675-9C65113D3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3820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5901" name="Rectangle 61">
            <a:extLst>
              <a:ext uri="{FF2B5EF4-FFF2-40B4-BE49-F238E27FC236}">
                <a16:creationId xmlns:a16="http://schemas.microsoft.com/office/drawing/2014/main" id="{BE093B23-A569-664D-8C98-D1C4CE43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276600"/>
            <a:ext cx="1873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Don’t Accept!</a:t>
            </a:r>
          </a:p>
        </p:txBody>
      </p:sp>
      <p:pic>
        <p:nvPicPr>
          <p:cNvPr id="35902" name="Picture 62">
            <a:extLst>
              <a:ext uri="{FF2B5EF4-FFF2-40B4-BE49-F238E27FC236}">
                <a16:creationId xmlns:a16="http://schemas.microsoft.com/office/drawing/2014/main" id="{CF1F6FF8-0635-0449-884C-E2CA99730DB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124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903" name="AutoShape 63">
            <a:extLst>
              <a:ext uri="{FF2B5EF4-FFF2-40B4-BE49-F238E27FC236}">
                <a16:creationId xmlns:a16="http://schemas.microsoft.com/office/drawing/2014/main" id="{CF9696A3-7254-8147-A446-76939704E49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867400" y="3505200"/>
            <a:ext cx="304800" cy="1676400"/>
          </a:xfrm>
          <a:prstGeom prst="downArrow">
            <a:avLst>
              <a:gd name="adj1" fmla="val 50000"/>
              <a:gd name="adj2" fmla="val 1375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5904" name="Rectangle 64">
            <a:extLst>
              <a:ext uri="{FF2B5EF4-FFF2-40B4-BE49-F238E27FC236}">
                <a16:creationId xmlns:a16="http://schemas.microsoft.com/office/drawing/2014/main" id="{37282A70-E68C-9D45-A8CD-63C1E3849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334000"/>
            <a:ext cx="9747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</a:t>
            </a:r>
          </a:p>
        </p:txBody>
      </p:sp>
    </p:spTree>
    <p:extLst>
      <p:ext uri="{BB962C8B-B14F-4D97-AF65-F5344CB8AC3E}">
        <p14:creationId xmlns:p14="http://schemas.microsoft.com/office/powerpoint/2010/main" val="123575494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Slide Number Placeholder 4">
            <a:extLst>
              <a:ext uri="{FF2B5EF4-FFF2-40B4-BE49-F238E27FC236}">
                <a16:creationId xmlns:a16="http://schemas.microsoft.com/office/drawing/2014/main" id="{9CD46FB8-7337-3E49-B7AE-29AD357821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7A03B0-B516-7146-A7E0-B7AC4130A8D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2343" name="Line 103">
            <a:extLst>
              <a:ext uri="{FF2B5EF4-FFF2-40B4-BE49-F238E27FC236}">
                <a16:creationId xmlns:a16="http://schemas.microsoft.com/office/drawing/2014/main" id="{7DDDA569-25BB-F947-99DA-C57E05751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4400" y="3352800"/>
            <a:ext cx="7543800" cy="0"/>
          </a:xfrm>
          <a:prstGeom prst="line">
            <a:avLst/>
          </a:prstGeom>
          <a:noFill/>
          <a:ln w="57150" cmpd="thinThick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2242" name="Rectangle 2">
            <a:extLst>
              <a:ext uri="{FF2B5EF4-FFF2-40B4-BE49-F238E27FC236}">
                <a16:creationId xmlns:a16="http://schemas.microsoft.com/office/drawing/2014/main" id="{C66373F1-EEEB-2B4D-B68A-52171E69A1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3058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Traffic Often Follows ASPATH</a:t>
            </a:r>
          </a:p>
        </p:txBody>
      </p:sp>
      <p:grpSp>
        <p:nvGrpSpPr>
          <p:cNvPr id="72708" name="Group 3">
            <a:extLst>
              <a:ext uri="{FF2B5EF4-FFF2-40B4-BE49-F238E27FC236}">
                <a16:creationId xmlns:a16="http://schemas.microsoft.com/office/drawing/2014/main" id="{762B62D6-61A4-CC4F-8FA0-D18F2D6A219B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2895600"/>
            <a:ext cx="1524000" cy="825500"/>
            <a:chOff x="4131" y="1588"/>
            <a:chExt cx="1624" cy="808"/>
          </a:xfrm>
        </p:grpSpPr>
        <p:grpSp>
          <p:nvGrpSpPr>
            <p:cNvPr id="72793" name="Group 4">
              <a:extLst>
                <a:ext uri="{FF2B5EF4-FFF2-40B4-BE49-F238E27FC236}">
                  <a16:creationId xmlns:a16="http://schemas.microsoft.com/office/drawing/2014/main" id="{680E725B-264E-994B-9173-CB7129968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2245" name="Oval 5">
                <a:extLst>
                  <a:ext uri="{FF2B5EF4-FFF2-40B4-BE49-F238E27FC236}">
                    <a16:creationId xmlns:a16="http://schemas.microsoft.com/office/drawing/2014/main" id="{931259C2-4B7F-764C-87F3-6E07A777F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46" name="Oval 6">
                <a:extLst>
                  <a:ext uri="{FF2B5EF4-FFF2-40B4-BE49-F238E27FC236}">
                    <a16:creationId xmlns:a16="http://schemas.microsoft.com/office/drawing/2014/main" id="{F48088A9-1C96-324B-A70B-661E781FE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47" name="Oval 7">
                <a:extLst>
                  <a:ext uri="{FF2B5EF4-FFF2-40B4-BE49-F238E27FC236}">
                    <a16:creationId xmlns:a16="http://schemas.microsoft.com/office/drawing/2014/main" id="{25A6024C-DB05-0C4E-897F-9ED7AB6ED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48" name="Oval 8">
                <a:extLst>
                  <a:ext uri="{FF2B5EF4-FFF2-40B4-BE49-F238E27FC236}">
                    <a16:creationId xmlns:a16="http://schemas.microsoft.com/office/drawing/2014/main" id="{34A9B45C-54B3-7041-9F28-712C41987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49" name="Oval 9">
                <a:extLst>
                  <a:ext uri="{FF2B5EF4-FFF2-40B4-BE49-F238E27FC236}">
                    <a16:creationId xmlns:a16="http://schemas.microsoft.com/office/drawing/2014/main" id="{A21235B3-3DBD-844A-A0FC-027AD00BB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0" name="Oval 10">
                <a:extLst>
                  <a:ext uri="{FF2B5EF4-FFF2-40B4-BE49-F238E27FC236}">
                    <a16:creationId xmlns:a16="http://schemas.microsoft.com/office/drawing/2014/main" id="{36F4FF3C-39A4-B345-A6BA-941F91990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1" name="Oval 11">
                <a:extLst>
                  <a:ext uri="{FF2B5EF4-FFF2-40B4-BE49-F238E27FC236}">
                    <a16:creationId xmlns:a16="http://schemas.microsoft.com/office/drawing/2014/main" id="{24592F77-2AF8-2147-A921-0A54CC248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2" name="Oval 12">
                <a:extLst>
                  <a:ext uri="{FF2B5EF4-FFF2-40B4-BE49-F238E27FC236}">
                    <a16:creationId xmlns:a16="http://schemas.microsoft.com/office/drawing/2014/main" id="{E8F8A876-ED65-C04B-B69C-589E55D0F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3" name="Oval 13">
                <a:extLst>
                  <a:ext uri="{FF2B5EF4-FFF2-40B4-BE49-F238E27FC236}">
                    <a16:creationId xmlns:a16="http://schemas.microsoft.com/office/drawing/2014/main" id="{5FC9EA2C-6B7F-D04A-8988-AB04CD060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4" name="Oval 14">
                <a:extLst>
                  <a:ext uri="{FF2B5EF4-FFF2-40B4-BE49-F238E27FC236}">
                    <a16:creationId xmlns:a16="http://schemas.microsoft.com/office/drawing/2014/main" id="{D5F1CBB9-49AA-E94C-AEA6-8B92510DA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5" name="Oval 15">
                <a:extLst>
                  <a:ext uri="{FF2B5EF4-FFF2-40B4-BE49-F238E27FC236}">
                    <a16:creationId xmlns:a16="http://schemas.microsoft.com/office/drawing/2014/main" id="{1C9C4DFA-928B-EF44-9B82-9B0028831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2794" name="Group 16">
              <a:extLst>
                <a:ext uri="{FF2B5EF4-FFF2-40B4-BE49-F238E27FC236}">
                  <a16:creationId xmlns:a16="http://schemas.microsoft.com/office/drawing/2014/main" id="{DD059676-E87E-F541-930E-E7B0CF0C8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2257" name="Oval 17">
                <a:extLst>
                  <a:ext uri="{FF2B5EF4-FFF2-40B4-BE49-F238E27FC236}">
                    <a16:creationId xmlns:a16="http://schemas.microsoft.com/office/drawing/2014/main" id="{A64E3D47-EE1D-644D-A155-4A180F745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8" name="Oval 18">
                <a:extLst>
                  <a:ext uri="{FF2B5EF4-FFF2-40B4-BE49-F238E27FC236}">
                    <a16:creationId xmlns:a16="http://schemas.microsoft.com/office/drawing/2014/main" id="{227A6D8F-4531-DF40-A936-3A1780C9A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59" name="Oval 19">
                <a:extLst>
                  <a:ext uri="{FF2B5EF4-FFF2-40B4-BE49-F238E27FC236}">
                    <a16:creationId xmlns:a16="http://schemas.microsoft.com/office/drawing/2014/main" id="{EC52732B-7A15-1049-8233-E2765DA61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0" name="Oval 20">
                <a:extLst>
                  <a:ext uri="{FF2B5EF4-FFF2-40B4-BE49-F238E27FC236}">
                    <a16:creationId xmlns:a16="http://schemas.microsoft.com/office/drawing/2014/main" id="{C5EA43F7-D909-6449-BAB1-899ADE135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1" name="Oval 21">
                <a:extLst>
                  <a:ext uri="{FF2B5EF4-FFF2-40B4-BE49-F238E27FC236}">
                    <a16:creationId xmlns:a16="http://schemas.microsoft.com/office/drawing/2014/main" id="{B1B015F8-B5ED-5E45-9A1C-DFD28FBE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2" name="Oval 22">
                <a:extLst>
                  <a:ext uri="{FF2B5EF4-FFF2-40B4-BE49-F238E27FC236}">
                    <a16:creationId xmlns:a16="http://schemas.microsoft.com/office/drawing/2014/main" id="{BC9943CB-9004-C449-A81E-D6619DF3C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3" name="Oval 23">
                <a:extLst>
                  <a:ext uri="{FF2B5EF4-FFF2-40B4-BE49-F238E27FC236}">
                    <a16:creationId xmlns:a16="http://schemas.microsoft.com/office/drawing/2014/main" id="{87D41C84-2525-9E4A-B250-69506A88E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4" name="Oval 24">
                <a:extLst>
                  <a:ext uri="{FF2B5EF4-FFF2-40B4-BE49-F238E27FC236}">
                    <a16:creationId xmlns:a16="http://schemas.microsoft.com/office/drawing/2014/main" id="{710A4DF9-AF58-4A4C-B877-CB0875A3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5" name="Oval 25">
                <a:extLst>
                  <a:ext uri="{FF2B5EF4-FFF2-40B4-BE49-F238E27FC236}">
                    <a16:creationId xmlns:a16="http://schemas.microsoft.com/office/drawing/2014/main" id="{76FAD037-25EB-EB42-A2C1-F2A0FAF19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6" name="Oval 26">
                <a:extLst>
                  <a:ext uri="{FF2B5EF4-FFF2-40B4-BE49-F238E27FC236}">
                    <a16:creationId xmlns:a16="http://schemas.microsoft.com/office/drawing/2014/main" id="{9AF8789F-6C8C-1044-8CD4-A379CEE8E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67" name="Oval 27">
                <a:extLst>
                  <a:ext uri="{FF2B5EF4-FFF2-40B4-BE49-F238E27FC236}">
                    <a16:creationId xmlns:a16="http://schemas.microsoft.com/office/drawing/2014/main" id="{AF8CF455-E91B-A743-A326-2FB754178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2709" name="Group 28">
            <a:extLst>
              <a:ext uri="{FF2B5EF4-FFF2-40B4-BE49-F238E27FC236}">
                <a16:creationId xmlns:a16="http://schemas.microsoft.com/office/drawing/2014/main" id="{F1755EB0-8E30-BD44-BE80-A35C255CF753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895600"/>
            <a:ext cx="1524000" cy="825500"/>
            <a:chOff x="4131" y="1588"/>
            <a:chExt cx="1624" cy="808"/>
          </a:xfrm>
        </p:grpSpPr>
        <p:grpSp>
          <p:nvGrpSpPr>
            <p:cNvPr id="72769" name="Group 29">
              <a:extLst>
                <a:ext uri="{FF2B5EF4-FFF2-40B4-BE49-F238E27FC236}">
                  <a16:creationId xmlns:a16="http://schemas.microsoft.com/office/drawing/2014/main" id="{868E7EF6-D41A-F143-82C6-A3C0BC53DC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2270" name="Oval 30">
                <a:extLst>
                  <a:ext uri="{FF2B5EF4-FFF2-40B4-BE49-F238E27FC236}">
                    <a16:creationId xmlns:a16="http://schemas.microsoft.com/office/drawing/2014/main" id="{6CC34066-6871-AF46-908B-23AAACC3C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1" name="Oval 31">
                <a:extLst>
                  <a:ext uri="{FF2B5EF4-FFF2-40B4-BE49-F238E27FC236}">
                    <a16:creationId xmlns:a16="http://schemas.microsoft.com/office/drawing/2014/main" id="{D4F995A9-A048-304A-8E73-3B911CBD4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2" name="Oval 32">
                <a:extLst>
                  <a:ext uri="{FF2B5EF4-FFF2-40B4-BE49-F238E27FC236}">
                    <a16:creationId xmlns:a16="http://schemas.microsoft.com/office/drawing/2014/main" id="{F7E74FDB-4336-B24F-8AFA-621B13F0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3" name="Oval 33">
                <a:extLst>
                  <a:ext uri="{FF2B5EF4-FFF2-40B4-BE49-F238E27FC236}">
                    <a16:creationId xmlns:a16="http://schemas.microsoft.com/office/drawing/2014/main" id="{847FD573-951E-C449-9E6E-95909FCD8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4" name="Oval 34">
                <a:extLst>
                  <a:ext uri="{FF2B5EF4-FFF2-40B4-BE49-F238E27FC236}">
                    <a16:creationId xmlns:a16="http://schemas.microsoft.com/office/drawing/2014/main" id="{0380B3A1-8B5D-BB44-931B-8A31082C9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5" name="Oval 35">
                <a:extLst>
                  <a:ext uri="{FF2B5EF4-FFF2-40B4-BE49-F238E27FC236}">
                    <a16:creationId xmlns:a16="http://schemas.microsoft.com/office/drawing/2014/main" id="{14793BE5-E494-6D41-B226-75C46A6DF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6" name="Oval 36">
                <a:extLst>
                  <a:ext uri="{FF2B5EF4-FFF2-40B4-BE49-F238E27FC236}">
                    <a16:creationId xmlns:a16="http://schemas.microsoft.com/office/drawing/2014/main" id="{ED5F5D24-ED0B-CE41-9278-30D8D40B9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7" name="Oval 37">
                <a:extLst>
                  <a:ext uri="{FF2B5EF4-FFF2-40B4-BE49-F238E27FC236}">
                    <a16:creationId xmlns:a16="http://schemas.microsoft.com/office/drawing/2014/main" id="{46FCCBC0-D1E5-2345-A03E-4BF677B2B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8" name="Oval 38">
                <a:extLst>
                  <a:ext uri="{FF2B5EF4-FFF2-40B4-BE49-F238E27FC236}">
                    <a16:creationId xmlns:a16="http://schemas.microsoft.com/office/drawing/2014/main" id="{D70B7FC1-0C3F-9A4E-82C7-40AAB601C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79" name="Oval 39">
                <a:extLst>
                  <a:ext uri="{FF2B5EF4-FFF2-40B4-BE49-F238E27FC236}">
                    <a16:creationId xmlns:a16="http://schemas.microsoft.com/office/drawing/2014/main" id="{15823903-0E68-4647-BBCA-CB185653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0" name="Oval 40">
                <a:extLst>
                  <a:ext uri="{FF2B5EF4-FFF2-40B4-BE49-F238E27FC236}">
                    <a16:creationId xmlns:a16="http://schemas.microsoft.com/office/drawing/2014/main" id="{459148F1-C412-3149-AFB4-B65EA2BA4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2770" name="Group 41">
              <a:extLst>
                <a:ext uri="{FF2B5EF4-FFF2-40B4-BE49-F238E27FC236}">
                  <a16:creationId xmlns:a16="http://schemas.microsoft.com/office/drawing/2014/main" id="{96767EE1-4D34-B44F-A6FD-7C0C19F16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2282" name="Oval 42">
                <a:extLst>
                  <a:ext uri="{FF2B5EF4-FFF2-40B4-BE49-F238E27FC236}">
                    <a16:creationId xmlns:a16="http://schemas.microsoft.com/office/drawing/2014/main" id="{E832ACEA-2FA5-6C41-9488-FB4AE1CCE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3" name="Oval 43">
                <a:extLst>
                  <a:ext uri="{FF2B5EF4-FFF2-40B4-BE49-F238E27FC236}">
                    <a16:creationId xmlns:a16="http://schemas.microsoft.com/office/drawing/2014/main" id="{EBEA05AB-0CF5-0F4C-B271-B202BD85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4" name="Oval 44">
                <a:extLst>
                  <a:ext uri="{FF2B5EF4-FFF2-40B4-BE49-F238E27FC236}">
                    <a16:creationId xmlns:a16="http://schemas.microsoft.com/office/drawing/2014/main" id="{96BE9763-DAB0-2344-A88D-9C6C0C135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5" name="Oval 45">
                <a:extLst>
                  <a:ext uri="{FF2B5EF4-FFF2-40B4-BE49-F238E27FC236}">
                    <a16:creationId xmlns:a16="http://schemas.microsoft.com/office/drawing/2014/main" id="{8D12431A-5A6E-FD47-BFFB-9CE97371D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6" name="Oval 46">
                <a:extLst>
                  <a:ext uri="{FF2B5EF4-FFF2-40B4-BE49-F238E27FC236}">
                    <a16:creationId xmlns:a16="http://schemas.microsoft.com/office/drawing/2014/main" id="{BBEA80A6-430A-B74B-AD4F-AEDBDCD76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7" name="Oval 47">
                <a:extLst>
                  <a:ext uri="{FF2B5EF4-FFF2-40B4-BE49-F238E27FC236}">
                    <a16:creationId xmlns:a16="http://schemas.microsoft.com/office/drawing/2014/main" id="{8C8BC6CC-60AB-4643-B4FF-B39282508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8" name="Oval 48">
                <a:extLst>
                  <a:ext uri="{FF2B5EF4-FFF2-40B4-BE49-F238E27FC236}">
                    <a16:creationId xmlns:a16="http://schemas.microsoft.com/office/drawing/2014/main" id="{9345594F-BBCE-CF4A-930A-82FF50583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89" name="Oval 49">
                <a:extLst>
                  <a:ext uri="{FF2B5EF4-FFF2-40B4-BE49-F238E27FC236}">
                    <a16:creationId xmlns:a16="http://schemas.microsoft.com/office/drawing/2014/main" id="{5D25F85D-8B4C-CA42-A419-A3FB434D3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0" name="Oval 50">
                <a:extLst>
                  <a:ext uri="{FF2B5EF4-FFF2-40B4-BE49-F238E27FC236}">
                    <a16:creationId xmlns:a16="http://schemas.microsoft.com/office/drawing/2014/main" id="{79E1D2D7-EE6E-1B44-83F4-B41EDD84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1" name="Oval 51">
                <a:extLst>
                  <a:ext uri="{FF2B5EF4-FFF2-40B4-BE49-F238E27FC236}">
                    <a16:creationId xmlns:a16="http://schemas.microsoft.com/office/drawing/2014/main" id="{8C483ED3-D01F-A943-BD21-0957EC697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2" name="Oval 52">
                <a:extLst>
                  <a:ext uri="{FF2B5EF4-FFF2-40B4-BE49-F238E27FC236}">
                    <a16:creationId xmlns:a16="http://schemas.microsoft.com/office/drawing/2014/main" id="{1032661F-0FE3-3246-BAE1-E768013DD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2710" name="Group 53">
            <a:extLst>
              <a:ext uri="{FF2B5EF4-FFF2-40B4-BE49-F238E27FC236}">
                <a16:creationId xmlns:a16="http://schemas.microsoft.com/office/drawing/2014/main" id="{DF695B04-2FE5-704F-A26A-5ED652877065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895600"/>
            <a:ext cx="1524000" cy="825500"/>
            <a:chOff x="4131" y="1588"/>
            <a:chExt cx="1624" cy="808"/>
          </a:xfrm>
        </p:grpSpPr>
        <p:grpSp>
          <p:nvGrpSpPr>
            <p:cNvPr id="72745" name="Group 54">
              <a:extLst>
                <a:ext uri="{FF2B5EF4-FFF2-40B4-BE49-F238E27FC236}">
                  <a16:creationId xmlns:a16="http://schemas.microsoft.com/office/drawing/2014/main" id="{8F1B99D5-4B58-DA45-8D16-36390F80B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2295" name="Oval 55">
                <a:extLst>
                  <a:ext uri="{FF2B5EF4-FFF2-40B4-BE49-F238E27FC236}">
                    <a16:creationId xmlns:a16="http://schemas.microsoft.com/office/drawing/2014/main" id="{5BCC1DB7-15FA-E348-A5D0-6377B2E64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6" name="Oval 56">
                <a:extLst>
                  <a:ext uri="{FF2B5EF4-FFF2-40B4-BE49-F238E27FC236}">
                    <a16:creationId xmlns:a16="http://schemas.microsoft.com/office/drawing/2014/main" id="{FA2F4B07-7F1C-2743-B7DA-349890DC6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7" name="Oval 57">
                <a:extLst>
                  <a:ext uri="{FF2B5EF4-FFF2-40B4-BE49-F238E27FC236}">
                    <a16:creationId xmlns:a16="http://schemas.microsoft.com/office/drawing/2014/main" id="{10AF1AEA-2A74-4049-A229-5CBA6FD9F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8" name="Oval 58">
                <a:extLst>
                  <a:ext uri="{FF2B5EF4-FFF2-40B4-BE49-F238E27FC236}">
                    <a16:creationId xmlns:a16="http://schemas.microsoft.com/office/drawing/2014/main" id="{C027833A-3693-7640-9B3C-33010007A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299" name="Oval 59">
                <a:extLst>
                  <a:ext uri="{FF2B5EF4-FFF2-40B4-BE49-F238E27FC236}">
                    <a16:creationId xmlns:a16="http://schemas.microsoft.com/office/drawing/2014/main" id="{404D542F-2A8E-B54C-A6FD-4B957745E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0" name="Oval 60">
                <a:extLst>
                  <a:ext uri="{FF2B5EF4-FFF2-40B4-BE49-F238E27FC236}">
                    <a16:creationId xmlns:a16="http://schemas.microsoft.com/office/drawing/2014/main" id="{117EBCB4-9E68-8A41-8574-E29A712D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1" name="Oval 61">
                <a:extLst>
                  <a:ext uri="{FF2B5EF4-FFF2-40B4-BE49-F238E27FC236}">
                    <a16:creationId xmlns:a16="http://schemas.microsoft.com/office/drawing/2014/main" id="{E977D130-6CFB-F64F-84B0-B7AA065A9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2" name="Oval 62">
                <a:extLst>
                  <a:ext uri="{FF2B5EF4-FFF2-40B4-BE49-F238E27FC236}">
                    <a16:creationId xmlns:a16="http://schemas.microsoft.com/office/drawing/2014/main" id="{82312485-93AA-2F45-8A8A-827B26357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3" name="Oval 63">
                <a:extLst>
                  <a:ext uri="{FF2B5EF4-FFF2-40B4-BE49-F238E27FC236}">
                    <a16:creationId xmlns:a16="http://schemas.microsoft.com/office/drawing/2014/main" id="{94C5E958-5C8F-3648-B1F3-5E737DB42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4" name="Oval 64">
                <a:extLst>
                  <a:ext uri="{FF2B5EF4-FFF2-40B4-BE49-F238E27FC236}">
                    <a16:creationId xmlns:a16="http://schemas.microsoft.com/office/drawing/2014/main" id="{22A5B3B2-B1A6-1F4B-8D60-7022D6053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5" name="Oval 65">
                <a:extLst>
                  <a:ext uri="{FF2B5EF4-FFF2-40B4-BE49-F238E27FC236}">
                    <a16:creationId xmlns:a16="http://schemas.microsoft.com/office/drawing/2014/main" id="{903A36DE-E23A-EF4C-9FA4-7E27767D7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2746" name="Group 66">
              <a:extLst>
                <a:ext uri="{FF2B5EF4-FFF2-40B4-BE49-F238E27FC236}">
                  <a16:creationId xmlns:a16="http://schemas.microsoft.com/office/drawing/2014/main" id="{DA0D51B5-985B-6C40-B338-0D7944D6C4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2307" name="Oval 67">
                <a:extLst>
                  <a:ext uri="{FF2B5EF4-FFF2-40B4-BE49-F238E27FC236}">
                    <a16:creationId xmlns:a16="http://schemas.microsoft.com/office/drawing/2014/main" id="{88F23FC3-0D25-5D42-9CCA-2C671D973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8" name="Oval 68">
                <a:extLst>
                  <a:ext uri="{FF2B5EF4-FFF2-40B4-BE49-F238E27FC236}">
                    <a16:creationId xmlns:a16="http://schemas.microsoft.com/office/drawing/2014/main" id="{FDB36977-A1E1-8C4E-A992-7BB82093C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09" name="Oval 69">
                <a:extLst>
                  <a:ext uri="{FF2B5EF4-FFF2-40B4-BE49-F238E27FC236}">
                    <a16:creationId xmlns:a16="http://schemas.microsoft.com/office/drawing/2014/main" id="{7CC68735-18B7-6847-986A-4A40F1BD9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0" name="Oval 70">
                <a:extLst>
                  <a:ext uri="{FF2B5EF4-FFF2-40B4-BE49-F238E27FC236}">
                    <a16:creationId xmlns:a16="http://schemas.microsoft.com/office/drawing/2014/main" id="{FC722D1F-D0D8-8345-86F2-52C5ED33C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1" name="Oval 71">
                <a:extLst>
                  <a:ext uri="{FF2B5EF4-FFF2-40B4-BE49-F238E27FC236}">
                    <a16:creationId xmlns:a16="http://schemas.microsoft.com/office/drawing/2014/main" id="{146B0F20-72F9-A844-9AC2-B4A0DDB7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2" name="Oval 72">
                <a:extLst>
                  <a:ext uri="{FF2B5EF4-FFF2-40B4-BE49-F238E27FC236}">
                    <a16:creationId xmlns:a16="http://schemas.microsoft.com/office/drawing/2014/main" id="{ACBEA12C-98F9-BE4E-9117-B8B17BF1E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3" name="Oval 73">
                <a:extLst>
                  <a:ext uri="{FF2B5EF4-FFF2-40B4-BE49-F238E27FC236}">
                    <a16:creationId xmlns:a16="http://schemas.microsoft.com/office/drawing/2014/main" id="{90627AAF-A9F7-844D-AD45-A6492D484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4" name="Oval 74">
                <a:extLst>
                  <a:ext uri="{FF2B5EF4-FFF2-40B4-BE49-F238E27FC236}">
                    <a16:creationId xmlns:a16="http://schemas.microsoft.com/office/drawing/2014/main" id="{D70F89AB-7A8A-0840-87F0-2BB1CD2C9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5" name="Oval 75">
                <a:extLst>
                  <a:ext uri="{FF2B5EF4-FFF2-40B4-BE49-F238E27FC236}">
                    <a16:creationId xmlns:a16="http://schemas.microsoft.com/office/drawing/2014/main" id="{A0D2D338-9B85-8E45-ADAD-D0D14AEB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6" name="Oval 76">
                <a:extLst>
                  <a:ext uri="{FF2B5EF4-FFF2-40B4-BE49-F238E27FC236}">
                    <a16:creationId xmlns:a16="http://schemas.microsoft.com/office/drawing/2014/main" id="{22CF0B09-E382-5A46-9DCF-64083A34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17" name="Oval 77">
                <a:extLst>
                  <a:ext uri="{FF2B5EF4-FFF2-40B4-BE49-F238E27FC236}">
                    <a16:creationId xmlns:a16="http://schemas.microsoft.com/office/drawing/2014/main" id="{C1F14B82-1ECA-AF48-AA31-959DF8924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2711" name="Group 78">
            <a:extLst>
              <a:ext uri="{FF2B5EF4-FFF2-40B4-BE49-F238E27FC236}">
                <a16:creationId xmlns:a16="http://schemas.microsoft.com/office/drawing/2014/main" id="{1B62B5DB-44B7-C74A-9398-845C11CA1D2B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2895600"/>
            <a:ext cx="1524000" cy="825500"/>
            <a:chOff x="4131" y="1588"/>
            <a:chExt cx="1624" cy="808"/>
          </a:xfrm>
        </p:grpSpPr>
        <p:grpSp>
          <p:nvGrpSpPr>
            <p:cNvPr id="72721" name="Group 79">
              <a:extLst>
                <a:ext uri="{FF2B5EF4-FFF2-40B4-BE49-F238E27FC236}">
                  <a16:creationId xmlns:a16="http://schemas.microsoft.com/office/drawing/2014/main" id="{2D4C26C4-CA14-6449-A4D8-012E87C68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2320" name="Oval 80">
                <a:extLst>
                  <a:ext uri="{FF2B5EF4-FFF2-40B4-BE49-F238E27FC236}">
                    <a16:creationId xmlns:a16="http://schemas.microsoft.com/office/drawing/2014/main" id="{3CC4621B-EBF9-0540-A924-A4CFAAEEC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1" name="Oval 81">
                <a:extLst>
                  <a:ext uri="{FF2B5EF4-FFF2-40B4-BE49-F238E27FC236}">
                    <a16:creationId xmlns:a16="http://schemas.microsoft.com/office/drawing/2014/main" id="{482BFEC5-1E4C-A04B-BA74-4D13D0786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2" name="Oval 82">
                <a:extLst>
                  <a:ext uri="{FF2B5EF4-FFF2-40B4-BE49-F238E27FC236}">
                    <a16:creationId xmlns:a16="http://schemas.microsoft.com/office/drawing/2014/main" id="{29BB80DD-E9D7-E743-97DD-1113E9DF4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3" name="Oval 83">
                <a:extLst>
                  <a:ext uri="{FF2B5EF4-FFF2-40B4-BE49-F238E27FC236}">
                    <a16:creationId xmlns:a16="http://schemas.microsoft.com/office/drawing/2014/main" id="{212BCEAE-87C4-034B-AFF5-158E2ECA4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4" name="Oval 84">
                <a:extLst>
                  <a:ext uri="{FF2B5EF4-FFF2-40B4-BE49-F238E27FC236}">
                    <a16:creationId xmlns:a16="http://schemas.microsoft.com/office/drawing/2014/main" id="{7E348CE2-5BE5-4742-8A96-6957A8649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5" name="Oval 85">
                <a:extLst>
                  <a:ext uri="{FF2B5EF4-FFF2-40B4-BE49-F238E27FC236}">
                    <a16:creationId xmlns:a16="http://schemas.microsoft.com/office/drawing/2014/main" id="{A0E58EAA-0D3E-C34B-9AE3-FC73318F4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6" name="Oval 86">
                <a:extLst>
                  <a:ext uri="{FF2B5EF4-FFF2-40B4-BE49-F238E27FC236}">
                    <a16:creationId xmlns:a16="http://schemas.microsoft.com/office/drawing/2014/main" id="{64895035-C581-764B-A9BD-6AD6243E5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7" name="Oval 87">
                <a:extLst>
                  <a:ext uri="{FF2B5EF4-FFF2-40B4-BE49-F238E27FC236}">
                    <a16:creationId xmlns:a16="http://schemas.microsoft.com/office/drawing/2014/main" id="{61DC12EC-2D30-2B44-A9E9-D2FA537E2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8" name="Oval 88">
                <a:extLst>
                  <a:ext uri="{FF2B5EF4-FFF2-40B4-BE49-F238E27FC236}">
                    <a16:creationId xmlns:a16="http://schemas.microsoft.com/office/drawing/2014/main" id="{CF7C15B7-F8B2-6D43-8B49-0A4132CE9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29" name="Oval 89">
                <a:extLst>
                  <a:ext uri="{FF2B5EF4-FFF2-40B4-BE49-F238E27FC236}">
                    <a16:creationId xmlns:a16="http://schemas.microsoft.com/office/drawing/2014/main" id="{1CA12438-76CE-F24D-91E9-7702CF41A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0" name="Oval 90">
                <a:extLst>
                  <a:ext uri="{FF2B5EF4-FFF2-40B4-BE49-F238E27FC236}">
                    <a16:creationId xmlns:a16="http://schemas.microsoft.com/office/drawing/2014/main" id="{EA52FE0D-C3C5-B443-954E-CB2471C51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2722" name="Group 91">
              <a:extLst>
                <a:ext uri="{FF2B5EF4-FFF2-40B4-BE49-F238E27FC236}">
                  <a16:creationId xmlns:a16="http://schemas.microsoft.com/office/drawing/2014/main" id="{9F33CD78-4676-C447-92A8-9D894F648B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2332" name="Oval 92">
                <a:extLst>
                  <a:ext uri="{FF2B5EF4-FFF2-40B4-BE49-F238E27FC236}">
                    <a16:creationId xmlns:a16="http://schemas.microsoft.com/office/drawing/2014/main" id="{FF052F49-44B0-F743-BB64-3F52B6806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3" name="Oval 93">
                <a:extLst>
                  <a:ext uri="{FF2B5EF4-FFF2-40B4-BE49-F238E27FC236}">
                    <a16:creationId xmlns:a16="http://schemas.microsoft.com/office/drawing/2014/main" id="{9968E8F3-D679-0946-AD41-227F9F44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4" name="Oval 94">
                <a:extLst>
                  <a:ext uri="{FF2B5EF4-FFF2-40B4-BE49-F238E27FC236}">
                    <a16:creationId xmlns:a16="http://schemas.microsoft.com/office/drawing/2014/main" id="{10032FA9-3632-304E-A343-B55364A54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5" name="Oval 95">
                <a:extLst>
                  <a:ext uri="{FF2B5EF4-FFF2-40B4-BE49-F238E27FC236}">
                    <a16:creationId xmlns:a16="http://schemas.microsoft.com/office/drawing/2014/main" id="{158A619F-7395-D24E-9137-04086EFB2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6" name="Oval 96">
                <a:extLst>
                  <a:ext uri="{FF2B5EF4-FFF2-40B4-BE49-F238E27FC236}">
                    <a16:creationId xmlns:a16="http://schemas.microsoft.com/office/drawing/2014/main" id="{D6BB888A-A084-F54C-9852-08977074D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7" name="Oval 97">
                <a:extLst>
                  <a:ext uri="{FF2B5EF4-FFF2-40B4-BE49-F238E27FC236}">
                    <a16:creationId xmlns:a16="http://schemas.microsoft.com/office/drawing/2014/main" id="{9F853C6B-49A7-4440-A137-B7D5F9206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8" name="Oval 98">
                <a:extLst>
                  <a:ext uri="{FF2B5EF4-FFF2-40B4-BE49-F238E27FC236}">
                    <a16:creationId xmlns:a16="http://schemas.microsoft.com/office/drawing/2014/main" id="{777C8637-7854-404B-BCF1-84019F3B0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39" name="Oval 99">
                <a:extLst>
                  <a:ext uri="{FF2B5EF4-FFF2-40B4-BE49-F238E27FC236}">
                    <a16:creationId xmlns:a16="http://schemas.microsoft.com/office/drawing/2014/main" id="{C992B806-B1E2-B84F-A3A0-C3E6E7475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40" name="Oval 100">
                <a:extLst>
                  <a:ext uri="{FF2B5EF4-FFF2-40B4-BE49-F238E27FC236}">
                    <a16:creationId xmlns:a16="http://schemas.microsoft.com/office/drawing/2014/main" id="{DAF6903B-A11B-274E-9109-F924C5F3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41" name="Oval 101">
                <a:extLst>
                  <a:ext uri="{FF2B5EF4-FFF2-40B4-BE49-F238E27FC236}">
                    <a16:creationId xmlns:a16="http://schemas.microsoft.com/office/drawing/2014/main" id="{AA4AB653-ED24-DC4C-AB00-EFF66E088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342" name="Oval 102">
                <a:extLst>
                  <a:ext uri="{FF2B5EF4-FFF2-40B4-BE49-F238E27FC236}">
                    <a16:creationId xmlns:a16="http://schemas.microsoft.com/office/drawing/2014/main" id="{F02878BD-5497-0241-AFA4-1E93F9C2D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522344" name="Text Box 104">
            <a:extLst>
              <a:ext uri="{FF2B5EF4-FFF2-40B4-BE49-F238E27FC236}">
                <a16:creationId xmlns:a16="http://schemas.microsoft.com/office/drawing/2014/main" id="{14E952A7-C805-C84D-BDCD-114E5824D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4</a:t>
            </a:r>
          </a:p>
        </p:txBody>
      </p:sp>
      <p:sp>
        <p:nvSpPr>
          <p:cNvPr id="522345" name="Text Box 105">
            <a:extLst>
              <a:ext uri="{FF2B5EF4-FFF2-40B4-BE49-F238E27FC236}">
                <a16:creationId xmlns:a16="http://schemas.microsoft.com/office/drawing/2014/main" id="{0BA6B0BA-7D15-BA41-B584-11FDAB2CD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522346" name="Text Box 106">
            <a:extLst>
              <a:ext uri="{FF2B5EF4-FFF2-40B4-BE49-F238E27FC236}">
                <a16:creationId xmlns:a16="http://schemas.microsoft.com/office/drawing/2014/main" id="{6BF0D938-C378-2D4A-89EE-49B34AA0E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31242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22347" name="Text Box 107">
            <a:extLst>
              <a:ext uri="{FF2B5EF4-FFF2-40B4-BE49-F238E27FC236}">
                <a16:creationId xmlns:a16="http://schemas.microsoft.com/office/drawing/2014/main" id="{FB44F089-51E5-B148-B6D2-CD0A9DF2B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22348" name="Text Box 108">
            <a:extLst>
              <a:ext uri="{FF2B5EF4-FFF2-40B4-BE49-F238E27FC236}">
                <a16:creationId xmlns:a16="http://schemas.microsoft.com/office/drawing/2014/main" id="{7134E44F-29F0-F04E-8FDA-DA3895AAB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30600"/>
            <a:ext cx="1600200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135.207.0.0/16</a:t>
            </a:r>
          </a:p>
        </p:txBody>
      </p:sp>
      <p:sp>
        <p:nvSpPr>
          <p:cNvPr id="522349" name="Text Box 109">
            <a:extLst>
              <a:ext uri="{FF2B5EF4-FFF2-40B4-BE49-F238E27FC236}">
                <a16:creationId xmlns:a16="http://schemas.microsoft.com/office/drawing/2014/main" id="{00C02C8E-C1C6-DE4C-A038-8E3666C02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2438400"/>
            <a:ext cx="1703388" cy="51752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3 2 1</a:t>
            </a:r>
          </a:p>
        </p:txBody>
      </p:sp>
      <p:sp>
        <p:nvSpPr>
          <p:cNvPr id="522350" name="AutoShape 110">
            <a:extLst>
              <a:ext uri="{FF2B5EF4-FFF2-40B4-BE49-F238E27FC236}">
                <a16:creationId xmlns:a16="http://schemas.microsoft.com/office/drawing/2014/main" id="{40BCF9B4-A984-4746-B52E-1C6ED4E38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5146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noFill/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2351" name="Line 111">
            <a:extLst>
              <a:ext uri="{FF2B5EF4-FFF2-40B4-BE49-F238E27FC236}">
                <a16:creationId xmlns:a16="http://schemas.microsoft.com/office/drawing/2014/main" id="{D1AE0778-C98A-6345-8A89-E6FE9F60B7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71600" y="4191000"/>
            <a:ext cx="6629400" cy="0"/>
          </a:xfrm>
          <a:prstGeom prst="line">
            <a:avLst/>
          </a:prstGeom>
          <a:noFill/>
          <a:ln w="76200">
            <a:solidFill>
              <a:srgbClr val="33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2352" name="Text Box 112">
            <a:extLst>
              <a:ext uri="{FF2B5EF4-FFF2-40B4-BE49-F238E27FC236}">
                <a16:creationId xmlns:a16="http://schemas.microsoft.com/office/drawing/2014/main" id="{7B79C3EB-143C-8F49-ADEE-D0EA44BD2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419600"/>
            <a:ext cx="1747838" cy="8350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IP Packet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Dest =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135.207.44.66</a:t>
            </a:r>
          </a:p>
        </p:txBody>
      </p:sp>
    </p:spTree>
    <p:extLst>
      <p:ext uri="{BB962C8B-B14F-4D97-AF65-F5344CB8AC3E}">
        <p14:creationId xmlns:p14="http://schemas.microsoft.com/office/powerpoint/2010/main" val="235145465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Slide Number Placeholder 4">
            <a:extLst>
              <a:ext uri="{FF2B5EF4-FFF2-40B4-BE49-F238E27FC236}">
                <a16:creationId xmlns:a16="http://schemas.microsoft.com/office/drawing/2014/main" id="{CB1A7580-C22D-F843-A747-52266D097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D382B4-3570-DC4C-AF87-567769B596A9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3404" name="Line 1164">
            <a:extLst>
              <a:ext uri="{FF2B5EF4-FFF2-40B4-BE49-F238E27FC236}">
                <a16:creationId xmlns:a16="http://schemas.microsoft.com/office/drawing/2014/main" id="{E0A3D27D-1D85-F646-8197-8FB10DC7D7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3429000"/>
            <a:ext cx="990600" cy="1981200"/>
          </a:xfrm>
          <a:prstGeom prst="line">
            <a:avLst/>
          </a:prstGeom>
          <a:noFill/>
          <a:ln w="57150" cmpd="thinThick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3405" name="Line 1165">
            <a:extLst>
              <a:ext uri="{FF2B5EF4-FFF2-40B4-BE49-F238E27FC236}">
                <a16:creationId xmlns:a16="http://schemas.microsoft.com/office/drawing/2014/main" id="{743B4BA1-12BC-B540-BDDB-E907B76B51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14600" y="3429000"/>
            <a:ext cx="990600" cy="2057400"/>
          </a:xfrm>
          <a:prstGeom prst="line">
            <a:avLst/>
          </a:prstGeom>
          <a:noFill/>
          <a:ln w="57150" cmpd="thinThick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3266" name="Line 1026">
            <a:extLst>
              <a:ext uri="{FF2B5EF4-FFF2-40B4-BE49-F238E27FC236}">
                <a16:creationId xmlns:a16="http://schemas.microsoft.com/office/drawing/2014/main" id="{D46F9814-2F76-EC4F-A5C6-065922E0052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4400" y="3352800"/>
            <a:ext cx="7543800" cy="0"/>
          </a:xfrm>
          <a:prstGeom prst="line">
            <a:avLst/>
          </a:prstGeom>
          <a:noFill/>
          <a:ln w="57150" cmpd="thinThick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3267" name="Rectangle 1027">
            <a:extLst>
              <a:ext uri="{FF2B5EF4-FFF2-40B4-BE49-F238E27FC236}">
                <a16:creationId xmlns:a16="http://schemas.microsoft.com/office/drawing/2014/main" id="{EB590443-0513-BE49-96AF-62934D9F07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305800" cy="914400"/>
          </a:xfrm>
        </p:spPr>
        <p:txBody>
          <a:bodyPr/>
          <a:lstStyle/>
          <a:p>
            <a:pPr eaLnBrk="1" hangingPunct="1"/>
            <a:r>
              <a:rPr lang="zh-CN" altLang="en-US">
                <a:ea typeface="宋体" panose="02010600030101010101" pitchFamily="2" charset="-122"/>
              </a:rPr>
              <a:t>… </a:t>
            </a:r>
            <a:r>
              <a:rPr lang="en-US" altLang="zh-CN">
                <a:ea typeface="宋体" panose="02010600030101010101" pitchFamily="2" charset="-122"/>
              </a:rPr>
              <a:t>But It Might Not</a:t>
            </a:r>
          </a:p>
        </p:txBody>
      </p:sp>
      <p:grpSp>
        <p:nvGrpSpPr>
          <p:cNvPr id="73734" name="Group 1028">
            <a:extLst>
              <a:ext uri="{FF2B5EF4-FFF2-40B4-BE49-F238E27FC236}">
                <a16:creationId xmlns:a16="http://schemas.microsoft.com/office/drawing/2014/main" id="{5638B52C-D7A3-BB4F-B080-F00E9EF18C22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2895600"/>
            <a:ext cx="1524000" cy="825500"/>
            <a:chOff x="4131" y="1588"/>
            <a:chExt cx="1624" cy="808"/>
          </a:xfrm>
        </p:grpSpPr>
        <p:grpSp>
          <p:nvGrpSpPr>
            <p:cNvPr id="73852" name="Group 1029">
              <a:extLst>
                <a:ext uri="{FF2B5EF4-FFF2-40B4-BE49-F238E27FC236}">
                  <a16:creationId xmlns:a16="http://schemas.microsoft.com/office/drawing/2014/main" id="{53746C64-8504-6346-9FA6-599E682AB0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3270" name="Oval 1030">
                <a:extLst>
                  <a:ext uri="{FF2B5EF4-FFF2-40B4-BE49-F238E27FC236}">
                    <a16:creationId xmlns:a16="http://schemas.microsoft.com/office/drawing/2014/main" id="{51AAF62D-E24D-394F-96E9-74374C19C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1" name="Oval 1031">
                <a:extLst>
                  <a:ext uri="{FF2B5EF4-FFF2-40B4-BE49-F238E27FC236}">
                    <a16:creationId xmlns:a16="http://schemas.microsoft.com/office/drawing/2014/main" id="{083CC6B9-33F8-1143-A98C-8D62D8E60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2" name="Oval 1032">
                <a:extLst>
                  <a:ext uri="{FF2B5EF4-FFF2-40B4-BE49-F238E27FC236}">
                    <a16:creationId xmlns:a16="http://schemas.microsoft.com/office/drawing/2014/main" id="{2E14B3BD-9AE2-A347-B06B-A239EAFE4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3" name="Oval 1033">
                <a:extLst>
                  <a:ext uri="{FF2B5EF4-FFF2-40B4-BE49-F238E27FC236}">
                    <a16:creationId xmlns:a16="http://schemas.microsoft.com/office/drawing/2014/main" id="{22528047-0932-F64D-86CD-B02A717BE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4" name="Oval 1034">
                <a:extLst>
                  <a:ext uri="{FF2B5EF4-FFF2-40B4-BE49-F238E27FC236}">
                    <a16:creationId xmlns:a16="http://schemas.microsoft.com/office/drawing/2014/main" id="{F777DA80-CD41-EC49-A06F-76F4C6215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5" name="Oval 1035">
                <a:extLst>
                  <a:ext uri="{FF2B5EF4-FFF2-40B4-BE49-F238E27FC236}">
                    <a16:creationId xmlns:a16="http://schemas.microsoft.com/office/drawing/2014/main" id="{4872B176-1C12-8F4F-B050-739B72B79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6" name="Oval 1036">
                <a:extLst>
                  <a:ext uri="{FF2B5EF4-FFF2-40B4-BE49-F238E27FC236}">
                    <a16:creationId xmlns:a16="http://schemas.microsoft.com/office/drawing/2014/main" id="{C547AB34-2676-0D4B-87CB-D5F17753D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7" name="Oval 1037">
                <a:extLst>
                  <a:ext uri="{FF2B5EF4-FFF2-40B4-BE49-F238E27FC236}">
                    <a16:creationId xmlns:a16="http://schemas.microsoft.com/office/drawing/2014/main" id="{45D97A4D-4604-1144-BD57-7E56DE01A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8" name="Oval 1038">
                <a:extLst>
                  <a:ext uri="{FF2B5EF4-FFF2-40B4-BE49-F238E27FC236}">
                    <a16:creationId xmlns:a16="http://schemas.microsoft.com/office/drawing/2014/main" id="{677B5D8C-9546-6F4E-8BF1-5EDECFC26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79" name="Oval 1039">
                <a:extLst>
                  <a:ext uri="{FF2B5EF4-FFF2-40B4-BE49-F238E27FC236}">
                    <a16:creationId xmlns:a16="http://schemas.microsoft.com/office/drawing/2014/main" id="{6A47EE3A-75F9-BD4B-B486-2F4851B61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0" name="Oval 1040">
                <a:extLst>
                  <a:ext uri="{FF2B5EF4-FFF2-40B4-BE49-F238E27FC236}">
                    <a16:creationId xmlns:a16="http://schemas.microsoft.com/office/drawing/2014/main" id="{E9FD09F4-5983-D646-BA23-EAA2FFE7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3853" name="Group 1041">
              <a:extLst>
                <a:ext uri="{FF2B5EF4-FFF2-40B4-BE49-F238E27FC236}">
                  <a16:creationId xmlns:a16="http://schemas.microsoft.com/office/drawing/2014/main" id="{192F9ABA-DB3E-0A4A-8FDD-C1710C893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3282" name="Oval 1042">
                <a:extLst>
                  <a:ext uri="{FF2B5EF4-FFF2-40B4-BE49-F238E27FC236}">
                    <a16:creationId xmlns:a16="http://schemas.microsoft.com/office/drawing/2014/main" id="{A244CAAF-C2C7-9B48-A25C-A5A61A800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3" name="Oval 1043">
                <a:extLst>
                  <a:ext uri="{FF2B5EF4-FFF2-40B4-BE49-F238E27FC236}">
                    <a16:creationId xmlns:a16="http://schemas.microsoft.com/office/drawing/2014/main" id="{3C7B4CC6-4AE3-F24F-A588-D92CFD5FF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4" name="Oval 1044">
                <a:extLst>
                  <a:ext uri="{FF2B5EF4-FFF2-40B4-BE49-F238E27FC236}">
                    <a16:creationId xmlns:a16="http://schemas.microsoft.com/office/drawing/2014/main" id="{7C64F782-B5CE-EE40-9A16-824953B59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5" name="Oval 1045">
                <a:extLst>
                  <a:ext uri="{FF2B5EF4-FFF2-40B4-BE49-F238E27FC236}">
                    <a16:creationId xmlns:a16="http://schemas.microsoft.com/office/drawing/2014/main" id="{3CD4AB13-4517-1B48-A05D-1A0A0DB99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6" name="Oval 1046">
                <a:extLst>
                  <a:ext uri="{FF2B5EF4-FFF2-40B4-BE49-F238E27FC236}">
                    <a16:creationId xmlns:a16="http://schemas.microsoft.com/office/drawing/2014/main" id="{B0B62C9D-8CDE-1642-B217-07FABD115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7" name="Oval 1047">
                <a:extLst>
                  <a:ext uri="{FF2B5EF4-FFF2-40B4-BE49-F238E27FC236}">
                    <a16:creationId xmlns:a16="http://schemas.microsoft.com/office/drawing/2014/main" id="{3D6D9380-E86E-2D48-BAE7-70B0B39B5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8" name="Oval 1048">
                <a:extLst>
                  <a:ext uri="{FF2B5EF4-FFF2-40B4-BE49-F238E27FC236}">
                    <a16:creationId xmlns:a16="http://schemas.microsoft.com/office/drawing/2014/main" id="{60096FA9-16D3-9940-A391-12AD87A15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89" name="Oval 1049">
                <a:extLst>
                  <a:ext uri="{FF2B5EF4-FFF2-40B4-BE49-F238E27FC236}">
                    <a16:creationId xmlns:a16="http://schemas.microsoft.com/office/drawing/2014/main" id="{96A800EA-33A0-7743-8E45-B36F4FB56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0" name="Oval 1050">
                <a:extLst>
                  <a:ext uri="{FF2B5EF4-FFF2-40B4-BE49-F238E27FC236}">
                    <a16:creationId xmlns:a16="http://schemas.microsoft.com/office/drawing/2014/main" id="{DAFF48C9-702F-7042-A4C2-70A4F9623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1" name="Oval 1051">
                <a:extLst>
                  <a:ext uri="{FF2B5EF4-FFF2-40B4-BE49-F238E27FC236}">
                    <a16:creationId xmlns:a16="http://schemas.microsoft.com/office/drawing/2014/main" id="{D59E1948-15D3-464B-8660-CDE2A8AB4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2" name="Oval 1052">
                <a:extLst>
                  <a:ext uri="{FF2B5EF4-FFF2-40B4-BE49-F238E27FC236}">
                    <a16:creationId xmlns:a16="http://schemas.microsoft.com/office/drawing/2014/main" id="{6E21CEE7-D4E5-9545-9543-FF1BD749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3735" name="Group 1053">
            <a:extLst>
              <a:ext uri="{FF2B5EF4-FFF2-40B4-BE49-F238E27FC236}">
                <a16:creationId xmlns:a16="http://schemas.microsoft.com/office/drawing/2014/main" id="{DDF32BD9-7E62-524C-9226-A023201B0041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895600"/>
            <a:ext cx="1524000" cy="825500"/>
            <a:chOff x="4131" y="1588"/>
            <a:chExt cx="1624" cy="808"/>
          </a:xfrm>
        </p:grpSpPr>
        <p:grpSp>
          <p:nvGrpSpPr>
            <p:cNvPr id="73828" name="Group 1054">
              <a:extLst>
                <a:ext uri="{FF2B5EF4-FFF2-40B4-BE49-F238E27FC236}">
                  <a16:creationId xmlns:a16="http://schemas.microsoft.com/office/drawing/2014/main" id="{6A69F828-A3AE-F64F-82FA-C6899EE6B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3295" name="Oval 1055">
                <a:extLst>
                  <a:ext uri="{FF2B5EF4-FFF2-40B4-BE49-F238E27FC236}">
                    <a16:creationId xmlns:a16="http://schemas.microsoft.com/office/drawing/2014/main" id="{52C2474E-F071-4C45-B3A6-C0EBD64FA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6" name="Oval 1056">
                <a:extLst>
                  <a:ext uri="{FF2B5EF4-FFF2-40B4-BE49-F238E27FC236}">
                    <a16:creationId xmlns:a16="http://schemas.microsoft.com/office/drawing/2014/main" id="{631A62FD-93AB-6B46-AB0C-83D1EC164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7" name="Oval 1057">
                <a:extLst>
                  <a:ext uri="{FF2B5EF4-FFF2-40B4-BE49-F238E27FC236}">
                    <a16:creationId xmlns:a16="http://schemas.microsoft.com/office/drawing/2014/main" id="{12F82952-E80D-904D-9F37-74D13DC67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8" name="Oval 1058">
                <a:extLst>
                  <a:ext uri="{FF2B5EF4-FFF2-40B4-BE49-F238E27FC236}">
                    <a16:creationId xmlns:a16="http://schemas.microsoft.com/office/drawing/2014/main" id="{191F1F39-03D4-E04F-A55D-7E734DFEF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299" name="Oval 1059">
                <a:extLst>
                  <a:ext uri="{FF2B5EF4-FFF2-40B4-BE49-F238E27FC236}">
                    <a16:creationId xmlns:a16="http://schemas.microsoft.com/office/drawing/2014/main" id="{D99BB8F7-3696-5745-886E-03BEE4665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0" name="Oval 1060">
                <a:extLst>
                  <a:ext uri="{FF2B5EF4-FFF2-40B4-BE49-F238E27FC236}">
                    <a16:creationId xmlns:a16="http://schemas.microsoft.com/office/drawing/2014/main" id="{21F0B0D6-36CE-6B48-8466-A550F3531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1" name="Oval 1061">
                <a:extLst>
                  <a:ext uri="{FF2B5EF4-FFF2-40B4-BE49-F238E27FC236}">
                    <a16:creationId xmlns:a16="http://schemas.microsoft.com/office/drawing/2014/main" id="{D57F24A6-B4D7-2E4C-B6B7-F73FA6605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2" name="Oval 1062">
                <a:extLst>
                  <a:ext uri="{FF2B5EF4-FFF2-40B4-BE49-F238E27FC236}">
                    <a16:creationId xmlns:a16="http://schemas.microsoft.com/office/drawing/2014/main" id="{A959B53E-06FA-D746-BFFB-7742A4CAC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3" name="Oval 1063">
                <a:extLst>
                  <a:ext uri="{FF2B5EF4-FFF2-40B4-BE49-F238E27FC236}">
                    <a16:creationId xmlns:a16="http://schemas.microsoft.com/office/drawing/2014/main" id="{CE3BCE6E-E03E-4547-AE04-0E97A8765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4" name="Oval 1064">
                <a:extLst>
                  <a:ext uri="{FF2B5EF4-FFF2-40B4-BE49-F238E27FC236}">
                    <a16:creationId xmlns:a16="http://schemas.microsoft.com/office/drawing/2014/main" id="{A15D385D-0C60-234D-B524-846BF3164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5" name="Oval 1065">
                <a:extLst>
                  <a:ext uri="{FF2B5EF4-FFF2-40B4-BE49-F238E27FC236}">
                    <a16:creationId xmlns:a16="http://schemas.microsoft.com/office/drawing/2014/main" id="{AF180420-E2E3-C64B-9CB8-F6D2544B9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3829" name="Group 1066">
              <a:extLst>
                <a:ext uri="{FF2B5EF4-FFF2-40B4-BE49-F238E27FC236}">
                  <a16:creationId xmlns:a16="http://schemas.microsoft.com/office/drawing/2014/main" id="{B650B793-90B4-774C-8409-CCD0D664B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3307" name="Oval 1067">
                <a:extLst>
                  <a:ext uri="{FF2B5EF4-FFF2-40B4-BE49-F238E27FC236}">
                    <a16:creationId xmlns:a16="http://schemas.microsoft.com/office/drawing/2014/main" id="{04D9112E-96F7-C843-BD7A-21D106A42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8" name="Oval 1068">
                <a:extLst>
                  <a:ext uri="{FF2B5EF4-FFF2-40B4-BE49-F238E27FC236}">
                    <a16:creationId xmlns:a16="http://schemas.microsoft.com/office/drawing/2014/main" id="{49B29541-BD0D-D744-8111-19DCB914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09" name="Oval 1069">
                <a:extLst>
                  <a:ext uri="{FF2B5EF4-FFF2-40B4-BE49-F238E27FC236}">
                    <a16:creationId xmlns:a16="http://schemas.microsoft.com/office/drawing/2014/main" id="{07A7137B-0A2C-C24A-8493-C8870DA6F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0" name="Oval 1070">
                <a:extLst>
                  <a:ext uri="{FF2B5EF4-FFF2-40B4-BE49-F238E27FC236}">
                    <a16:creationId xmlns:a16="http://schemas.microsoft.com/office/drawing/2014/main" id="{46358614-4BFE-AA4F-B811-16B8A492B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1" name="Oval 1071">
                <a:extLst>
                  <a:ext uri="{FF2B5EF4-FFF2-40B4-BE49-F238E27FC236}">
                    <a16:creationId xmlns:a16="http://schemas.microsoft.com/office/drawing/2014/main" id="{0841BB94-C664-BC46-85FE-841BB4B18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2" name="Oval 1072">
                <a:extLst>
                  <a:ext uri="{FF2B5EF4-FFF2-40B4-BE49-F238E27FC236}">
                    <a16:creationId xmlns:a16="http://schemas.microsoft.com/office/drawing/2014/main" id="{787E5D8F-0A44-3A46-87DB-9CE0FFD4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3" name="Oval 1073">
                <a:extLst>
                  <a:ext uri="{FF2B5EF4-FFF2-40B4-BE49-F238E27FC236}">
                    <a16:creationId xmlns:a16="http://schemas.microsoft.com/office/drawing/2014/main" id="{CE29F483-C84E-7143-BAD6-C3444AB05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4" name="Oval 1074">
                <a:extLst>
                  <a:ext uri="{FF2B5EF4-FFF2-40B4-BE49-F238E27FC236}">
                    <a16:creationId xmlns:a16="http://schemas.microsoft.com/office/drawing/2014/main" id="{6DF7A1C5-BAFB-BF44-82ED-BD5D868C3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5" name="Oval 1075">
                <a:extLst>
                  <a:ext uri="{FF2B5EF4-FFF2-40B4-BE49-F238E27FC236}">
                    <a16:creationId xmlns:a16="http://schemas.microsoft.com/office/drawing/2014/main" id="{D8730CB1-1709-0046-95DB-DAAFD7307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6" name="Oval 1076">
                <a:extLst>
                  <a:ext uri="{FF2B5EF4-FFF2-40B4-BE49-F238E27FC236}">
                    <a16:creationId xmlns:a16="http://schemas.microsoft.com/office/drawing/2014/main" id="{5DD75679-FB10-4E40-9AB5-7368AB415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17" name="Oval 1077">
                <a:extLst>
                  <a:ext uri="{FF2B5EF4-FFF2-40B4-BE49-F238E27FC236}">
                    <a16:creationId xmlns:a16="http://schemas.microsoft.com/office/drawing/2014/main" id="{B83F731A-2BAF-8A40-B14A-60B5B1614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3736" name="Group 1078">
            <a:extLst>
              <a:ext uri="{FF2B5EF4-FFF2-40B4-BE49-F238E27FC236}">
                <a16:creationId xmlns:a16="http://schemas.microsoft.com/office/drawing/2014/main" id="{1BED5179-BAA4-6242-8E8D-C219F75DA58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895600"/>
            <a:ext cx="1524000" cy="825500"/>
            <a:chOff x="4131" y="1588"/>
            <a:chExt cx="1624" cy="808"/>
          </a:xfrm>
        </p:grpSpPr>
        <p:grpSp>
          <p:nvGrpSpPr>
            <p:cNvPr id="73804" name="Group 1079">
              <a:extLst>
                <a:ext uri="{FF2B5EF4-FFF2-40B4-BE49-F238E27FC236}">
                  <a16:creationId xmlns:a16="http://schemas.microsoft.com/office/drawing/2014/main" id="{E0526285-1BF7-A643-B471-BBFCDE30F4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3320" name="Oval 1080">
                <a:extLst>
                  <a:ext uri="{FF2B5EF4-FFF2-40B4-BE49-F238E27FC236}">
                    <a16:creationId xmlns:a16="http://schemas.microsoft.com/office/drawing/2014/main" id="{B8ADBAF3-9FE5-9C48-9E4B-B9A68C510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1" name="Oval 1081">
                <a:extLst>
                  <a:ext uri="{FF2B5EF4-FFF2-40B4-BE49-F238E27FC236}">
                    <a16:creationId xmlns:a16="http://schemas.microsoft.com/office/drawing/2014/main" id="{BF78E19B-30FA-694E-B759-153EDF96E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2" name="Oval 1082">
                <a:extLst>
                  <a:ext uri="{FF2B5EF4-FFF2-40B4-BE49-F238E27FC236}">
                    <a16:creationId xmlns:a16="http://schemas.microsoft.com/office/drawing/2014/main" id="{25843B13-9E5A-2C41-9E06-099C436FB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3" name="Oval 1083">
                <a:extLst>
                  <a:ext uri="{FF2B5EF4-FFF2-40B4-BE49-F238E27FC236}">
                    <a16:creationId xmlns:a16="http://schemas.microsoft.com/office/drawing/2014/main" id="{5FBB117A-A3BB-CF4C-B47D-EDB4B0F6A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4" name="Oval 1084">
                <a:extLst>
                  <a:ext uri="{FF2B5EF4-FFF2-40B4-BE49-F238E27FC236}">
                    <a16:creationId xmlns:a16="http://schemas.microsoft.com/office/drawing/2014/main" id="{10EA13EC-DF4F-E74E-B79E-150C9CEC7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5" name="Oval 1085">
                <a:extLst>
                  <a:ext uri="{FF2B5EF4-FFF2-40B4-BE49-F238E27FC236}">
                    <a16:creationId xmlns:a16="http://schemas.microsoft.com/office/drawing/2014/main" id="{A79DF411-94F5-7C42-BB27-3CA66D20E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6" name="Oval 1086">
                <a:extLst>
                  <a:ext uri="{FF2B5EF4-FFF2-40B4-BE49-F238E27FC236}">
                    <a16:creationId xmlns:a16="http://schemas.microsoft.com/office/drawing/2014/main" id="{33A8D0A9-2FB2-C944-B3B2-66791AE2D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7" name="Oval 1087">
                <a:extLst>
                  <a:ext uri="{FF2B5EF4-FFF2-40B4-BE49-F238E27FC236}">
                    <a16:creationId xmlns:a16="http://schemas.microsoft.com/office/drawing/2014/main" id="{D89D8D3F-3372-A146-88CA-BE17E5497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8" name="Oval 1088">
                <a:extLst>
                  <a:ext uri="{FF2B5EF4-FFF2-40B4-BE49-F238E27FC236}">
                    <a16:creationId xmlns:a16="http://schemas.microsoft.com/office/drawing/2014/main" id="{DA86EA46-68D4-8640-96C7-40F241400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29" name="Oval 1089">
                <a:extLst>
                  <a:ext uri="{FF2B5EF4-FFF2-40B4-BE49-F238E27FC236}">
                    <a16:creationId xmlns:a16="http://schemas.microsoft.com/office/drawing/2014/main" id="{7D8C417B-780E-BF4F-8741-8E5FACF12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0" name="Oval 1090">
                <a:extLst>
                  <a:ext uri="{FF2B5EF4-FFF2-40B4-BE49-F238E27FC236}">
                    <a16:creationId xmlns:a16="http://schemas.microsoft.com/office/drawing/2014/main" id="{AF0A61C9-B5E3-E542-8F4E-38D61B7D2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3805" name="Group 1091">
              <a:extLst>
                <a:ext uri="{FF2B5EF4-FFF2-40B4-BE49-F238E27FC236}">
                  <a16:creationId xmlns:a16="http://schemas.microsoft.com/office/drawing/2014/main" id="{27F6E98B-62CD-ED4E-A169-49EB1B044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3332" name="Oval 1092">
                <a:extLst>
                  <a:ext uri="{FF2B5EF4-FFF2-40B4-BE49-F238E27FC236}">
                    <a16:creationId xmlns:a16="http://schemas.microsoft.com/office/drawing/2014/main" id="{F486A696-BE31-5643-B949-19927D841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3" name="Oval 1093">
                <a:extLst>
                  <a:ext uri="{FF2B5EF4-FFF2-40B4-BE49-F238E27FC236}">
                    <a16:creationId xmlns:a16="http://schemas.microsoft.com/office/drawing/2014/main" id="{0F07C2F9-3051-334F-A2C5-D3E03E9D3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4" name="Oval 1094">
                <a:extLst>
                  <a:ext uri="{FF2B5EF4-FFF2-40B4-BE49-F238E27FC236}">
                    <a16:creationId xmlns:a16="http://schemas.microsoft.com/office/drawing/2014/main" id="{4EA16DE2-146D-ED42-8D51-35CB482C2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5" name="Oval 1095">
                <a:extLst>
                  <a:ext uri="{FF2B5EF4-FFF2-40B4-BE49-F238E27FC236}">
                    <a16:creationId xmlns:a16="http://schemas.microsoft.com/office/drawing/2014/main" id="{BEDC75E1-B43C-0A41-9CAD-4E4AC492E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6" name="Oval 1096">
                <a:extLst>
                  <a:ext uri="{FF2B5EF4-FFF2-40B4-BE49-F238E27FC236}">
                    <a16:creationId xmlns:a16="http://schemas.microsoft.com/office/drawing/2014/main" id="{70C35A4A-3C26-4143-A89C-F4CB003A0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7" name="Oval 1097">
                <a:extLst>
                  <a:ext uri="{FF2B5EF4-FFF2-40B4-BE49-F238E27FC236}">
                    <a16:creationId xmlns:a16="http://schemas.microsoft.com/office/drawing/2014/main" id="{776B35BF-FF1F-5949-BF3A-6F63D95DA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8" name="Oval 1098">
                <a:extLst>
                  <a:ext uri="{FF2B5EF4-FFF2-40B4-BE49-F238E27FC236}">
                    <a16:creationId xmlns:a16="http://schemas.microsoft.com/office/drawing/2014/main" id="{C2AB0B70-347A-F04C-86BA-038995E0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39" name="Oval 1099">
                <a:extLst>
                  <a:ext uri="{FF2B5EF4-FFF2-40B4-BE49-F238E27FC236}">
                    <a16:creationId xmlns:a16="http://schemas.microsoft.com/office/drawing/2014/main" id="{DD13BEE4-B72D-B944-AE09-38086CCEF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0" name="Oval 1100">
                <a:extLst>
                  <a:ext uri="{FF2B5EF4-FFF2-40B4-BE49-F238E27FC236}">
                    <a16:creationId xmlns:a16="http://schemas.microsoft.com/office/drawing/2014/main" id="{AE0E841C-1839-A342-B7CC-97624A221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1" name="Oval 1101">
                <a:extLst>
                  <a:ext uri="{FF2B5EF4-FFF2-40B4-BE49-F238E27FC236}">
                    <a16:creationId xmlns:a16="http://schemas.microsoft.com/office/drawing/2014/main" id="{57380C8C-518E-5A48-BE13-731D19468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2" name="Oval 1102">
                <a:extLst>
                  <a:ext uri="{FF2B5EF4-FFF2-40B4-BE49-F238E27FC236}">
                    <a16:creationId xmlns:a16="http://schemas.microsoft.com/office/drawing/2014/main" id="{B78BD047-096D-4A4B-9E80-1C4310A69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3737" name="Group 1103">
            <a:extLst>
              <a:ext uri="{FF2B5EF4-FFF2-40B4-BE49-F238E27FC236}">
                <a16:creationId xmlns:a16="http://schemas.microsoft.com/office/drawing/2014/main" id="{E3BF166B-C208-554D-9EEC-6161DBD22DE8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2895600"/>
            <a:ext cx="1524000" cy="825500"/>
            <a:chOff x="4131" y="1588"/>
            <a:chExt cx="1624" cy="808"/>
          </a:xfrm>
        </p:grpSpPr>
        <p:grpSp>
          <p:nvGrpSpPr>
            <p:cNvPr id="73780" name="Group 1104">
              <a:extLst>
                <a:ext uri="{FF2B5EF4-FFF2-40B4-BE49-F238E27FC236}">
                  <a16:creationId xmlns:a16="http://schemas.microsoft.com/office/drawing/2014/main" id="{4EEAC2F8-99F6-3240-AD42-83A2EA1E4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3345" name="Oval 1105">
                <a:extLst>
                  <a:ext uri="{FF2B5EF4-FFF2-40B4-BE49-F238E27FC236}">
                    <a16:creationId xmlns:a16="http://schemas.microsoft.com/office/drawing/2014/main" id="{B8C2AEB5-1A67-7245-B981-0F093685E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6" name="Oval 1106">
                <a:extLst>
                  <a:ext uri="{FF2B5EF4-FFF2-40B4-BE49-F238E27FC236}">
                    <a16:creationId xmlns:a16="http://schemas.microsoft.com/office/drawing/2014/main" id="{2D046C56-66AF-5F4E-B944-7649D8A7E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7" name="Oval 1107">
                <a:extLst>
                  <a:ext uri="{FF2B5EF4-FFF2-40B4-BE49-F238E27FC236}">
                    <a16:creationId xmlns:a16="http://schemas.microsoft.com/office/drawing/2014/main" id="{683ABE3B-B154-8C4B-9834-4A2009BB5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8" name="Oval 1108">
                <a:extLst>
                  <a:ext uri="{FF2B5EF4-FFF2-40B4-BE49-F238E27FC236}">
                    <a16:creationId xmlns:a16="http://schemas.microsoft.com/office/drawing/2014/main" id="{4E23465A-D4BC-A947-8368-19D056171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49" name="Oval 1109">
                <a:extLst>
                  <a:ext uri="{FF2B5EF4-FFF2-40B4-BE49-F238E27FC236}">
                    <a16:creationId xmlns:a16="http://schemas.microsoft.com/office/drawing/2014/main" id="{3690B763-93F4-1141-A65B-5A17F79C1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0" name="Oval 1110">
                <a:extLst>
                  <a:ext uri="{FF2B5EF4-FFF2-40B4-BE49-F238E27FC236}">
                    <a16:creationId xmlns:a16="http://schemas.microsoft.com/office/drawing/2014/main" id="{2A5AD1A8-3BE3-AC4D-86F6-4191A3C25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1" name="Oval 1111">
                <a:extLst>
                  <a:ext uri="{FF2B5EF4-FFF2-40B4-BE49-F238E27FC236}">
                    <a16:creationId xmlns:a16="http://schemas.microsoft.com/office/drawing/2014/main" id="{B08CD8AF-9AA9-D340-A76D-CBDFDE6D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2" name="Oval 1112">
                <a:extLst>
                  <a:ext uri="{FF2B5EF4-FFF2-40B4-BE49-F238E27FC236}">
                    <a16:creationId xmlns:a16="http://schemas.microsoft.com/office/drawing/2014/main" id="{EE84664B-2EAD-BB47-B4F0-13017E955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3" name="Oval 1113">
                <a:extLst>
                  <a:ext uri="{FF2B5EF4-FFF2-40B4-BE49-F238E27FC236}">
                    <a16:creationId xmlns:a16="http://schemas.microsoft.com/office/drawing/2014/main" id="{6A182E73-AAB4-8C4B-9B93-2766FD57F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4" name="Oval 1114">
                <a:extLst>
                  <a:ext uri="{FF2B5EF4-FFF2-40B4-BE49-F238E27FC236}">
                    <a16:creationId xmlns:a16="http://schemas.microsoft.com/office/drawing/2014/main" id="{95583190-8707-6641-85B0-C0399D2AB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5" name="Oval 1115">
                <a:extLst>
                  <a:ext uri="{FF2B5EF4-FFF2-40B4-BE49-F238E27FC236}">
                    <a16:creationId xmlns:a16="http://schemas.microsoft.com/office/drawing/2014/main" id="{3822F340-2E4A-5844-8A93-66D6ED64F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3781" name="Group 1116">
              <a:extLst>
                <a:ext uri="{FF2B5EF4-FFF2-40B4-BE49-F238E27FC236}">
                  <a16:creationId xmlns:a16="http://schemas.microsoft.com/office/drawing/2014/main" id="{F9AF14D3-BD57-CA46-A38B-D78F2D0337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3357" name="Oval 1117">
                <a:extLst>
                  <a:ext uri="{FF2B5EF4-FFF2-40B4-BE49-F238E27FC236}">
                    <a16:creationId xmlns:a16="http://schemas.microsoft.com/office/drawing/2014/main" id="{EA7B6136-627E-5A45-ACB0-7ADB673A4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8" name="Oval 1118">
                <a:extLst>
                  <a:ext uri="{FF2B5EF4-FFF2-40B4-BE49-F238E27FC236}">
                    <a16:creationId xmlns:a16="http://schemas.microsoft.com/office/drawing/2014/main" id="{8C9FDFD9-C498-E349-B3E0-ED61D59E6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59" name="Oval 1119">
                <a:extLst>
                  <a:ext uri="{FF2B5EF4-FFF2-40B4-BE49-F238E27FC236}">
                    <a16:creationId xmlns:a16="http://schemas.microsoft.com/office/drawing/2014/main" id="{A6D901D5-D7F4-DC40-9358-AA0F6ADCB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0" name="Oval 1120">
                <a:extLst>
                  <a:ext uri="{FF2B5EF4-FFF2-40B4-BE49-F238E27FC236}">
                    <a16:creationId xmlns:a16="http://schemas.microsoft.com/office/drawing/2014/main" id="{2D010666-5900-E94B-8185-9D2A43353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1" name="Oval 1121">
                <a:extLst>
                  <a:ext uri="{FF2B5EF4-FFF2-40B4-BE49-F238E27FC236}">
                    <a16:creationId xmlns:a16="http://schemas.microsoft.com/office/drawing/2014/main" id="{0B5628E8-0BD0-524D-B575-D3C19B9B8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2" name="Oval 1122">
                <a:extLst>
                  <a:ext uri="{FF2B5EF4-FFF2-40B4-BE49-F238E27FC236}">
                    <a16:creationId xmlns:a16="http://schemas.microsoft.com/office/drawing/2014/main" id="{45056423-B7FC-0244-9F1C-A734F3906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3" name="Oval 1123">
                <a:extLst>
                  <a:ext uri="{FF2B5EF4-FFF2-40B4-BE49-F238E27FC236}">
                    <a16:creationId xmlns:a16="http://schemas.microsoft.com/office/drawing/2014/main" id="{03E0117D-382F-EB4F-A1C2-B10674D2E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4" name="Oval 1124">
                <a:extLst>
                  <a:ext uri="{FF2B5EF4-FFF2-40B4-BE49-F238E27FC236}">
                    <a16:creationId xmlns:a16="http://schemas.microsoft.com/office/drawing/2014/main" id="{1EB1C812-E547-4341-B5FB-16BFE3C3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5" name="Oval 1125">
                <a:extLst>
                  <a:ext uri="{FF2B5EF4-FFF2-40B4-BE49-F238E27FC236}">
                    <a16:creationId xmlns:a16="http://schemas.microsoft.com/office/drawing/2014/main" id="{1F20D1C5-CE5D-884E-B4C1-16108D9F7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6" name="Oval 1126">
                <a:extLst>
                  <a:ext uri="{FF2B5EF4-FFF2-40B4-BE49-F238E27FC236}">
                    <a16:creationId xmlns:a16="http://schemas.microsoft.com/office/drawing/2014/main" id="{FF5CB28C-2ABE-C147-A89B-F11E80CE8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67" name="Oval 1127">
                <a:extLst>
                  <a:ext uri="{FF2B5EF4-FFF2-40B4-BE49-F238E27FC236}">
                    <a16:creationId xmlns:a16="http://schemas.microsoft.com/office/drawing/2014/main" id="{137ACBB5-75E4-CE47-89F0-3BD93882F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523368" name="Text Box 1128">
            <a:extLst>
              <a:ext uri="{FF2B5EF4-FFF2-40B4-BE49-F238E27FC236}">
                <a16:creationId xmlns:a16="http://schemas.microsoft.com/office/drawing/2014/main" id="{EC7D1E40-775E-4944-B32F-494B42F73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4</a:t>
            </a:r>
          </a:p>
        </p:txBody>
      </p:sp>
      <p:sp>
        <p:nvSpPr>
          <p:cNvPr id="523369" name="Text Box 1129">
            <a:extLst>
              <a:ext uri="{FF2B5EF4-FFF2-40B4-BE49-F238E27FC236}">
                <a16:creationId xmlns:a16="http://schemas.microsoft.com/office/drawing/2014/main" id="{DB7BB985-CFA8-4941-998C-2591967CC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523370" name="Text Box 1130">
            <a:extLst>
              <a:ext uri="{FF2B5EF4-FFF2-40B4-BE49-F238E27FC236}">
                <a16:creationId xmlns:a16="http://schemas.microsoft.com/office/drawing/2014/main" id="{49CD246E-130A-444C-9CE1-B518B7F86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31242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523371" name="Text Box 1131">
            <a:extLst>
              <a:ext uri="{FF2B5EF4-FFF2-40B4-BE49-F238E27FC236}">
                <a16:creationId xmlns:a16="http://schemas.microsoft.com/office/drawing/2014/main" id="{C1B2DC73-4EFD-1D46-9327-4AD6BBAA6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0480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523372" name="Text Box 1132">
            <a:extLst>
              <a:ext uri="{FF2B5EF4-FFF2-40B4-BE49-F238E27FC236}">
                <a16:creationId xmlns:a16="http://schemas.microsoft.com/office/drawing/2014/main" id="{63307BE1-6AC7-AB44-B7F4-6F829AA62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530600"/>
            <a:ext cx="1600200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135.207.0.0/16</a:t>
            </a:r>
          </a:p>
        </p:txBody>
      </p:sp>
      <p:sp>
        <p:nvSpPr>
          <p:cNvPr id="523373" name="Text Box 1133">
            <a:extLst>
              <a:ext uri="{FF2B5EF4-FFF2-40B4-BE49-F238E27FC236}">
                <a16:creationId xmlns:a16="http://schemas.microsoft.com/office/drawing/2014/main" id="{EBCEA43A-F115-4D46-AB7E-932841A4CD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2438400"/>
            <a:ext cx="1703388" cy="51752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3 2 1</a:t>
            </a:r>
          </a:p>
        </p:txBody>
      </p:sp>
      <p:sp>
        <p:nvSpPr>
          <p:cNvPr id="523374" name="AutoShape 1134">
            <a:extLst>
              <a:ext uri="{FF2B5EF4-FFF2-40B4-BE49-F238E27FC236}">
                <a16:creationId xmlns:a16="http://schemas.microsoft.com/office/drawing/2014/main" id="{5EF1D775-65EC-A840-8895-D6DD807CA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5146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noFill/>
          <a:ln w="76200">
            <a:solidFill>
              <a:srgbClr val="FF66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3376" name="Text Box 1136">
            <a:extLst>
              <a:ext uri="{FF2B5EF4-FFF2-40B4-BE49-F238E27FC236}">
                <a16:creationId xmlns:a16="http://schemas.microsoft.com/office/drawing/2014/main" id="{D83323B8-E002-D248-91DD-01E65FFB8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4038600"/>
            <a:ext cx="1747838" cy="8350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IP Packet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Dest =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135.207.44.66</a:t>
            </a:r>
          </a:p>
        </p:txBody>
      </p:sp>
      <p:grpSp>
        <p:nvGrpSpPr>
          <p:cNvPr id="73746" name="Group 1137">
            <a:extLst>
              <a:ext uri="{FF2B5EF4-FFF2-40B4-BE49-F238E27FC236}">
                <a16:creationId xmlns:a16="http://schemas.microsoft.com/office/drawing/2014/main" id="{1FFF1A9E-1079-9E42-97D2-D6983C3DD4E1}"/>
              </a:ext>
            </a:extLst>
          </p:cNvPr>
          <p:cNvGrpSpPr>
            <a:grpSpLocks/>
          </p:cNvGrpSpPr>
          <p:nvPr/>
        </p:nvGrpSpPr>
        <p:grpSpPr bwMode="auto">
          <a:xfrm>
            <a:off x="1524000" y="5257800"/>
            <a:ext cx="1524000" cy="825500"/>
            <a:chOff x="4131" y="1588"/>
            <a:chExt cx="1624" cy="808"/>
          </a:xfrm>
        </p:grpSpPr>
        <p:grpSp>
          <p:nvGrpSpPr>
            <p:cNvPr id="73756" name="Group 1138">
              <a:extLst>
                <a:ext uri="{FF2B5EF4-FFF2-40B4-BE49-F238E27FC236}">
                  <a16:creationId xmlns:a16="http://schemas.microsoft.com/office/drawing/2014/main" id="{2D495CD3-A1E7-AD4E-ADE7-BBE88D6E8C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6" y="1588"/>
              <a:ext cx="1589" cy="808"/>
              <a:chOff x="4166" y="1588"/>
              <a:chExt cx="1589" cy="808"/>
            </a:xfrm>
          </p:grpSpPr>
          <p:sp>
            <p:nvSpPr>
              <p:cNvPr id="523379" name="Oval 1139">
                <a:extLst>
                  <a:ext uri="{FF2B5EF4-FFF2-40B4-BE49-F238E27FC236}">
                    <a16:creationId xmlns:a16="http://schemas.microsoft.com/office/drawing/2014/main" id="{E4E7B6ED-8DBA-E543-8DBC-DEC36974C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659"/>
                <a:ext cx="1362" cy="61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0" name="Oval 1140">
                <a:extLst>
                  <a:ext uri="{FF2B5EF4-FFF2-40B4-BE49-F238E27FC236}">
                    <a16:creationId xmlns:a16="http://schemas.microsoft.com/office/drawing/2014/main" id="{D72F2016-2AAB-DA43-BA3D-0FBD56944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659"/>
                <a:ext cx="311" cy="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1" name="Oval 1141">
                <a:extLst>
                  <a:ext uri="{FF2B5EF4-FFF2-40B4-BE49-F238E27FC236}">
                    <a16:creationId xmlns:a16="http://schemas.microsoft.com/office/drawing/2014/main" id="{82AFEDB6-FDEA-4C40-BAEB-5A08D9BDF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636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2" name="Oval 1142">
                <a:extLst>
                  <a:ext uri="{FF2B5EF4-FFF2-40B4-BE49-F238E27FC236}">
                    <a16:creationId xmlns:a16="http://schemas.microsoft.com/office/drawing/2014/main" id="{0E60B1BF-7F86-0644-8E97-B1BDDB45F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588"/>
                <a:ext cx="541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3" name="Oval 1143">
                <a:extLst>
                  <a:ext uri="{FF2B5EF4-FFF2-40B4-BE49-F238E27FC236}">
                    <a16:creationId xmlns:a16="http://schemas.microsoft.com/office/drawing/2014/main" id="{12534767-A3E4-F749-A0DE-08202DC44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7" y="1733"/>
                <a:ext cx="996" cy="18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4" name="Oval 1144">
                <a:extLst>
                  <a:ext uri="{FF2B5EF4-FFF2-40B4-BE49-F238E27FC236}">
                    <a16:creationId xmlns:a16="http://schemas.microsoft.com/office/drawing/2014/main" id="{92EE210A-728F-B642-8042-0CA65BE1B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9" y="2020"/>
                <a:ext cx="538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5" name="Oval 1145">
                <a:extLst>
                  <a:ext uri="{FF2B5EF4-FFF2-40B4-BE49-F238E27FC236}">
                    <a16:creationId xmlns:a16="http://schemas.microsoft.com/office/drawing/2014/main" id="{25DE5BA8-9DB9-7648-B738-984F93A96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1756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6" name="Oval 1146">
                <a:extLst>
                  <a:ext uri="{FF2B5EF4-FFF2-40B4-BE49-F238E27FC236}">
                    <a16:creationId xmlns:a16="http://schemas.microsoft.com/office/drawing/2014/main" id="{86101E3E-1773-FA4F-B547-922FB437C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1852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7" name="Oval 1147">
                <a:extLst>
                  <a:ext uri="{FF2B5EF4-FFF2-40B4-BE49-F238E27FC236}">
                    <a16:creationId xmlns:a16="http://schemas.microsoft.com/office/drawing/2014/main" id="{D197032E-5E8A-2F4B-A4C4-8CFB76DAA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2043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8" name="Oval 1148">
                <a:extLst>
                  <a:ext uri="{FF2B5EF4-FFF2-40B4-BE49-F238E27FC236}">
                    <a16:creationId xmlns:a16="http://schemas.microsoft.com/office/drawing/2014/main" id="{2B82A798-4477-9B49-8D8B-CE0586DAB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140"/>
                <a:ext cx="266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89" name="Oval 1149">
                <a:extLst>
                  <a:ext uri="{FF2B5EF4-FFF2-40B4-BE49-F238E27FC236}">
                    <a16:creationId xmlns:a16="http://schemas.microsoft.com/office/drawing/2014/main" id="{B8584CF8-698D-6D4A-8926-893CB58D1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140"/>
                <a:ext cx="403" cy="1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3757" name="Group 1150">
              <a:extLst>
                <a:ext uri="{FF2B5EF4-FFF2-40B4-BE49-F238E27FC236}">
                  <a16:creationId xmlns:a16="http://schemas.microsoft.com/office/drawing/2014/main" id="{7F442C6A-2985-DB4F-B69B-9D20B8491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1" y="1588"/>
              <a:ext cx="1589" cy="808"/>
              <a:chOff x="4131" y="1588"/>
              <a:chExt cx="1589" cy="808"/>
            </a:xfrm>
          </p:grpSpPr>
          <p:sp>
            <p:nvSpPr>
              <p:cNvPr id="523391" name="Oval 1151">
                <a:extLst>
                  <a:ext uri="{FF2B5EF4-FFF2-40B4-BE49-F238E27FC236}">
                    <a16:creationId xmlns:a16="http://schemas.microsoft.com/office/drawing/2014/main" id="{A1B6A138-36EA-4240-9785-F05EAA59B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1659"/>
                <a:ext cx="1360" cy="61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2" name="Oval 1152">
                <a:extLst>
                  <a:ext uri="{FF2B5EF4-FFF2-40B4-BE49-F238E27FC236}">
                    <a16:creationId xmlns:a16="http://schemas.microsoft.com/office/drawing/2014/main" id="{EB9A75B3-995B-E842-ACE4-E0501DE5A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659"/>
                <a:ext cx="311" cy="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3" name="Oval 1153">
                <a:extLst>
                  <a:ext uri="{FF2B5EF4-FFF2-40B4-BE49-F238E27FC236}">
                    <a16:creationId xmlns:a16="http://schemas.microsoft.com/office/drawing/2014/main" id="{62F3D11B-445E-3948-93FE-90D84E806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636"/>
                <a:ext cx="450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4" name="Oval 1154">
                <a:extLst>
                  <a:ext uri="{FF2B5EF4-FFF2-40B4-BE49-F238E27FC236}">
                    <a16:creationId xmlns:a16="http://schemas.microsoft.com/office/drawing/2014/main" id="{8ECDF1AC-1400-F44C-A107-1D570503D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588"/>
                <a:ext cx="541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5" name="Oval 1155">
                <a:extLst>
                  <a:ext uri="{FF2B5EF4-FFF2-40B4-BE49-F238E27FC236}">
                    <a16:creationId xmlns:a16="http://schemas.microsoft.com/office/drawing/2014/main" id="{6D1A5C60-9BB2-564E-88E4-82335C289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733"/>
                <a:ext cx="996" cy="18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6" name="Oval 1156">
                <a:extLst>
                  <a:ext uri="{FF2B5EF4-FFF2-40B4-BE49-F238E27FC236}">
                    <a16:creationId xmlns:a16="http://schemas.microsoft.com/office/drawing/2014/main" id="{35D8D2CC-4193-FC42-94A3-DD258E052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20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7" name="Oval 1157">
                <a:extLst>
                  <a:ext uri="{FF2B5EF4-FFF2-40B4-BE49-F238E27FC236}">
                    <a16:creationId xmlns:a16="http://schemas.microsoft.com/office/drawing/2014/main" id="{140D5E9C-F1A4-9046-83B5-818C8022C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1756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8" name="Oval 1158">
                <a:extLst>
                  <a:ext uri="{FF2B5EF4-FFF2-40B4-BE49-F238E27FC236}">
                    <a16:creationId xmlns:a16="http://schemas.microsoft.com/office/drawing/2014/main" id="{D2BBDD61-F3C7-444F-9841-532BE2CC5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52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399" name="Oval 1159">
                <a:extLst>
                  <a:ext uri="{FF2B5EF4-FFF2-40B4-BE49-F238E27FC236}">
                    <a16:creationId xmlns:a16="http://schemas.microsoft.com/office/drawing/2014/main" id="{55059653-F8D5-3144-BCBF-51B2C6929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3" y="2043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400" name="Oval 1160">
                <a:extLst>
                  <a:ext uri="{FF2B5EF4-FFF2-40B4-BE49-F238E27FC236}">
                    <a16:creationId xmlns:a16="http://schemas.microsoft.com/office/drawing/2014/main" id="{B8788273-47A1-5A4B-B5C2-B50E15FD0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140"/>
                <a:ext cx="266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401" name="Oval 1161">
                <a:extLst>
                  <a:ext uri="{FF2B5EF4-FFF2-40B4-BE49-F238E27FC236}">
                    <a16:creationId xmlns:a16="http://schemas.microsoft.com/office/drawing/2014/main" id="{5E65EE63-CB51-E44F-B84B-A7C441063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140"/>
                <a:ext cx="401" cy="1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523402" name="Text Box 1162">
            <a:extLst>
              <a:ext uri="{FF2B5EF4-FFF2-40B4-BE49-F238E27FC236}">
                <a16:creationId xmlns:a16="http://schemas.microsoft.com/office/drawing/2014/main" id="{36E73AEB-8263-A748-A2A2-1C94293E6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5486400"/>
            <a:ext cx="946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5</a:t>
            </a:r>
          </a:p>
        </p:txBody>
      </p:sp>
      <p:sp>
        <p:nvSpPr>
          <p:cNvPr id="523403" name="Text Box 1163">
            <a:extLst>
              <a:ext uri="{FF2B5EF4-FFF2-40B4-BE49-F238E27FC236}">
                <a16:creationId xmlns:a16="http://schemas.microsoft.com/office/drawing/2014/main" id="{07141459-1BDD-4447-A027-0473332B56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590800"/>
            <a:ext cx="1719263" cy="51752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135.207.44.0/25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5</a:t>
            </a:r>
          </a:p>
        </p:txBody>
      </p:sp>
      <p:sp>
        <p:nvSpPr>
          <p:cNvPr id="523406" name="Text Box 1166">
            <a:extLst>
              <a:ext uri="{FF2B5EF4-FFF2-40B4-BE49-F238E27FC236}">
                <a16:creationId xmlns:a16="http://schemas.microsoft.com/office/drawing/2014/main" id="{80F6C820-80EF-9B42-B97B-D5D28B11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5943600"/>
            <a:ext cx="1719263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135.207.44.0/25</a:t>
            </a:r>
          </a:p>
        </p:txBody>
      </p:sp>
      <p:sp>
        <p:nvSpPr>
          <p:cNvPr id="523407" name="Freeform 1167">
            <a:extLst>
              <a:ext uri="{FF2B5EF4-FFF2-40B4-BE49-F238E27FC236}">
                <a16:creationId xmlns:a16="http://schemas.microsoft.com/office/drawing/2014/main" id="{B391DE7B-1381-064D-9C73-868D6F22E6B4}"/>
              </a:ext>
            </a:extLst>
          </p:cNvPr>
          <p:cNvSpPr>
            <a:spLocks/>
          </p:cNvSpPr>
          <p:nvPr/>
        </p:nvSpPr>
        <p:spPr bwMode="auto">
          <a:xfrm>
            <a:off x="2819400" y="3708400"/>
            <a:ext cx="5105400" cy="1778000"/>
          </a:xfrm>
          <a:custGeom>
            <a:avLst/>
            <a:gdLst>
              <a:gd name="T0" fmla="*/ 5105400 w 3216"/>
              <a:gd name="T1" fmla="*/ 254000 h 1120"/>
              <a:gd name="T2" fmla="*/ 1066800 w 3216"/>
              <a:gd name="T3" fmla="*/ 254000 h 1120"/>
              <a:gd name="T4" fmla="*/ 0 w 3216"/>
              <a:gd name="T5" fmla="*/ 1778000 h 11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16" h="1120">
                <a:moveTo>
                  <a:pt x="3216" y="160"/>
                </a:moveTo>
                <a:cubicBezTo>
                  <a:pt x="2212" y="80"/>
                  <a:pt x="1208" y="0"/>
                  <a:pt x="672" y="160"/>
                </a:cubicBezTo>
                <a:cubicBezTo>
                  <a:pt x="136" y="320"/>
                  <a:pt x="68" y="720"/>
                  <a:pt x="0" y="1120"/>
                </a:cubicBezTo>
              </a:path>
            </a:pathLst>
          </a:custGeom>
          <a:noFill/>
          <a:ln w="76200" cmpd="sng">
            <a:solidFill>
              <a:srgbClr val="3333CC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3409" name="Freeform 1169">
            <a:extLst>
              <a:ext uri="{FF2B5EF4-FFF2-40B4-BE49-F238E27FC236}">
                <a16:creationId xmlns:a16="http://schemas.microsoft.com/office/drawing/2014/main" id="{9362B866-ED2A-174E-AE31-DD72D30CE958}"/>
              </a:ext>
            </a:extLst>
          </p:cNvPr>
          <p:cNvSpPr>
            <a:spLocks/>
          </p:cNvSpPr>
          <p:nvPr/>
        </p:nvSpPr>
        <p:spPr bwMode="auto">
          <a:xfrm rot="-5400000">
            <a:off x="3840956" y="3093244"/>
            <a:ext cx="1004888" cy="304800"/>
          </a:xfrm>
          <a:custGeom>
            <a:avLst/>
            <a:gdLst>
              <a:gd name="T0" fmla="*/ 0 w 681"/>
              <a:gd name="T1" fmla="*/ 146570 h 183"/>
              <a:gd name="T2" fmla="*/ 116573 w 681"/>
              <a:gd name="T3" fmla="*/ 29980 h 183"/>
              <a:gd name="T4" fmla="*/ 141658 w 681"/>
              <a:gd name="T5" fmla="*/ 73285 h 183"/>
              <a:gd name="T6" fmla="*/ 154939 w 681"/>
              <a:gd name="T7" fmla="*/ 174885 h 183"/>
              <a:gd name="T8" fmla="*/ 206585 w 681"/>
              <a:gd name="T9" fmla="*/ 159895 h 183"/>
              <a:gd name="T10" fmla="*/ 218390 w 681"/>
              <a:gd name="T11" fmla="*/ 116590 h 183"/>
              <a:gd name="T12" fmla="*/ 231670 w 681"/>
              <a:gd name="T13" fmla="*/ 58295 h 183"/>
              <a:gd name="T14" fmla="*/ 270036 w 681"/>
              <a:gd name="T15" fmla="*/ 88275 h 183"/>
              <a:gd name="T16" fmla="*/ 348243 w 681"/>
              <a:gd name="T17" fmla="*/ 218190 h 183"/>
              <a:gd name="T18" fmla="*/ 411694 w 681"/>
              <a:gd name="T19" fmla="*/ 44970 h 183"/>
              <a:gd name="T20" fmla="*/ 489901 w 681"/>
              <a:gd name="T21" fmla="*/ 248170 h 183"/>
              <a:gd name="T22" fmla="*/ 591718 w 681"/>
              <a:gd name="T23" fmla="*/ 131580 h 183"/>
              <a:gd name="T24" fmla="*/ 618279 w 681"/>
              <a:gd name="T25" fmla="*/ 189875 h 183"/>
              <a:gd name="T26" fmla="*/ 643364 w 681"/>
              <a:gd name="T27" fmla="*/ 233180 h 183"/>
              <a:gd name="T28" fmla="*/ 656645 w 681"/>
              <a:gd name="T29" fmla="*/ 189875 h 183"/>
              <a:gd name="T30" fmla="*/ 708291 w 681"/>
              <a:gd name="T31" fmla="*/ 101600 h 183"/>
              <a:gd name="T32" fmla="*/ 721572 w 681"/>
              <a:gd name="T33" fmla="*/ 276485 h 183"/>
              <a:gd name="T34" fmla="*/ 811584 w 681"/>
              <a:gd name="T35" fmla="*/ 116590 h 183"/>
              <a:gd name="T36" fmla="*/ 824864 w 681"/>
              <a:gd name="T37" fmla="*/ 159895 h 183"/>
              <a:gd name="T38" fmla="*/ 836669 w 681"/>
              <a:gd name="T39" fmla="*/ 204866 h 183"/>
              <a:gd name="T40" fmla="*/ 863230 w 681"/>
              <a:gd name="T41" fmla="*/ 159895 h 183"/>
              <a:gd name="T42" fmla="*/ 901596 w 681"/>
              <a:gd name="T43" fmla="*/ 101600 h 183"/>
              <a:gd name="T44" fmla="*/ 914876 w 681"/>
              <a:gd name="T45" fmla="*/ 189875 h 183"/>
              <a:gd name="T46" fmla="*/ 953242 w 681"/>
              <a:gd name="T47" fmla="*/ 101600 h 183"/>
              <a:gd name="T48" fmla="*/ 991608 w 681"/>
              <a:gd name="T49" fmla="*/ 44970 h 183"/>
              <a:gd name="T50" fmla="*/ 1004888 w 681"/>
              <a:gd name="T51" fmla="*/ 0 h 18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1" h="183">
                <a:moveTo>
                  <a:pt x="0" y="88"/>
                </a:moveTo>
                <a:cubicBezTo>
                  <a:pt x="54" y="34"/>
                  <a:pt x="27" y="56"/>
                  <a:pt x="79" y="18"/>
                </a:cubicBezTo>
                <a:cubicBezTo>
                  <a:pt x="85" y="27"/>
                  <a:pt x="93" y="34"/>
                  <a:pt x="96" y="44"/>
                </a:cubicBezTo>
                <a:cubicBezTo>
                  <a:pt x="102" y="64"/>
                  <a:pt x="92" y="89"/>
                  <a:pt x="105" y="105"/>
                </a:cubicBezTo>
                <a:cubicBezTo>
                  <a:pt x="113" y="114"/>
                  <a:pt x="128" y="99"/>
                  <a:pt x="140" y="96"/>
                </a:cubicBezTo>
                <a:cubicBezTo>
                  <a:pt x="143" y="87"/>
                  <a:pt x="146" y="79"/>
                  <a:pt x="148" y="70"/>
                </a:cubicBezTo>
                <a:cubicBezTo>
                  <a:pt x="151" y="58"/>
                  <a:pt x="146" y="40"/>
                  <a:pt x="157" y="35"/>
                </a:cubicBezTo>
                <a:cubicBezTo>
                  <a:pt x="166" y="30"/>
                  <a:pt x="174" y="47"/>
                  <a:pt x="183" y="53"/>
                </a:cubicBezTo>
                <a:cubicBezTo>
                  <a:pt x="194" y="107"/>
                  <a:pt x="181" y="118"/>
                  <a:pt x="236" y="131"/>
                </a:cubicBezTo>
                <a:cubicBezTo>
                  <a:pt x="273" y="94"/>
                  <a:pt x="265" y="74"/>
                  <a:pt x="279" y="27"/>
                </a:cubicBezTo>
                <a:cubicBezTo>
                  <a:pt x="313" y="61"/>
                  <a:pt x="320" y="103"/>
                  <a:pt x="332" y="149"/>
                </a:cubicBezTo>
                <a:cubicBezTo>
                  <a:pt x="362" y="129"/>
                  <a:pt x="381" y="109"/>
                  <a:pt x="401" y="79"/>
                </a:cubicBezTo>
                <a:cubicBezTo>
                  <a:pt x="407" y="91"/>
                  <a:pt x="412" y="103"/>
                  <a:pt x="419" y="114"/>
                </a:cubicBezTo>
                <a:cubicBezTo>
                  <a:pt x="424" y="123"/>
                  <a:pt x="426" y="140"/>
                  <a:pt x="436" y="140"/>
                </a:cubicBezTo>
                <a:cubicBezTo>
                  <a:pt x="445" y="140"/>
                  <a:pt x="441" y="122"/>
                  <a:pt x="445" y="114"/>
                </a:cubicBezTo>
                <a:cubicBezTo>
                  <a:pt x="455" y="96"/>
                  <a:pt x="480" y="61"/>
                  <a:pt x="480" y="61"/>
                </a:cubicBezTo>
                <a:cubicBezTo>
                  <a:pt x="483" y="96"/>
                  <a:pt x="469" y="137"/>
                  <a:pt x="489" y="166"/>
                </a:cubicBezTo>
                <a:cubicBezTo>
                  <a:pt x="501" y="183"/>
                  <a:pt x="547" y="78"/>
                  <a:pt x="550" y="70"/>
                </a:cubicBezTo>
                <a:cubicBezTo>
                  <a:pt x="553" y="79"/>
                  <a:pt x="556" y="87"/>
                  <a:pt x="559" y="96"/>
                </a:cubicBezTo>
                <a:cubicBezTo>
                  <a:pt x="562" y="105"/>
                  <a:pt x="558" y="123"/>
                  <a:pt x="567" y="123"/>
                </a:cubicBezTo>
                <a:cubicBezTo>
                  <a:pt x="578" y="123"/>
                  <a:pt x="579" y="105"/>
                  <a:pt x="585" y="96"/>
                </a:cubicBezTo>
                <a:cubicBezTo>
                  <a:pt x="593" y="84"/>
                  <a:pt x="602" y="73"/>
                  <a:pt x="611" y="61"/>
                </a:cubicBezTo>
                <a:cubicBezTo>
                  <a:pt x="614" y="79"/>
                  <a:pt x="602" y="114"/>
                  <a:pt x="620" y="114"/>
                </a:cubicBezTo>
                <a:cubicBezTo>
                  <a:pt x="640" y="114"/>
                  <a:pt x="636" y="78"/>
                  <a:pt x="646" y="61"/>
                </a:cubicBezTo>
                <a:cubicBezTo>
                  <a:pt x="653" y="49"/>
                  <a:pt x="663" y="38"/>
                  <a:pt x="672" y="27"/>
                </a:cubicBezTo>
                <a:cubicBezTo>
                  <a:pt x="675" y="18"/>
                  <a:pt x="681" y="0"/>
                  <a:pt x="681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3410" name="Text Box 1170">
            <a:extLst>
              <a:ext uri="{FF2B5EF4-FFF2-40B4-BE49-F238E27FC236}">
                <a16:creationId xmlns:a16="http://schemas.microsoft.com/office/drawing/2014/main" id="{9E8C1721-9A7E-E248-AAAE-6FD687D55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295400"/>
            <a:ext cx="2405063" cy="82550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 filters all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subnets with masks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longer than /24</a:t>
            </a:r>
          </a:p>
        </p:txBody>
      </p:sp>
      <p:sp>
        <p:nvSpPr>
          <p:cNvPr id="523411" name="AutoShape 1171">
            <a:extLst>
              <a:ext uri="{FF2B5EF4-FFF2-40B4-BE49-F238E27FC236}">
                <a16:creationId xmlns:a16="http://schemas.microsoft.com/office/drawing/2014/main" id="{21BF1DE2-89D2-1F4A-90ED-4B8B7F0EE27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191000" y="2057400"/>
            <a:ext cx="381000" cy="609600"/>
          </a:xfrm>
          <a:prstGeom prst="triangle">
            <a:avLst>
              <a:gd name="adj" fmla="val 50000"/>
            </a:avLst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523412" name="Text Box 1172">
            <a:extLst>
              <a:ext uri="{FF2B5EF4-FFF2-40B4-BE49-F238E27FC236}">
                <a16:creationId xmlns:a16="http://schemas.microsoft.com/office/drawing/2014/main" id="{CDFF343F-70EB-3D44-BCA3-D8E2E38930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981200"/>
            <a:ext cx="1600200" cy="51752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135.207.0.0/16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1</a:t>
            </a:r>
          </a:p>
        </p:txBody>
      </p:sp>
      <p:sp>
        <p:nvSpPr>
          <p:cNvPr id="523413" name="Text Box 1173">
            <a:extLst>
              <a:ext uri="{FF2B5EF4-FFF2-40B4-BE49-F238E27FC236}">
                <a16:creationId xmlns:a16="http://schemas.microsoft.com/office/drawing/2014/main" id="{DC12D77A-3240-E646-86C3-7506BD83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5029200"/>
            <a:ext cx="2147888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From AS 4, it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may look like this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packet will take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path </a:t>
            </a:r>
            <a:r>
              <a:rPr kumimoji="0" lang="en-US" altLang="zh-CN" sz="16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3 2 1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, but it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actually takes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path </a:t>
            </a:r>
            <a:r>
              <a:rPr kumimoji="0" lang="en-US" altLang="zh-CN" sz="16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3 2 5</a:t>
            </a:r>
          </a:p>
        </p:txBody>
      </p:sp>
    </p:spTree>
    <p:extLst>
      <p:ext uri="{BB962C8B-B14F-4D97-AF65-F5344CB8AC3E}">
        <p14:creationId xmlns:p14="http://schemas.microsoft.com/office/powerpoint/2010/main" val="268232598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Slide Number Placeholder 4">
            <a:extLst>
              <a:ext uri="{FF2B5EF4-FFF2-40B4-BE49-F238E27FC236}">
                <a16:creationId xmlns:a16="http://schemas.microsoft.com/office/drawing/2014/main" id="{68E459C5-2D59-6C48-BA50-7FD6DD6E2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447C26-B02B-DD49-8AC8-2E9173818AEF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74754" name="Group 55">
            <a:extLst>
              <a:ext uri="{FF2B5EF4-FFF2-40B4-BE49-F238E27FC236}">
                <a16:creationId xmlns:a16="http://schemas.microsoft.com/office/drawing/2014/main" id="{7807ACDB-C977-764A-8DC8-D529D6841C92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5715000"/>
            <a:ext cx="2133600" cy="685800"/>
            <a:chOff x="676" y="1108"/>
            <a:chExt cx="2968" cy="1192"/>
          </a:xfrm>
        </p:grpSpPr>
        <p:grpSp>
          <p:nvGrpSpPr>
            <p:cNvPr id="74890" name="Group 56">
              <a:extLst>
                <a:ext uri="{FF2B5EF4-FFF2-40B4-BE49-F238E27FC236}">
                  <a16:creationId xmlns:a16="http://schemas.microsoft.com/office/drawing/2014/main" id="{E0794FBA-C27F-3D41-BC71-F835CC13C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239673" name="Oval 57">
                <a:extLst>
                  <a:ext uri="{FF2B5EF4-FFF2-40B4-BE49-F238E27FC236}">
                    <a16:creationId xmlns:a16="http://schemas.microsoft.com/office/drawing/2014/main" id="{E0E0BC2F-CCFA-884F-8C1F-14592E022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1" cy="91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4" name="Oval 58">
                <a:extLst>
                  <a:ext uri="{FF2B5EF4-FFF2-40B4-BE49-F238E27FC236}">
                    <a16:creationId xmlns:a16="http://schemas.microsoft.com/office/drawing/2014/main" id="{47B58852-C482-4A4E-B16B-15BA3E5C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6" cy="1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5" name="Oval 59">
                <a:extLst>
                  <a:ext uri="{FF2B5EF4-FFF2-40B4-BE49-F238E27FC236}">
                    <a16:creationId xmlns:a16="http://schemas.microsoft.com/office/drawing/2014/main" id="{9FBAE27C-A61C-934E-BF04-C88E1613A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80"/>
                <a:ext cx="824" cy="2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6" name="Oval 60">
                <a:extLst>
                  <a:ext uri="{FF2B5EF4-FFF2-40B4-BE49-F238E27FC236}">
                    <a16:creationId xmlns:a16="http://schemas.microsoft.com/office/drawing/2014/main" id="{63725FE1-B4CF-6C46-9130-816945E01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2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7" name="Oval 61">
                <a:extLst>
                  <a:ext uri="{FF2B5EF4-FFF2-40B4-BE49-F238E27FC236}">
                    <a16:creationId xmlns:a16="http://schemas.microsoft.com/office/drawing/2014/main" id="{32CC796B-8F60-6F4C-B790-C1BE801CB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8"/>
                <a:ext cx="1822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8" name="Oval 62">
                <a:extLst>
                  <a:ext uri="{FF2B5EF4-FFF2-40B4-BE49-F238E27FC236}">
                    <a16:creationId xmlns:a16="http://schemas.microsoft.com/office/drawing/2014/main" id="{12BBF7E2-50BC-BA49-ADDC-4D3BB574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743"/>
                <a:ext cx="987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79" name="Oval 63">
                <a:extLst>
                  <a:ext uri="{FF2B5EF4-FFF2-40B4-BE49-F238E27FC236}">
                    <a16:creationId xmlns:a16="http://schemas.microsoft.com/office/drawing/2014/main" id="{FBF5B077-2B11-DE43-9ADC-512314637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6"/>
                <a:ext cx="740" cy="30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0" name="Oval 64">
                <a:extLst>
                  <a:ext uri="{FF2B5EF4-FFF2-40B4-BE49-F238E27FC236}">
                    <a16:creationId xmlns:a16="http://schemas.microsoft.com/office/drawing/2014/main" id="{C3052722-69D2-394E-A587-81BFD2C8A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497"/>
                <a:ext cx="490" cy="55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1" name="Oval 65">
                <a:extLst>
                  <a:ext uri="{FF2B5EF4-FFF2-40B4-BE49-F238E27FC236}">
                    <a16:creationId xmlns:a16="http://schemas.microsoft.com/office/drawing/2014/main" id="{0DC9104B-6AD5-4F49-9ED7-081CC65D8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779"/>
                <a:ext cx="490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2" name="Oval 66">
                <a:extLst>
                  <a:ext uri="{FF2B5EF4-FFF2-40B4-BE49-F238E27FC236}">
                    <a16:creationId xmlns:a16="http://schemas.microsoft.com/office/drawing/2014/main" id="{ECAB2550-1256-0542-AB4C-73E806952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5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3" name="Oval 67">
                <a:extLst>
                  <a:ext uri="{FF2B5EF4-FFF2-40B4-BE49-F238E27FC236}">
                    <a16:creationId xmlns:a16="http://schemas.microsoft.com/office/drawing/2014/main" id="{274FA411-B960-A34F-AAAE-024552000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2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4891" name="Group 68">
              <a:extLst>
                <a:ext uri="{FF2B5EF4-FFF2-40B4-BE49-F238E27FC236}">
                  <a16:creationId xmlns:a16="http://schemas.microsoft.com/office/drawing/2014/main" id="{017BA87C-9979-EC4A-8672-9A94351D5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239685" name="Oval 69">
                <a:extLst>
                  <a:ext uri="{FF2B5EF4-FFF2-40B4-BE49-F238E27FC236}">
                    <a16:creationId xmlns:a16="http://schemas.microsoft.com/office/drawing/2014/main" id="{24F4FC35-5AFF-2B48-8675-0FD3FFF9A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" y="1213"/>
                <a:ext cx="2487" cy="91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6" name="Oval 70">
                <a:extLst>
                  <a:ext uri="{FF2B5EF4-FFF2-40B4-BE49-F238E27FC236}">
                    <a16:creationId xmlns:a16="http://schemas.microsoft.com/office/drawing/2014/main" id="{3C9D7BD5-112B-B847-912B-2FFA3816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6" cy="1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7" name="Oval 71">
                <a:extLst>
                  <a:ext uri="{FF2B5EF4-FFF2-40B4-BE49-F238E27FC236}">
                    <a16:creationId xmlns:a16="http://schemas.microsoft.com/office/drawing/2014/main" id="{755549AF-A7A9-1D42-93CD-06CBB62F7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80"/>
                <a:ext cx="828" cy="2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8" name="Oval 72">
                <a:extLst>
                  <a:ext uri="{FF2B5EF4-FFF2-40B4-BE49-F238E27FC236}">
                    <a16:creationId xmlns:a16="http://schemas.microsoft.com/office/drawing/2014/main" id="{35681C03-8338-4347-9445-CD10F5008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89" name="Oval 73">
                <a:extLst>
                  <a:ext uri="{FF2B5EF4-FFF2-40B4-BE49-F238E27FC236}">
                    <a16:creationId xmlns:a16="http://schemas.microsoft.com/office/drawing/2014/main" id="{9B02F6E3-BBB9-2742-86B0-CACD62C4F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0" name="Oval 74">
                <a:extLst>
                  <a:ext uri="{FF2B5EF4-FFF2-40B4-BE49-F238E27FC236}">
                    <a16:creationId xmlns:a16="http://schemas.microsoft.com/office/drawing/2014/main" id="{3A7DF1AE-6853-9C43-B6A7-AEAF32025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1" name="Oval 75">
                <a:extLst>
                  <a:ext uri="{FF2B5EF4-FFF2-40B4-BE49-F238E27FC236}">
                    <a16:creationId xmlns:a16="http://schemas.microsoft.com/office/drawing/2014/main" id="{4466611F-E646-EC46-AC53-80C8E22A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6"/>
                <a:ext cx="742" cy="30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2" name="Oval 76">
                <a:extLst>
                  <a:ext uri="{FF2B5EF4-FFF2-40B4-BE49-F238E27FC236}">
                    <a16:creationId xmlns:a16="http://schemas.microsoft.com/office/drawing/2014/main" id="{43166118-EDE5-F546-AB85-4A4EA58D8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" y="1497"/>
                <a:ext cx="490" cy="55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3" name="Oval 77">
                <a:extLst>
                  <a:ext uri="{FF2B5EF4-FFF2-40B4-BE49-F238E27FC236}">
                    <a16:creationId xmlns:a16="http://schemas.microsoft.com/office/drawing/2014/main" id="{10E91638-8DD7-CE48-9FE0-0A7332D05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77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4" name="Oval 78">
                <a:extLst>
                  <a:ext uri="{FF2B5EF4-FFF2-40B4-BE49-F238E27FC236}">
                    <a16:creationId xmlns:a16="http://schemas.microsoft.com/office/drawing/2014/main" id="{D75286D6-58EB-1F4F-B3BD-5F15AF7B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5" name="Oval 79">
                <a:extLst>
                  <a:ext uri="{FF2B5EF4-FFF2-40B4-BE49-F238E27FC236}">
                    <a16:creationId xmlns:a16="http://schemas.microsoft.com/office/drawing/2014/main" id="{4B34C443-E98E-4748-9333-FF38A2101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239778" name="Text Box 162">
            <a:extLst>
              <a:ext uri="{FF2B5EF4-FFF2-40B4-BE49-F238E27FC236}">
                <a16:creationId xmlns:a16="http://schemas.microsoft.com/office/drawing/2014/main" id="{7945C4CC-3A39-A647-8808-3839B2679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667000"/>
            <a:ext cx="2684463" cy="37496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In fairness: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could you do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this “right”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still scale?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60402020202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Exporting internal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state would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dramatically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increase global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instability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amount of routing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state</a:t>
            </a:r>
          </a:p>
        </p:txBody>
      </p:sp>
      <p:sp>
        <p:nvSpPr>
          <p:cNvPr id="239618" name="Rectangle 2">
            <a:extLst>
              <a:ext uri="{FF2B5EF4-FFF2-40B4-BE49-F238E27FC236}">
                <a16:creationId xmlns:a16="http://schemas.microsoft.com/office/drawing/2014/main" id="{CEC34D02-EE92-4946-A622-C362F4CC44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zh-CN" sz="3200">
                <a:ea typeface="宋体" panose="02010600030101010101" pitchFamily="2" charset="-122"/>
              </a:rPr>
              <a:t>Shorter Doesn’t Always Mean Shorter</a:t>
            </a:r>
          </a:p>
        </p:txBody>
      </p:sp>
      <p:grpSp>
        <p:nvGrpSpPr>
          <p:cNvPr id="74757" name="Group 3">
            <a:extLst>
              <a:ext uri="{FF2B5EF4-FFF2-40B4-BE49-F238E27FC236}">
                <a16:creationId xmlns:a16="http://schemas.microsoft.com/office/drawing/2014/main" id="{3C8B4A61-061B-EA47-8743-8E9FE246BC32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1600200"/>
            <a:ext cx="4800600" cy="1752600"/>
            <a:chOff x="676" y="1108"/>
            <a:chExt cx="2968" cy="1192"/>
          </a:xfrm>
        </p:grpSpPr>
        <p:grpSp>
          <p:nvGrpSpPr>
            <p:cNvPr id="74866" name="Group 4">
              <a:extLst>
                <a:ext uri="{FF2B5EF4-FFF2-40B4-BE49-F238E27FC236}">
                  <a16:creationId xmlns:a16="http://schemas.microsoft.com/office/drawing/2014/main" id="{261684FD-4AEA-0C4C-97FC-B66B1B996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239621" name="Oval 5">
                <a:extLst>
                  <a:ext uri="{FF2B5EF4-FFF2-40B4-BE49-F238E27FC236}">
                    <a16:creationId xmlns:a16="http://schemas.microsoft.com/office/drawing/2014/main" id="{E920B5F7-AF69-C54B-851B-9FDFE5BE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4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2" name="Oval 6">
                <a:extLst>
                  <a:ext uri="{FF2B5EF4-FFF2-40B4-BE49-F238E27FC236}">
                    <a16:creationId xmlns:a16="http://schemas.microsoft.com/office/drawing/2014/main" id="{E45D7E65-F2EF-D54B-BE5B-C9539BA0A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4"/>
                <a:ext cx="576" cy="1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3" name="Oval 7">
                <a:extLst>
                  <a:ext uri="{FF2B5EF4-FFF2-40B4-BE49-F238E27FC236}">
                    <a16:creationId xmlns:a16="http://schemas.microsoft.com/office/drawing/2014/main" id="{F0C4F3DA-F64E-4244-96FC-020AEB00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4" name="Oval 8">
                <a:extLst>
                  <a:ext uri="{FF2B5EF4-FFF2-40B4-BE49-F238E27FC236}">
                    <a16:creationId xmlns:a16="http://schemas.microsoft.com/office/drawing/2014/main" id="{7485EC4B-67AD-A94C-A065-C440BB703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0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5" name="Oval 9">
                <a:extLst>
                  <a:ext uri="{FF2B5EF4-FFF2-40B4-BE49-F238E27FC236}">
                    <a16:creationId xmlns:a16="http://schemas.microsoft.com/office/drawing/2014/main" id="{069F5A40-F016-5449-B196-6A558142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9"/>
                <a:ext cx="1824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6" name="Oval 10">
                <a:extLst>
                  <a:ext uri="{FF2B5EF4-FFF2-40B4-BE49-F238E27FC236}">
                    <a16:creationId xmlns:a16="http://schemas.microsoft.com/office/drawing/2014/main" id="{C884C353-775D-4140-9919-289C0E145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7" name="Oval 11">
                <a:extLst>
                  <a:ext uri="{FF2B5EF4-FFF2-40B4-BE49-F238E27FC236}">
                    <a16:creationId xmlns:a16="http://schemas.microsoft.com/office/drawing/2014/main" id="{7C256661-1297-2A46-A73A-1ACE5B5FE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8" name="Oval 12">
                <a:extLst>
                  <a:ext uri="{FF2B5EF4-FFF2-40B4-BE49-F238E27FC236}">
                    <a16:creationId xmlns:a16="http://schemas.microsoft.com/office/drawing/2014/main" id="{C7C93F0E-0495-2E42-803D-3814B9331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2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29" name="Oval 13">
                <a:extLst>
                  <a:ext uri="{FF2B5EF4-FFF2-40B4-BE49-F238E27FC236}">
                    <a16:creationId xmlns:a16="http://schemas.microsoft.com/office/drawing/2014/main" id="{38DEAC7C-836C-2A4D-B2FA-4D551A523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0" name="Oval 14">
                <a:extLst>
                  <a:ext uri="{FF2B5EF4-FFF2-40B4-BE49-F238E27FC236}">
                    <a16:creationId xmlns:a16="http://schemas.microsoft.com/office/drawing/2014/main" id="{B494029C-570C-D945-816A-82709D329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3" cy="2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1" name="Oval 15">
                <a:extLst>
                  <a:ext uri="{FF2B5EF4-FFF2-40B4-BE49-F238E27FC236}">
                    <a16:creationId xmlns:a16="http://schemas.microsoft.com/office/drawing/2014/main" id="{D54C3D6E-164E-7840-9CC7-A9DF9C6BD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4867" name="Group 16">
              <a:extLst>
                <a:ext uri="{FF2B5EF4-FFF2-40B4-BE49-F238E27FC236}">
                  <a16:creationId xmlns:a16="http://schemas.microsoft.com/office/drawing/2014/main" id="{1F06D3EF-1D8F-A84C-AAEA-401D90D7F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239633" name="Oval 17">
                <a:extLst>
                  <a:ext uri="{FF2B5EF4-FFF2-40B4-BE49-F238E27FC236}">
                    <a16:creationId xmlns:a16="http://schemas.microsoft.com/office/drawing/2014/main" id="{EF62232D-089E-1D45-87E5-3E2EE1391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4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4" name="Oval 18">
                <a:extLst>
                  <a:ext uri="{FF2B5EF4-FFF2-40B4-BE49-F238E27FC236}">
                    <a16:creationId xmlns:a16="http://schemas.microsoft.com/office/drawing/2014/main" id="{B2967B18-574B-3643-914E-EF6596F10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4"/>
                <a:ext cx="576" cy="1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5" name="Oval 19">
                <a:extLst>
                  <a:ext uri="{FF2B5EF4-FFF2-40B4-BE49-F238E27FC236}">
                    <a16:creationId xmlns:a16="http://schemas.microsoft.com/office/drawing/2014/main" id="{766DC385-2772-3C4D-85E4-6B75A2D24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79"/>
                <a:ext cx="826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6" name="Oval 20">
                <a:extLst>
                  <a:ext uri="{FF2B5EF4-FFF2-40B4-BE49-F238E27FC236}">
                    <a16:creationId xmlns:a16="http://schemas.microsoft.com/office/drawing/2014/main" id="{B923B2A1-FDDC-A443-9FAA-145991BB5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90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7" name="Oval 21">
                <a:extLst>
                  <a:ext uri="{FF2B5EF4-FFF2-40B4-BE49-F238E27FC236}">
                    <a16:creationId xmlns:a16="http://schemas.microsoft.com/office/drawing/2014/main" id="{70AB834B-01F5-3046-BDE1-4A023AB40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2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8" name="Oval 22">
                <a:extLst>
                  <a:ext uri="{FF2B5EF4-FFF2-40B4-BE49-F238E27FC236}">
                    <a16:creationId xmlns:a16="http://schemas.microsoft.com/office/drawing/2014/main" id="{8E564BCE-80F3-934A-A37B-00870FBD8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0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39" name="Oval 23">
                <a:extLst>
                  <a:ext uri="{FF2B5EF4-FFF2-40B4-BE49-F238E27FC236}">
                    <a16:creationId xmlns:a16="http://schemas.microsoft.com/office/drawing/2014/main" id="{044855E7-5EB6-4745-B48E-582B71E79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0" name="Oval 24">
                <a:extLst>
                  <a:ext uri="{FF2B5EF4-FFF2-40B4-BE49-F238E27FC236}">
                    <a16:creationId xmlns:a16="http://schemas.microsoft.com/office/drawing/2014/main" id="{5786A9E2-4EB0-A744-B39C-DA2C2AACD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1" name="Oval 25">
                <a:extLst>
                  <a:ext uri="{FF2B5EF4-FFF2-40B4-BE49-F238E27FC236}">
                    <a16:creationId xmlns:a16="http://schemas.microsoft.com/office/drawing/2014/main" id="{3FE9281E-30B3-0740-B701-AE964B461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779"/>
                <a:ext cx="492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2" name="Oval 26">
                <a:extLst>
                  <a:ext uri="{FF2B5EF4-FFF2-40B4-BE49-F238E27FC236}">
                    <a16:creationId xmlns:a16="http://schemas.microsoft.com/office/drawing/2014/main" id="{28D23486-DFF1-0947-808E-497DA170C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1" cy="2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3" name="Oval 27">
                <a:extLst>
                  <a:ext uri="{FF2B5EF4-FFF2-40B4-BE49-F238E27FC236}">
                    <a16:creationId xmlns:a16="http://schemas.microsoft.com/office/drawing/2014/main" id="{C5603B37-C6B0-FE43-8DD4-2AFE93B98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4758" name="Group 29">
            <a:extLst>
              <a:ext uri="{FF2B5EF4-FFF2-40B4-BE49-F238E27FC236}">
                <a16:creationId xmlns:a16="http://schemas.microsoft.com/office/drawing/2014/main" id="{00A0FBC8-02C1-5040-AFFF-ADD7B3F204E2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581400"/>
            <a:ext cx="2133600" cy="685800"/>
            <a:chOff x="676" y="1108"/>
            <a:chExt cx="2968" cy="1192"/>
          </a:xfrm>
        </p:grpSpPr>
        <p:grpSp>
          <p:nvGrpSpPr>
            <p:cNvPr id="74842" name="Group 30">
              <a:extLst>
                <a:ext uri="{FF2B5EF4-FFF2-40B4-BE49-F238E27FC236}">
                  <a16:creationId xmlns:a16="http://schemas.microsoft.com/office/drawing/2014/main" id="{DDFFB33B-913E-C346-A728-E1B2A53FB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239647" name="Oval 31">
                <a:extLst>
                  <a:ext uri="{FF2B5EF4-FFF2-40B4-BE49-F238E27FC236}">
                    <a16:creationId xmlns:a16="http://schemas.microsoft.com/office/drawing/2014/main" id="{2D6EFA87-B95D-7A4D-B74D-E8533ACC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1" cy="91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8" name="Oval 32">
                <a:extLst>
                  <a:ext uri="{FF2B5EF4-FFF2-40B4-BE49-F238E27FC236}">
                    <a16:creationId xmlns:a16="http://schemas.microsoft.com/office/drawing/2014/main" id="{F2109F9A-1563-9448-9CD0-CD5B5FAF4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6" cy="1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49" name="Oval 33">
                <a:extLst>
                  <a:ext uri="{FF2B5EF4-FFF2-40B4-BE49-F238E27FC236}">
                    <a16:creationId xmlns:a16="http://schemas.microsoft.com/office/drawing/2014/main" id="{080543CB-A162-5A40-9E37-929C6844B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80"/>
                <a:ext cx="824" cy="2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0" name="Oval 34">
                <a:extLst>
                  <a:ext uri="{FF2B5EF4-FFF2-40B4-BE49-F238E27FC236}">
                    <a16:creationId xmlns:a16="http://schemas.microsoft.com/office/drawing/2014/main" id="{318D8997-3692-9F40-9CE6-68D6800AB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2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1" name="Oval 35">
                <a:extLst>
                  <a:ext uri="{FF2B5EF4-FFF2-40B4-BE49-F238E27FC236}">
                    <a16:creationId xmlns:a16="http://schemas.microsoft.com/office/drawing/2014/main" id="{8BBA13E4-8983-A347-9B6E-CE3DE02C2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8"/>
                <a:ext cx="1822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2" name="Oval 36">
                <a:extLst>
                  <a:ext uri="{FF2B5EF4-FFF2-40B4-BE49-F238E27FC236}">
                    <a16:creationId xmlns:a16="http://schemas.microsoft.com/office/drawing/2014/main" id="{EEC64D82-0A7B-504A-9C39-804D1325B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743"/>
                <a:ext cx="987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3" name="Oval 37">
                <a:extLst>
                  <a:ext uri="{FF2B5EF4-FFF2-40B4-BE49-F238E27FC236}">
                    <a16:creationId xmlns:a16="http://schemas.microsoft.com/office/drawing/2014/main" id="{4BAF4799-CA57-064C-8F5E-88451711A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6"/>
                <a:ext cx="740" cy="30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4" name="Oval 38">
                <a:extLst>
                  <a:ext uri="{FF2B5EF4-FFF2-40B4-BE49-F238E27FC236}">
                    <a16:creationId xmlns:a16="http://schemas.microsoft.com/office/drawing/2014/main" id="{D2F8EFFD-A7A0-D941-89FA-9BDD74ABF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497"/>
                <a:ext cx="490" cy="55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5" name="Oval 39">
                <a:extLst>
                  <a:ext uri="{FF2B5EF4-FFF2-40B4-BE49-F238E27FC236}">
                    <a16:creationId xmlns:a16="http://schemas.microsoft.com/office/drawing/2014/main" id="{2A7FEAAC-FFCB-7A4C-9931-A2EFD4DE3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779"/>
                <a:ext cx="490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6" name="Oval 40">
                <a:extLst>
                  <a:ext uri="{FF2B5EF4-FFF2-40B4-BE49-F238E27FC236}">
                    <a16:creationId xmlns:a16="http://schemas.microsoft.com/office/drawing/2014/main" id="{7C23FF78-DF29-344E-8FD1-A7F125C32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5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57" name="Oval 41">
                <a:extLst>
                  <a:ext uri="{FF2B5EF4-FFF2-40B4-BE49-F238E27FC236}">
                    <a16:creationId xmlns:a16="http://schemas.microsoft.com/office/drawing/2014/main" id="{594AA6E7-E553-2D40-8133-FB18F2B4B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2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4843" name="Group 42">
              <a:extLst>
                <a:ext uri="{FF2B5EF4-FFF2-40B4-BE49-F238E27FC236}">
                  <a16:creationId xmlns:a16="http://schemas.microsoft.com/office/drawing/2014/main" id="{5B45A7F0-4A2B-884B-B59F-E14E7069E5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239659" name="Oval 43">
                <a:extLst>
                  <a:ext uri="{FF2B5EF4-FFF2-40B4-BE49-F238E27FC236}">
                    <a16:creationId xmlns:a16="http://schemas.microsoft.com/office/drawing/2014/main" id="{DCAE6B03-5EA7-864B-8E29-E56E0B90A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" y="1213"/>
                <a:ext cx="2487" cy="91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0" name="Oval 44">
                <a:extLst>
                  <a:ext uri="{FF2B5EF4-FFF2-40B4-BE49-F238E27FC236}">
                    <a16:creationId xmlns:a16="http://schemas.microsoft.com/office/drawing/2014/main" id="{D8FD3DCC-41A5-1E4D-9973-E4CE03316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6" cy="1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1" name="Oval 45">
                <a:extLst>
                  <a:ext uri="{FF2B5EF4-FFF2-40B4-BE49-F238E27FC236}">
                    <a16:creationId xmlns:a16="http://schemas.microsoft.com/office/drawing/2014/main" id="{ABC3CB58-CE4B-5D47-8958-2636DC655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80"/>
                <a:ext cx="828" cy="2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2" name="Oval 46">
                <a:extLst>
                  <a:ext uri="{FF2B5EF4-FFF2-40B4-BE49-F238E27FC236}">
                    <a16:creationId xmlns:a16="http://schemas.microsoft.com/office/drawing/2014/main" id="{A677752F-A693-9B48-A27E-1737ACE67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3" name="Oval 47">
                <a:extLst>
                  <a:ext uri="{FF2B5EF4-FFF2-40B4-BE49-F238E27FC236}">
                    <a16:creationId xmlns:a16="http://schemas.microsoft.com/office/drawing/2014/main" id="{F36FFBB8-A88D-A246-A18A-B03F22CD4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4" name="Oval 48">
                <a:extLst>
                  <a:ext uri="{FF2B5EF4-FFF2-40B4-BE49-F238E27FC236}">
                    <a16:creationId xmlns:a16="http://schemas.microsoft.com/office/drawing/2014/main" id="{26162CC4-2E33-1A48-9286-7592CA4CB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5" name="Oval 49">
                <a:extLst>
                  <a:ext uri="{FF2B5EF4-FFF2-40B4-BE49-F238E27FC236}">
                    <a16:creationId xmlns:a16="http://schemas.microsoft.com/office/drawing/2014/main" id="{356CB4AD-970F-C246-A5D9-2E65E45C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6"/>
                <a:ext cx="742" cy="30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6" name="Oval 50">
                <a:extLst>
                  <a:ext uri="{FF2B5EF4-FFF2-40B4-BE49-F238E27FC236}">
                    <a16:creationId xmlns:a16="http://schemas.microsoft.com/office/drawing/2014/main" id="{22FEE49A-BC50-EC40-A338-23F4C5320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" y="1497"/>
                <a:ext cx="490" cy="55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7" name="Oval 51">
                <a:extLst>
                  <a:ext uri="{FF2B5EF4-FFF2-40B4-BE49-F238E27FC236}">
                    <a16:creationId xmlns:a16="http://schemas.microsoft.com/office/drawing/2014/main" id="{100EC8A4-5671-3D4A-8227-E23A7A7C1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77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8" name="Oval 52">
                <a:extLst>
                  <a:ext uri="{FF2B5EF4-FFF2-40B4-BE49-F238E27FC236}">
                    <a16:creationId xmlns:a16="http://schemas.microsoft.com/office/drawing/2014/main" id="{737B9F19-66EB-C04C-839E-DA3736588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69" name="Oval 53">
                <a:extLst>
                  <a:ext uri="{FF2B5EF4-FFF2-40B4-BE49-F238E27FC236}">
                    <a16:creationId xmlns:a16="http://schemas.microsoft.com/office/drawing/2014/main" id="{6CF1DB1F-F442-EA46-9E64-75E21EC4D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4759" name="Group 80">
            <a:extLst>
              <a:ext uri="{FF2B5EF4-FFF2-40B4-BE49-F238E27FC236}">
                <a16:creationId xmlns:a16="http://schemas.microsoft.com/office/drawing/2014/main" id="{1DC0FE23-8E55-844C-BD0C-C5B4830F801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4419600"/>
            <a:ext cx="2133600" cy="685800"/>
            <a:chOff x="676" y="1108"/>
            <a:chExt cx="2968" cy="1192"/>
          </a:xfrm>
        </p:grpSpPr>
        <p:grpSp>
          <p:nvGrpSpPr>
            <p:cNvPr id="74818" name="Group 81">
              <a:extLst>
                <a:ext uri="{FF2B5EF4-FFF2-40B4-BE49-F238E27FC236}">
                  <a16:creationId xmlns:a16="http://schemas.microsoft.com/office/drawing/2014/main" id="{C4AAE6E3-5EAE-FA43-80CA-56168CDBF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239698" name="Oval 82">
                <a:extLst>
                  <a:ext uri="{FF2B5EF4-FFF2-40B4-BE49-F238E27FC236}">
                    <a16:creationId xmlns:a16="http://schemas.microsoft.com/office/drawing/2014/main" id="{0DF1592E-52EF-C941-88DF-FC7A3C71F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1" cy="91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699" name="Oval 83">
                <a:extLst>
                  <a:ext uri="{FF2B5EF4-FFF2-40B4-BE49-F238E27FC236}">
                    <a16:creationId xmlns:a16="http://schemas.microsoft.com/office/drawing/2014/main" id="{7F89D706-7729-A645-8F4A-00F7390EF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6" cy="13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0" name="Oval 84">
                <a:extLst>
                  <a:ext uri="{FF2B5EF4-FFF2-40B4-BE49-F238E27FC236}">
                    <a16:creationId xmlns:a16="http://schemas.microsoft.com/office/drawing/2014/main" id="{A95BAB3D-D997-4B4D-8084-CC53ECC53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80"/>
                <a:ext cx="824" cy="23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1" name="Oval 85">
                <a:extLst>
                  <a:ext uri="{FF2B5EF4-FFF2-40B4-BE49-F238E27FC236}">
                    <a16:creationId xmlns:a16="http://schemas.microsoft.com/office/drawing/2014/main" id="{CE80F41D-F733-CA40-8626-5C270CA59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2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2" name="Oval 86">
                <a:extLst>
                  <a:ext uri="{FF2B5EF4-FFF2-40B4-BE49-F238E27FC236}">
                    <a16:creationId xmlns:a16="http://schemas.microsoft.com/office/drawing/2014/main" id="{8AA40DE8-E84D-6D4A-B4C3-E69C8EC70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8"/>
                <a:ext cx="1822" cy="2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3" name="Oval 87">
                <a:extLst>
                  <a:ext uri="{FF2B5EF4-FFF2-40B4-BE49-F238E27FC236}">
                    <a16:creationId xmlns:a16="http://schemas.microsoft.com/office/drawing/2014/main" id="{CF5FBD98-788E-F24D-80A7-C0DC6BCAC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743"/>
                <a:ext cx="987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4" name="Oval 88">
                <a:extLst>
                  <a:ext uri="{FF2B5EF4-FFF2-40B4-BE49-F238E27FC236}">
                    <a16:creationId xmlns:a16="http://schemas.microsoft.com/office/drawing/2014/main" id="{461D3077-3584-E448-8845-F881FCC1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6"/>
                <a:ext cx="740" cy="30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5" name="Oval 89">
                <a:extLst>
                  <a:ext uri="{FF2B5EF4-FFF2-40B4-BE49-F238E27FC236}">
                    <a16:creationId xmlns:a16="http://schemas.microsoft.com/office/drawing/2014/main" id="{3E2B8535-4217-994A-B1A2-F5237877E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497"/>
                <a:ext cx="490" cy="55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6" name="Oval 90">
                <a:extLst>
                  <a:ext uri="{FF2B5EF4-FFF2-40B4-BE49-F238E27FC236}">
                    <a16:creationId xmlns:a16="http://schemas.microsoft.com/office/drawing/2014/main" id="{5C5DBB45-A8B7-6C44-9DFB-9C6103C96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779"/>
                <a:ext cx="490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7" name="Oval 91">
                <a:extLst>
                  <a:ext uri="{FF2B5EF4-FFF2-40B4-BE49-F238E27FC236}">
                    <a16:creationId xmlns:a16="http://schemas.microsoft.com/office/drawing/2014/main" id="{7A457F9B-6202-E745-98BC-B57885347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5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08" name="Oval 92">
                <a:extLst>
                  <a:ext uri="{FF2B5EF4-FFF2-40B4-BE49-F238E27FC236}">
                    <a16:creationId xmlns:a16="http://schemas.microsoft.com/office/drawing/2014/main" id="{D021EA5A-D295-C14C-8887-11D1221B6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2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4819" name="Group 93">
              <a:extLst>
                <a:ext uri="{FF2B5EF4-FFF2-40B4-BE49-F238E27FC236}">
                  <a16:creationId xmlns:a16="http://schemas.microsoft.com/office/drawing/2014/main" id="{CA748FEC-ED9F-EF40-A28D-4A0F7F6EC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239710" name="Oval 94">
                <a:extLst>
                  <a:ext uri="{FF2B5EF4-FFF2-40B4-BE49-F238E27FC236}">
                    <a16:creationId xmlns:a16="http://schemas.microsoft.com/office/drawing/2014/main" id="{0A59370E-D180-1643-BAC8-8B97F0F03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" y="1213"/>
                <a:ext cx="2487" cy="91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1" name="Oval 95">
                <a:extLst>
                  <a:ext uri="{FF2B5EF4-FFF2-40B4-BE49-F238E27FC236}">
                    <a16:creationId xmlns:a16="http://schemas.microsoft.com/office/drawing/2014/main" id="{446D07A5-03C9-FB4C-B0EE-06802FB4F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6" cy="13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2" name="Oval 96">
                <a:extLst>
                  <a:ext uri="{FF2B5EF4-FFF2-40B4-BE49-F238E27FC236}">
                    <a16:creationId xmlns:a16="http://schemas.microsoft.com/office/drawing/2014/main" id="{EE40EBF4-9BD1-414B-9CBA-155555751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80"/>
                <a:ext cx="828" cy="23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3" name="Oval 97">
                <a:extLst>
                  <a:ext uri="{FF2B5EF4-FFF2-40B4-BE49-F238E27FC236}">
                    <a16:creationId xmlns:a16="http://schemas.microsoft.com/office/drawing/2014/main" id="{F44636E1-5E64-5642-993A-5B22081DB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4" name="Oval 98">
                <a:extLst>
                  <a:ext uri="{FF2B5EF4-FFF2-40B4-BE49-F238E27FC236}">
                    <a16:creationId xmlns:a16="http://schemas.microsoft.com/office/drawing/2014/main" id="{A9126670-8F90-B94F-8891-9A8E8F4A4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8"/>
                <a:ext cx="1822" cy="2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5" name="Oval 99">
                <a:extLst>
                  <a:ext uri="{FF2B5EF4-FFF2-40B4-BE49-F238E27FC236}">
                    <a16:creationId xmlns:a16="http://schemas.microsoft.com/office/drawing/2014/main" id="{23A22FAB-ABD0-5E40-A5BE-920D64437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6" name="Oval 100">
                <a:extLst>
                  <a:ext uri="{FF2B5EF4-FFF2-40B4-BE49-F238E27FC236}">
                    <a16:creationId xmlns:a16="http://schemas.microsoft.com/office/drawing/2014/main" id="{FF1BCCEB-8EFF-384F-A117-F36A96AC4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6"/>
                <a:ext cx="742" cy="30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7" name="Oval 101">
                <a:extLst>
                  <a:ext uri="{FF2B5EF4-FFF2-40B4-BE49-F238E27FC236}">
                    <a16:creationId xmlns:a16="http://schemas.microsoft.com/office/drawing/2014/main" id="{0ADE0622-98DA-1249-846E-2CD2363BD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" y="1497"/>
                <a:ext cx="490" cy="55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8" name="Oval 102">
                <a:extLst>
                  <a:ext uri="{FF2B5EF4-FFF2-40B4-BE49-F238E27FC236}">
                    <a16:creationId xmlns:a16="http://schemas.microsoft.com/office/drawing/2014/main" id="{4310D4DE-6840-1A40-B664-1C85F3014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77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19" name="Oval 103">
                <a:extLst>
                  <a:ext uri="{FF2B5EF4-FFF2-40B4-BE49-F238E27FC236}">
                    <a16:creationId xmlns:a16="http://schemas.microsoft.com/office/drawing/2014/main" id="{20F75FEC-C8A0-7C4F-BFA8-F8CCD6191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0" name="Oval 104">
                <a:extLst>
                  <a:ext uri="{FF2B5EF4-FFF2-40B4-BE49-F238E27FC236}">
                    <a16:creationId xmlns:a16="http://schemas.microsoft.com/office/drawing/2014/main" id="{126B2CF7-8CF0-864C-B930-21CD7F247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4760" name="Group 106">
            <a:extLst>
              <a:ext uri="{FF2B5EF4-FFF2-40B4-BE49-F238E27FC236}">
                <a16:creationId xmlns:a16="http://schemas.microsoft.com/office/drawing/2014/main" id="{81F6417F-5DA2-0842-8787-4C65892FECFB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2819400"/>
            <a:ext cx="2514600" cy="3276600"/>
            <a:chOff x="676" y="1108"/>
            <a:chExt cx="2968" cy="1192"/>
          </a:xfrm>
        </p:grpSpPr>
        <p:grpSp>
          <p:nvGrpSpPr>
            <p:cNvPr id="74794" name="Group 107">
              <a:extLst>
                <a:ext uri="{FF2B5EF4-FFF2-40B4-BE49-F238E27FC236}">
                  <a16:creationId xmlns:a16="http://schemas.microsoft.com/office/drawing/2014/main" id="{D1E0ACF3-904E-A240-8100-EE30645688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239724" name="Oval 108">
                <a:extLst>
                  <a:ext uri="{FF2B5EF4-FFF2-40B4-BE49-F238E27FC236}">
                    <a16:creationId xmlns:a16="http://schemas.microsoft.com/office/drawing/2014/main" id="{AE03AEDB-B920-3B49-89D1-03CFBA541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4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5" name="Oval 109">
                <a:extLst>
                  <a:ext uri="{FF2B5EF4-FFF2-40B4-BE49-F238E27FC236}">
                    <a16:creationId xmlns:a16="http://schemas.microsoft.com/office/drawing/2014/main" id="{DE75B5AB-603F-8249-BD31-FA3B81A03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4"/>
                <a:ext cx="575" cy="1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6" name="Oval 110">
                <a:extLst>
                  <a:ext uri="{FF2B5EF4-FFF2-40B4-BE49-F238E27FC236}">
                    <a16:creationId xmlns:a16="http://schemas.microsoft.com/office/drawing/2014/main" id="{500D9FEE-BB64-7A4E-8BAB-9C19498AD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7" name="Oval 111">
                <a:extLst>
                  <a:ext uri="{FF2B5EF4-FFF2-40B4-BE49-F238E27FC236}">
                    <a16:creationId xmlns:a16="http://schemas.microsoft.com/office/drawing/2014/main" id="{8176C88D-96F8-CB42-ACA0-5064F0C33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8" name="Oval 112">
                <a:extLst>
                  <a:ext uri="{FF2B5EF4-FFF2-40B4-BE49-F238E27FC236}">
                    <a16:creationId xmlns:a16="http://schemas.microsoft.com/office/drawing/2014/main" id="{B1773D3B-09D3-E244-A31F-2290F84C7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9"/>
                <a:ext cx="1823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29" name="Oval 113">
                <a:extLst>
                  <a:ext uri="{FF2B5EF4-FFF2-40B4-BE49-F238E27FC236}">
                    <a16:creationId xmlns:a16="http://schemas.microsoft.com/office/drawing/2014/main" id="{8BE988DE-357A-5145-8539-41E9F004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743"/>
                <a:ext cx="987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0" name="Oval 114">
                <a:extLst>
                  <a:ext uri="{FF2B5EF4-FFF2-40B4-BE49-F238E27FC236}">
                    <a16:creationId xmlns:a16="http://schemas.microsoft.com/office/drawing/2014/main" id="{6B1E66E6-E344-E144-AE76-69392B6B9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5"/>
                <a:ext cx="740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1" name="Oval 115">
                <a:extLst>
                  <a:ext uri="{FF2B5EF4-FFF2-40B4-BE49-F238E27FC236}">
                    <a16:creationId xmlns:a16="http://schemas.microsoft.com/office/drawing/2014/main" id="{4F61EB09-059E-C540-9A7D-EF67155EC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3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2" name="Oval 116">
                <a:extLst>
                  <a:ext uri="{FF2B5EF4-FFF2-40B4-BE49-F238E27FC236}">
                    <a16:creationId xmlns:a16="http://schemas.microsoft.com/office/drawing/2014/main" id="{F14BF7E4-3FB2-3D45-9A29-56C45246F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1779"/>
                <a:ext cx="493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3" name="Oval 117">
                <a:extLst>
                  <a:ext uri="{FF2B5EF4-FFF2-40B4-BE49-F238E27FC236}">
                    <a16:creationId xmlns:a16="http://schemas.microsoft.com/office/drawing/2014/main" id="{4E1B71F7-3013-DE48-8FE4-68B7871F9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919"/>
                <a:ext cx="493" cy="2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4" name="Oval 118">
                <a:extLst>
                  <a:ext uri="{FF2B5EF4-FFF2-40B4-BE49-F238E27FC236}">
                    <a16:creationId xmlns:a16="http://schemas.microsoft.com/office/drawing/2014/main" id="{F000E3FC-1EAD-A14E-8845-3C085251D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1919"/>
                <a:ext cx="740" cy="20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4795" name="Group 119">
              <a:extLst>
                <a:ext uri="{FF2B5EF4-FFF2-40B4-BE49-F238E27FC236}">
                  <a16:creationId xmlns:a16="http://schemas.microsoft.com/office/drawing/2014/main" id="{9D0B5A5F-C7F5-374E-A0AD-3206AD7DA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239736" name="Oval 120">
                <a:extLst>
                  <a:ext uri="{FF2B5EF4-FFF2-40B4-BE49-F238E27FC236}">
                    <a16:creationId xmlns:a16="http://schemas.microsoft.com/office/drawing/2014/main" id="{D8F5E6B2-4EB9-B641-9A06-529F50F6C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4"/>
                <a:ext cx="2488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7" name="Oval 121">
                <a:extLst>
                  <a:ext uri="{FF2B5EF4-FFF2-40B4-BE49-F238E27FC236}">
                    <a16:creationId xmlns:a16="http://schemas.microsoft.com/office/drawing/2014/main" id="{581D1E04-4A17-6F4E-9895-394D1D086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4"/>
                <a:ext cx="575" cy="1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8" name="Oval 122">
                <a:extLst>
                  <a:ext uri="{FF2B5EF4-FFF2-40B4-BE49-F238E27FC236}">
                    <a16:creationId xmlns:a16="http://schemas.microsoft.com/office/drawing/2014/main" id="{EFF5E2BF-4C47-7047-9963-DD0F41915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79"/>
                <a:ext cx="828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39" name="Oval 123">
                <a:extLst>
                  <a:ext uri="{FF2B5EF4-FFF2-40B4-BE49-F238E27FC236}">
                    <a16:creationId xmlns:a16="http://schemas.microsoft.com/office/drawing/2014/main" id="{3D63F535-682E-DD48-A253-0B172D65B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108"/>
                <a:ext cx="991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0" name="Oval 124">
                <a:extLst>
                  <a:ext uri="{FF2B5EF4-FFF2-40B4-BE49-F238E27FC236}">
                    <a16:creationId xmlns:a16="http://schemas.microsoft.com/office/drawing/2014/main" id="{40FC63F6-F0DA-234D-B392-965ADD451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1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1" name="Oval 125">
                <a:extLst>
                  <a:ext uri="{FF2B5EF4-FFF2-40B4-BE49-F238E27FC236}">
                    <a16:creationId xmlns:a16="http://schemas.microsoft.com/office/drawing/2014/main" id="{77C26651-8F1F-F944-8D74-91A5EE08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2" name="Oval 126">
                <a:extLst>
                  <a:ext uri="{FF2B5EF4-FFF2-40B4-BE49-F238E27FC236}">
                    <a16:creationId xmlns:a16="http://schemas.microsoft.com/office/drawing/2014/main" id="{7B8B1144-E9D2-4E4E-B3F0-2D30CB7F9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2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3" name="Oval 127">
                <a:extLst>
                  <a:ext uri="{FF2B5EF4-FFF2-40B4-BE49-F238E27FC236}">
                    <a16:creationId xmlns:a16="http://schemas.microsoft.com/office/drawing/2014/main" id="{F93D55E6-8BAA-CB4A-BA3E-2F0109F2B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3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4" name="Oval 128">
                <a:extLst>
                  <a:ext uri="{FF2B5EF4-FFF2-40B4-BE49-F238E27FC236}">
                    <a16:creationId xmlns:a16="http://schemas.microsoft.com/office/drawing/2014/main" id="{163D0D94-66D6-E14C-92B1-78E73B209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3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5" name="Oval 129">
                <a:extLst>
                  <a:ext uri="{FF2B5EF4-FFF2-40B4-BE49-F238E27FC236}">
                    <a16:creationId xmlns:a16="http://schemas.microsoft.com/office/drawing/2014/main" id="{3705C5B9-EFC9-A44C-8B28-F06205C1E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1" cy="2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9746" name="Oval 130">
                <a:extLst>
                  <a:ext uri="{FF2B5EF4-FFF2-40B4-BE49-F238E27FC236}">
                    <a16:creationId xmlns:a16="http://schemas.microsoft.com/office/drawing/2014/main" id="{43DFFE3E-F76C-AE4C-A4AE-45E87AA99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" y="1919"/>
                <a:ext cx="740" cy="20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239758" name="Line 142">
            <a:extLst>
              <a:ext uri="{FF2B5EF4-FFF2-40B4-BE49-F238E27FC236}">
                <a16:creationId xmlns:a16="http://schemas.microsoft.com/office/drawing/2014/main" id="{8E8CAB5B-CB14-F74C-90EC-A326C443835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2600" y="2895600"/>
            <a:ext cx="990600" cy="5334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59" name="Line 143">
            <a:extLst>
              <a:ext uri="{FF2B5EF4-FFF2-40B4-BE49-F238E27FC236}">
                <a16:creationId xmlns:a16="http://schemas.microsoft.com/office/drawing/2014/main" id="{0D5A5CFB-045E-0944-A34B-5C54D5C50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05600" y="3429000"/>
            <a:ext cx="990600" cy="3810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0" name="Line 144">
            <a:extLst>
              <a:ext uri="{FF2B5EF4-FFF2-40B4-BE49-F238E27FC236}">
                <a16:creationId xmlns:a16="http://schemas.microsoft.com/office/drawing/2014/main" id="{677A49AA-F72F-1C4F-B120-4BC32375F4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9400" y="3810000"/>
            <a:ext cx="1066800" cy="228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1" name="Line 145">
            <a:extLst>
              <a:ext uri="{FF2B5EF4-FFF2-40B4-BE49-F238E27FC236}">
                <a16:creationId xmlns:a16="http://schemas.microsoft.com/office/drawing/2014/main" id="{A632723C-0DA5-3E45-BB39-BE0BD1DFB9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4038600"/>
            <a:ext cx="1219200" cy="228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2" name="Line 146">
            <a:extLst>
              <a:ext uri="{FF2B5EF4-FFF2-40B4-BE49-F238E27FC236}">
                <a16:creationId xmlns:a16="http://schemas.microsoft.com/office/drawing/2014/main" id="{C1BC42E6-E1F1-174E-8E5E-54FCEAA693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3200" y="4267200"/>
            <a:ext cx="1219200" cy="304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3" name="Line 147">
            <a:extLst>
              <a:ext uri="{FF2B5EF4-FFF2-40B4-BE49-F238E27FC236}">
                <a16:creationId xmlns:a16="http://schemas.microsoft.com/office/drawing/2014/main" id="{D2FDFD40-5488-3D47-AF8B-BD185563B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4572000"/>
            <a:ext cx="1219200" cy="228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4" name="Line 148">
            <a:extLst>
              <a:ext uri="{FF2B5EF4-FFF2-40B4-BE49-F238E27FC236}">
                <a16:creationId xmlns:a16="http://schemas.microsoft.com/office/drawing/2014/main" id="{156EF80B-9299-ED4F-9D37-1EEDA42F0E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3200" y="4724400"/>
            <a:ext cx="1219200" cy="304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5" name="Line 149">
            <a:extLst>
              <a:ext uri="{FF2B5EF4-FFF2-40B4-BE49-F238E27FC236}">
                <a16:creationId xmlns:a16="http://schemas.microsoft.com/office/drawing/2014/main" id="{BE0D08EB-0BDC-3347-9498-137FF605AB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5029200"/>
            <a:ext cx="1219200" cy="228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6" name="Line 150">
            <a:extLst>
              <a:ext uri="{FF2B5EF4-FFF2-40B4-BE49-F238E27FC236}">
                <a16:creationId xmlns:a16="http://schemas.microsoft.com/office/drawing/2014/main" id="{565A6E2B-81F4-454A-84CF-0D09F3C6CB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34200" y="5257800"/>
            <a:ext cx="838200" cy="3810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7" name="Line 151">
            <a:extLst>
              <a:ext uri="{FF2B5EF4-FFF2-40B4-BE49-F238E27FC236}">
                <a16:creationId xmlns:a16="http://schemas.microsoft.com/office/drawing/2014/main" id="{4D66867B-17FF-C54B-8CD6-069CA4C93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0600" y="5638800"/>
            <a:ext cx="2209800" cy="304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8" name="Line 152">
            <a:extLst>
              <a:ext uri="{FF2B5EF4-FFF2-40B4-BE49-F238E27FC236}">
                <a16:creationId xmlns:a16="http://schemas.microsoft.com/office/drawing/2014/main" id="{E6D84FD7-1EE5-144A-B48C-6259EDD8B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2971800"/>
            <a:ext cx="76200" cy="8382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69" name="Line 153">
            <a:extLst>
              <a:ext uri="{FF2B5EF4-FFF2-40B4-BE49-F238E27FC236}">
                <a16:creationId xmlns:a16="http://schemas.microsoft.com/office/drawing/2014/main" id="{B125EFBC-D184-9245-9037-8C598D39B4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1400" y="3733800"/>
            <a:ext cx="457200" cy="9906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239770" name="Line 154">
            <a:extLst>
              <a:ext uri="{FF2B5EF4-FFF2-40B4-BE49-F238E27FC236}">
                <a16:creationId xmlns:a16="http://schemas.microsoft.com/office/drawing/2014/main" id="{5248E131-3DBC-6141-99BA-85CC281AF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4800600"/>
            <a:ext cx="533400" cy="1066800"/>
          </a:xfrm>
          <a:prstGeom prst="line">
            <a:avLst/>
          </a:prstGeom>
          <a:noFill/>
          <a:ln w="50800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239721" name="Picture 105">
            <a:extLst>
              <a:ext uri="{FF2B5EF4-FFF2-40B4-BE49-F238E27FC236}">
                <a16:creationId xmlns:a16="http://schemas.microsoft.com/office/drawing/2014/main" id="{702D0E9B-0014-3D4F-958C-23FF1D25A65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670" name="Picture 54">
            <a:extLst>
              <a:ext uri="{FF2B5EF4-FFF2-40B4-BE49-F238E27FC236}">
                <a16:creationId xmlns:a16="http://schemas.microsoft.com/office/drawing/2014/main" id="{8320D39E-427C-7847-ABFA-61E7BB097A5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3733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644" name="Picture 28">
            <a:extLst>
              <a:ext uri="{FF2B5EF4-FFF2-40B4-BE49-F238E27FC236}">
                <a16:creationId xmlns:a16="http://schemas.microsoft.com/office/drawing/2014/main" id="{BD7F7A44-6948-4B40-88B3-56C9F5EB202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2743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5" name="Picture 139">
            <a:extLst>
              <a:ext uri="{FF2B5EF4-FFF2-40B4-BE49-F238E27FC236}">
                <a16:creationId xmlns:a16="http://schemas.microsoft.com/office/drawing/2014/main" id="{BE34FB12-87AF-8748-BF6B-F70A244D26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2743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4" name="Picture 138">
            <a:extLst>
              <a:ext uri="{FF2B5EF4-FFF2-40B4-BE49-F238E27FC236}">
                <a16:creationId xmlns:a16="http://schemas.microsoft.com/office/drawing/2014/main" id="{5646ABFF-D722-6640-8CCC-368C6302B80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276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2" name="Picture 136">
            <a:extLst>
              <a:ext uri="{FF2B5EF4-FFF2-40B4-BE49-F238E27FC236}">
                <a16:creationId xmlns:a16="http://schemas.microsoft.com/office/drawing/2014/main" id="{6CC4FE49-8C71-1544-BB93-3757E637E5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886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3" name="Picture 137">
            <a:extLst>
              <a:ext uri="{FF2B5EF4-FFF2-40B4-BE49-F238E27FC236}">
                <a16:creationId xmlns:a16="http://schemas.microsoft.com/office/drawing/2014/main" id="{32495BBE-4923-A347-8124-8AE3220E5E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3657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0" name="Picture 134">
            <a:extLst>
              <a:ext uri="{FF2B5EF4-FFF2-40B4-BE49-F238E27FC236}">
                <a16:creationId xmlns:a16="http://schemas.microsoft.com/office/drawing/2014/main" id="{5E3D6FD7-21F4-2E45-95D8-7542F89A5D0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4419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1" name="Picture 135">
            <a:extLst>
              <a:ext uri="{FF2B5EF4-FFF2-40B4-BE49-F238E27FC236}">
                <a16:creationId xmlns:a16="http://schemas.microsoft.com/office/drawing/2014/main" id="{768ED7EB-9572-CF41-8609-A52B5F791B9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114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49" name="Picture 133">
            <a:extLst>
              <a:ext uri="{FF2B5EF4-FFF2-40B4-BE49-F238E27FC236}">
                <a16:creationId xmlns:a16="http://schemas.microsoft.com/office/drawing/2014/main" id="{1CB6CAEE-8C21-ED4F-9279-F1DD476B60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648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48" name="Picture 132">
            <a:extLst>
              <a:ext uri="{FF2B5EF4-FFF2-40B4-BE49-F238E27FC236}">
                <a16:creationId xmlns:a16="http://schemas.microsoft.com/office/drawing/2014/main" id="{D571A726-B03A-A648-A604-C7A2EB43C6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876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47" name="Picture 131">
            <a:extLst>
              <a:ext uri="{FF2B5EF4-FFF2-40B4-BE49-F238E27FC236}">
                <a16:creationId xmlns:a16="http://schemas.microsoft.com/office/drawing/2014/main" id="{B1284525-937B-D74D-88EE-2982BE77619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5105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39757" name="Picture 141">
            <a:extLst>
              <a:ext uri="{FF2B5EF4-FFF2-40B4-BE49-F238E27FC236}">
                <a16:creationId xmlns:a16="http://schemas.microsoft.com/office/drawing/2014/main" id="{0B0CF71D-C5C1-1947-8500-C63F60E117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5486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39771" name="Rectangle 155">
            <a:extLst>
              <a:ext uri="{FF2B5EF4-FFF2-40B4-BE49-F238E27FC236}">
                <a16:creationId xmlns:a16="http://schemas.microsoft.com/office/drawing/2014/main" id="{D239292A-D120-5243-8BB9-00CE1957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200400"/>
            <a:ext cx="635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4</a:t>
            </a:r>
          </a:p>
        </p:txBody>
      </p:sp>
      <p:sp>
        <p:nvSpPr>
          <p:cNvPr id="239772" name="Rectangle 156">
            <a:extLst>
              <a:ext uri="{FF2B5EF4-FFF2-40B4-BE49-F238E27FC236}">
                <a16:creationId xmlns:a16="http://schemas.microsoft.com/office/drawing/2014/main" id="{38D28FB7-D833-6D4B-8927-A94E05D81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733800"/>
            <a:ext cx="635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239773" name="Rectangle 157">
            <a:extLst>
              <a:ext uri="{FF2B5EF4-FFF2-40B4-BE49-F238E27FC236}">
                <a16:creationId xmlns:a16="http://schemas.microsoft.com/office/drawing/2014/main" id="{C5DAAE4F-EA14-9A42-8704-8BA917219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572000"/>
            <a:ext cx="635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239774" name="Rectangle 158">
            <a:extLst>
              <a:ext uri="{FF2B5EF4-FFF2-40B4-BE49-F238E27FC236}">
                <a16:creationId xmlns:a16="http://schemas.microsoft.com/office/drawing/2014/main" id="{27066B2E-532C-0343-9B91-096C0789D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6019800"/>
            <a:ext cx="635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AS 1</a:t>
            </a:r>
          </a:p>
        </p:txBody>
      </p:sp>
      <p:sp>
        <p:nvSpPr>
          <p:cNvPr id="239775" name="Text Box 159">
            <a:extLst>
              <a:ext uri="{FF2B5EF4-FFF2-40B4-BE49-F238E27FC236}">
                <a16:creationId xmlns:a16="http://schemas.microsoft.com/office/drawing/2014/main" id="{C1B81BC7-165B-CB4F-AB14-B704B87D7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752600"/>
            <a:ext cx="300513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</a:t>
            </a: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Mr. BGP says that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 path </a:t>
            </a:r>
            <a:r>
              <a:rPr kumimoji="0" lang="en-US" altLang="zh-CN" sz="20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4 1</a:t>
            </a: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is better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  than path </a:t>
            </a:r>
            <a:r>
              <a:rPr kumimoji="0" lang="en-US" altLang="zh-CN" sz="20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3 2 1</a:t>
            </a:r>
          </a:p>
        </p:txBody>
      </p:sp>
      <p:sp>
        <p:nvSpPr>
          <p:cNvPr id="239776" name="Text Box 160">
            <a:extLst>
              <a:ext uri="{FF2B5EF4-FFF2-40B4-BE49-F238E27FC236}">
                <a16:creationId xmlns:a16="http://schemas.microsoft.com/office/drawing/2014/main" id="{87C42D21-A1E7-004A-890C-91616EB1E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743200"/>
            <a:ext cx="928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Duh!</a:t>
            </a:r>
          </a:p>
        </p:txBody>
      </p:sp>
      <p:pic>
        <p:nvPicPr>
          <p:cNvPr id="239779" name="Picture 163">
            <a:extLst>
              <a:ext uri="{FF2B5EF4-FFF2-40B4-BE49-F238E27FC236}">
                <a16:creationId xmlns:a16="http://schemas.microsoft.com/office/drawing/2014/main" id="{EC0B5230-A481-4449-B646-4F08A6D42E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5791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5667806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lide Number Placeholder 4">
            <a:extLst>
              <a:ext uri="{FF2B5EF4-FFF2-40B4-BE49-F238E27FC236}">
                <a16:creationId xmlns:a16="http://schemas.microsoft.com/office/drawing/2014/main" id="{D4412C53-CBC2-C641-A6F8-25DC6964C8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3D62C5-2FC1-914E-A693-7EFEB5BF9C51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938" name="Rectangle 2">
            <a:extLst>
              <a:ext uri="{FF2B5EF4-FFF2-40B4-BE49-F238E27FC236}">
                <a16:creationId xmlns:a16="http://schemas.microsoft.com/office/drawing/2014/main" id="{A90D0C0E-86B1-724C-97DA-EFFAA7B638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1143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>
                <a:ea typeface="宋体" charset="0"/>
                <a:cs typeface="宋体" charset="0"/>
              </a:rPr>
              <a:t>Shedding Inbound Traffic with ASPATH Padding Hack</a:t>
            </a:r>
          </a:p>
        </p:txBody>
      </p:sp>
      <p:sp>
        <p:nvSpPr>
          <p:cNvPr id="40000" name="Rectangle 64">
            <a:extLst>
              <a:ext uri="{FF2B5EF4-FFF2-40B4-BE49-F238E27FC236}">
                <a16:creationId xmlns:a16="http://schemas.microsoft.com/office/drawing/2014/main" id="{629920AB-09BC-984C-A322-77D3DD02B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953000"/>
            <a:ext cx="2846388" cy="13112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Padding will (usually)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force inbound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traffic from AS 1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to take primary link</a:t>
            </a:r>
          </a:p>
        </p:txBody>
      </p:sp>
      <p:grpSp>
        <p:nvGrpSpPr>
          <p:cNvPr id="76804" name="Group 3">
            <a:extLst>
              <a:ext uri="{FF2B5EF4-FFF2-40B4-BE49-F238E27FC236}">
                <a16:creationId xmlns:a16="http://schemas.microsoft.com/office/drawing/2014/main" id="{56BC54EA-D636-C543-9C94-3E6DE020273F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86000"/>
            <a:ext cx="5257800" cy="1739900"/>
            <a:chOff x="676" y="1108"/>
            <a:chExt cx="2968" cy="1192"/>
          </a:xfrm>
        </p:grpSpPr>
        <p:grpSp>
          <p:nvGrpSpPr>
            <p:cNvPr id="76849" name="Group 4">
              <a:extLst>
                <a:ext uri="{FF2B5EF4-FFF2-40B4-BE49-F238E27FC236}">
                  <a16:creationId xmlns:a16="http://schemas.microsoft.com/office/drawing/2014/main" id="{0C7B2EE4-06E5-2746-A0EA-279AD1B1A6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39941" name="Oval 5">
                <a:extLst>
                  <a:ext uri="{FF2B5EF4-FFF2-40B4-BE49-F238E27FC236}">
                    <a16:creationId xmlns:a16="http://schemas.microsoft.com/office/drawing/2014/main" id="{E7A3E015-FC66-894D-B3E1-66105ACC1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2" name="Oval 6">
                <a:extLst>
                  <a:ext uri="{FF2B5EF4-FFF2-40B4-BE49-F238E27FC236}">
                    <a16:creationId xmlns:a16="http://schemas.microsoft.com/office/drawing/2014/main" id="{609B4247-422D-C34B-A92C-9A187A07F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5" cy="1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3" name="Oval 7">
                <a:extLst>
                  <a:ext uri="{FF2B5EF4-FFF2-40B4-BE49-F238E27FC236}">
                    <a16:creationId xmlns:a16="http://schemas.microsoft.com/office/drawing/2014/main" id="{F434947C-73FC-9745-8A21-23E10ACBE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179"/>
                <a:ext cx="825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4" name="Oval 8">
                <a:extLst>
                  <a:ext uri="{FF2B5EF4-FFF2-40B4-BE49-F238E27FC236}">
                    <a16:creationId xmlns:a16="http://schemas.microsoft.com/office/drawing/2014/main" id="{6DAF9A58-B111-F34D-8BC0-A09BE41F8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5" name="Oval 9">
                <a:extLst>
                  <a:ext uri="{FF2B5EF4-FFF2-40B4-BE49-F238E27FC236}">
                    <a16:creationId xmlns:a16="http://schemas.microsoft.com/office/drawing/2014/main" id="{692EDE16-6F20-D345-B982-27D144939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9"/>
                <a:ext cx="1823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6" name="Oval 10">
                <a:extLst>
                  <a:ext uri="{FF2B5EF4-FFF2-40B4-BE49-F238E27FC236}">
                    <a16:creationId xmlns:a16="http://schemas.microsoft.com/office/drawing/2014/main" id="{077C6B03-103A-054E-B108-686D9A5A1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7" name="Oval 11">
                <a:extLst>
                  <a:ext uri="{FF2B5EF4-FFF2-40B4-BE49-F238E27FC236}">
                    <a16:creationId xmlns:a16="http://schemas.microsoft.com/office/drawing/2014/main" id="{B63A0EC8-A051-E54B-86FA-3CF5DEA7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8" name="Oval 12">
                <a:extLst>
                  <a:ext uri="{FF2B5EF4-FFF2-40B4-BE49-F238E27FC236}">
                    <a16:creationId xmlns:a16="http://schemas.microsoft.com/office/drawing/2014/main" id="{BA75826B-6857-CD43-A885-F2E8A7D3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" y="1497"/>
                <a:ext cx="492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49" name="Oval 13">
                <a:extLst>
                  <a:ext uri="{FF2B5EF4-FFF2-40B4-BE49-F238E27FC236}">
                    <a16:creationId xmlns:a16="http://schemas.microsoft.com/office/drawing/2014/main" id="{6BDB2523-938B-254D-B426-74D933EEA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0" name="Oval 14">
                <a:extLst>
                  <a:ext uri="{FF2B5EF4-FFF2-40B4-BE49-F238E27FC236}">
                    <a16:creationId xmlns:a16="http://schemas.microsoft.com/office/drawing/2014/main" id="{0172DF0E-B592-5B4D-ADA3-B893711E9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3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1" name="Oval 15">
                <a:extLst>
                  <a:ext uri="{FF2B5EF4-FFF2-40B4-BE49-F238E27FC236}">
                    <a16:creationId xmlns:a16="http://schemas.microsoft.com/office/drawing/2014/main" id="{C94D8B6B-BBA0-6D4C-BB5F-3D448AEE4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6850" name="Group 16">
              <a:extLst>
                <a:ext uri="{FF2B5EF4-FFF2-40B4-BE49-F238E27FC236}">
                  <a16:creationId xmlns:a16="http://schemas.microsoft.com/office/drawing/2014/main" id="{B585A9E1-170A-4A49-A4F9-D0CA2D0477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39953" name="Oval 17">
                <a:extLst>
                  <a:ext uri="{FF2B5EF4-FFF2-40B4-BE49-F238E27FC236}">
                    <a16:creationId xmlns:a16="http://schemas.microsoft.com/office/drawing/2014/main" id="{C36D5825-C980-6C47-A575-EF9CD83E7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3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4" name="Oval 18">
                <a:extLst>
                  <a:ext uri="{FF2B5EF4-FFF2-40B4-BE49-F238E27FC236}">
                    <a16:creationId xmlns:a16="http://schemas.microsoft.com/office/drawing/2014/main" id="{A08CA4D6-E5D0-6549-B217-2C187E9DF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1213"/>
                <a:ext cx="575" cy="1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5" name="Oval 19">
                <a:extLst>
                  <a:ext uri="{FF2B5EF4-FFF2-40B4-BE49-F238E27FC236}">
                    <a16:creationId xmlns:a16="http://schemas.microsoft.com/office/drawing/2014/main" id="{7011CB85-0FAC-684C-A175-4A2289811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79"/>
                <a:ext cx="827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6" name="Oval 20">
                <a:extLst>
                  <a:ext uri="{FF2B5EF4-FFF2-40B4-BE49-F238E27FC236}">
                    <a16:creationId xmlns:a16="http://schemas.microsoft.com/office/drawing/2014/main" id="{CD56C783-1721-F443-ADA5-8F1AE611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7" name="Oval 21">
                <a:extLst>
                  <a:ext uri="{FF2B5EF4-FFF2-40B4-BE49-F238E27FC236}">
                    <a16:creationId xmlns:a16="http://schemas.microsoft.com/office/drawing/2014/main" id="{415A2651-B815-C942-BBD4-9AA32DA4F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2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8" name="Oval 22">
                <a:extLst>
                  <a:ext uri="{FF2B5EF4-FFF2-40B4-BE49-F238E27FC236}">
                    <a16:creationId xmlns:a16="http://schemas.microsoft.com/office/drawing/2014/main" id="{72A75DD4-6834-814B-A04F-B76A1FB1F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0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59" name="Oval 23">
                <a:extLst>
                  <a:ext uri="{FF2B5EF4-FFF2-40B4-BE49-F238E27FC236}">
                    <a16:creationId xmlns:a16="http://schemas.microsoft.com/office/drawing/2014/main" id="{16224BDA-EE91-7C41-8258-896B01BF8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60" name="Oval 24">
                <a:extLst>
                  <a:ext uri="{FF2B5EF4-FFF2-40B4-BE49-F238E27FC236}">
                    <a16:creationId xmlns:a16="http://schemas.microsoft.com/office/drawing/2014/main" id="{221E53A6-01C9-D843-9D9E-62BEE3BE9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61" name="Oval 25">
                <a:extLst>
                  <a:ext uri="{FF2B5EF4-FFF2-40B4-BE49-F238E27FC236}">
                    <a16:creationId xmlns:a16="http://schemas.microsoft.com/office/drawing/2014/main" id="{5EBA1C09-F116-204C-838F-06CBC91F2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779"/>
                <a:ext cx="492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62" name="Oval 26">
                <a:extLst>
                  <a:ext uri="{FF2B5EF4-FFF2-40B4-BE49-F238E27FC236}">
                    <a16:creationId xmlns:a16="http://schemas.microsoft.com/office/drawing/2014/main" id="{26B57010-9726-EF49-82F9-813A0D28C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1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63" name="Oval 27">
                <a:extLst>
                  <a:ext uri="{FF2B5EF4-FFF2-40B4-BE49-F238E27FC236}">
                    <a16:creationId xmlns:a16="http://schemas.microsoft.com/office/drawing/2014/main" id="{C872305D-1671-394B-8D03-C878F75BB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9965" name="Rectangle 29">
            <a:extLst>
              <a:ext uri="{FF2B5EF4-FFF2-40B4-BE49-F238E27FC236}">
                <a16:creationId xmlns:a16="http://schemas.microsoft.com/office/drawing/2014/main" id="{11F93E18-BF3D-C64F-A7F8-483E9F8C6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514600"/>
            <a:ext cx="10747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grpSp>
        <p:nvGrpSpPr>
          <p:cNvPr id="76806" name="Group 30">
            <a:extLst>
              <a:ext uri="{FF2B5EF4-FFF2-40B4-BE49-F238E27FC236}">
                <a16:creationId xmlns:a16="http://schemas.microsoft.com/office/drawing/2014/main" id="{9E056890-9C40-3343-BFCF-36CB123FF7A5}"/>
              </a:ext>
            </a:extLst>
          </p:cNvPr>
          <p:cNvGrpSpPr>
            <a:grpSpLocks/>
          </p:cNvGrpSpPr>
          <p:nvPr/>
        </p:nvGrpSpPr>
        <p:grpSpPr bwMode="auto">
          <a:xfrm>
            <a:off x="838200" y="4572000"/>
            <a:ext cx="4572000" cy="1816100"/>
            <a:chOff x="244" y="2596"/>
            <a:chExt cx="4120" cy="1144"/>
          </a:xfrm>
        </p:grpSpPr>
        <p:grpSp>
          <p:nvGrpSpPr>
            <p:cNvPr id="76825" name="Group 31">
              <a:extLst>
                <a:ext uri="{FF2B5EF4-FFF2-40B4-BE49-F238E27FC236}">
                  <a16:creationId xmlns:a16="http://schemas.microsoft.com/office/drawing/2014/main" id="{A0F159F3-59A2-6349-9BC1-984677CCE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39968" name="Oval 32">
                <a:extLst>
                  <a:ext uri="{FF2B5EF4-FFF2-40B4-BE49-F238E27FC236}">
                    <a16:creationId xmlns:a16="http://schemas.microsoft.com/office/drawing/2014/main" id="{18DFB9D6-8F6A-5847-A9B3-5FFC610D0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1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69" name="Oval 33">
                <a:extLst>
                  <a:ext uri="{FF2B5EF4-FFF2-40B4-BE49-F238E27FC236}">
                    <a16:creationId xmlns:a16="http://schemas.microsoft.com/office/drawing/2014/main" id="{3729E23B-2B23-3147-8E2E-0F55E9A94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0" name="Oval 34">
                <a:extLst>
                  <a:ext uri="{FF2B5EF4-FFF2-40B4-BE49-F238E27FC236}">
                    <a16:creationId xmlns:a16="http://schemas.microsoft.com/office/drawing/2014/main" id="{2AA1CDA4-6200-464B-97EB-FE8A2EED5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1" name="Oval 35">
                <a:extLst>
                  <a:ext uri="{FF2B5EF4-FFF2-40B4-BE49-F238E27FC236}">
                    <a16:creationId xmlns:a16="http://schemas.microsoft.com/office/drawing/2014/main" id="{51EB4801-9E49-4047-B2AE-6F4F5A7B0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6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2" name="Oval 36">
                <a:extLst>
                  <a:ext uri="{FF2B5EF4-FFF2-40B4-BE49-F238E27FC236}">
                    <a16:creationId xmlns:a16="http://schemas.microsoft.com/office/drawing/2014/main" id="{0D5DB707-6F7D-C14E-849B-8B7A02F39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9"/>
                <a:ext cx="2534" cy="26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3" name="Oval 37">
                <a:extLst>
                  <a:ext uri="{FF2B5EF4-FFF2-40B4-BE49-F238E27FC236}">
                    <a16:creationId xmlns:a16="http://schemas.microsoft.com/office/drawing/2014/main" id="{37DE1266-5C19-404F-9D67-AD1404A8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6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4" name="Oval 38">
                <a:extLst>
                  <a:ext uri="{FF2B5EF4-FFF2-40B4-BE49-F238E27FC236}">
                    <a16:creationId xmlns:a16="http://schemas.microsoft.com/office/drawing/2014/main" id="{B300EBB7-DE94-944F-A48C-F8A4306AC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833"/>
                <a:ext cx="1031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5" name="Oval 39">
                <a:extLst>
                  <a:ext uri="{FF2B5EF4-FFF2-40B4-BE49-F238E27FC236}">
                    <a16:creationId xmlns:a16="http://schemas.microsoft.com/office/drawing/2014/main" id="{456CD8F6-6C24-4448-B0B6-0A73AA658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7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6" name="Oval 40">
                <a:extLst>
                  <a:ext uri="{FF2B5EF4-FFF2-40B4-BE49-F238E27FC236}">
                    <a16:creationId xmlns:a16="http://schemas.microsoft.com/office/drawing/2014/main" id="{3E41647C-6021-D842-B679-009B1841F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7" name="Oval 41">
                <a:extLst>
                  <a:ext uri="{FF2B5EF4-FFF2-40B4-BE49-F238E27FC236}">
                    <a16:creationId xmlns:a16="http://schemas.microsoft.com/office/drawing/2014/main" id="{D3A7F4C5-A2A8-484E-9C55-C8D835BEF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78" name="Oval 42">
                <a:extLst>
                  <a:ext uri="{FF2B5EF4-FFF2-40B4-BE49-F238E27FC236}">
                    <a16:creationId xmlns:a16="http://schemas.microsoft.com/office/drawing/2014/main" id="{D0D97F02-D3D7-9349-967B-7CA3DC977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1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6826" name="Group 43">
              <a:extLst>
                <a:ext uri="{FF2B5EF4-FFF2-40B4-BE49-F238E27FC236}">
                  <a16:creationId xmlns:a16="http://schemas.microsoft.com/office/drawing/2014/main" id="{82F5F196-F74C-AF46-934D-AA604A6E53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39980" name="Oval 44">
                <a:extLst>
                  <a:ext uri="{FF2B5EF4-FFF2-40B4-BE49-F238E27FC236}">
                    <a16:creationId xmlns:a16="http://schemas.microsoft.com/office/drawing/2014/main" id="{2ED7A785-3E3F-3743-819B-9BA0E13E2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8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1" name="Oval 45">
                <a:extLst>
                  <a:ext uri="{FF2B5EF4-FFF2-40B4-BE49-F238E27FC236}">
                    <a16:creationId xmlns:a16="http://schemas.microsoft.com/office/drawing/2014/main" id="{67E67AB5-9EC8-6B4C-86D0-C43699441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" y="2698"/>
                <a:ext cx="801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2" name="Oval 46">
                <a:extLst>
                  <a:ext uri="{FF2B5EF4-FFF2-40B4-BE49-F238E27FC236}">
                    <a16:creationId xmlns:a16="http://schemas.microsoft.com/office/drawing/2014/main" id="{57BC9964-9F38-AB4D-B560-D0ED65BC0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4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3" name="Oval 47">
                <a:extLst>
                  <a:ext uri="{FF2B5EF4-FFF2-40B4-BE49-F238E27FC236}">
                    <a16:creationId xmlns:a16="http://schemas.microsoft.com/office/drawing/2014/main" id="{5A923B54-2575-9047-9135-46C3A33DF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596"/>
                <a:ext cx="1379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4" name="Oval 48">
                <a:extLst>
                  <a:ext uri="{FF2B5EF4-FFF2-40B4-BE49-F238E27FC236}">
                    <a16:creationId xmlns:a16="http://schemas.microsoft.com/office/drawing/2014/main" id="{5C1B4779-4066-5F42-86FB-CCD16D954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5" name="Oval 49">
                <a:extLst>
                  <a:ext uri="{FF2B5EF4-FFF2-40B4-BE49-F238E27FC236}">
                    <a16:creationId xmlns:a16="http://schemas.microsoft.com/office/drawing/2014/main" id="{4E0FA04A-0137-4742-8DA1-0818FD2AA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6"/>
                <a:ext cx="1378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6" name="Oval 50">
                <a:extLst>
                  <a:ext uri="{FF2B5EF4-FFF2-40B4-BE49-F238E27FC236}">
                    <a16:creationId xmlns:a16="http://schemas.microsoft.com/office/drawing/2014/main" id="{4AE96119-65B5-124E-999D-472B72A5A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3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7" name="Oval 51">
                <a:extLst>
                  <a:ext uri="{FF2B5EF4-FFF2-40B4-BE49-F238E27FC236}">
                    <a16:creationId xmlns:a16="http://schemas.microsoft.com/office/drawing/2014/main" id="{9A7CC2A2-9BDD-EF4E-A184-16868B57F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9"/>
                <a:ext cx="68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8" name="Oval 52">
                <a:extLst>
                  <a:ext uri="{FF2B5EF4-FFF2-40B4-BE49-F238E27FC236}">
                    <a16:creationId xmlns:a16="http://schemas.microsoft.com/office/drawing/2014/main" id="{12637AEB-2444-324E-AA8A-656976CC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89" name="Oval 53">
                <a:extLst>
                  <a:ext uri="{FF2B5EF4-FFF2-40B4-BE49-F238E27FC236}">
                    <a16:creationId xmlns:a16="http://schemas.microsoft.com/office/drawing/2014/main" id="{9F0B404C-B0D4-9942-BE2A-2AC199F5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2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990" name="Oval 54">
                <a:extLst>
                  <a:ext uri="{FF2B5EF4-FFF2-40B4-BE49-F238E27FC236}">
                    <a16:creationId xmlns:a16="http://schemas.microsoft.com/office/drawing/2014/main" id="{A1CB0DA7-628E-4149-ADE0-058E48C7A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7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9991" name="Line 55">
            <a:extLst>
              <a:ext uri="{FF2B5EF4-FFF2-40B4-BE49-F238E27FC236}">
                <a16:creationId xmlns:a16="http://schemas.microsoft.com/office/drawing/2014/main" id="{D6CA4355-B554-BB42-87D2-1944CA081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2250" y="3651250"/>
            <a:ext cx="82550" cy="1073150"/>
          </a:xfrm>
          <a:prstGeom prst="line">
            <a:avLst/>
          </a:prstGeom>
          <a:noFill/>
          <a:ln w="57150" cmpd="thinThick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9993" name="Line 57">
            <a:extLst>
              <a:ext uri="{FF2B5EF4-FFF2-40B4-BE49-F238E27FC236}">
                <a16:creationId xmlns:a16="http://schemas.microsoft.com/office/drawing/2014/main" id="{C2E26326-9830-C14D-AD6D-97DEF62250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373380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39994" name="Picture 58">
            <a:extLst>
              <a:ext uri="{FF2B5EF4-FFF2-40B4-BE49-F238E27FC236}">
                <a16:creationId xmlns:a16="http://schemas.microsoft.com/office/drawing/2014/main" id="{15B0F04C-B52A-234E-AE17-C939B6E3B5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5814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995" name="Picture 59">
            <a:extLst>
              <a:ext uri="{FF2B5EF4-FFF2-40B4-BE49-F238E27FC236}">
                <a16:creationId xmlns:a16="http://schemas.microsoft.com/office/drawing/2014/main" id="{19A4519D-F79E-3B40-9282-14AE64D4A7A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4648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996" name="Picture 60">
            <a:extLst>
              <a:ext uri="{FF2B5EF4-FFF2-40B4-BE49-F238E27FC236}">
                <a16:creationId xmlns:a16="http://schemas.microsoft.com/office/drawing/2014/main" id="{F112516A-8FF6-BE40-B39A-46B5C50B00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648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997" name="Picture 61">
            <a:extLst>
              <a:ext uri="{FF2B5EF4-FFF2-40B4-BE49-F238E27FC236}">
                <a16:creationId xmlns:a16="http://schemas.microsoft.com/office/drawing/2014/main" id="{7676A0FB-0126-9246-B011-A4C8F56FD2F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8888" y="346233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0001" name="Rectangle 65">
            <a:extLst>
              <a:ext uri="{FF2B5EF4-FFF2-40B4-BE49-F238E27FC236}">
                <a16:creationId xmlns:a16="http://schemas.microsoft.com/office/drawing/2014/main" id="{728B401B-574F-274F-A970-A73E4B467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962400"/>
            <a:ext cx="2058988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  2  2</a:t>
            </a:r>
          </a:p>
        </p:txBody>
      </p:sp>
      <p:sp>
        <p:nvSpPr>
          <p:cNvPr id="40002" name="Rectangle 66">
            <a:extLst>
              <a:ext uri="{FF2B5EF4-FFF2-40B4-BE49-F238E27FC236}">
                <a16:creationId xmlns:a16="http://schemas.microsoft.com/office/drawing/2014/main" id="{7CDC7497-E89B-4040-A89E-66251133B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486400"/>
            <a:ext cx="1757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40005" name="Text Box 69">
            <a:extLst>
              <a:ext uri="{FF2B5EF4-FFF2-40B4-BE49-F238E27FC236}">
                <a16:creationId xmlns:a16="http://schemas.microsoft.com/office/drawing/2014/main" id="{2E81E5EF-FD9D-4A45-BF5C-8086A5E8A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5867400"/>
            <a:ext cx="819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40011" name="Rectangle 75">
            <a:extLst>
              <a:ext uri="{FF2B5EF4-FFF2-40B4-BE49-F238E27FC236}">
                <a16:creationId xmlns:a16="http://schemas.microsoft.com/office/drawing/2014/main" id="{FF289267-D42C-8E43-A44F-48E2A52FF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5146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0013" name="Text Box 77">
            <a:extLst>
              <a:ext uri="{FF2B5EF4-FFF2-40B4-BE49-F238E27FC236}">
                <a16:creationId xmlns:a16="http://schemas.microsoft.com/office/drawing/2014/main" id="{11BDEB45-FEF3-CA4C-9E3F-D1758225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62600"/>
            <a:ext cx="1695450" cy="3667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</p:txBody>
      </p:sp>
      <p:sp>
        <p:nvSpPr>
          <p:cNvPr id="40008" name="Text Box 72">
            <a:extLst>
              <a:ext uri="{FF2B5EF4-FFF2-40B4-BE49-F238E27FC236}">
                <a16:creationId xmlns:a16="http://schemas.microsoft.com/office/drawing/2014/main" id="{014218B7-195F-CB4C-96C3-C16E3CBAF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4953000"/>
            <a:ext cx="1098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backup</a:t>
            </a:r>
          </a:p>
        </p:txBody>
      </p:sp>
      <p:sp>
        <p:nvSpPr>
          <p:cNvPr id="40010" name="Text Box 74">
            <a:extLst>
              <a:ext uri="{FF2B5EF4-FFF2-40B4-BE49-F238E27FC236}">
                <a16:creationId xmlns:a16="http://schemas.microsoft.com/office/drawing/2014/main" id="{07D19B47-3AAE-A34A-A455-F84346991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953000"/>
            <a:ext cx="1136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primary</a:t>
            </a:r>
          </a:p>
        </p:txBody>
      </p:sp>
      <p:sp>
        <p:nvSpPr>
          <p:cNvPr id="40017" name="AutoShape 81">
            <a:extLst>
              <a:ext uri="{FF2B5EF4-FFF2-40B4-BE49-F238E27FC236}">
                <a16:creationId xmlns:a16="http://schemas.microsoft.com/office/drawing/2014/main" id="{3C993186-A980-CF4E-8BDB-ED86003B3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038600"/>
            <a:ext cx="228600" cy="533400"/>
          </a:xfrm>
          <a:prstGeom prst="upArrow">
            <a:avLst>
              <a:gd name="adj1" fmla="val 50000"/>
              <a:gd name="adj2" fmla="val 58333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0018" name="Rectangle 82">
            <a:extLst>
              <a:ext uri="{FF2B5EF4-FFF2-40B4-BE49-F238E27FC236}">
                <a16:creationId xmlns:a16="http://schemas.microsoft.com/office/drawing/2014/main" id="{42B49E78-CF43-2346-B7DB-02A0E8BE8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038600"/>
            <a:ext cx="1525588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</a:t>
            </a:r>
          </a:p>
        </p:txBody>
      </p:sp>
      <p:sp>
        <p:nvSpPr>
          <p:cNvPr id="40020" name="AutoShape 84">
            <a:extLst>
              <a:ext uri="{FF2B5EF4-FFF2-40B4-BE49-F238E27FC236}">
                <a16:creationId xmlns:a16="http://schemas.microsoft.com/office/drawing/2014/main" id="{3DCFF36A-DE0C-1744-A711-00C978577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3962400"/>
            <a:ext cx="228600" cy="533400"/>
          </a:xfrm>
          <a:prstGeom prst="upArrow">
            <a:avLst>
              <a:gd name="adj1" fmla="val 50000"/>
              <a:gd name="adj2" fmla="val 58333"/>
            </a:avLst>
          </a:prstGeom>
          <a:solidFill>
            <a:schemeClr val="bg1"/>
          </a:solidFill>
          <a:ln w="5715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0021" name="Line 85">
            <a:extLst>
              <a:ext uri="{FF2B5EF4-FFF2-40B4-BE49-F238E27FC236}">
                <a16:creationId xmlns:a16="http://schemas.microsoft.com/office/drawing/2014/main" id="{B7A8356C-F93E-2C4E-A91A-7CD6DA352A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3200" y="3657600"/>
            <a:ext cx="1066800" cy="762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0019" name="Freeform 83">
            <a:extLst>
              <a:ext uri="{FF2B5EF4-FFF2-40B4-BE49-F238E27FC236}">
                <a16:creationId xmlns:a16="http://schemas.microsoft.com/office/drawing/2014/main" id="{137952E6-9BF4-E44D-AA9E-561C061B5D5C}"/>
              </a:ext>
            </a:extLst>
          </p:cNvPr>
          <p:cNvSpPr>
            <a:spLocks/>
          </p:cNvSpPr>
          <p:nvPr/>
        </p:nvSpPr>
        <p:spPr bwMode="auto">
          <a:xfrm>
            <a:off x="2590800" y="2971800"/>
            <a:ext cx="533400" cy="2057400"/>
          </a:xfrm>
          <a:custGeom>
            <a:avLst/>
            <a:gdLst>
              <a:gd name="T0" fmla="*/ 533400 w 336"/>
              <a:gd name="T1" fmla="*/ 0 h 1296"/>
              <a:gd name="T2" fmla="*/ 76200 w 336"/>
              <a:gd name="T3" fmla="*/ 1066800 h 1296"/>
              <a:gd name="T4" fmla="*/ 76200 w 336"/>
              <a:gd name="T5" fmla="*/ 1447800 h 1296"/>
              <a:gd name="T6" fmla="*/ 457200 w 336"/>
              <a:gd name="T7" fmla="*/ 2057400 h 129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6" h="1296">
                <a:moveTo>
                  <a:pt x="336" y="0"/>
                </a:moveTo>
                <a:cubicBezTo>
                  <a:pt x="216" y="260"/>
                  <a:pt x="96" y="520"/>
                  <a:pt x="48" y="672"/>
                </a:cubicBezTo>
                <a:cubicBezTo>
                  <a:pt x="0" y="824"/>
                  <a:pt x="8" y="808"/>
                  <a:pt x="48" y="912"/>
                </a:cubicBezTo>
                <a:cubicBezTo>
                  <a:pt x="88" y="1016"/>
                  <a:pt x="188" y="1156"/>
                  <a:pt x="288" y="1296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194835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7053A920-D997-4848-B1CA-2E4FA98A64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8D86CB-0296-BC49-B06E-9A8D62C38B90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6354" name="Rectangle 2050">
            <a:extLst>
              <a:ext uri="{FF2B5EF4-FFF2-40B4-BE49-F238E27FC236}">
                <a16:creationId xmlns:a16="http://schemas.microsoft.com/office/drawing/2014/main" id="{6D69111C-A28A-3142-929F-1D8F221BFB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915400" cy="6858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3200">
                <a:ea typeface="宋体" charset="0"/>
                <a:cs typeface="宋体" charset="0"/>
              </a:rPr>
              <a:t>Padding May Not Shut Off All Traffic </a:t>
            </a:r>
          </a:p>
        </p:txBody>
      </p:sp>
      <p:grpSp>
        <p:nvGrpSpPr>
          <p:cNvPr id="78851" name="Group 2123">
            <a:extLst>
              <a:ext uri="{FF2B5EF4-FFF2-40B4-BE49-F238E27FC236}">
                <a16:creationId xmlns:a16="http://schemas.microsoft.com/office/drawing/2014/main" id="{924B09E1-F912-BF48-899A-0F0E0223BE2C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1219200"/>
            <a:ext cx="2743200" cy="1739900"/>
            <a:chOff x="676" y="1108"/>
            <a:chExt cx="2968" cy="1192"/>
          </a:xfrm>
        </p:grpSpPr>
        <p:grpSp>
          <p:nvGrpSpPr>
            <p:cNvPr id="78925" name="Group 2124">
              <a:extLst>
                <a:ext uri="{FF2B5EF4-FFF2-40B4-BE49-F238E27FC236}">
                  <a16:creationId xmlns:a16="http://schemas.microsoft.com/office/drawing/2014/main" id="{5E885755-16A3-A848-8140-D4833C1BC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356429" name="Oval 2125">
                <a:extLst>
                  <a:ext uri="{FF2B5EF4-FFF2-40B4-BE49-F238E27FC236}">
                    <a16:creationId xmlns:a16="http://schemas.microsoft.com/office/drawing/2014/main" id="{027CFBB9-6D41-0A4A-A53F-2477C4543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0" name="Oval 2126">
                <a:extLst>
                  <a:ext uri="{FF2B5EF4-FFF2-40B4-BE49-F238E27FC236}">
                    <a16:creationId xmlns:a16="http://schemas.microsoft.com/office/drawing/2014/main" id="{1DDCC44B-BA09-614A-A92A-F4B1E1E80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7" cy="1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1" name="Oval 2127">
                <a:extLst>
                  <a:ext uri="{FF2B5EF4-FFF2-40B4-BE49-F238E27FC236}">
                    <a16:creationId xmlns:a16="http://schemas.microsoft.com/office/drawing/2014/main" id="{1BFD91DE-69CF-FB43-A865-5F46A0659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2" name="Oval 2128">
                <a:extLst>
                  <a:ext uri="{FF2B5EF4-FFF2-40B4-BE49-F238E27FC236}">
                    <a16:creationId xmlns:a16="http://schemas.microsoft.com/office/drawing/2014/main" id="{20B1FDDF-EF20-DC4E-B0B6-E061EE81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3" name="Oval 2129">
                <a:extLst>
                  <a:ext uri="{FF2B5EF4-FFF2-40B4-BE49-F238E27FC236}">
                    <a16:creationId xmlns:a16="http://schemas.microsoft.com/office/drawing/2014/main" id="{12CA254F-409B-7340-922B-ED5AF5D3A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9"/>
                <a:ext cx="1822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4" name="Oval 2130">
                <a:extLst>
                  <a:ext uri="{FF2B5EF4-FFF2-40B4-BE49-F238E27FC236}">
                    <a16:creationId xmlns:a16="http://schemas.microsoft.com/office/drawing/2014/main" id="{6CF6D624-650B-0943-B518-02C66894E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5" name="Oval 2131">
                <a:extLst>
                  <a:ext uri="{FF2B5EF4-FFF2-40B4-BE49-F238E27FC236}">
                    <a16:creationId xmlns:a16="http://schemas.microsoft.com/office/drawing/2014/main" id="{7CF8F204-FCA4-E248-9F04-5E48EDFAA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5"/>
                <a:ext cx="740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6" name="Oval 2132">
                <a:extLst>
                  <a:ext uri="{FF2B5EF4-FFF2-40B4-BE49-F238E27FC236}">
                    <a16:creationId xmlns:a16="http://schemas.microsoft.com/office/drawing/2014/main" id="{7FC45FFC-217B-E648-BBAD-0B2569D00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3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7" name="Oval 2133">
                <a:extLst>
                  <a:ext uri="{FF2B5EF4-FFF2-40B4-BE49-F238E27FC236}">
                    <a16:creationId xmlns:a16="http://schemas.microsoft.com/office/drawing/2014/main" id="{FE2E6892-D798-6E4A-BFE7-F8B04FAFB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779"/>
                <a:ext cx="491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8" name="Oval 2134">
                <a:extLst>
                  <a:ext uri="{FF2B5EF4-FFF2-40B4-BE49-F238E27FC236}">
                    <a16:creationId xmlns:a16="http://schemas.microsoft.com/office/drawing/2014/main" id="{8461C259-2A58-F24D-996C-2ADD74D4F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919"/>
                <a:ext cx="493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39" name="Oval 2135">
                <a:extLst>
                  <a:ext uri="{FF2B5EF4-FFF2-40B4-BE49-F238E27FC236}">
                    <a16:creationId xmlns:a16="http://schemas.microsoft.com/office/drawing/2014/main" id="{E5298221-46F7-AE47-85EF-BDE957C1F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1919"/>
                <a:ext cx="740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8926" name="Group 2136">
              <a:extLst>
                <a:ext uri="{FF2B5EF4-FFF2-40B4-BE49-F238E27FC236}">
                  <a16:creationId xmlns:a16="http://schemas.microsoft.com/office/drawing/2014/main" id="{E6A76F89-8CBB-E04A-A19D-267D4526F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356441" name="Oval 2137">
                <a:extLst>
                  <a:ext uri="{FF2B5EF4-FFF2-40B4-BE49-F238E27FC236}">
                    <a16:creationId xmlns:a16="http://schemas.microsoft.com/office/drawing/2014/main" id="{B86BEA91-8C50-884A-BDE9-0228D5888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3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2" name="Oval 2138">
                <a:extLst>
                  <a:ext uri="{FF2B5EF4-FFF2-40B4-BE49-F238E27FC236}">
                    <a16:creationId xmlns:a16="http://schemas.microsoft.com/office/drawing/2014/main" id="{A2AF30E4-9A85-0C40-81F5-AF6AFDF23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7" cy="1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3" name="Oval 2139">
                <a:extLst>
                  <a:ext uri="{FF2B5EF4-FFF2-40B4-BE49-F238E27FC236}">
                    <a16:creationId xmlns:a16="http://schemas.microsoft.com/office/drawing/2014/main" id="{1C6371FC-E030-5745-A7E7-DEF019A2C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79"/>
                <a:ext cx="828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4" name="Oval 2140">
                <a:extLst>
                  <a:ext uri="{FF2B5EF4-FFF2-40B4-BE49-F238E27FC236}">
                    <a16:creationId xmlns:a16="http://schemas.microsoft.com/office/drawing/2014/main" id="{C90FCFA9-6718-E94A-8906-A0AA68836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5" name="Oval 2141">
                <a:extLst>
                  <a:ext uri="{FF2B5EF4-FFF2-40B4-BE49-F238E27FC236}">
                    <a16:creationId xmlns:a16="http://schemas.microsoft.com/office/drawing/2014/main" id="{EA7A7D0C-4040-364E-A68A-C3AFBEB6F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2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6" name="Oval 2142">
                <a:extLst>
                  <a:ext uri="{FF2B5EF4-FFF2-40B4-BE49-F238E27FC236}">
                    <a16:creationId xmlns:a16="http://schemas.microsoft.com/office/drawing/2014/main" id="{977204A1-8E68-6842-A10E-5926C9001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7" name="Oval 2143">
                <a:extLst>
                  <a:ext uri="{FF2B5EF4-FFF2-40B4-BE49-F238E27FC236}">
                    <a16:creationId xmlns:a16="http://schemas.microsoft.com/office/drawing/2014/main" id="{4160E5CB-2320-6947-9CBE-D88E27DE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1355"/>
                <a:ext cx="744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8" name="Oval 2144">
                <a:extLst>
                  <a:ext uri="{FF2B5EF4-FFF2-40B4-BE49-F238E27FC236}">
                    <a16:creationId xmlns:a16="http://schemas.microsoft.com/office/drawing/2014/main" id="{B9EB4BFC-6079-9F41-B3C2-1A3B80BFA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1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49" name="Oval 2145">
                <a:extLst>
                  <a:ext uri="{FF2B5EF4-FFF2-40B4-BE49-F238E27FC236}">
                    <a16:creationId xmlns:a16="http://schemas.microsoft.com/office/drawing/2014/main" id="{66B2E3CF-E30C-B84B-9BE3-2B4555917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3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50" name="Oval 2146">
                <a:extLst>
                  <a:ext uri="{FF2B5EF4-FFF2-40B4-BE49-F238E27FC236}">
                    <a16:creationId xmlns:a16="http://schemas.microsoft.com/office/drawing/2014/main" id="{7B9916C9-C3C2-9743-A448-D3FBF213D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1919"/>
                <a:ext cx="491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51" name="Oval 2147">
                <a:extLst>
                  <a:ext uri="{FF2B5EF4-FFF2-40B4-BE49-F238E27FC236}">
                    <a16:creationId xmlns:a16="http://schemas.microsoft.com/office/drawing/2014/main" id="{7AF41905-C364-284D-BCC0-97B55820B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78852" name="Group 2052">
            <a:extLst>
              <a:ext uri="{FF2B5EF4-FFF2-40B4-BE49-F238E27FC236}">
                <a16:creationId xmlns:a16="http://schemas.microsoft.com/office/drawing/2014/main" id="{B0ADCA8E-2D6B-334B-93E6-3FD392BE9D79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295400"/>
            <a:ext cx="3200400" cy="1739900"/>
            <a:chOff x="676" y="1108"/>
            <a:chExt cx="2968" cy="1192"/>
          </a:xfrm>
        </p:grpSpPr>
        <p:grpSp>
          <p:nvGrpSpPr>
            <p:cNvPr id="78901" name="Group 2053">
              <a:extLst>
                <a:ext uri="{FF2B5EF4-FFF2-40B4-BE49-F238E27FC236}">
                  <a16:creationId xmlns:a16="http://schemas.microsoft.com/office/drawing/2014/main" id="{FA0AA535-2AFE-9147-A9BF-899894208C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356358" name="Oval 2054">
                <a:extLst>
                  <a:ext uri="{FF2B5EF4-FFF2-40B4-BE49-F238E27FC236}">
                    <a16:creationId xmlns:a16="http://schemas.microsoft.com/office/drawing/2014/main" id="{8A6D9FE1-F49F-AC4A-80A4-2E7DCBE09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59" name="Oval 2055">
                <a:extLst>
                  <a:ext uri="{FF2B5EF4-FFF2-40B4-BE49-F238E27FC236}">
                    <a16:creationId xmlns:a16="http://schemas.microsoft.com/office/drawing/2014/main" id="{2057C37D-EBFE-024C-AF8E-E00C9DE18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7" cy="1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0" name="Oval 2056">
                <a:extLst>
                  <a:ext uri="{FF2B5EF4-FFF2-40B4-BE49-F238E27FC236}">
                    <a16:creationId xmlns:a16="http://schemas.microsoft.com/office/drawing/2014/main" id="{EDBAF21C-73D8-5347-A90E-D78C56206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1" name="Oval 2057">
                <a:extLst>
                  <a:ext uri="{FF2B5EF4-FFF2-40B4-BE49-F238E27FC236}">
                    <a16:creationId xmlns:a16="http://schemas.microsoft.com/office/drawing/2014/main" id="{45D7EC3E-51DF-1A44-B327-26800B9BF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2" name="Oval 2058">
                <a:extLst>
                  <a:ext uri="{FF2B5EF4-FFF2-40B4-BE49-F238E27FC236}">
                    <a16:creationId xmlns:a16="http://schemas.microsoft.com/office/drawing/2014/main" id="{DD2BB44D-594D-D444-8499-8A0159D68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9"/>
                <a:ext cx="1823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3" name="Oval 2059">
                <a:extLst>
                  <a:ext uri="{FF2B5EF4-FFF2-40B4-BE49-F238E27FC236}">
                    <a16:creationId xmlns:a16="http://schemas.microsoft.com/office/drawing/2014/main" id="{AF43F6B6-2578-3643-BDDD-2A52D30D1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4" name="Oval 2060">
                <a:extLst>
                  <a:ext uri="{FF2B5EF4-FFF2-40B4-BE49-F238E27FC236}">
                    <a16:creationId xmlns:a16="http://schemas.microsoft.com/office/drawing/2014/main" id="{5D4A06AB-2592-A74D-BE79-1FA66F3D1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5" name="Oval 2061">
                <a:extLst>
                  <a:ext uri="{FF2B5EF4-FFF2-40B4-BE49-F238E27FC236}">
                    <a16:creationId xmlns:a16="http://schemas.microsoft.com/office/drawing/2014/main" id="{36209F4B-990B-3942-AD84-BE8CAF819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3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6" name="Oval 2062">
                <a:extLst>
                  <a:ext uri="{FF2B5EF4-FFF2-40B4-BE49-F238E27FC236}">
                    <a16:creationId xmlns:a16="http://schemas.microsoft.com/office/drawing/2014/main" id="{5BA1083E-FA9A-9C47-9713-271DD5715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7" name="Oval 2063">
                <a:extLst>
                  <a:ext uri="{FF2B5EF4-FFF2-40B4-BE49-F238E27FC236}">
                    <a16:creationId xmlns:a16="http://schemas.microsoft.com/office/drawing/2014/main" id="{917BFB3A-BE35-4047-B547-C96FE760E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3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68" name="Oval 2064">
                <a:extLst>
                  <a:ext uri="{FF2B5EF4-FFF2-40B4-BE49-F238E27FC236}">
                    <a16:creationId xmlns:a16="http://schemas.microsoft.com/office/drawing/2014/main" id="{11EB93C1-34F4-F646-A898-DFE038CE4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8902" name="Group 2065">
              <a:extLst>
                <a:ext uri="{FF2B5EF4-FFF2-40B4-BE49-F238E27FC236}">
                  <a16:creationId xmlns:a16="http://schemas.microsoft.com/office/drawing/2014/main" id="{659F9981-4E5F-B440-A3A7-D1E9DEAFD0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356370" name="Oval 2066">
                <a:extLst>
                  <a:ext uri="{FF2B5EF4-FFF2-40B4-BE49-F238E27FC236}">
                    <a16:creationId xmlns:a16="http://schemas.microsoft.com/office/drawing/2014/main" id="{9DEB7652-CE65-484B-9B19-39FF176CF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3"/>
                <a:ext cx="2490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1" name="Oval 2067">
                <a:extLst>
                  <a:ext uri="{FF2B5EF4-FFF2-40B4-BE49-F238E27FC236}">
                    <a16:creationId xmlns:a16="http://schemas.microsoft.com/office/drawing/2014/main" id="{2A5709C4-F3A6-EF4E-8A80-B0EE8688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7" cy="1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2" name="Oval 2068">
                <a:extLst>
                  <a:ext uri="{FF2B5EF4-FFF2-40B4-BE49-F238E27FC236}">
                    <a16:creationId xmlns:a16="http://schemas.microsoft.com/office/drawing/2014/main" id="{B0CCB757-B112-DC49-952B-9C454FB10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79"/>
                <a:ext cx="827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3" name="Oval 2069">
                <a:extLst>
                  <a:ext uri="{FF2B5EF4-FFF2-40B4-BE49-F238E27FC236}">
                    <a16:creationId xmlns:a16="http://schemas.microsoft.com/office/drawing/2014/main" id="{ED5E4806-A38E-B44E-96CA-5CCD52F9D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4" name="Oval 2070">
                <a:extLst>
                  <a:ext uri="{FF2B5EF4-FFF2-40B4-BE49-F238E27FC236}">
                    <a16:creationId xmlns:a16="http://schemas.microsoft.com/office/drawing/2014/main" id="{5C8E689A-EB62-F442-A676-0650647B4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1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5" name="Oval 2071">
                <a:extLst>
                  <a:ext uri="{FF2B5EF4-FFF2-40B4-BE49-F238E27FC236}">
                    <a16:creationId xmlns:a16="http://schemas.microsoft.com/office/drawing/2014/main" id="{F9658DDD-45DB-054F-AD9E-CED9BB0B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1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6" name="Oval 2072">
                <a:extLst>
                  <a:ext uri="{FF2B5EF4-FFF2-40B4-BE49-F238E27FC236}">
                    <a16:creationId xmlns:a16="http://schemas.microsoft.com/office/drawing/2014/main" id="{89B71C88-F3D4-F04C-975C-803A46AF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7" name="Oval 2073">
                <a:extLst>
                  <a:ext uri="{FF2B5EF4-FFF2-40B4-BE49-F238E27FC236}">
                    <a16:creationId xmlns:a16="http://schemas.microsoft.com/office/drawing/2014/main" id="{FB96AE47-307F-3E4D-9F19-A75EC3612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8" name="Oval 2074">
                <a:extLst>
                  <a:ext uri="{FF2B5EF4-FFF2-40B4-BE49-F238E27FC236}">
                    <a16:creationId xmlns:a16="http://schemas.microsoft.com/office/drawing/2014/main" id="{98742396-B5B2-0049-8E34-EE2045268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3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79" name="Oval 2075">
                <a:extLst>
                  <a:ext uri="{FF2B5EF4-FFF2-40B4-BE49-F238E27FC236}">
                    <a16:creationId xmlns:a16="http://schemas.microsoft.com/office/drawing/2014/main" id="{622D811D-A20B-DC49-89A9-305FD45ED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0" name="Oval 2076">
                <a:extLst>
                  <a:ext uri="{FF2B5EF4-FFF2-40B4-BE49-F238E27FC236}">
                    <a16:creationId xmlns:a16="http://schemas.microsoft.com/office/drawing/2014/main" id="{8EB45133-FF09-E54D-BD10-02982A98D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39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56381" name="Rectangle 2077">
            <a:extLst>
              <a:ext uri="{FF2B5EF4-FFF2-40B4-BE49-F238E27FC236}">
                <a16:creationId xmlns:a16="http://schemas.microsoft.com/office/drawing/2014/main" id="{55C6A403-E076-BF4A-A7FF-3BF41D6BE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524000"/>
            <a:ext cx="10747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grpSp>
        <p:nvGrpSpPr>
          <p:cNvPr id="78854" name="Group 2078">
            <a:extLst>
              <a:ext uri="{FF2B5EF4-FFF2-40B4-BE49-F238E27FC236}">
                <a16:creationId xmlns:a16="http://schemas.microsoft.com/office/drawing/2014/main" id="{164362F7-097F-5941-B32D-6E0C0634D006}"/>
              </a:ext>
            </a:extLst>
          </p:cNvPr>
          <p:cNvGrpSpPr>
            <a:grpSpLocks/>
          </p:cNvGrpSpPr>
          <p:nvPr/>
        </p:nvGrpSpPr>
        <p:grpSpPr bwMode="auto">
          <a:xfrm>
            <a:off x="685800" y="3581400"/>
            <a:ext cx="4572000" cy="1816100"/>
            <a:chOff x="244" y="2596"/>
            <a:chExt cx="4120" cy="1144"/>
          </a:xfrm>
        </p:grpSpPr>
        <p:grpSp>
          <p:nvGrpSpPr>
            <p:cNvPr id="78877" name="Group 2079">
              <a:extLst>
                <a:ext uri="{FF2B5EF4-FFF2-40B4-BE49-F238E27FC236}">
                  <a16:creationId xmlns:a16="http://schemas.microsoft.com/office/drawing/2014/main" id="{7D06D0D6-BCF1-0349-A210-53F8A3DA7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356384" name="Oval 2080">
                <a:extLst>
                  <a:ext uri="{FF2B5EF4-FFF2-40B4-BE49-F238E27FC236}">
                    <a16:creationId xmlns:a16="http://schemas.microsoft.com/office/drawing/2014/main" id="{06489850-E901-8649-AFE6-3EA0300A4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1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5" name="Oval 2081">
                <a:extLst>
                  <a:ext uri="{FF2B5EF4-FFF2-40B4-BE49-F238E27FC236}">
                    <a16:creationId xmlns:a16="http://schemas.microsoft.com/office/drawing/2014/main" id="{CDDE5220-3EEC-2B43-ACB5-A24FA445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6" name="Oval 2082">
                <a:extLst>
                  <a:ext uri="{FF2B5EF4-FFF2-40B4-BE49-F238E27FC236}">
                    <a16:creationId xmlns:a16="http://schemas.microsoft.com/office/drawing/2014/main" id="{32C2C89A-9072-2D41-B4C0-D8C4D7355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7" name="Oval 2083">
                <a:extLst>
                  <a:ext uri="{FF2B5EF4-FFF2-40B4-BE49-F238E27FC236}">
                    <a16:creationId xmlns:a16="http://schemas.microsoft.com/office/drawing/2014/main" id="{6D9D6505-2DA3-0042-8909-518656477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6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8" name="Oval 2084">
                <a:extLst>
                  <a:ext uri="{FF2B5EF4-FFF2-40B4-BE49-F238E27FC236}">
                    <a16:creationId xmlns:a16="http://schemas.microsoft.com/office/drawing/2014/main" id="{D6E9065E-9089-4646-9BE2-529DAD9C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9"/>
                <a:ext cx="2534" cy="26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89" name="Oval 2085">
                <a:extLst>
                  <a:ext uri="{FF2B5EF4-FFF2-40B4-BE49-F238E27FC236}">
                    <a16:creationId xmlns:a16="http://schemas.microsoft.com/office/drawing/2014/main" id="{CD0F7ED1-05BA-5B44-A6F2-288C3582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6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0" name="Oval 2086">
                <a:extLst>
                  <a:ext uri="{FF2B5EF4-FFF2-40B4-BE49-F238E27FC236}">
                    <a16:creationId xmlns:a16="http://schemas.microsoft.com/office/drawing/2014/main" id="{BE00B9CA-BCB8-554E-98CF-3C4F97E61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833"/>
                <a:ext cx="1031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1" name="Oval 2087">
                <a:extLst>
                  <a:ext uri="{FF2B5EF4-FFF2-40B4-BE49-F238E27FC236}">
                    <a16:creationId xmlns:a16="http://schemas.microsoft.com/office/drawing/2014/main" id="{1F089F3B-368B-DA47-B330-4202A316C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7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2" name="Oval 2088">
                <a:extLst>
                  <a:ext uri="{FF2B5EF4-FFF2-40B4-BE49-F238E27FC236}">
                    <a16:creationId xmlns:a16="http://schemas.microsoft.com/office/drawing/2014/main" id="{8B191A86-31F6-9444-A826-7835BB50F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3" name="Oval 2089">
                <a:extLst>
                  <a:ext uri="{FF2B5EF4-FFF2-40B4-BE49-F238E27FC236}">
                    <a16:creationId xmlns:a16="http://schemas.microsoft.com/office/drawing/2014/main" id="{76655060-CC48-D346-814E-C1667B397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4" name="Oval 2090">
                <a:extLst>
                  <a:ext uri="{FF2B5EF4-FFF2-40B4-BE49-F238E27FC236}">
                    <a16:creationId xmlns:a16="http://schemas.microsoft.com/office/drawing/2014/main" id="{DE1600B4-AFBE-D740-BC57-71810FC2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1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78878" name="Group 2091">
              <a:extLst>
                <a:ext uri="{FF2B5EF4-FFF2-40B4-BE49-F238E27FC236}">
                  <a16:creationId xmlns:a16="http://schemas.microsoft.com/office/drawing/2014/main" id="{9C763AE1-ECD1-ED46-AFB5-D8B1CFE99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356396" name="Oval 2092">
                <a:extLst>
                  <a:ext uri="{FF2B5EF4-FFF2-40B4-BE49-F238E27FC236}">
                    <a16:creationId xmlns:a16="http://schemas.microsoft.com/office/drawing/2014/main" id="{F9B39DB2-18CC-604C-9F40-987AE8CD4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8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7" name="Oval 2093">
                <a:extLst>
                  <a:ext uri="{FF2B5EF4-FFF2-40B4-BE49-F238E27FC236}">
                    <a16:creationId xmlns:a16="http://schemas.microsoft.com/office/drawing/2014/main" id="{00DD649E-312C-8649-B4DF-10A756C02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" y="2698"/>
                <a:ext cx="801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8" name="Oval 2094">
                <a:extLst>
                  <a:ext uri="{FF2B5EF4-FFF2-40B4-BE49-F238E27FC236}">
                    <a16:creationId xmlns:a16="http://schemas.microsoft.com/office/drawing/2014/main" id="{78407CC2-3103-8C4A-87F6-055F495A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4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399" name="Oval 2095">
                <a:extLst>
                  <a:ext uri="{FF2B5EF4-FFF2-40B4-BE49-F238E27FC236}">
                    <a16:creationId xmlns:a16="http://schemas.microsoft.com/office/drawing/2014/main" id="{24F74159-C07F-EA46-8C3D-2BAFAD25A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596"/>
                <a:ext cx="1379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0" name="Oval 2096">
                <a:extLst>
                  <a:ext uri="{FF2B5EF4-FFF2-40B4-BE49-F238E27FC236}">
                    <a16:creationId xmlns:a16="http://schemas.microsoft.com/office/drawing/2014/main" id="{5D85D0AF-471C-6F44-B8B9-8360B937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1" name="Oval 2097">
                <a:extLst>
                  <a:ext uri="{FF2B5EF4-FFF2-40B4-BE49-F238E27FC236}">
                    <a16:creationId xmlns:a16="http://schemas.microsoft.com/office/drawing/2014/main" id="{D4FB4DCF-69CC-F04F-AA77-6C9BAF48E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6"/>
                <a:ext cx="1378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2" name="Oval 2098">
                <a:extLst>
                  <a:ext uri="{FF2B5EF4-FFF2-40B4-BE49-F238E27FC236}">
                    <a16:creationId xmlns:a16="http://schemas.microsoft.com/office/drawing/2014/main" id="{5AD51760-4DB2-4547-9358-79B6F24F2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3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3" name="Oval 2099">
                <a:extLst>
                  <a:ext uri="{FF2B5EF4-FFF2-40B4-BE49-F238E27FC236}">
                    <a16:creationId xmlns:a16="http://schemas.microsoft.com/office/drawing/2014/main" id="{9402E43C-6EF3-1944-AF20-963942F56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9"/>
                <a:ext cx="68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4" name="Oval 2100">
                <a:extLst>
                  <a:ext uri="{FF2B5EF4-FFF2-40B4-BE49-F238E27FC236}">
                    <a16:creationId xmlns:a16="http://schemas.microsoft.com/office/drawing/2014/main" id="{F14C826B-FCA2-D246-B8C6-2862C91F1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5" name="Oval 2101">
                <a:extLst>
                  <a:ext uri="{FF2B5EF4-FFF2-40B4-BE49-F238E27FC236}">
                    <a16:creationId xmlns:a16="http://schemas.microsoft.com/office/drawing/2014/main" id="{DD6E7FAD-2BCA-394A-AE0A-0C21C05D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2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56406" name="Oval 2102">
                <a:extLst>
                  <a:ext uri="{FF2B5EF4-FFF2-40B4-BE49-F238E27FC236}">
                    <a16:creationId xmlns:a16="http://schemas.microsoft.com/office/drawing/2014/main" id="{B97364BE-C9B8-644C-936C-1ABDF9CFB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7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356407" name="Line 2103">
            <a:extLst>
              <a:ext uri="{FF2B5EF4-FFF2-40B4-BE49-F238E27FC236}">
                <a16:creationId xmlns:a16="http://schemas.microsoft.com/office/drawing/2014/main" id="{211E36F5-2E17-1046-917A-0BDD8F4778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2400" y="2590800"/>
            <a:ext cx="60960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56408" name="Line 2104">
            <a:extLst>
              <a:ext uri="{FF2B5EF4-FFF2-40B4-BE49-F238E27FC236}">
                <a16:creationId xmlns:a16="http://schemas.microsoft.com/office/drawing/2014/main" id="{932DB6C5-84D0-0445-A6A1-0F59035D9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62200" y="274320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356409" name="Picture 2105">
            <a:extLst>
              <a:ext uri="{FF2B5EF4-FFF2-40B4-BE49-F238E27FC236}">
                <a16:creationId xmlns:a16="http://schemas.microsoft.com/office/drawing/2014/main" id="{E094BA45-38AA-BF41-9CD0-FA881347C05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2590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56410" name="Picture 2106">
            <a:extLst>
              <a:ext uri="{FF2B5EF4-FFF2-40B4-BE49-F238E27FC236}">
                <a16:creationId xmlns:a16="http://schemas.microsoft.com/office/drawing/2014/main" id="{B543BECB-F16D-F04F-AB7E-F2C24319E1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657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56411" name="Picture 2107">
            <a:extLst>
              <a:ext uri="{FF2B5EF4-FFF2-40B4-BE49-F238E27FC236}">
                <a16:creationId xmlns:a16="http://schemas.microsoft.com/office/drawing/2014/main" id="{6979D3C1-5A86-3540-A917-7B81BFBDD3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3657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56412" name="Picture 2108">
            <a:extLst>
              <a:ext uri="{FF2B5EF4-FFF2-40B4-BE49-F238E27FC236}">
                <a16:creationId xmlns:a16="http://schemas.microsoft.com/office/drawing/2014/main" id="{89B91D50-D8D5-7A4F-98EB-3001E23596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62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6413" name="Rectangle 2109">
            <a:extLst>
              <a:ext uri="{FF2B5EF4-FFF2-40B4-BE49-F238E27FC236}">
                <a16:creationId xmlns:a16="http://schemas.microsoft.com/office/drawing/2014/main" id="{EEA24BCF-CC83-564F-AA52-35C15907C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3048000"/>
            <a:ext cx="4157663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 2 2 2 2 2 2 2 2 2 2 2 2 2</a:t>
            </a:r>
          </a:p>
        </p:txBody>
      </p:sp>
      <p:sp>
        <p:nvSpPr>
          <p:cNvPr id="356414" name="Rectangle 2110">
            <a:extLst>
              <a:ext uri="{FF2B5EF4-FFF2-40B4-BE49-F238E27FC236}">
                <a16:creationId xmlns:a16="http://schemas.microsoft.com/office/drawing/2014/main" id="{1382729B-13C4-584A-B3C9-4D7869763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495800"/>
            <a:ext cx="1757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356415" name="Text Box 2111">
            <a:extLst>
              <a:ext uri="{FF2B5EF4-FFF2-40B4-BE49-F238E27FC236}">
                <a16:creationId xmlns:a16="http://schemas.microsoft.com/office/drawing/2014/main" id="{204212C8-3380-4947-A9EE-A8CA6E187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876800"/>
            <a:ext cx="819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356416" name="Rectangle 2112">
            <a:extLst>
              <a:ext uri="{FF2B5EF4-FFF2-40B4-BE49-F238E27FC236}">
                <a16:creationId xmlns:a16="http://schemas.microsoft.com/office/drawing/2014/main" id="{86DFCF6E-D0E5-514B-BE67-970760AB3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0574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356418" name="Text Box 2114">
            <a:extLst>
              <a:ext uri="{FF2B5EF4-FFF2-40B4-BE49-F238E27FC236}">
                <a16:creationId xmlns:a16="http://schemas.microsoft.com/office/drawing/2014/main" id="{326FD5E7-A631-E14A-AA76-A5E5C57E9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4572000"/>
            <a:ext cx="1695450" cy="3667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</p:txBody>
      </p:sp>
      <p:sp>
        <p:nvSpPr>
          <p:cNvPr id="356425" name="AutoShape 2121">
            <a:extLst>
              <a:ext uri="{FF2B5EF4-FFF2-40B4-BE49-F238E27FC236}">
                <a16:creationId xmlns:a16="http://schemas.microsoft.com/office/drawing/2014/main" id="{6F749284-ADB6-624E-8C01-0B2C3853B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0"/>
            <a:ext cx="228600" cy="533400"/>
          </a:xfrm>
          <a:prstGeom prst="upArrow">
            <a:avLst>
              <a:gd name="adj1" fmla="val 50000"/>
              <a:gd name="adj2" fmla="val 58333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6699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56426" name="Rectangle 2122">
            <a:extLst>
              <a:ext uri="{FF2B5EF4-FFF2-40B4-BE49-F238E27FC236}">
                <a16:creationId xmlns:a16="http://schemas.microsoft.com/office/drawing/2014/main" id="{2A64E43F-3F94-3C48-A5E4-E85B39637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048000"/>
            <a:ext cx="1525588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</a:t>
            </a:r>
          </a:p>
        </p:txBody>
      </p:sp>
      <p:sp>
        <p:nvSpPr>
          <p:cNvPr id="356452" name="Rectangle 2148">
            <a:extLst>
              <a:ext uri="{FF2B5EF4-FFF2-40B4-BE49-F238E27FC236}">
                <a16:creationId xmlns:a16="http://schemas.microsoft.com/office/drawing/2014/main" id="{DD0F6E4C-BE31-524B-9C93-52C4048F4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524000"/>
            <a:ext cx="10747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356453" name="Rectangle 2149">
            <a:extLst>
              <a:ext uri="{FF2B5EF4-FFF2-40B4-BE49-F238E27FC236}">
                <a16:creationId xmlns:a16="http://schemas.microsoft.com/office/drawing/2014/main" id="{BF61FC99-517A-9641-BA79-5CE681E3C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9050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356455" name="Text Box 2151">
            <a:extLst>
              <a:ext uri="{FF2B5EF4-FFF2-40B4-BE49-F238E27FC236}">
                <a16:creationId xmlns:a16="http://schemas.microsoft.com/office/drawing/2014/main" id="{D64F5133-41B5-024F-B57D-05F5A6BF2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5450" y="3886200"/>
            <a:ext cx="3638550" cy="283845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AS 3 will send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traffic on “backup”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link because it prefers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customer routes and local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preference is considered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before ASPATH length!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60402020202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Padding in this way is often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used as a form of load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604020202020204" pitchFamily="34" charset="0"/>
                <a:ea typeface="宋体" panose="02010600030101010101" pitchFamily="2" charset="-122"/>
                <a:cs typeface="+mn-cs"/>
              </a:rPr>
              <a:t>balancing</a:t>
            </a:r>
          </a:p>
        </p:txBody>
      </p:sp>
      <p:sp>
        <p:nvSpPr>
          <p:cNvPr id="356456" name="Freeform 2152">
            <a:extLst>
              <a:ext uri="{FF2B5EF4-FFF2-40B4-BE49-F238E27FC236}">
                <a16:creationId xmlns:a16="http://schemas.microsoft.com/office/drawing/2014/main" id="{411D5953-34FB-8445-8ABC-BE9A67FB1F7B}"/>
              </a:ext>
            </a:extLst>
          </p:cNvPr>
          <p:cNvSpPr>
            <a:spLocks/>
          </p:cNvSpPr>
          <p:nvPr/>
        </p:nvSpPr>
        <p:spPr bwMode="auto">
          <a:xfrm>
            <a:off x="3581400" y="2133600"/>
            <a:ext cx="1181100" cy="2171700"/>
          </a:xfrm>
          <a:custGeom>
            <a:avLst/>
            <a:gdLst>
              <a:gd name="T0" fmla="*/ 1143000 w 744"/>
              <a:gd name="T1" fmla="*/ 38100 h 1368"/>
              <a:gd name="T2" fmla="*/ 1066800 w 744"/>
              <a:gd name="T3" fmla="*/ 114300 h 1368"/>
              <a:gd name="T4" fmla="*/ 457200 w 744"/>
              <a:gd name="T5" fmla="*/ 723900 h 1368"/>
              <a:gd name="T6" fmla="*/ 0 w 744"/>
              <a:gd name="T7" fmla="*/ 2171700 h 13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44" h="1368">
                <a:moveTo>
                  <a:pt x="720" y="24"/>
                </a:moveTo>
                <a:cubicBezTo>
                  <a:pt x="732" y="12"/>
                  <a:pt x="744" y="0"/>
                  <a:pt x="672" y="72"/>
                </a:cubicBezTo>
                <a:cubicBezTo>
                  <a:pt x="600" y="144"/>
                  <a:pt x="400" y="240"/>
                  <a:pt x="288" y="456"/>
                </a:cubicBezTo>
                <a:cubicBezTo>
                  <a:pt x="176" y="672"/>
                  <a:pt x="88" y="1020"/>
                  <a:pt x="0" y="1368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6421" name="Text Box 2117">
            <a:extLst>
              <a:ext uri="{FF2B5EF4-FFF2-40B4-BE49-F238E27FC236}">
                <a16:creationId xmlns:a16="http://schemas.microsoft.com/office/drawing/2014/main" id="{E4F5DDB8-1B3F-3640-92DD-30828E197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3962400"/>
            <a:ext cx="1098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backup</a:t>
            </a:r>
          </a:p>
        </p:txBody>
      </p:sp>
      <p:sp>
        <p:nvSpPr>
          <p:cNvPr id="356423" name="Text Box 2119">
            <a:extLst>
              <a:ext uri="{FF2B5EF4-FFF2-40B4-BE49-F238E27FC236}">
                <a16:creationId xmlns:a16="http://schemas.microsoft.com/office/drawing/2014/main" id="{068C42EC-444E-E14C-BC55-4CFCC343F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962400"/>
            <a:ext cx="1136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primary</a:t>
            </a:r>
          </a:p>
        </p:txBody>
      </p:sp>
      <p:sp>
        <p:nvSpPr>
          <p:cNvPr id="356457" name="AutoShape 2153">
            <a:extLst>
              <a:ext uri="{FF2B5EF4-FFF2-40B4-BE49-F238E27FC236}">
                <a16:creationId xmlns:a16="http://schemas.microsoft.com/office/drawing/2014/main" id="{7A4B7341-402C-184A-9324-3419F3070197}"/>
              </a:ext>
            </a:extLst>
          </p:cNvPr>
          <p:cNvSpPr>
            <a:spLocks noChangeArrowheads="1"/>
          </p:cNvSpPr>
          <p:nvPr/>
        </p:nvSpPr>
        <p:spPr bwMode="auto">
          <a:xfrm rot="1788994">
            <a:off x="4419600" y="2895600"/>
            <a:ext cx="300038" cy="838200"/>
          </a:xfrm>
          <a:prstGeom prst="upArrow">
            <a:avLst>
              <a:gd name="adj1" fmla="val 50000"/>
              <a:gd name="adj2" fmla="val 69841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6699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56458" name="Line 2154">
            <a:extLst>
              <a:ext uri="{FF2B5EF4-FFF2-40B4-BE49-F238E27FC236}">
                <a16:creationId xmlns:a16="http://schemas.microsoft.com/office/drawing/2014/main" id="{52694274-0F67-5D49-A96C-2E5F2D05D4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6600" y="1905000"/>
            <a:ext cx="1066800" cy="0"/>
          </a:xfrm>
          <a:prstGeom prst="line">
            <a:avLst/>
          </a:prstGeom>
          <a:noFill/>
          <a:ln w="57150" cmpd="thickThin">
            <a:solidFill>
              <a:srgbClr val="FF33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356459" name="Freeform 2155">
            <a:extLst>
              <a:ext uri="{FF2B5EF4-FFF2-40B4-BE49-F238E27FC236}">
                <a16:creationId xmlns:a16="http://schemas.microsoft.com/office/drawing/2014/main" id="{1203D713-3221-DA40-BDC0-395029344A42}"/>
              </a:ext>
            </a:extLst>
          </p:cNvPr>
          <p:cNvSpPr>
            <a:spLocks/>
          </p:cNvSpPr>
          <p:nvPr/>
        </p:nvSpPr>
        <p:spPr bwMode="auto">
          <a:xfrm>
            <a:off x="2743200" y="2514600"/>
            <a:ext cx="76200" cy="1676400"/>
          </a:xfrm>
          <a:custGeom>
            <a:avLst/>
            <a:gdLst>
              <a:gd name="T0" fmla="*/ 0 w 1"/>
              <a:gd name="T1" fmla="*/ 0 h 1056"/>
              <a:gd name="T2" fmla="*/ 0 w 1"/>
              <a:gd name="T3" fmla="*/ 1676400 h 105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056">
                <a:moveTo>
                  <a:pt x="0" y="0"/>
                </a:moveTo>
                <a:cubicBezTo>
                  <a:pt x="0" y="0"/>
                  <a:pt x="0" y="528"/>
                  <a:pt x="0" y="1056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706083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lide Number Placeholder 4">
            <a:extLst>
              <a:ext uri="{FF2B5EF4-FFF2-40B4-BE49-F238E27FC236}">
                <a16:creationId xmlns:a16="http://schemas.microsoft.com/office/drawing/2014/main" id="{D0455CC3-4D5D-BB4C-8810-1E9E5F5DC6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6AE911-CE04-0348-9D19-5824821D39F7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6162" name="Rectangle 2">
            <a:extLst>
              <a:ext uri="{FF2B5EF4-FFF2-40B4-BE49-F238E27FC236}">
                <a16:creationId xmlns:a16="http://schemas.microsoft.com/office/drawing/2014/main" id="{1453434B-EB01-1D4A-B90D-2AC12302FF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915400" cy="6858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3200">
                <a:ea typeface="宋体" charset="0"/>
                <a:cs typeface="宋体" charset="0"/>
              </a:rPr>
              <a:t>COMMUNITY Attribute to the Rescue!</a:t>
            </a:r>
          </a:p>
        </p:txBody>
      </p:sp>
      <p:grpSp>
        <p:nvGrpSpPr>
          <p:cNvPr id="80899" name="Group 3">
            <a:extLst>
              <a:ext uri="{FF2B5EF4-FFF2-40B4-BE49-F238E27FC236}">
                <a16:creationId xmlns:a16="http://schemas.microsoft.com/office/drawing/2014/main" id="{DD2FDC18-8551-1F4E-A28A-E47F18C6E083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1219200"/>
            <a:ext cx="2743200" cy="1739900"/>
            <a:chOff x="676" y="1108"/>
            <a:chExt cx="2968" cy="1192"/>
          </a:xfrm>
        </p:grpSpPr>
        <p:grpSp>
          <p:nvGrpSpPr>
            <p:cNvPr id="80973" name="Group 4">
              <a:extLst>
                <a:ext uri="{FF2B5EF4-FFF2-40B4-BE49-F238E27FC236}">
                  <a16:creationId xmlns:a16="http://schemas.microsoft.com/office/drawing/2014/main" id="{5EBEB791-6C8E-8942-9362-CDAB898CA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476165" name="Oval 5">
                <a:extLst>
                  <a:ext uri="{FF2B5EF4-FFF2-40B4-BE49-F238E27FC236}">
                    <a16:creationId xmlns:a16="http://schemas.microsoft.com/office/drawing/2014/main" id="{12F5C973-2F57-3142-B01E-F2C2C1061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66" name="Oval 6">
                <a:extLst>
                  <a:ext uri="{FF2B5EF4-FFF2-40B4-BE49-F238E27FC236}">
                    <a16:creationId xmlns:a16="http://schemas.microsoft.com/office/drawing/2014/main" id="{EDCDA6DD-F401-1B40-B400-31E568EA3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7" cy="1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67" name="Oval 7">
                <a:extLst>
                  <a:ext uri="{FF2B5EF4-FFF2-40B4-BE49-F238E27FC236}">
                    <a16:creationId xmlns:a16="http://schemas.microsoft.com/office/drawing/2014/main" id="{7A9D648A-1A4F-5343-9659-8F00626EF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68" name="Oval 8">
                <a:extLst>
                  <a:ext uri="{FF2B5EF4-FFF2-40B4-BE49-F238E27FC236}">
                    <a16:creationId xmlns:a16="http://schemas.microsoft.com/office/drawing/2014/main" id="{14868280-4C98-2D43-9FD7-E390569EE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69" name="Oval 9">
                <a:extLst>
                  <a:ext uri="{FF2B5EF4-FFF2-40B4-BE49-F238E27FC236}">
                    <a16:creationId xmlns:a16="http://schemas.microsoft.com/office/drawing/2014/main" id="{FF351DB5-2349-4247-AD57-BDF20733A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1319"/>
                <a:ext cx="1822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0" name="Oval 10">
                <a:extLst>
                  <a:ext uri="{FF2B5EF4-FFF2-40B4-BE49-F238E27FC236}">
                    <a16:creationId xmlns:a16="http://schemas.microsoft.com/office/drawing/2014/main" id="{6BA7912B-F438-684C-9DB6-6A6710821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1" name="Oval 11">
                <a:extLst>
                  <a:ext uri="{FF2B5EF4-FFF2-40B4-BE49-F238E27FC236}">
                    <a16:creationId xmlns:a16="http://schemas.microsoft.com/office/drawing/2014/main" id="{449C876E-8A8A-F045-B7E0-AF66B3137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355"/>
                <a:ext cx="740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2" name="Oval 12">
                <a:extLst>
                  <a:ext uri="{FF2B5EF4-FFF2-40B4-BE49-F238E27FC236}">
                    <a16:creationId xmlns:a16="http://schemas.microsoft.com/office/drawing/2014/main" id="{594C2994-A4DB-0B4B-A6AE-BEB07C29E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3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3" name="Oval 13">
                <a:extLst>
                  <a:ext uri="{FF2B5EF4-FFF2-40B4-BE49-F238E27FC236}">
                    <a16:creationId xmlns:a16="http://schemas.microsoft.com/office/drawing/2014/main" id="{1735C5C5-4953-014F-9326-D0990F653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779"/>
                <a:ext cx="491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4" name="Oval 14">
                <a:extLst>
                  <a:ext uri="{FF2B5EF4-FFF2-40B4-BE49-F238E27FC236}">
                    <a16:creationId xmlns:a16="http://schemas.microsoft.com/office/drawing/2014/main" id="{8CB6E36C-71BF-F440-8DC7-0CBA091C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919"/>
                <a:ext cx="493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5" name="Oval 15">
                <a:extLst>
                  <a:ext uri="{FF2B5EF4-FFF2-40B4-BE49-F238E27FC236}">
                    <a16:creationId xmlns:a16="http://schemas.microsoft.com/office/drawing/2014/main" id="{333A983E-328F-BF44-9FAB-AB45EB948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1919"/>
                <a:ext cx="740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0974" name="Group 16">
              <a:extLst>
                <a:ext uri="{FF2B5EF4-FFF2-40B4-BE49-F238E27FC236}">
                  <a16:creationId xmlns:a16="http://schemas.microsoft.com/office/drawing/2014/main" id="{D61EA77F-0CDC-D444-9A62-74955D8EB7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476177" name="Oval 17">
                <a:extLst>
                  <a:ext uri="{FF2B5EF4-FFF2-40B4-BE49-F238E27FC236}">
                    <a16:creationId xmlns:a16="http://schemas.microsoft.com/office/drawing/2014/main" id="{93CBBE9D-C409-7B47-8A09-12B7A2FF3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3"/>
                <a:ext cx="2489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8" name="Oval 18">
                <a:extLst>
                  <a:ext uri="{FF2B5EF4-FFF2-40B4-BE49-F238E27FC236}">
                    <a16:creationId xmlns:a16="http://schemas.microsoft.com/office/drawing/2014/main" id="{065E9298-129E-A94E-BC03-303EB56B6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7" cy="1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79" name="Oval 19">
                <a:extLst>
                  <a:ext uri="{FF2B5EF4-FFF2-40B4-BE49-F238E27FC236}">
                    <a16:creationId xmlns:a16="http://schemas.microsoft.com/office/drawing/2014/main" id="{06FDDFDA-CC57-A74B-AD5C-FE5473044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179"/>
                <a:ext cx="828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0" name="Oval 20">
                <a:extLst>
                  <a:ext uri="{FF2B5EF4-FFF2-40B4-BE49-F238E27FC236}">
                    <a16:creationId xmlns:a16="http://schemas.microsoft.com/office/drawing/2014/main" id="{6B97EF66-EA28-7843-920E-4C0625D29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1" name="Oval 21">
                <a:extLst>
                  <a:ext uri="{FF2B5EF4-FFF2-40B4-BE49-F238E27FC236}">
                    <a16:creationId xmlns:a16="http://schemas.microsoft.com/office/drawing/2014/main" id="{0E400E3B-6B13-4347-A314-639FA2094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2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2" name="Oval 22">
                <a:extLst>
                  <a:ext uri="{FF2B5EF4-FFF2-40B4-BE49-F238E27FC236}">
                    <a16:creationId xmlns:a16="http://schemas.microsoft.com/office/drawing/2014/main" id="{36614C53-A412-B949-83C6-F2A434E7E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743"/>
                <a:ext cx="989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3" name="Oval 23">
                <a:extLst>
                  <a:ext uri="{FF2B5EF4-FFF2-40B4-BE49-F238E27FC236}">
                    <a16:creationId xmlns:a16="http://schemas.microsoft.com/office/drawing/2014/main" id="{23D7DF10-F23A-6145-BE1F-818D05451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1355"/>
                <a:ext cx="744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4" name="Oval 24">
                <a:extLst>
                  <a:ext uri="{FF2B5EF4-FFF2-40B4-BE49-F238E27FC236}">
                    <a16:creationId xmlns:a16="http://schemas.microsoft.com/office/drawing/2014/main" id="{DBAAD715-650C-2C49-B4B3-FA32003BF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1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5" name="Oval 25">
                <a:extLst>
                  <a:ext uri="{FF2B5EF4-FFF2-40B4-BE49-F238E27FC236}">
                    <a16:creationId xmlns:a16="http://schemas.microsoft.com/office/drawing/2014/main" id="{E3BC5119-BEAE-7F48-A834-70397D58A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3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6" name="Oval 26">
                <a:extLst>
                  <a:ext uri="{FF2B5EF4-FFF2-40B4-BE49-F238E27FC236}">
                    <a16:creationId xmlns:a16="http://schemas.microsoft.com/office/drawing/2014/main" id="{152CAD6A-B150-4A4F-B504-96B38F473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1919"/>
                <a:ext cx="491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87" name="Oval 27">
                <a:extLst>
                  <a:ext uri="{FF2B5EF4-FFF2-40B4-BE49-F238E27FC236}">
                    <a16:creationId xmlns:a16="http://schemas.microsoft.com/office/drawing/2014/main" id="{4DF1EEB9-1EEE-4C47-A2C7-6E84F8064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4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80900" name="Group 28">
            <a:extLst>
              <a:ext uri="{FF2B5EF4-FFF2-40B4-BE49-F238E27FC236}">
                <a16:creationId xmlns:a16="http://schemas.microsoft.com/office/drawing/2014/main" id="{69C35CBA-C0BA-4C41-85F7-1DB5D2E57D4E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295400"/>
            <a:ext cx="3200400" cy="1739900"/>
            <a:chOff x="676" y="1108"/>
            <a:chExt cx="2968" cy="1192"/>
          </a:xfrm>
        </p:grpSpPr>
        <p:grpSp>
          <p:nvGrpSpPr>
            <p:cNvPr id="80949" name="Group 29">
              <a:extLst>
                <a:ext uri="{FF2B5EF4-FFF2-40B4-BE49-F238E27FC236}">
                  <a16:creationId xmlns:a16="http://schemas.microsoft.com/office/drawing/2014/main" id="{13597995-1655-5048-879A-F677DE984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" y="1108"/>
              <a:ext cx="2905" cy="1192"/>
              <a:chOff x="739" y="1108"/>
              <a:chExt cx="2905" cy="1192"/>
            </a:xfrm>
          </p:grpSpPr>
          <p:sp>
            <p:nvSpPr>
              <p:cNvPr id="476190" name="Oval 30">
                <a:extLst>
                  <a:ext uri="{FF2B5EF4-FFF2-40B4-BE49-F238E27FC236}">
                    <a16:creationId xmlns:a16="http://schemas.microsoft.com/office/drawing/2014/main" id="{4F7643D6-A61E-4643-A866-E9449E133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1213"/>
                <a:ext cx="2492" cy="9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1" name="Oval 31">
                <a:extLst>
                  <a:ext uri="{FF2B5EF4-FFF2-40B4-BE49-F238E27FC236}">
                    <a16:creationId xmlns:a16="http://schemas.microsoft.com/office/drawing/2014/main" id="{36BD4F07-9F62-7D44-97DF-0700ECC42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213"/>
                <a:ext cx="577" cy="1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2" name="Oval 32">
                <a:extLst>
                  <a:ext uri="{FF2B5EF4-FFF2-40B4-BE49-F238E27FC236}">
                    <a16:creationId xmlns:a16="http://schemas.microsoft.com/office/drawing/2014/main" id="{66382918-1227-BF4D-BF73-9B3A98768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1179"/>
                <a:ext cx="824" cy="23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3" name="Oval 33">
                <a:extLst>
                  <a:ext uri="{FF2B5EF4-FFF2-40B4-BE49-F238E27FC236}">
                    <a16:creationId xmlns:a16="http://schemas.microsoft.com/office/drawing/2014/main" id="{F6E60A11-CC19-BA42-AB02-70C9290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1108"/>
                <a:ext cx="991" cy="48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4" name="Oval 34">
                <a:extLst>
                  <a:ext uri="{FF2B5EF4-FFF2-40B4-BE49-F238E27FC236}">
                    <a16:creationId xmlns:a16="http://schemas.microsoft.com/office/drawing/2014/main" id="{A7266275-AC99-5042-B909-BCE67F364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19"/>
                <a:ext cx="1823" cy="27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5" name="Oval 35">
                <a:extLst>
                  <a:ext uri="{FF2B5EF4-FFF2-40B4-BE49-F238E27FC236}">
                    <a16:creationId xmlns:a16="http://schemas.microsoft.com/office/drawing/2014/main" id="{74C21CA8-E648-8B4B-BB9E-AA7D22A1E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1743"/>
                <a:ext cx="989" cy="5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6" name="Oval 36">
                <a:extLst>
                  <a:ext uri="{FF2B5EF4-FFF2-40B4-BE49-F238E27FC236}">
                    <a16:creationId xmlns:a16="http://schemas.microsoft.com/office/drawing/2014/main" id="{77A00077-6375-1D44-9451-96019A1A0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355"/>
                <a:ext cx="741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7" name="Oval 37">
                <a:extLst>
                  <a:ext uri="{FF2B5EF4-FFF2-40B4-BE49-F238E27FC236}">
                    <a16:creationId xmlns:a16="http://schemas.microsoft.com/office/drawing/2014/main" id="{785E1E02-1CDE-6B46-9A50-62BDA769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1497"/>
                <a:ext cx="493" cy="55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8" name="Oval 38">
                <a:extLst>
                  <a:ext uri="{FF2B5EF4-FFF2-40B4-BE49-F238E27FC236}">
                    <a16:creationId xmlns:a16="http://schemas.microsoft.com/office/drawing/2014/main" id="{C3F001E2-733E-5A4E-A5E6-F4D07A23F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79"/>
                <a:ext cx="492" cy="20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199" name="Oval 39">
                <a:extLst>
                  <a:ext uri="{FF2B5EF4-FFF2-40B4-BE49-F238E27FC236}">
                    <a16:creationId xmlns:a16="http://schemas.microsoft.com/office/drawing/2014/main" id="{4732277A-DF5E-DD45-955D-CA79CD6EB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919"/>
                <a:ext cx="493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0" name="Oval 40">
                <a:extLst>
                  <a:ext uri="{FF2B5EF4-FFF2-40B4-BE49-F238E27FC236}">
                    <a16:creationId xmlns:a16="http://schemas.microsoft.com/office/drawing/2014/main" id="{081F9276-0B0A-D54E-9F8D-E785C20BA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919"/>
                <a:ext cx="741" cy="20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0950" name="Group 41">
              <a:extLst>
                <a:ext uri="{FF2B5EF4-FFF2-40B4-BE49-F238E27FC236}">
                  <a16:creationId xmlns:a16="http://schemas.microsoft.com/office/drawing/2014/main" id="{0781AAB0-4B17-2E40-8FB0-FEECF2FB8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" y="1108"/>
              <a:ext cx="2905" cy="1192"/>
              <a:chOff x="676" y="1108"/>
              <a:chExt cx="2905" cy="1192"/>
            </a:xfrm>
          </p:grpSpPr>
          <p:sp>
            <p:nvSpPr>
              <p:cNvPr id="476202" name="Oval 42">
                <a:extLst>
                  <a:ext uri="{FF2B5EF4-FFF2-40B4-BE49-F238E27FC236}">
                    <a16:creationId xmlns:a16="http://schemas.microsoft.com/office/drawing/2014/main" id="{7FF72490-1F57-7245-B422-0FF191798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13"/>
                <a:ext cx="2490" cy="9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3" name="Oval 43">
                <a:extLst>
                  <a:ext uri="{FF2B5EF4-FFF2-40B4-BE49-F238E27FC236}">
                    <a16:creationId xmlns:a16="http://schemas.microsoft.com/office/drawing/2014/main" id="{1A8923F3-94FF-7A4B-B4E3-70A7650A2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213"/>
                <a:ext cx="577" cy="1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4" name="Oval 44">
                <a:extLst>
                  <a:ext uri="{FF2B5EF4-FFF2-40B4-BE49-F238E27FC236}">
                    <a16:creationId xmlns:a16="http://schemas.microsoft.com/office/drawing/2014/main" id="{B44377CD-7587-264B-8F31-F770743D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179"/>
                <a:ext cx="827" cy="23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5" name="Oval 45">
                <a:extLst>
                  <a:ext uri="{FF2B5EF4-FFF2-40B4-BE49-F238E27FC236}">
                    <a16:creationId xmlns:a16="http://schemas.microsoft.com/office/drawing/2014/main" id="{9D989D0F-3EE3-4E4A-9BD7-CD35B2250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1108"/>
                <a:ext cx="989" cy="48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6" name="Oval 46">
                <a:extLst>
                  <a:ext uri="{FF2B5EF4-FFF2-40B4-BE49-F238E27FC236}">
                    <a16:creationId xmlns:a16="http://schemas.microsoft.com/office/drawing/2014/main" id="{F48EBA17-2F5A-4E40-BE56-A298DD7D6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19"/>
                <a:ext cx="1821" cy="27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7" name="Oval 47">
                <a:extLst>
                  <a:ext uri="{FF2B5EF4-FFF2-40B4-BE49-F238E27FC236}">
                    <a16:creationId xmlns:a16="http://schemas.microsoft.com/office/drawing/2014/main" id="{91795187-7599-5B4F-B89D-5A41BA933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743"/>
                <a:ext cx="991" cy="55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8" name="Oval 48">
                <a:extLst>
                  <a:ext uri="{FF2B5EF4-FFF2-40B4-BE49-F238E27FC236}">
                    <a16:creationId xmlns:a16="http://schemas.microsoft.com/office/drawing/2014/main" id="{F9BA1D81-1151-6B41-AE02-2CECC5485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1355"/>
                <a:ext cx="743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09" name="Oval 49">
                <a:extLst>
                  <a:ext uri="{FF2B5EF4-FFF2-40B4-BE49-F238E27FC236}">
                    <a16:creationId xmlns:a16="http://schemas.microsoft.com/office/drawing/2014/main" id="{78FD3A00-0BD0-8A42-ACC6-19F001889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1497"/>
                <a:ext cx="492" cy="55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0" name="Oval 50">
                <a:extLst>
                  <a:ext uri="{FF2B5EF4-FFF2-40B4-BE49-F238E27FC236}">
                    <a16:creationId xmlns:a16="http://schemas.microsoft.com/office/drawing/2014/main" id="{2DC5A62D-36BB-EF40-B8C2-DD17EF43E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79"/>
                <a:ext cx="493" cy="20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1" name="Oval 51">
                <a:extLst>
                  <a:ext uri="{FF2B5EF4-FFF2-40B4-BE49-F238E27FC236}">
                    <a16:creationId xmlns:a16="http://schemas.microsoft.com/office/drawing/2014/main" id="{0BD8DAD9-F21D-294F-921C-EBCF92D2E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919"/>
                <a:ext cx="490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2" name="Oval 52">
                <a:extLst>
                  <a:ext uri="{FF2B5EF4-FFF2-40B4-BE49-F238E27FC236}">
                    <a16:creationId xmlns:a16="http://schemas.microsoft.com/office/drawing/2014/main" id="{C7192B96-BC3C-6740-9B2B-B394A6051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919"/>
                <a:ext cx="739" cy="20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76213" name="Rectangle 53">
            <a:extLst>
              <a:ext uri="{FF2B5EF4-FFF2-40B4-BE49-F238E27FC236}">
                <a16:creationId xmlns:a16="http://schemas.microsoft.com/office/drawing/2014/main" id="{CD6F7205-5F66-2B4A-B226-0CA63FC8D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524000"/>
            <a:ext cx="10747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1</a:t>
            </a:r>
          </a:p>
        </p:txBody>
      </p:sp>
      <p:grpSp>
        <p:nvGrpSpPr>
          <p:cNvPr id="80902" name="Group 54">
            <a:extLst>
              <a:ext uri="{FF2B5EF4-FFF2-40B4-BE49-F238E27FC236}">
                <a16:creationId xmlns:a16="http://schemas.microsoft.com/office/drawing/2014/main" id="{986086A8-26C5-794A-95AB-276B5E307A10}"/>
              </a:ext>
            </a:extLst>
          </p:cNvPr>
          <p:cNvGrpSpPr>
            <a:grpSpLocks/>
          </p:cNvGrpSpPr>
          <p:nvPr/>
        </p:nvGrpSpPr>
        <p:grpSpPr bwMode="auto">
          <a:xfrm>
            <a:off x="685800" y="3581400"/>
            <a:ext cx="4572000" cy="1816100"/>
            <a:chOff x="244" y="2596"/>
            <a:chExt cx="4120" cy="1144"/>
          </a:xfrm>
        </p:grpSpPr>
        <p:grpSp>
          <p:nvGrpSpPr>
            <p:cNvPr id="80925" name="Group 55">
              <a:extLst>
                <a:ext uri="{FF2B5EF4-FFF2-40B4-BE49-F238E27FC236}">
                  <a16:creationId xmlns:a16="http://schemas.microsoft.com/office/drawing/2014/main" id="{1460206B-90A7-E842-87C0-B6AE7F52FB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2596"/>
              <a:ext cx="4033" cy="1144"/>
              <a:chOff x="331" y="2596"/>
              <a:chExt cx="4033" cy="1144"/>
            </a:xfrm>
          </p:grpSpPr>
          <p:sp>
            <p:nvSpPr>
              <p:cNvPr id="476216" name="Oval 56">
                <a:extLst>
                  <a:ext uri="{FF2B5EF4-FFF2-40B4-BE49-F238E27FC236}">
                    <a16:creationId xmlns:a16="http://schemas.microsoft.com/office/drawing/2014/main" id="{908D0BBE-95A3-AB45-BF86-BF13F9199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98"/>
                <a:ext cx="3461" cy="87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7" name="Oval 57">
                <a:extLst>
                  <a:ext uri="{FF2B5EF4-FFF2-40B4-BE49-F238E27FC236}">
                    <a16:creationId xmlns:a16="http://schemas.microsoft.com/office/drawing/2014/main" id="{69621C1D-E1FA-7B46-B926-999DAFBA1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2698"/>
                <a:ext cx="803" cy="12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8" name="Oval 58">
                <a:extLst>
                  <a:ext uri="{FF2B5EF4-FFF2-40B4-BE49-F238E27FC236}">
                    <a16:creationId xmlns:a16="http://schemas.microsoft.com/office/drawing/2014/main" id="{F458CBD1-18DE-F24E-ADE2-CFA31F73B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664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19" name="Oval 59">
                <a:extLst>
                  <a:ext uri="{FF2B5EF4-FFF2-40B4-BE49-F238E27FC236}">
                    <a16:creationId xmlns:a16="http://schemas.microsoft.com/office/drawing/2014/main" id="{8AC8405E-393A-9546-BE72-195E3F6BB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96"/>
                <a:ext cx="1376" cy="46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0" name="Oval 60">
                <a:extLst>
                  <a:ext uri="{FF2B5EF4-FFF2-40B4-BE49-F238E27FC236}">
                    <a16:creationId xmlns:a16="http://schemas.microsoft.com/office/drawing/2014/main" id="{DA526040-DFE8-974C-8240-C57D46C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2799"/>
                <a:ext cx="2534" cy="26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1" name="Oval 61">
                <a:extLst>
                  <a:ext uri="{FF2B5EF4-FFF2-40B4-BE49-F238E27FC236}">
                    <a16:creationId xmlns:a16="http://schemas.microsoft.com/office/drawing/2014/main" id="{F8C9CD61-54D6-4845-BFA8-6863CAD61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3206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2" name="Oval 62">
                <a:extLst>
                  <a:ext uri="{FF2B5EF4-FFF2-40B4-BE49-F238E27FC236}">
                    <a16:creationId xmlns:a16="http://schemas.microsoft.com/office/drawing/2014/main" id="{999DCE7E-4B97-424B-8CE1-D1A27F06A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833"/>
                <a:ext cx="1031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3" name="Oval 63">
                <a:extLst>
                  <a:ext uri="{FF2B5EF4-FFF2-40B4-BE49-F238E27FC236}">
                    <a16:creationId xmlns:a16="http://schemas.microsoft.com/office/drawing/2014/main" id="{8FC1D77C-3EB8-FE46-8F45-9D169CD2F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" y="2969"/>
                <a:ext cx="687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4" name="Oval 64">
                <a:extLst>
                  <a:ext uri="{FF2B5EF4-FFF2-40B4-BE49-F238E27FC236}">
                    <a16:creationId xmlns:a16="http://schemas.microsoft.com/office/drawing/2014/main" id="{635A3FE0-25C5-034A-9BBE-C5877D0BD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3240"/>
                <a:ext cx="687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5" name="Oval 65">
                <a:extLst>
                  <a:ext uri="{FF2B5EF4-FFF2-40B4-BE49-F238E27FC236}">
                    <a16:creationId xmlns:a16="http://schemas.microsoft.com/office/drawing/2014/main" id="{0B3BEABD-94AD-3940-9390-7D7EF2A3C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3375"/>
                <a:ext cx="685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6" name="Oval 66">
                <a:extLst>
                  <a:ext uri="{FF2B5EF4-FFF2-40B4-BE49-F238E27FC236}">
                    <a16:creationId xmlns:a16="http://schemas.microsoft.com/office/drawing/2014/main" id="{35716CE7-165B-C64F-AA87-3B3E20F21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3375"/>
                <a:ext cx="1031" cy="19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0926" name="Group 67">
              <a:extLst>
                <a:ext uri="{FF2B5EF4-FFF2-40B4-BE49-F238E27FC236}">
                  <a16:creationId xmlns:a16="http://schemas.microsoft.com/office/drawing/2014/main" id="{F1462500-189A-5440-A5E6-934F59994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2596"/>
              <a:ext cx="4033" cy="1144"/>
              <a:chOff x="244" y="2596"/>
              <a:chExt cx="4033" cy="1144"/>
            </a:xfrm>
          </p:grpSpPr>
          <p:sp>
            <p:nvSpPr>
              <p:cNvPr id="476228" name="Oval 68">
                <a:extLst>
                  <a:ext uri="{FF2B5EF4-FFF2-40B4-BE49-F238E27FC236}">
                    <a16:creationId xmlns:a16="http://schemas.microsoft.com/office/drawing/2014/main" id="{DCD800E2-8F53-3A42-AE89-871788B59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698"/>
                <a:ext cx="3458" cy="87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29" name="Oval 69">
                <a:extLst>
                  <a:ext uri="{FF2B5EF4-FFF2-40B4-BE49-F238E27FC236}">
                    <a16:creationId xmlns:a16="http://schemas.microsoft.com/office/drawing/2014/main" id="{1D5A0AF4-E299-E24F-8B30-2C1745396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" y="2698"/>
                <a:ext cx="801" cy="12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0" name="Oval 70">
                <a:extLst>
                  <a:ext uri="{FF2B5EF4-FFF2-40B4-BE49-F238E27FC236}">
                    <a16:creationId xmlns:a16="http://schemas.microsoft.com/office/drawing/2014/main" id="{7FE95C51-5FE2-5644-8BFD-593EACE5D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664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1" name="Oval 71">
                <a:extLst>
                  <a:ext uri="{FF2B5EF4-FFF2-40B4-BE49-F238E27FC236}">
                    <a16:creationId xmlns:a16="http://schemas.microsoft.com/office/drawing/2014/main" id="{FF309938-0F25-3046-A67E-4ACEB06B2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596"/>
                <a:ext cx="1379" cy="46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2" name="Oval 72">
                <a:extLst>
                  <a:ext uri="{FF2B5EF4-FFF2-40B4-BE49-F238E27FC236}">
                    <a16:creationId xmlns:a16="http://schemas.microsoft.com/office/drawing/2014/main" id="{75407C7E-B5FC-AC49-99FA-B41F18DAE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799"/>
                <a:ext cx="2531" cy="26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3" name="Oval 73">
                <a:extLst>
                  <a:ext uri="{FF2B5EF4-FFF2-40B4-BE49-F238E27FC236}">
                    <a16:creationId xmlns:a16="http://schemas.microsoft.com/office/drawing/2014/main" id="{7F01560C-C08D-0B42-9A1F-C2A272FCA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3206"/>
                <a:ext cx="1378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4" name="Oval 74">
                <a:extLst>
                  <a:ext uri="{FF2B5EF4-FFF2-40B4-BE49-F238E27FC236}">
                    <a16:creationId xmlns:a16="http://schemas.microsoft.com/office/drawing/2014/main" id="{839AA65C-5E30-4847-88EF-71F7F927C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833"/>
                <a:ext cx="1033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5" name="Oval 75">
                <a:extLst>
                  <a:ext uri="{FF2B5EF4-FFF2-40B4-BE49-F238E27FC236}">
                    <a16:creationId xmlns:a16="http://schemas.microsoft.com/office/drawing/2014/main" id="{7DA7F131-DA4D-0749-A470-0B1C0B157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" y="2969"/>
                <a:ext cx="68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6" name="Oval 76">
                <a:extLst>
                  <a:ext uri="{FF2B5EF4-FFF2-40B4-BE49-F238E27FC236}">
                    <a16:creationId xmlns:a16="http://schemas.microsoft.com/office/drawing/2014/main" id="{3D51182C-8C77-CA46-841E-67EDE8359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40"/>
                <a:ext cx="687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7" name="Oval 77">
                <a:extLst>
                  <a:ext uri="{FF2B5EF4-FFF2-40B4-BE49-F238E27FC236}">
                    <a16:creationId xmlns:a16="http://schemas.microsoft.com/office/drawing/2014/main" id="{3C74A1A6-B81B-094E-A8B7-58D863E73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3375"/>
                <a:ext cx="682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6238" name="Oval 78">
                <a:extLst>
                  <a:ext uri="{FF2B5EF4-FFF2-40B4-BE49-F238E27FC236}">
                    <a16:creationId xmlns:a16="http://schemas.microsoft.com/office/drawing/2014/main" id="{8168666F-C541-F64A-9863-85C36FA9B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375"/>
                <a:ext cx="1027" cy="19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76239" name="Line 79">
            <a:extLst>
              <a:ext uri="{FF2B5EF4-FFF2-40B4-BE49-F238E27FC236}">
                <a16:creationId xmlns:a16="http://schemas.microsoft.com/office/drawing/2014/main" id="{57D9FAE7-515B-AE4A-8D0F-77508ACDC4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2400" y="2590800"/>
            <a:ext cx="60960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76240" name="Line 80">
            <a:extLst>
              <a:ext uri="{FF2B5EF4-FFF2-40B4-BE49-F238E27FC236}">
                <a16:creationId xmlns:a16="http://schemas.microsoft.com/office/drawing/2014/main" id="{83F70E5F-77D3-8543-9E28-528497405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62200" y="274320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76241" name="Picture 81">
            <a:extLst>
              <a:ext uri="{FF2B5EF4-FFF2-40B4-BE49-F238E27FC236}">
                <a16:creationId xmlns:a16="http://schemas.microsoft.com/office/drawing/2014/main" id="{3D1B8F9C-02E7-6040-ABF1-D631C8B7F0B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25908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76242" name="Picture 82">
            <a:extLst>
              <a:ext uri="{FF2B5EF4-FFF2-40B4-BE49-F238E27FC236}">
                <a16:creationId xmlns:a16="http://schemas.microsoft.com/office/drawing/2014/main" id="{1352B694-83B3-7C4D-A50D-ADDD40B8A30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657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76243" name="Picture 83">
            <a:extLst>
              <a:ext uri="{FF2B5EF4-FFF2-40B4-BE49-F238E27FC236}">
                <a16:creationId xmlns:a16="http://schemas.microsoft.com/office/drawing/2014/main" id="{943D9D0A-DA83-5143-861B-559764D4620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36576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76244" name="Picture 84">
            <a:extLst>
              <a:ext uri="{FF2B5EF4-FFF2-40B4-BE49-F238E27FC236}">
                <a16:creationId xmlns:a16="http://schemas.microsoft.com/office/drawing/2014/main" id="{9E4C3CB1-E497-844B-99E6-BC2C2FC748A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62200"/>
            <a:ext cx="5476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76246" name="Rectangle 86">
            <a:extLst>
              <a:ext uri="{FF2B5EF4-FFF2-40B4-BE49-F238E27FC236}">
                <a16:creationId xmlns:a16="http://schemas.microsoft.com/office/drawing/2014/main" id="{369172E1-2793-2A41-8AFE-C83BDB8EC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495800"/>
            <a:ext cx="1757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</a:t>
            </a:r>
          </a:p>
        </p:txBody>
      </p:sp>
      <p:sp>
        <p:nvSpPr>
          <p:cNvPr id="476247" name="Text Box 87">
            <a:extLst>
              <a:ext uri="{FF2B5EF4-FFF2-40B4-BE49-F238E27FC236}">
                <a16:creationId xmlns:a16="http://schemas.microsoft.com/office/drawing/2014/main" id="{18712691-2C4D-A740-9509-EF3EEEAED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876800"/>
            <a:ext cx="819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2</a:t>
            </a:r>
          </a:p>
        </p:txBody>
      </p:sp>
      <p:sp>
        <p:nvSpPr>
          <p:cNvPr id="476248" name="Rectangle 88">
            <a:extLst>
              <a:ext uri="{FF2B5EF4-FFF2-40B4-BE49-F238E27FC236}">
                <a16:creationId xmlns:a16="http://schemas.microsoft.com/office/drawing/2014/main" id="{FBF7C6E9-38D7-8D44-A1D8-99B84C798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0574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76249" name="Text Box 89">
            <a:extLst>
              <a:ext uri="{FF2B5EF4-FFF2-40B4-BE49-F238E27FC236}">
                <a16:creationId xmlns:a16="http://schemas.microsoft.com/office/drawing/2014/main" id="{F02CDF65-D093-9E49-AF94-97035F4D33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4572000"/>
            <a:ext cx="1695450" cy="3667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</p:txBody>
      </p:sp>
      <p:sp>
        <p:nvSpPr>
          <p:cNvPr id="476250" name="AutoShape 90">
            <a:extLst>
              <a:ext uri="{FF2B5EF4-FFF2-40B4-BE49-F238E27FC236}">
                <a16:creationId xmlns:a16="http://schemas.microsoft.com/office/drawing/2014/main" id="{93191574-94D8-3849-A3AC-8E34E2BF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0"/>
            <a:ext cx="228600" cy="533400"/>
          </a:xfrm>
          <a:prstGeom prst="upArrow">
            <a:avLst>
              <a:gd name="adj1" fmla="val 50000"/>
              <a:gd name="adj2" fmla="val 58333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6699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476251" name="Rectangle 91">
            <a:extLst>
              <a:ext uri="{FF2B5EF4-FFF2-40B4-BE49-F238E27FC236}">
                <a16:creationId xmlns:a16="http://schemas.microsoft.com/office/drawing/2014/main" id="{91C54D6B-3DA1-C944-B250-358E337A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048000"/>
            <a:ext cx="1525588" cy="581025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</a:t>
            </a:r>
          </a:p>
        </p:txBody>
      </p:sp>
      <p:sp>
        <p:nvSpPr>
          <p:cNvPr id="476252" name="Rectangle 92">
            <a:extLst>
              <a:ext uri="{FF2B5EF4-FFF2-40B4-BE49-F238E27FC236}">
                <a16:creationId xmlns:a16="http://schemas.microsoft.com/office/drawing/2014/main" id="{ACF45978-CF48-0640-BBEB-1D4F83626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524000"/>
            <a:ext cx="10747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3</a:t>
            </a:r>
          </a:p>
        </p:txBody>
      </p:sp>
      <p:sp>
        <p:nvSpPr>
          <p:cNvPr id="476253" name="Rectangle 93">
            <a:extLst>
              <a:ext uri="{FF2B5EF4-FFF2-40B4-BE49-F238E27FC236}">
                <a16:creationId xmlns:a16="http://schemas.microsoft.com/office/drawing/2014/main" id="{07D1C50D-78DC-E744-AF03-12AD57D1E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905000"/>
            <a:ext cx="1554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provider</a:t>
            </a:r>
          </a:p>
        </p:txBody>
      </p:sp>
      <p:sp>
        <p:nvSpPr>
          <p:cNvPr id="476256" name="Text Box 96">
            <a:extLst>
              <a:ext uri="{FF2B5EF4-FFF2-40B4-BE49-F238E27FC236}">
                <a16:creationId xmlns:a16="http://schemas.microsoft.com/office/drawing/2014/main" id="{A22EAAE7-2FC7-F448-A70E-29CB3367B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3962400"/>
            <a:ext cx="1098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backup</a:t>
            </a:r>
          </a:p>
        </p:txBody>
      </p:sp>
      <p:sp>
        <p:nvSpPr>
          <p:cNvPr id="476257" name="Text Box 97">
            <a:extLst>
              <a:ext uri="{FF2B5EF4-FFF2-40B4-BE49-F238E27FC236}">
                <a16:creationId xmlns:a16="http://schemas.microsoft.com/office/drawing/2014/main" id="{B81B6DF8-FD01-854C-AE20-F90EFDB51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962400"/>
            <a:ext cx="1136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primary</a:t>
            </a:r>
          </a:p>
        </p:txBody>
      </p:sp>
      <p:sp>
        <p:nvSpPr>
          <p:cNvPr id="476258" name="AutoShape 98">
            <a:extLst>
              <a:ext uri="{FF2B5EF4-FFF2-40B4-BE49-F238E27FC236}">
                <a16:creationId xmlns:a16="http://schemas.microsoft.com/office/drawing/2014/main" id="{4E27F09A-79ED-E54F-8D57-DE6F52103901}"/>
              </a:ext>
            </a:extLst>
          </p:cNvPr>
          <p:cNvSpPr>
            <a:spLocks noChangeArrowheads="1"/>
          </p:cNvSpPr>
          <p:nvPr/>
        </p:nvSpPr>
        <p:spPr bwMode="auto">
          <a:xfrm rot="1788994">
            <a:off x="4419600" y="2895600"/>
            <a:ext cx="300038" cy="838200"/>
          </a:xfrm>
          <a:prstGeom prst="upArrow">
            <a:avLst>
              <a:gd name="adj1" fmla="val 50000"/>
              <a:gd name="adj2" fmla="val 69841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6699"/>
              </a:solidFill>
              <a:effectLst/>
              <a:uLnTx/>
              <a:uFillTx/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476259" name="Line 99">
            <a:extLst>
              <a:ext uri="{FF2B5EF4-FFF2-40B4-BE49-F238E27FC236}">
                <a16:creationId xmlns:a16="http://schemas.microsoft.com/office/drawing/2014/main" id="{F90AF9FE-229B-A24C-B50E-298C9DB8B4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6600" y="1905000"/>
            <a:ext cx="1066800" cy="0"/>
          </a:xfrm>
          <a:prstGeom prst="line">
            <a:avLst/>
          </a:prstGeom>
          <a:noFill/>
          <a:ln w="57150" cmpd="thickThin">
            <a:solidFill>
              <a:srgbClr val="FF33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76260" name="Rectangle 100">
            <a:extLst>
              <a:ext uri="{FF2B5EF4-FFF2-40B4-BE49-F238E27FC236}">
                <a16:creationId xmlns:a16="http://schemas.microsoft.com/office/drawing/2014/main" id="{9EDC3829-0A9E-7843-8CA0-A9E446513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71800"/>
            <a:ext cx="2365375" cy="8255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192.0.2.0/24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ASPATH = 2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COMMUNITY = 3:70</a:t>
            </a:r>
          </a:p>
        </p:txBody>
      </p:sp>
      <p:sp>
        <p:nvSpPr>
          <p:cNvPr id="476262" name="Text Box 102">
            <a:extLst>
              <a:ext uri="{FF2B5EF4-FFF2-40B4-BE49-F238E27FC236}">
                <a16:creationId xmlns:a16="http://schemas.microsoft.com/office/drawing/2014/main" id="{BE134401-0D3B-6F4F-954A-7124DD5DF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343400"/>
            <a:ext cx="3717925" cy="1803400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import policy at AS 3: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If 3:90 in COMMUNITY then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set local preference to 90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If 3:80 in COMMUNITY then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set local preference to 80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If 3:70 in COMMUNITY then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   set local preference to 70 </a:t>
            </a:r>
          </a:p>
        </p:txBody>
      </p:sp>
      <p:sp>
        <p:nvSpPr>
          <p:cNvPr id="476263" name="Text Box 103">
            <a:extLst>
              <a:ext uri="{FF2B5EF4-FFF2-40B4-BE49-F238E27FC236}">
                <a16:creationId xmlns:a16="http://schemas.microsoft.com/office/drawing/2014/main" id="{32007226-B6D4-4D4D-85D5-646A6163B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1371600"/>
            <a:ext cx="2395538" cy="1069975"/>
          </a:xfrm>
          <a:prstGeom prst="rect">
            <a:avLst/>
          </a:prstGeom>
          <a:solidFill>
            <a:srgbClr val="FF6699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AS 3: normal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customer local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pref is 100,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peer local pref is 90</a:t>
            </a:r>
          </a:p>
        </p:txBody>
      </p:sp>
      <p:sp>
        <p:nvSpPr>
          <p:cNvPr id="476265" name="Freeform 105">
            <a:extLst>
              <a:ext uri="{FF2B5EF4-FFF2-40B4-BE49-F238E27FC236}">
                <a16:creationId xmlns:a16="http://schemas.microsoft.com/office/drawing/2014/main" id="{0AD2839C-7C1F-204B-9A96-255341079AE9}"/>
              </a:ext>
            </a:extLst>
          </p:cNvPr>
          <p:cNvSpPr>
            <a:spLocks/>
          </p:cNvSpPr>
          <p:nvPr/>
        </p:nvSpPr>
        <p:spPr bwMode="auto">
          <a:xfrm>
            <a:off x="2730500" y="2006600"/>
            <a:ext cx="1841500" cy="1955800"/>
          </a:xfrm>
          <a:custGeom>
            <a:avLst/>
            <a:gdLst>
              <a:gd name="T0" fmla="*/ 1841500 w 1160"/>
              <a:gd name="T1" fmla="*/ 50800 h 1232"/>
              <a:gd name="T2" fmla="*/ 317500 w 1160"/>
              <a:gd name="T3" fmla="*/ 50800 h 1232"/>
              <a:gd name="T4" fmla="*/ 88900 w 1160"/>
              <a:gd name="T5" fmla="*/ 355600 h 1232"/>
              <a:gd name="T6" fmla="*/ 12700 w 1160"/>
              <a:gd name="T7" fmla="*/ 1117600 h 1232"/>
              <a:gd name="T8" fmla="*/ 165100 w 1160"/>
              <a:gd name="T9" fmla="*/ 1955800 h 12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60" h="1232">
                <a:moveTo>
                  <a:pt x="1160" y="32"/>
                </a:moveTo>
                <a:cubicBezTo>
                  <a:pt x="772" y="16"/>
                  <a:pt x="384" y="0"/>
                  <a:pt x="200" y="32"/>
                </a:cubicBezTo>
                <a:cubicBezTo>
                  <a:pt x="16" y="64"/>
                  <a:pt x="88" y="112"/>
                  <a:pt x="56" y="224"/>
                </a:cubicBezTo>
                <a:cubicBezTo>
                  <a:pt x="24" y="336"/>
                  <a:pt x="0" y="536"/>
                  <a:pt x="8" y="704"/>
                </a:cubicBezTo>
                <a:cubicBezTo>
                  <a:pt x="16" y="872"/>
                  <a:pt x="60" y="1052"/>
                  <a:pt x="104" y="1232"/>
                </a:cubicBezTo>
              </a:path>
            </a:pathLst>
          </a:custGeom>
          <a:noFill/>
          <a:ln w="76200" cmpd="sng">
            <a:solidFill>
              <a:schemeClr val="accent2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01102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Slide Number Placeholder 4">
            <a:extLst>
              <a:ext uri="{FF2B5EF4-FFF2-40B4-BE49-F238E27FC236}">
                <a16:creationId xmlns:a16="http://schemas.microsoft.com/office/drawing/2014/main" id="{1E2C9D3A-0918-E745-8D50-7086183991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9236F29-D811-E948-A5D4-B16D82625002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12CCAF5F-5FBB-9645-8DAE-DE3686D88E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4800" y="304800"/>
            <a:ext cx="8458200" cy="762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zh-CN" sz="2800" b="0">
                <a:ea typeface="宋体" charset="0"/>
                <a:cs typeface="宋体" charset="0"/>
              </a:rPr>
              <a:t>Hot Potato Routing: Go for the Closest Egress Point </a:t>
            </a:r>
            <a:r>
              <a:rPr lang="en-US" altLang="zh-CN" sz="28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82947" name="Group 3">
            <a:extLst>
              <a:ext uri="{FF2B5EF4-FFF2-40B4-BE49-F238E27FC236}">
                <a16:creationId xmlns:a16="http://schemas.microsoft.com/office/drawing/2014/main" id="{0CD25FEF-336C-D740-B842-D0788DEC60C3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371600"/>
            <a:ext cx="4711700" cy="1212850"/>
            <a:chOff x="916" y="628"/>
            <a:chExt cx="2968" cy="1336"/>
          </a:xfrm>
        </p:grpSpPr>
        <p:grpSp>
          <p:nvGrpSpPr>
            <p:cNvPr id="82992" name="Group 4">
              <a:extLst>
                <a:ext uri="{FF2B5EF4-FFF2-40B4-BE49-F238E27FC236}">
                  <a16:creationId xmlns:a16="http://schemas.microsoft.com/office/drawing/2014/main" id="{14F3D0B9-2DE5-6744-AECF-36CB9409C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" y="628"/>
              <a:ext cx="2905" cy="1336"/>
              <a:chOff x="979" y="628"/>
              <a:chExt cx="2905" cy="1336"/>
            </a:xfrm>
          </p:grpSpPr>
          <p:sp>
            <p:nvSpPr>
              <p:cNvPr id="44037" name="Oval 5">
                <a:extLst>
                  <a:ext uri="{FF2B5EF4-FFF2-40B4-BE49-F238E27FC236}">
                    <a16:creationId xmlns:a16="http://schemas.microsoft.com/office/drawing/2014/main" id="{F7464F48-3039-9B4D-AB2D-A9B5D72B7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" y="745"/>
                <a:ext cx="2492" cy="10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38" name="Oval 6">
                <a:extLst>
                  <a:ext uri="{FF2B5EF4-FFF2-40B4-BE49-F238E27FC236}">
                    <a16:creationId xmlns:a16="http://schemas.microsoft.com/office/drawing/2014/main" id="{4E2478E9-E536-C640-BCEB-420D844A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45"/>
                <a:ext cx="576" cy="15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39" name="Oval 7">
                <a:extLst>
                  <a:ext uri="{FF2B5EF4-FFF2-40B4-BE49-F238E27FC236}">
                    <a16:creationId xmlns:a16="http://schemas.microsoft.com/office/drawing/2014/main" id="{E19994EC-B916-B646-84D2-B7EA5BC8E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707"/>
                <a:ext cx="825" cy="26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0" name="Oval 8">
                <a:extLst>
                  <a:ext uri="{FF2B5EF4-FFF2-40B4-BE49-F238E27FC236}">
                    <a16:creationId xmlns:a16="http://schemas.microsoft.com/office/drawing/2014/main" id="{32348527-8D68-5A49-9332-42CE4E36A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628"/>
                <a:ext cx="991" cy="54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1" name="Oval 9">
                <a:extLst>
                  <a:ext uri="{FF2B5EF4-FFF2-40B4-BE49-F238E27FC236}">
                    <a16:creationId xmlns:a16="http://schemas.microsoft.com/office/drawing/2014/main" id="{A4CA3FB6-60B2-7D4D-AABD-C19D03434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" y="864"/>
                <a:ext cx="1823" cy="3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2" name="Oval 10">
                <a:extLst>
                  <a:ext uri="{FF2B5EF4-FFF2-40B4-BE49-F238E27FC236}">
                    <a16:creationId xmlns:a16="http://schemas.microsoft.com/office/drawing/2014/main" id="{4927C272-187B-3640-9106-584733702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40"/>
                <a:ext cx="989" cy="62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3" name="Oval 11">
                <a:extLst>
                  <a:ext uri="{FF2B5EF4-FFF2-40B4-BE49-F238E27FC236}">
                    <a16:creationId xmlns:a16="http://schemas.microsoft.com/office/drawing/2014/main" id="{3AF6CD93-6837-3243-B542-E768A6D23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904"/>
                <a:ext cx="741" cy="34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4" name="Oval 12">
                <a:extLst>
                  <a:ext uri="{FF2B5EF4-FFF2-40B4-BE49-F238E27FC236}">
                    <a16:creationId xmlns:a16="http://schemas.microsoft.com/office/drawing/2014/main" id="{C2176BAF-B32D-4244-84CA-A9B1D8288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063"/>
                <a:ext cx="492" cy="62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5" name="Oval 13">
                <a:extLst>
                  <a:ext uri="{FF2B5EF4-FFF2-40B4-BE49-F238E27FC236}">
                    <a16:creationId xmlns:a16="http://schemas.microsoft.com/office/drawing/2014/main" id="{8A036C58-4B8D-B54E-A3D5-0D53C0FD5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378"/>
                <a:ext cx="492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6" name="Oval 14">
                <a:extLst>
                  <a:ext uri="{FF2B5EF4-FFF2-40B4-BE49-F238E27FC236}">
                    <a16:creationId xmlns:a16="http://schemas.microsoft.com/office/drawing/2014/main" id="{BEE6548E-C67F-3649-9CF7-4CAF24AA6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36"/>
                <a:ext cx="493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47" name="Oval 15">
                <a:extLst>
                  <a:ext uri="{FF2B5EF4-FFF2-40B4-BE49-F238E27FC236}">
                    <a16:creationId xmlns:a16="http://schemas.microsoft.com/office/drawing/2014/main" id="{BD0CE264-3922-F942-8887-64B2BFC62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1536"/>
                <a:ext cx="741" cy="23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2993" name="Group 16">
              <a:extLst>
                <a:ext uri="{FF2B5EF4-FFF2-40B4-BE49-F238E27FC236}">
                  <a16:creationId xmlns:a16="http://schemas.microsoft.com/office/drawing/2014/main" id="{CD046D77-6241-5545-8B08-F30E88635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6" y="628"/>
              <a:ext cx="2905" cy="1336"/>
              <a:chOff x="916" y="628"/>
              <a:chExt cx="2905" cy="1336"/>
            </a:xfrm>
          </p:grpSpPr>
          <p:sp>
            <p:nvSpPr>
              <p:cNvPr id="44049" name="Oval 17">
                <a:extLst>
                  <a:ext uri="{FF2B5EF4-FFF2-40B4-BE49-F238E27FC236}">
                    <a16:creationId xmlns:a16="http://schemas.microsoft.com/office/drawing/2014/main" id="{C0626AA3-A9F9-1340-8234-BEF4B962D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" y="745"/>
                <a:ext cx="2489" cy="10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0" name="Oval 18">
                <a:extLst>
                  <a:ext uri="{FF2B5EF4-FFF2-40B4-BE49-F238E27FC236}">
                    <a16:creationId xmlns:a16="http://schemas.microsoft.com/office/drawing/2014/main" id="{3330E80A-1001-1344-93A4-CBBB792B5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745"/>
                <a:ext cx="576" cy="15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1" name="Oval 19">
                <a:extLst>
                  <a:ext uri="{FF2B5EF4-FFF2-40B4-BE49-F238E27FC236}">
                    <a16:creationId xmlns:a16="http://schemas.microsoft.com/office/drawing/2014/main" id="{3551A954-E852-ED4A-8E82-5751C94F0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707"/>
                <a:ext cx="827" cy="26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2" name="Oval 20">
                <a:extLst>
                  <a:ext uri="{FF2B5EF4-FFF2-40B4-BE49-F238E27FC236}">
                    <a16:creationId xmlns:a16="http://schemas.microsoft.com/office/drawing/2014/main" id="{48362A69-372F-954E-93C5-88F7ACBAB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628"/>
                <a:ext cx="990" cy="54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3" name="Oval 21">
                <a:extLst>
                  <a:ext uri="{FF2B5EF4-FFF2-40B4-BE49-F238E27FC236}">
                    <a16:creationId xmlns:a16="http://schemas.microsoft.com/office/drawing/2014/main" id="{F5FE09AD-8448-E849-BF09-DBABC178B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864"/>
                <a:ext cx="1822" cy="31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4" name="Oval 22">
                <a:extLst>
                  <a:ext uri="{FF2B5EF4-FFF2-40B4-BE49-F238E27FC236}">
                    <a16:creationId xmlns:a16="http://schemas.microsoft.com/office/drawing/2014/main" id="{ECADF920-F2EB-2B4E-896D-C2A23D931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340"/>
                <a:ext cx="990" cy="62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5" name="Oval 23">
                <a:extLst>
                  <a:ext uri="{FF2B5EF4-FFF2-40B4-BE49-F238E27FC236}">
                    <a16:creationId xmlns:a16="http://schemas.microsoft.com/office/drawing/2014/main" id="{3AA2E383-C74F-D84F-9EE9-FAC93693C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904"/>
                <a:ext cx="743" cy="34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6" name="Oval 24">
                <a:extLst>
                  <a:ext uri="{FF2B5EF4-FFF2-40B4-BE49-F238E27FC236}">
                    <a16:creationId xmlns:a16="http://schemas.microsoft.com/office/drawing/2014/main" id="{B1569E89-5C93-C246-A28D-9BABFC24B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063"/>
                <a:ext cx="492" cy="62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7" name="Oval 25">
                <a:extLst>
                  <a:ext uri="{FF2B5EF4-FFF2-40B4-BE49-F238E27FC236}">
                    <a16:creationId xmlns:a16="http://schemas.microsoft.com/office/drawing/2014/main" id="{10D6AC7F-F047-7B40-98DC-353E5D679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378"/>
                <a:ext cx="492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8" name="Oval 26">
                <a:extLst>
                  <a:ext uri="{FF2B5EF4-FFF2-40B4-BE49-F238E27FC236}">
                    <a16:creationId xmlns:a16="http://schemas.microsoft.com/office/drawing/2014/main" id="{6DAEA06B-DF9C-2C43-BD9D-B9901CE0D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536"/>
                <a:ext cx="491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59" name="Oval 27">
                <a:extLst>
                  <a:ext uri="{FF2B5EF4-FFF2-40B4-BE49-F238E27FC236}">
                    <a16:creationId xmlns:a16="http://schemas.microsoft.com/office/drawing/2014/main" id="{C374ECF7-D768-7940-9644-1525233E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536"/>
                <a:ext cx="740" cy="23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82948" name="Group 30">
            <a:extLst>
              <a:ext uri="{FF2B5EF4-FFF2-40B4-BE49-F238E27FC236}">
                <a16:creationId xmlns:a16="http://schemas.microsoft.com/office/drawing/2014/main" id="{5D59041B-A962-D346-8271-9C45DD49E848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124200"/>
            <a:ext cx="5556250" cy="1295400"/>
            <a:chOff x="532" y="2260"/>
            <a:chExt cx="4120" cy="1144"/>
          </a:xfrm>
        </p:grpSpPr>
        <p:grpSp>
          <p:nvGrpSpPr>
            <p:cNvPr id="82968" name="Group 31">
              <a:extLst>
                <a:ext uri="{FF2B5EF4-FFF2-40B4-BE49-F238E27FC236}">
                  <a16:creationId xmlns:a16="http://schemas.microsoft.com/office/drawing/2014/main" id="{96F08004-3AAD-D24E-B78A-808B15602B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" y="2260"/>
              <a:ext cx="4033" cy="1144"/>
              <a:chOff x="619" y="2260"/>
              <a:chExt cx="4033" cy="1144"/>
            </a:xfrm>
          </p:grpSpPr>
          <p:sp>
            <p:nvSpPr>
              <p:cNvPr id="44064" name="Oval 32">
                <a:extLst>
                  <a:ext uri="{FF2B5EF4-FFF2-40B4-BE49-F238E27FC236}">
                    <a16:creationId xmlns:a16="http://schemas.microsoft.com/office/drawing/2014/main" id="{A31A01CD-F2BA-084F-8E5C-05DC97465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2362"/>
                <a:ext cx="3460" cy="87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65" name="Oval 33">
                <a:extLst>
                  <a:ext uri="{FF2B5EF4-FFF2-40B4-BE49-F238E27FC236}">
                    <a16:creationId xmlns:a16="http://schemas.microsoft.com/office/drawing/2014/main" id="{3762C04B-50DB-BB4A-B4BA-C6B41EC8F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362"/>
                <a:ext cx="803" cy="12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66" name="Oval 34">
                <a:extLst>
                  <a:ext uri="{FF2B5EF4-FFF2-40B4-BE49-F238E27FC236}">
                    <a16:creationId xmlns:a16="http://schemas.microsoft.com/office/drawing/2014/main" id="{E28CE22A-7E4A-3F45-B4A3-DC5822BD2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29"/>
                <a:ext cx="1147" cy="22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67" name="Oval 35">
                <a:extLst>
                  <a:ext uri="{FF2B5EF4-FFF2-40B4-BE49-F238E27FC236}">
                    <a16:creationId xmlns:a16="http://schemas.microsoft.com/office/drawing/2014/main" id="{AEC14067-D379-D045-A9FA-46A5DE7E6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2260"/>
                <a:ext cx="1377" cy="46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68" name="Oval 36">
                <a:extLst>
                  <a:ext uri="{FF2B5EF4-FFF2-40B4-BE49-F238E27FC236}">
                    <a16:creationId xmlns:a16="http://schemas.microsoft.com/office/drawing/2014/main" id="{F474FEC7-3FA2-124C-98D8-4D3F2A61F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463"/>
                <a:ext cx="2533" cy="26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69" name="Oval 37">
                <a:extLst>
                  <a:ext uri="{FF2B5EF4-FFF2-40B4-BE49-F238E27FC236}">
                    <a16:creationId xmlns:a16="http://schemas.microsoft.com/office/drawing/2014/main" id="{7CB5497F-9E04-4944-B59E-E6DA0402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2870"/>
                <a:ext cx="137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0" name="Oval 38">
                <a:extLst>
                  <a:ext uri="{FF2B5EF4-FFF2-40B4-BE49-F238E27FC236}">
                    <a16:creationId xmlns:a16="http://schemas.microsoft.com/office/drawing/2014/main" id="{3DBD482E-4C01-B74B-B5B5-69A09D63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0" y="2497"/>
                <a:ext cx="1032" cy="29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1" name="Oval 39">
                <a:extLst>
                  <a:ext uri="{FF2B5EF4-FFF2-40B4-BE49-F238E27FC236}">
                    <a16:creationId xmlns:a16="http://schemas.microsoft.com/office/drawing/2014/main" id="{760D54A5-35D7-6942-B82D-4C49E1677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" y="2633"/>
                <a:ext cx="686" cy="53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2" name="Oval 40">
                <a:extLst>
                  <a:ext uri="{FF2B5EF4-FFF2-40B4-BE49-F238E27FC236}">
                    <a16:creationId xmlns:a16="http://schemas.microsoft.com/office/drawing/2014/main" id="{A507FEC8-65BE-4B4A-99DB-0699F646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904"/>
                <a:ext cx="686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3" name="Oval 41">
                <a:extLst>
                  <a:ext uri="{FF2B5EF4-FFF2-40B4-BE49-F238E27FC236}">
                    <a16:creationId xmlns:a16="http://schemas.microsoft.com/office/drawing/2014/main" id="{02D2FC8D-7C8E-D240-97AC-DC6A9B6E4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3039"/>
                <a:ext cx="685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4" name="Oval 42">
                <a:extLst>
                  <a:ext uri="{FF2B5EF4-FFF2-40B4-BE49-F238E27FC236}">
                    <a16:creationId xmlns:a16="http://schemas.microsoft.com/office/drawing/2014/main" id="{0DDD3361-A7A4-0C4F-A583-B47BD73A6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039"/>
                <a:ext cx="1032" cy="19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82969" name="Group 43">
              <a:extLst>
                <a:ext uri="{FF2B5EF4-FFF2-40B4-BE49-F238E27FC236}">
                  <a16:creationId xmlns:a16="http://schemas.microsoft.com/office/drawing/2014/main" id="{BC4FDB4E-A018-F548-AD76-5173A638C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" y="2260"/>
              <a:ext cx="4033" cy="1144"/>
              <a:chOff x="532" y="2260"/>
              <a:chExt cx="4033" cy="1144"/>
            </a:xfrm>
          </p:grpSpPr>
          <p:sp>
            <p:nvSpPr>
              <p:cNvPr id="44076" name="Oval 44">
                <a:extLst>
                  <a:ext uri="{FF2B5EF4-FFF2-40B4-BE49-F238E27FC236}">
                    <a16:creationId xmlns:a16="http://schemas.microsoft.com/office/drawing/2014/main" id="{38D1A746-59D9-5D4C-BBF2-1BD8FA40F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" y="2362"/>
                <a:ext cx="3457" cy="87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7" name="Oval 45">
                <a:extLst>
                  <a:ext uri="{FF2B5EF4-FFF2-40B4-BE49-F238E27FC236}">
                    <a16:creationId xmlns:a16="http://schemas.microsoft.com/office/drawing/2014/main" id="{A6A77E83-801B-8C4F-84A9-AFC3522E7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2362"/>
                <a:ext cx="802" cy="12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8" name="Oval 46">
                <a:extLst>
                  <a:ext uri="{FF2B5EF4-FFF2-40B4-BE49-F238E27FC236}">
                    <a16:creationId xmlns:a16="http://schemas.microsoft.com/office/drawing/2014/main" id="{3EF6FADC-DBA0-2847-8FF0-822D52D5C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329"/>
                <a:ext cx="1150" cy="22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79" name="Oval 47">
                <a:extLst>
                  <a:ext uri="{FF2B5EF4-FFF2-40B4-BE49-F238E27FC236}">
                    <a16:creationId xmlns:a16="http://schemas.microsoft.com/office/drawing/2014/main" id="{CFAC93E4-B613-774B-90C3-5586BD3A8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260"/>
                <a:ext cx="1378" cy="46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0" name="Oval 48">
                <a:extLst>
                  <a:ext uri="{FF2B5EF4-FFF2-40B4-BE49-F238E27FC236}">
                    <a16:creationId xmlns:a16="http://schemas.microsoft.com/office/drawing/2014/main" id="{C7F48B74-39C0-F349-919B-5B846416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463"/>
                <a:ext cx="2531" cy="26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1" name="Oval 49">
                <a:extLst>
                  <a:ext uri="{FF2B5EF4-FFF2-40B4-BE49-F238E27FC236}">
                    <a16:creationId xmlns:a16="http://schemas.microsoft.com/office/drawing/2014/main" id="{ECAA0B1C-0E12-8044-985E-ACF6282C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2870"/>
                <a:ext cx="1377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2" name="Oval 50">
                <a:extLst>
                  <a:ext uri="{FF2B5EF4-FFF2-40B4-BE49-F238E27FC236}">
                    <a16:creationId xmlns:a16="http://schemas.microsoft.com/office/drawing/2014/main" id="{9F1B4E8F-C7D7-5547-B0C3-549D3C58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497"/>
                <a:ext cx="1034" cy="2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3" name="Oval 51">
                <a:extLst>
                  <a:ext uri="{FF2B5EF4-FFF2-40B4-BE49-F238E27FC236}">
                    <a16:creationId xmlns:a16="http://schemas.microsoft.com/office/drawing/2014/main" id="{1E32EA22-7DEB-FF4E-9222-D5824878B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" y="2633"/>
                <a:ext cx="686" cy="53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4" name="Oval 52">
                <a:extLst>
                  <a:ext uri="{FF2B5EF4-FFF2-40B4-BE49-F238E27FC236}">
                    <a16:creationId xmlns:a16="http://schemas.microsoft.com/office/drawing/2014/main" id="{24FB7B1E-FF2C-F74E-AD49-8FE76035F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2904"/>
                <a:ext cx="686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5" name="Oval 53">
                <a:extLst>
                  <a:ext uri="{FF2B5EF4-FFF2-40B4-BE49-F238E27FC236}">
                    <a16:creationId xmlns:a16="http://schemas.microsoft.com/office/drawing/2014/main" id="{1C337784-DAC5-FA45-91A5-0E9B74800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3039"/>
                <a:ext cx="682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4086" name="Oval 54">
                <a:extLst>
                  <a:ext uri="{FF2B5EF4-FFF2-40B4-BE49-F238E27FC236}">
                    <a16:creationId xmlns:a16="http://schemas.microsoft.com/office/drawing/2014/main" id="{A14D7416-0611-B04A-9C77-04576C61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3039"/>
                <a:ext cx="1028" cy="1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charset="0"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4087" name="Freeform 55">
            <a:extLst>
              <a:ext uri="{FF2B5EF4-FFF2-40B4-BE49-F238E27FC236}">
                <a16:creationId xmlns:a16="http://schemas.microsoft.com/office/drawing/2014/main" id="{271C14FB-2F6B-7044-AF16-F7CAB40D2EC3}"/>
              </a:ext>
            </a:extLst>
          </p:cNvPr>
          <p:cNvSpPr>
            <a:spLocks/>
          </p:cNvSpPr>
          <p:nvPr/>
        </p:nvSpPr>
        <p:spPr bwMode="auto">
          <a:xfrm>
            <a:off x="3124200" y="3505200"/>
            <a:ext cx="777875" cy="644525"/>
          </a:xfrm>
          <a:custGeom>
            <a:avLst/>
            <a:gdLst>
              <a:gd name="T0" fmla="*/ 0 w 490"/>
              <a:gd name="T1" fmla="*/ 0 h 406"/>
              <a:gd name="T2" fmla="*/ 6350 w 490"/>
              <a:gd name="T3" fmla="*/ 68263 h 406"/>
              <a:gd name="T4" fmla="*/ 6350 w 490"/>
              <a:gd name="T5" fmla="*/ 95250 h 406"/>
              <a:gd name="T6" fmla="*/ 6350 w 490"/>
              <a:gd name="T7" fmla="*/ 133350 h 406"/>
              <a:gd name="T8" fmla="*/ 6350 w 490"/>
              <a:gd name="T9" fmla="*/ 160338 h 406"/>
              <a:gd name="T10" fmla="*/ 19050 w 490"/>
              <a:gd name="T11" fmla="*/ 200025 h 406"/>
              <a:gd name="T12" fmla="*/ 71438 w 490"/>
              <a:gd name="T13" fmla="*/ 238125 h 406"/>
              <a:gd name="T14" fmla="*/ 111125 w 490"/>
              <a:gd name="T15" fmla="*/ 238125 h 406"/>
              <a:gd name="T16" fmla="*/ 149225 w 490"/>
              <a:gd name="T17" fmla="*/ 238125 h 406"/>
              <a:gd name="T18" fmla="*/ 176213 w 490"/>
              <a:gd name="T19" fmla="*/ 238125 h 406"/>
              <a:gd name="T20" fmla="*/ 241300 w 490"/>
              <a:gd name="T21" fmla="*/ 238125 h 406"/>
              <a:gd name="T22" fmla="*/ 279400 w 490"/>
              <a:gd name="T23" fmla="*/ 212725 h 406"/>
              <a:gd name="T24" fmla="*/ 293688 w 490"/>
              <a:gd name="T25" fmla="*/ 173038 h 406"/>
              <a:gd name="T26" fmla="*/ 331788 w 490"/>
              <a:gd name="T27" fmla="*/ 147638 h 406"/>
              <a:gd name="T28" fmla="*/ 371475 w 490"/>
              <a:gd name="T29" fmla="*/ 120650 h 406"/>
              <a:gd name="T30" fmla="*/ 411163 w 490"/>
              <a:gd name="T31" fmla="*/ 107950 h 406"/>
              <a:gd name="T32" fmla="*/ 461963 w 490"/>
              <a:gd name="T33" fmla="*/ 107950 h 406"/>
              <a:gd name="T34" fmla="*/ 488950 w 490"/>
              <a:gd name="T35" fmla="*/ 133350 h 406"/>
              <a:gd name="T36" fmla="*/ 501650 w 490"/>
              <a:gd name="T37" fmla="*/ 160338 h 406"/>
              <a:gd name="T38" fmla="*/ 501650 w 490"/>
              <a:gd name="T39" fmla="*/ 200025 h 406"/>
              <a:gd name="T40" fmla="*/ 501650 w 490"/>
              <a:gd name="T41" fmla="*/ 238125 h 406"/>
              <a:gd name="T42" fmla="*/ 461963 w 490"/>
              <a:gd name="T43" fmla="*/ 250825 h 406"/>
              <a:gd name="T44" fmla="*/ 436563 w 490"/>
              <a:gd name="T45" fmla="*/ 277813 h 406"/>
              <a:gd name="T46" fmla="*/ 396875 w 490"/>
              <a:gd name="T47" fmla="*/ 290513 h 406"/>
              <a:gd name="T48" fmla="*/ 358775 w 490"/>
              <a:gd name="T49" fmla="*/ 315913 h 406"/>
              <a:gd name="T50" fmla="*/ 344488 w 490"/>
              <a:gd name="T51" fmla="*/ 342900 h 406"/>
              <a:gd name="T52" fmla="*/ 319088 w 490"/>
              <a:gd name="T53" fmla="*/ 382588 h 406"/>
              <a:gd name="T54" fmla="*/ 331788 w 490"/>
              <a:gd name="T55" fmla="*/ 420688 h 406"/>
              <a:gd name="T56" fmla="*/ 358775 w 490"/>
              <a:gd name="T57" fmla="*/ 447675 h 406"/>
              <a:gd name="T58" fmla="*/ 396875 w 490"/>
              <a:gd name="T59" fmla="*/ 460375 h 406"/>
              <a:gd name="T60" fmla="*/ 423863 w 490"/>
              <a:gd name="T61" fmla="*/ 460375 h 406"/>
              <a:gd name="T62" fmla="*/ 476250 w 490"/>
              <a:gd name="T63" fmla="*/ 473075 h 406"/>
              <a:gd name="T64" fmla="*/ 528638 w 490"/>
              <a:gd name="T65" fmla="*/ 473075 h 406"/>
              <a:gd name="T66" fmla="*/ 566738 w 490"/>
              <a:gd name="T67" fmla="*/ 460375 h 406"/>
              <a:gd name="T68" fmla="*/ 593725 w 490"/>
              <a:gd name="T69" fmla="*/ 447675 h 406"/>
              <a:gd name="T70" fmla="*/ 631825 w 490"/>
              <a:gd name="T71" fmla="*/ 447675 h 406"/>
              <a:gd name="T72" fmla="*/ 631825 w 490"/>
              <a:gd name="T73" fmla="*/ 485775 h 406"/>
              <a:gd name="T74" fmla="*/ 631825 w 490"/>
              <a:gd name="T75" fmla="*/ 512763 h 406"/>
              <a:gd name="T76" fmla="*/ 631825 w 490"/>
              <a:gd name="T77" fmla="*/ 550863 h 406"/>
              <a:gd name="T78" fmla="*/ 631825 w 490"/>
              <a:gd name="T79" fmla="*/ 577850 h 406"/>
              <a:gd name="T80" fmla="*/ 631825 w 490"/>
              <a:gd name="T81" fmla="*/ 617538 h 406"/>
              <a:gd name="T82" fmla="*/ 658813 w 490"/>
              <a:gd name="T83" fmla="*/ 642938 h 406"/>
              <a:gd name="T84" fmla="*/ 711200 w 490"/>
              <a:gd name="T85" fmla="*/ 642938 h 406"/>
              <a:gd name="T86" fmla="*/ 749300 w 490"/>
              <a:gd name="T87" fmla="*/ 642938 h 406"/>
              <a:gd name="T88" fmla="*/ 776288 w 490"/>
              <a:gd name="T89" fmla="*/ 642938 h 406"/>
              <a:gd name="T90" fmla="*/ 762000 w 490"/>
              <a:gd name="T91" fmla="*/ 609600 h 40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0" h="406">
                <a:moveTo>
                  <a:pt x="0" y="0"/>
                </a:moveTo>
                <a:lnTo>
                  <a:pt x="4" y="43"/>
                </a:lnTo>
                <a:lnTo>
                  <a:pt x="4" y="60"/>
                </a:lnTo>
                <a:lnTo>
                  <a:pt x="4" y="84"/>
                </a:lnTo>
                <a:lnTo>
                  <a:pt x="4" y="101"/>
                </a:lnTo>
                <a:lnTo>
                  <a:pt x="12" y="126"/>
                </a:lnTo>
                <a:lnTo>
                  <a:pt x="45" y="150"/>
                </a:lnTo>
                <a:lnTo>
                  <a:pt x="70" y="150"/>
                </a:lnTo>
                <a:lnTo>
                  <a:pt x="94" y="150"/>
                </a:lnTo>
                <a:lnTo>
                  <a:pt x="111" y="150"/>
                </a:lnTo>
                <a:lnTo>
                  <a:pt x="152" y="150"/>
                </a:lnTo>
                <a:lnTo>
                  <a:pt x="176" y="134"/>
                </a:lnTo>
                <a:lnTo>
                  <a:pt x="185" y="109"/>
                </a:lnTo>
                <a:lnTo>
                  <a:pt x="209" y="93"/>
                </a:lnTo>
                <a:lnTo>
                  <a:pt x="234" y="76"/>
                </a:lnTo>
                <a:lnTo>
                  <a:pt x="259" y="68"/>
                </a:lnTo>
                <a:lnTo>
                  <a:pt x="291" y="68"/>
                </a:lnTo>
                <a:lnTo>
                  <a:pt x="308" y="84"/>
                </a:lnTo>
                <a:lnTo>
                  <a:pt x="316" y="101"/>
                </a:lnTo>
                <a:lnTo>
                  <a:pt x="316" y="126"/>
                </a:lnTo>
                <a:lnTo>
                  <a:pt x="316" y="150"/>
                </a:lnTo>
                <a:lnTo>
                  <a:pt x="291" y="158"/>
                </a:lnTo>
                <a:lnTo>
                  <a:pt x="275" y="175"/>
                </a:lnTo>
                <a:lnTo>
                  <a:pt x="250" y="183"/>
                </a:lnTo>
                <a:lnTo>
                  <a:pt x="226" y="199"/>
                </a:lnTo>
                <a:lnTo>
                  <a:pt x="217" y="216"/>
                </a:lnTo>
                <a:lnTo>
                  <a:pt x="201" y="241"/>
                </a:lnTo>
                <a:lnTo>
                  <a:pt x="209" y="265"/>
                </a:lnTo>
                <a:lnTo>
                  <a:pt x="226" y="282"/>
                </a:lnTo>
                <a:lnTo>
                  <a:pt x="250" y="290"/>
                </a:lnTo>
                <a:lnTo>
                  <a:pt x="267" y="290"/>
                </a:lnTo>
                <a:lnTo>
                  <a:pt x="300" y="298"/>
                </a:lnTo>
                <a:lnTo>
                  <a:pt x="333" y="298"/>
                </a:lnTo>
                <a:lnTo>
                  <a:pt x="357" y="290"/>
                </a:lnTo>
                <a:lnTo>
                  <a:pt x="374" y="282"/>
                </a:lnTo>
                <a:lnTo>
                  <a:pt x="398" y="282"/>
                </a:lnTo>
                <a:lnTo>
                  <a:pt x="398" y="306"/>
                </a:lnTo>
                <a:lnTo>
                  <a:pt x="398" y="323"/>
                </a:lnTo>
                <a:lnTo>
                  <a:pt x="398" y="347"/>
                </a:lnTo>
                <a:lnTo>
                  <a:pt x="398" y="364"/>
                </a:lnTo>
                <a:lnTo>
                  <a:pt x="398" y="389"/>
                </a:lnTo>
                <a:lnTo>
                  <a:pt x="415" y="405"/>
                </a:lnTo>
                <a:lnTo>
                  <a:pt x="448" y="405"/>
                </a:lnTo>
                <a:lnTo>
                  <a:pt x="472" y="405"/>
                </a:lnTo>
                <a:lnTo>
                  <a:pt x="489" y="405"/>
                </a:lnTo>
                <a:lnTo>
                  <a:pt x="480" y="384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4088" name="Line 56">
            <a:extLst>
              <a:ext uri="{FF2B5EF4-FFF2-40B4-BE49-F238E27FC236}">
                <a16:creationId xmlns:a16="http://schemas.microsoft.com/office/drawing/2014/main" id="{35AB0B3B-0048-8848-AC53-F02163F38C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133600"/>
            <a:ext cx="457200" cy="10668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4090" name="Line 58">
            <a:extLst>
              <a:ext uri="{FF2B5EF4-FFF2-40B4-BE49-F238E27FC236}">
                <a16:creationId xmlns:a16="http://schemas.microsoft.com/office/drawing/2014/main" id="{044E2B5A-B545-6043-86A0-1CE42B8C15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2209800"/>
            <a:ext cx="0" cy="1143000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pic>
        <p:nvPicPr>
          <p:cNvPr id="44091" name="Picture 59">
            <a:extLst>
              <a:ext uri="{FF2B5EF4-FFF2-40B4-BE49-F238E27FC236}">
                <a16:creationId xmlns:a16="http://schemas.microsoft.com/office/drawing/2014/main" id="{60A92362-58FA-2241-AF17-8D132CA234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7038" y="2020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4092" name="Picture 60">
            <a:extLst>
              <a:ext uri="{FF2B5EF4-FFF2-40B4-BE49-F238E27FC236}">
                <a16:creationId xmlns:a16="http://schemas.microsoft.com/office/drawing/2014/main" id="{277B1B0C-D024-6642-814E-BA26CFAEDE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0838" y="31638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4093" name="Picture 61">
            <a:extLst>
              <a:ext uri="{FF2B5EF4-FFF2-40B4-BE49-F238E27FC236}">
                <a16:creationId xmlns:a16="http://schemas.microsoft.com/office/drawing/2014/main" id="{707E6CE9-87B3-CB4A-AB10-2DA80AC305B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6838" y="3087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4094" name="Picture 62">
            <a:extLst>
              <a:ext uri="{FF2B5EF4-FFF2-40B4-BE49-F238E27FC236}">
                <a16:creationId xmlns:a16="http://schemas.microsoft.com/office/drawing/2014/main" id="{1CC89C1F-52DD-8E48-A81B-12F8099D529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5838" y="19446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4096" name="Picture 64">
            <a:extLst>
              <a:ext uri="{FF2B5EF4-FFF2-40B4-BE49-F238E27FC236}">
                <a16:creationId xmlns:a16="http://schemas.microsoft.com/office/drawing/2014/main" id="{42FAB6FC-5647-934B-A632-93F9BBB82EE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5238" y="4078288"/>
            <a:ext cx="5476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4098" name="Rectangle 66">
            <a:extLst>
              <a:ext uri="{FF2B5EF4-FFF2-40B4-BE49-F238E27FC236}">
                <a16:creationId xmlns:a16="http://schemas.microsoft.com/office/drawing/2014/main" id="{2381DB85-6BB1-5541-A2CF-9741B71F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447800"/>
            <a:ext cx="2000250" cy="3667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192.44.78.0/24</a:t>
            </a:r>
          </a:p>
        </p:txBody>
      </p:sp>
      <p:sp>
        <p:nvSpPr>
          <p:cNvPr id="44099" name="Rectangle 67">
            <a:extLst>
              <a:ext uri="{FF2B5EF4-FFF2-40B4-BE49-F238E27FC236}">
                <a16:creationId xmlns:a16="http://schemas.microsoft.com/office/drawing/2014/main" id="{124B9835-2A8D-A749-A15E-A75F42E8C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15</a:t>
            </a:r>
          </a:p>
        </p:txBody>
      </p:sp>
      <p:sp>
        <p:nvSpPr>
          <p:cNvPr id="44100" name="Rectangle 68">
            <a:extLst>
              <a:ext uri="{FF2B5EF4-FFF2-40B4-BE49-F238E27FC236}">
                <a16:creationId xmlns:a16="http://schemas.microsoft.com/office/drawing/2014/main" id="{3F9384E1-0F3E-FB4B-AAD8-D2DD80244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5" y="35655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宋体" charset="0"/>
                <a:cs typeface="宋体" charset="0"/>
              </a:rPr>
              <a:t>56</a:t>
            </a:r>
          </a:p>
        </p:txBody>
      </p:sp>
      <p:sp>
        <p:nvSpPr>
          <p:cNvPr id="44101" name="Freeform 69">
            <a:extLst>
              <a:ext uri="{FF2B5EF4-FFF2-40B4-BE49-F238E27FC236}">
                <a16:creationId xmlns:a16="http://schemas.microsoft.com/office/drawing/2014/main" id="{3B7ED6DD-9A06-7446-B5CA-1973CE28CDD2}"/>
              </a:ext>
            </a:extLst>
          </p:cNvPr>
          <p:cNvSpPr>
            <a:spLocks/>
          </p:cNvSpPr>
          <p:nvPr/>
        </p:nvSpPr>
        <p:spPr bwMode="auto">
          <a:xfrm>
            <a:off x="4191000" y="3273425"/>
            <a:ext cx="1068388" cy="842963"/>
          </a:xfrm>
          <a:custGeom>
            <a:avLst/>
            <a:gdLst>
              <a:gd name="T0" fmla="*/ 1066800 w 673"/>
              <a:gd name="T1" fmla="*/ 79375 h 531"/>
              <a:gd name="T2" fmla="*/ 987425 w 673"/>
              <a:gd name="T3" fmla="*/ 52388 h 531"/>
              <a:gd name="T4" fmla="*/ 909638 w 673"/>
              <a:gd name="T5" fmla="*/ 26988 h 531"/>
              <a:gd name="T6" fmla="*/ 701675 w 673"/>
              <a:gd name="T7" fmla="*/ 14288 h 531"/>
              <a:gd name="T8" fmla="*/ 635000 w 673"/>
              <a:gd name="T9" fmla="*/ 0 h 531"/>
              <a:gd name="T10" fmla="*/ 609600 w 673"/>
              <a:gd name="T11" fmla="*/ 39688 h 531"/>
              <a:gd name="T12" fmla="*/ 584200 w 673"/>
              <a:gd name="T13" fmla="*/ 79375 h 531"/>
              <a:gd name="T14" fmla="*/ 557213 w 673"/>
              <a:gd name="T15" fmla="*/ 104775 h 531"/>
              <a:gd name="T16" fmla="*/ 557213 w 673"/>
              <a:gd name="T17" fmla="*/ 131763 h 531"/>
              <a:gd name="T18" fmla="*/ 544513 w 673"/>
              <a:gd name="T19" fmla="*/ 169863 h 531"/>
              <a:gd name="T20" fmla="*/ 544513 w 673"/>
              <a:gd name="T21" fmla="*/ 196850 h 531"/>
              <a:gd name="T22" fmla="*/ 557213 w 673"/>
              <a:gd name="T23" fmla="*/ 247650 h 531"/>
              <a:gd name="T24" fmla="*/ 584200 w 673"/>
              <a:gd name="T25" fmla="*/ 274638 h 531"/>
              <a:gd name="T26" fmla="*/ 622300 w 673"/>
              <a:gd name="T27" fmla="*/ 300038 h 531"/>
              <a:gd name="T28" fmla="*/ 649288 w 673"/>
              <a:gd name="T29" fmla="*/ 327025 h 531"/>
              <a:gd name="T30" fmla="*/ 622300 w 673"/>
              <a:gd name="T31" fmla="*/ 339725 h 531"/>
              <a:gd name="T32" fmla="*/ 569913 w 673"/>
              <a:gd name="T33" fmla="*/ 339725 h 531"/>
              <a:gd name="T34" fmla="*/ 517525 w 673"/>
              <a:gd name="T35" fmla="*/ 339725 h 531"/>
              <a:gd name="T36" fmla="*/ 479425 w 673"/>
              <a:gd name="T37" fmla="*/ 327025 h 531"/>
              <a:gd name="T38" fmla="*/ 452438 w 673"/>
              <a:gd name="T39" fmla="*/ 300038 h 531"/>
              <a:gd name="T40" fmla="*/ 387350 w 673"/>
              <a:gd name="T41" fmla="*/ 247650 h 531"/>
              <a:gd name="T42" fmla="*/ 349250 w 673"/>
              <a:gd name="T43" fmla="*/ 222250 h 531"/>
              <a:gd name="T44" fmla="*/ 322263 w 673"/>
              <a:gd name="T45" fmla="*/ 209550 h 531"/>
              <a:gd name="T46" fmla="*/ 282575 w 673"/>
              <a:gd name="T47" fmla="*/ 182563 h 531"/>
              <a:gd name="T48" fmla="*/ 231775 w 673"/>
              <a:gd name="T49" fmla="*/ 157163 h 531"/>
              <a:gd name="T50" fmla="*/ 204788 w 673"/>
              <a:gd name="T51" fmla="*/ 144463 h 531"/>
              <a:gd name="T52" fmla="*/ 165100 w 673"/>
              <a:gd name="T53" fmla="*/ 131763 h 531"/>
              <a:gd name="T54" fmla="*/ 127000 w 673"/>
              <a:gd name="T55" fmla="*/ 131763 h 531"/>
              <a:gd name="T56" fmla="*/ 100013 w 673"/>
              <a:gd name="T57" fmla="*/ 131763 h 531"/>
              <a:gd name="T58" fmla="*/ 61913 w 673"/>
              <a:gd name="T59" fmla="*/ 131763 h 531"/>
              <a:gd name="T60" fmla="*/ 34925 w 673"/>
              <a:gd name="T61" fmla="*/ 169863 h 531"/>
              <a:gd name="T62" fmla="*/ 22225 w 673"/>
              <a:gd name="T63" fmla="*/ 196850 h 531"/>
              <a:gd name="T64" fmla="*/ 22225 w 673"/>
              <a:gd name="T65" fmla="*/ 247650 h 531"/>
              <a:gd name="T66" fmla="*/ 22225 w 673"/>
              <a:gd name="T67" fmla="*/ 287338 h 531"/>
              <a:gd name="T68" fmla="*/ 22225 w 673"/>
              <a:gd name="T69" fmla="*/ 314325 h 531"/>
              <a:gd name="T70" fmla="*/ 49213 w 673"/>
              <a:gd name="T71" fmla="*/ 352425 h 531"/>
              <a:gd name="T72" fmla="*/ 61913 w 673"/>
              <a:gd name="T73" fmla="*/ 379413 h 531"/>
              <a:gd name="T74" fmla="*/ 100013 w 673"/>
              <a:gd name="T75" fmla="*/ 417513 h 531"/>
              <a:gd name="T76" fmla="*/ 127000 w 673"/>
              <a:gd name="T77" fmla="*/ 431800 h 531"/>
              <a:gd name="T78" fmla="*/ 179388 w 673"/>
              <a:gd name="T79" fmla="*/ 469900 h 531"/>
              <a:gd name="T80" fmla="*/ 204788 w 673"/>
              <a:gd name="T81" fmla="*/ 496888 h 531"/>
              <a:gd name="T82" fmla="*/ 231775 w 673"/>
              <a:gd name="T83" fmla="*/ 509588 h 531"/>
              <a:gd name="T84" fmla="*/ 269875 w 673"/>
              <a:gd name="T85" fmla="*/ 522288 h 531"/>
              <a:gd name="T86" fmla="*/ 296863 w 673"/>
              <a:gd name="T87" fmla="*/ 547688 h 531"/>
              <a:gd name="T88" fmla="*/ 334963 w 673"/>
              <a:gd name="T89" fmla="*/ 574675 h 531"/>
              <a:gd name="T90" fmla="*/ 334963 w 673"/>
              <a:gd name="T91" fmla="*/ 614363 h 531"/>
              <a:gd name="T92" fmla="*/ 349250 w 673"/>
              <a:gd name="T93" fmla="*/ 652463 h 531"/>
              <a:gd name="T94" fmla="*/ 349250 w 673"/>
              <a:gd name="T95" fmla="*/ 679450 h 531"/>
              <a:gd name="T96" fmla="*/ 349250 w 673"/>
              <a:gd name="T97" fmla="*/ 717550 h 531"/>
              <a:gd name="T98" fmla="*/ 322263 w 673"/>
              <a:gd name="T99" fmla="*/ 731838 h 531"/>
              <a:gd name="T100" fmla="*/ 282575 w 673"/>
              <a:gd name="T101" fmla="*/ 731838 h 531"/>
              <a:gd name="T102" fmla="*/ 244475 w 673"/>
              <a:gd name="T103" fmla="*/ 731838 h 531"/>
              <a:gd name="T104" fmla="*/ 217488 w 673"/>
              <a:gd name="T105" fmla="*/ 731838 h 531"/>
              <a:gd name="T106" fmla="*/ 179388 w 673"/>
              <a:gd name="T107" fmla="*/ 731838 h 531"/>
              <a:gd name="T108" fmla="*/ 152400 w 673"/>
              <a:gd name="T109" fmla="*/ 731838 h 531"/>
              <a:gd name="T110" fmla="*/ 100013 w 673"/>
              <a:gd name="T111" fmla="*/ 731838 h 531"/>
              <a:gd name="T112" fmla="*/ 74613 w 673"/>
              <a:gd name="T113" fmla="*/ 769938 h 531"/>
              <a:gd name="T114" fmla="*/ 49213 w 673"/>
              <a:gd name="T115" fmla="*/ 796925 h 531"/>
              <a:gd name="T116" fmla="*/ 0 w 673"/>
              <a:gd name="T117" fmla="*/ 841375 h 5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73" h="531">
                <a:moveTo>
                  <a:pt x="672" y="50"/>
                </a:moveTo>
                <a:lnTo>
                  <a:pt x="622" y="33"/>
                </a:lnTo>
                <a:lnTo>
                  <a:pt x="573" y="17"/>
                </a:lnTo>
                <a:lnTo>
                  <a:pt x="442" y="9"/>
                </a:lnTo>
                <a:lnTo>
                  <a:pt x="400" y="0"/>
                </a:lnTo>
                <a:lnTo>
                  <a:pt x="384" y="25"/>
                </a:lnTo>
                <a:lnTo>
                  <a:pt x="368" y="50"/>
                </a:lnTo>
                <a:lnTo>
                  <a:pt x="351" y="66"/>
                </a:lnTo>
                <a:lnTo>
                  <a:pt x="351" y="83"/>
                </a:lnTo>
                <a:lnTo>
                  <a:pt x="343" y="107"/>
                </a:lnTo>
                <a:lnTo>
                  <a:pt x="343" y="124"/>
                </a:lnTo>
                <a:lnTo>
                  <a:pt x="351" y="156"/>
                </a:lnTo>
                <a:lnTo>
                  <a:pt x="368" y="173"/>
                </a:lnTo>
                <a:lnTo>
                  <a:pt x="392" y="189"/>
                </a:lnTo>
                <a:lnTo>
                  <a:pt x="409" y="206"/>
                </a:lnTo>
                <a:lnTo>
                  <a:pt x="392" y="214"/>
                </a:lnTo>
                <a:lnTo>
                  <a:pt x="359" y="214"/>
                </a:lnTo>
                <a:lnTo>
                  <a:pt x="326" y="214"/>
                </a:lnTo>
                <a:lnTo>
                  <a:pt x="302" y="206"/>
                </a:lnTo>
                <a:lnTo>
                  <a:pt x="285" y="189"/>
                </a:lnTo>
                <a:lnTo>
                  <a:pt x="244" y="156"/>
                </a:lnTo>
                <a:lnTo>
                  <a:pt x="220" y="140"/>
                </a:lnTo>
                <a:lnTo>
                  <a:pt x="203" y="132"/>
                </a:lnTo>
                <a:lnTo>
                  <a:pt x="178" y="115"/>
                </a:lnTo>
                <a:lnTo>
                  <a:pt x="146" y="99"/>
                </a:lnTo>
                <a:lnTo>
                  <a:pt x="129" y="91"/>
                </a:lnTo>
                <a:lnTo>
                  <a:pt x="104" y="83"/>
                </a:lnTo>
                <a:lnTo>
                  <a:pt x="80" y="83"/>
                </a:lnTo>
                <a:lnTo>
                  <a:pt x="63" y="83"/>
                </a:lnTo>
                <a:lnTo>
                  <a:pt x="39" y="83"/>
                </a:lnTo>
                <a:lnTo>
                  <a:pt x="22" y="107"/>
                </a:lnTo>
                <a:lnTo>
                  <a:pt x="14" y="124"/>
                </a:lnTo>
                <a:lnTo>
                  <a:pt x="14" y="156"/>
                </a:lnTo>
                <a:lnTo>
                  <a:pt x="14" y="181"/>
                </a:lnTo>
                <a:lnTo>
                  <a:pt x="14" y="198"/>
                </a:lnTo>
                <a:lnTo>
                  <a:pt x="31" y="222"/>
                </a:lnTo>
                <a:lnTo>
                  <a:pt x="39" y="239"/>
                </a:lnTo>
                <a:lnTo>
                  <a:pt x="63" y="263"/>
                </a:lnTo>
                <a:lnTo>
                  <a:pt x="80" y="272"/>
                </a:lnTo>
                <a:lnTo>
                  <a:pt x="113" y="296"/>
                </a:lnTo>
                <a:lnTo>
                  <a:pt x="129" y="313"/>
                </a:lnTo>
                <a:lnTo>
                  <a:pt x="146" y="321"/>
                </a:lnTo>
                <a:lnTo>
                  <a:pt x="170" y="329"/>
                </a:lnTo>
                <a:lnTo>
                  <a:pt x="187" y="345"/>
                </a:lnTo>
                <a:lnTo>
                  <a:pt x="211" y="362"/>
                </a:lnTo>
                <a:lnTo>
                  <a:pt x="211" y="387"/>
                </a:lnTo>
                <a:lnTo>
                  <a:pt x="220" y="411"/>
                </a:lnTo>
                <a:lnTo>
                  <a:pt x="220" y="428"/>
                </a:lnTo>
                <a:lnTo>
                  <a:pt x="220" y="452"/>
                </a:lnTo>
                <a:lnTo>
                  <a:pt x="203" y="461"/>
                </a:lnTo>
                <a:lnTo>
                  <a:pt x="178" y="461"/>
                </a:lnTo>
                <a:lnTo>
                  <a:pt x="154" y="461"/>
                </a:lnTo>
                <a:lnTo>
                  <a:pt x="137" y="461"/>
                </a:lnTo>
                <a:lnTo>
                  <a:pt x="113" y="461"/>
                </a:lnTo>
                <a:lnTo>
                  <a:pt x="96" y="461"/>
                </a:lnTo>
                <a:lnTo>
                  <a:pt x="63" y="461"/>
                </a:lnTo>
                <a:lnTo>
                  <a:pt x="47" y="485"/>
                </a:lnTo>
                <a:lnTo>
                  <a:pt x="31" y="502"/>
                </a:lnTo>
                <a:lnTo>
                  <a:pt x="0" y="530"/>
                </a:lnTo>
              </a:path>
            </a:pathLst>
          </a:custGeom>
          <a:noFill/>
          <a:ln w="50800" cap="flat" cmpd="sng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4109" name="AutoShape 77">
            <a:extLst>
              <a:ext uri="{FF2B5EF4-FFF2-40B4-BE49-F238E27FC236}">
                <a16:creationId xmlns:a16="http://schemas.microsoft.com/office/drawing/2014/main" id="{0FD7BDBE-3D4F-1740-8D4B-301F07FBC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352800"/>
            <a:ext cx="2743200" cy="990600"/>
          </a:xfrm>
          <a:prstGeom prst="leftArrow">
            <a:avLst>
              <a:gd name="adj1" fmla="val 50000"/>
              <a:gd name="adj2" fmla="val 69231"/>
            </a:avLst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IGP distances</a:t>
            </a:r>
          </a:p>
        </p:txBody>
      </p:sp>
      <p:sp>
        <p:nvSpPr>
          <p:cNvPr id="44112" name="Rectangle 80">
            <a:extLst>
              <a:ext uri="{FF2B5EF4-FFF2-40B4-BE49-F238E27FC236}">
                <a16:creationId xmlns:a16="http://schemas.microsoft.com/office/drawing/2014/main" id="{77FDD0E3-28C3-B147-8B23-254EBCD65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800600"/>
            <a:ext cx="7315200" cy="1752600"/>
          </a:xfrm>
          <a:prstGeom prst="rect">
            <a:avLst/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4113" name="AutoShape 81">
            <a:extLst>
              <a:ext uri="{FF2B5EF4-FFF2-40B4-BE49-F238E27FC236}">
                <a16:creationId xmlns:a16="http://schemas.microsoft.com/office/drawing/2014/main" id="{9C35DD92-E2F7-E540-A1BD-C2272963D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4419600"/>
            <a:ext cx="2133600" cy="457200"/>
          </a:xfrm>
          <a:prstGeom prst="triangle">
            <a:avLst>
              <a:gd name="adj" fmla="val 50000"/>
            </a:avLst>
          </a:prstGeom>
          <a:solidFill>
            <a:srgbClr val="FF6699"/>
          </a:solidFill>
          <a:ln w="9525">
            <a:solidFill>
              <a:srgbClr val="FF66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charset="0"/>
              <a:ea typeface="ＭＳ Ｐゴシック" charset="0"/>
              <a:cs typeface="+mn-cs"/>
            </a:endParaRPr>
          </a:p>
        </p:txBody>
      </p:sp>
      <p:sp>
        <p:nvSpPr>
          <p:cNvPr id="44114" name="Text Box 82">
            <a:extLst>
              <a:ext uri="{FF2B5EF4-FFF2-40B4-BE49-F238E27FC236}">
                <a16:creationId xmlns:a16="http://schemas.microsoft.com/office/drawing/2014/main" id="{E38FFE0A-8372-024D-BD90-74B6D1F1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2895600"/>
            <a:ext cx="1250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egress 1</a:t>
            </a:r>
          </a:p>
        </p:txBody>
      </p:sp>
      <p:sp>
        <p:nvSpPr>
          <p:cNvPr id="44115" name="Text Box 83">
            <a:extLst>
              <a:ext uri="{FF2B5EF4-FFF2-40B4-BE49-F238E27FC236}">
                <a16:creationId xmlns:a16="http://schemas.microsoft.com/office/drawing/2014/main" id="{913E62DF-7329-764A-9B30-49281FBF9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2819400"/>
            <a:ext cx="1250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egress 2</a:t>
            </a:r>
          </a:p>
        </p:txBody>
      </p:sp>
      <p:sp>
        <p:nvSpPr>
          <p:cNvPr id="44116" name="Text Box 84">
            <a:extLst>
              <a:ext uri="{FF2B5EF4-FFF2-40B4-BE49-F238E27FC236}">
                <a16:creationId xmlns:a16="http://schemas.microsoft.com/office/drawing/2014/main" id="{7C2761D3-B22F-F248-9D6F-411F024698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5105400"/>
            <a:ext cx="72707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This Router has two BGP routes to 192.44.78.0/24. </a:t>
            </a:r>
          </a:p>
        </p:txBody>
      </p:sp>
      <p:sp>
        <p:nvSpPr>
          <p:cNvPr id="44117" name="Text Box 85">
            <a:extLst>
              <a:ext uri="{FF2B5EF4-FFF2-40B4-BE49-F238E27FC236}">
                <a16:creationId xmlns:a16="http://schemas.microsoft.com/office/drawing/2014/main" id="{4FFFB484-28D4-AC44-94B9-27DE1CECC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5638800"/>
            <a:ext cx="64357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Hot potato: get traffic off of your network as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charset="0"/>
                <a:ea typeface="宋体" charset="0"/>
                <a:cs typeface="宋体" charset="0"/>
              </a:rPr>
              <a:t>Soon as possible.  Go for egress 1! </a:t>
            </a:r>
          </a:p>
        </p:txBody>
      </p:sp>
    </p:spTree>
    <p:extLst>
      <p:ext uri="{BB962C8B-B14F-4D97-AF65-F5344CB8AC3E}">
        <p14:creationId xmlns:p14="http://schemas.microsoft.com/office/powerpoint/2010/main" val="335314044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2.9|23.2|6.5|9.3|11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|6"/>
</p:tagLst>
</file>

<file path=ppt/theme/theme1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Arial Black"/>
        <a:ea typeface="ＭＳ Ｐゴシック"/>
        <a:cs typeface=""/>
      </a:majorFont>
      <a:minorFont>
        <a:latin typeface="Arial Black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15093</TotalTime>
  <Words>6885</Words>
  <Application>Microsoft Macintosh PowerPoint</Application>
  <PresentationFormat>On-screen Show (4:3)</PresentationFormat>
  <Paragraphs>1690</Paragraphs>
  <Slides>115</Slides>
  <Notes>63</Notes>
  <HiddenSlides>18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115</vt:i4>
      </vt:variant>
    </vt:vector>
  </HeadingPairs>
  <TitlesOfParts>
    <vt:vector size="136" baseType="lpstr">
      <vt:lpstr>ＭＳ Ｐゴシック</vt:lpstr>
      <vt:lpstr>宋体</vt:lpstr>
      <vt:lpstr>Arial</vt:lpstr>
      <vt:lpstr>Arial Black</vt:lpstr>
      <vt:lpstr>Calibri</vt:lpstr>
      <vt:lpstr>Comic Sans MS</vt:lpstr>
      <vt:lpstr>Courier New</vt:lpstr>
      <vt:lpstr>Gill Sans MT</vt:lpstr>
      <vt:lpstr>Google Sans</vt:lpstr>
      <vt:lpstr>Helvetica</vt:lpstr>
      <vt:lpstr>Lato</vt:lpstr>
      <vt:lpstr>Lucida Bright</vt:lpstr>
      <vt:lpstr>Lucida Console</vt:lpstr>
      <vt:lpstr>Times New Roman</vt:lpstr>
      <vt:lpstr>Wingdings</vt:lpstr>
      <vt:lpstr>ZapfDingbats</vt:lpstr>
      <vt:lpstr>6_Office Theme</vt:lpstr>
      <vt:lpstr>Default Design</vt:lpstr>
      <vt:lpstr>1_Office Theme</vt:lpstr>
      <vt:lpstr>Clip</vt:lpstr>
      <vt:lpstr>Photo Editor Photo</vt:lpstr>
      <vt:lpstr>PowerPoint Presentation</vt:lpstr>
      <vt:lpstr>PowerPoint Presentation</vt:lpstr>
      <vt:lpstr>Limitations of Repeaters and Hubs</vt:lpstr>
      <vt:lpstr>Link Layer: Bridges</vt:lpstr>
      <vt:lpstr>Link Layer: Switches</vt:lpstr>
      <vt:lpstr>Bridges/Switches: Traffic Isolation</vt:lpstr>
      <vt:lpstr>Advantages Over Hubs/Repeaters</vt:lpstr>
      <vt:lpstr>PowerPoint Presentation</vt:lpstr>
      <vt:lpstr>Self Learning: Building the Table</vt:lpstr>
      <vt:lpstr>Self Learning: Handling Misses</vt:lpstr>
      <vt:lpstr>PowerPoint Presentation</vt:lpstr>
      <vt:lpstr>PowerPoint Presentation</vt:lpstr>
      <vt:lpstr>PowerPoint Presentation</vt:lpstr>
      <vt:lpstr>Summary: Multiple Layers</vt:lpstr>
      <vt:lpstr>PowerPoint Presentation</vt:lpstr>
      <vt:lpstr>Inter-domain routing</vt:lpstr>
      <vt:lpstr>PowerPoint Presentation</vt:lpstr>
      <vt:lpstr>PowerPoint Presentation</vt:lpstr>
      <vt:lpstr>Making routing scalable</vt:lpstr>
      <vt:lpstr>Interdomain routing = routing between autonomous systems</vt:lpstr>
      <vt:lpstr>Autonomous Routing Domains</vt:lpstr>
      <vt:lpstr>Autonomous Systems (ASes)</vt:lpstr>
      <vt:lpstr>AS Numbers (ASNs)</vt:lpstr>
      <vt:lpstr>Internet approach to scalable routing</vt:lpstr>
      <vt:lpstr>PowerPoint Presentation</vt:lpstr>
      <vt:lpstr>PowerPoint Presentation</vt:lpstr>
      <vt:lpstr>Interconnected ASes</vt:lpstr>
      <vt:lpstr>PowerPoint Presentation</vt:lpstr>
      <vt:lpstr>Intra-AS Routing</vt:lpstr>
      <vt:lpstr>OSPF (Open Shortest Path First)</vt:lpstr>
      <vt:lpstr>OSPF “advanced” features</vt:lpstr>
      <vt:lpstr>Hierarchical OSPF</vt:lpstr>
      <vt:lpstr>Hierarchical OSPF</vt:lpstr>
      <vt:lpstr>PowerPoint Presentation</vt:lpstr>
      <vt:lpstr>Inter-AS tasks</vt:lpstr>
      <vt:lpstr>PowerPoint Presentation</vt:lpstr>
      <vt:lpstr>PowerPoint Presentation</vt:lpstr>
      <vt:lpstr>Internet inter-AS routing: BGP</vt:lpstr>
      <vt:lpstr>eBGP, iBGP connections</vt:lpstr>
      <vt:lpstr>BGP basics</vt:lpstr>
      <vt:lpstr>PowerPoint Presentation</vt:lpstr>
      <vt:lpstr>BGP basics</vt:lpstr>
      <vt:lpstr>BGP basics</vt:lpstr>
      <vt:lpstr>Path attributes and BGP routes</vt:lpstr>
      <vt:lpstr>BGP “AS-PATH” Attribute</vt:lpstr>
      <vt:lpstr>PowerPoint Presentation</vt:lpstr>
      <vt:lpstr>BGP messages</vt:lpstr>
      <vt:lpstr>BGP “Next Hop” Attribute</vt:lpstr>
      <vt:lpstr>BGP, OSPF, forwarding table entries</vt:lpstr>
      <vt:lpstr>PowerPoint Presentation</vt:lpstr>
      <vt:lpstr>Join EGP with IGP For Connectivity</vt:lpstr>
      <vt:lpstr>Join EGP with IGP For Connectivity</vt:lpstr>
      <vt:lpstr>BGP route selection</vt:lpstr>
      <vt:lpstr>Hot Potato Routing</vt:lpstr>
      <vt:lpstr>BGP Next Hop Attribute</vt:lpstr>
      <vt:lpstr>Join EGP with IGP For Connectivity</vt:lpstr>
      <vt:lpstr>A dive into the BGP policies</vt:lpstr>
      <vt:lpstr>Nontransit vs. Transit ASes</vt:lpstr>
      <vt:lpstr>Selective Transit</vt:lpstr>
      <vt:lpstr>Customers and Providers</vt:lpstr>
      <vt:lpstr>Customers Don’t Always Need BGP</vt:lpstr>
      <vt:lpstr>Customer-Provider Hierarchy</vt:lpstr>
      <vt:lpstr>The Peering Relationship</vt:lpstr>
      <vt:lpstr>Peering Provides Shortcuts</vt:lpstr>
      <vt:lpstr>BGP-4</vt:lpstr>
      <vt:lpstr>BGP Operations (Simplified) </vt:lpstr>
      <vt:lpstr>Four Types of BGP Messages</vt:lpstr>
      <vt:lpstr>BGP Attributes</vt:lpstr>
      <vt:lpstr>Attributes are Used to Select Best Routes </vt:lpstr>
      <vt:lpstr>BGP Next Hop Attribute</vt:lpstr>
      <vt:lpstr>Join EGP with IGP For Connectivity</vt:lpstr>
      <vt:lpstr>Implementing Customer/Provider and Peer/Peer relationships</vt:lpstr>
      <vt:lpstr>Import Routes </vt:lpstr>
      <vt:lpstr>Import Routes </vt:lpstr>
      <vt:lpstr>Export Routes </vt:lpstr>
      <vt:lpstr>Export Routes </vt:lpstr>
      <vt:lpstr>Export Routes </vt:lpstr>
      <vt:lpstr>Export Routes </vt:lpstr>
      <vt:lpstr>How Can Routes be Colored? BGP Communities!</vt:lpstr>
      <vt:lpstr>PowerPoint Presentation</vt:lpstr>
      <vt:lpstr>PowerPoint Presentation</vt:lpstr>
      <vt:lpstr>PowerPoint Presentation</vt:lpstr>
      <vt:lpstr>PowerPoint Presentation</vt:lpstr>
      <vt:lpstr>Tweak Tweak Tweak</vt:lpstr>
      <vt:lpstr>BGP route selection</vt:lpstr>
      <vt:lpstr>Route Selection Summary</vt:lpstr>
      <vt:lpstr>Hot Potato Routing</vt:lpstr>
      <vt:lpstr>Back to Frank …</vt:lpstr>
      <vt:lpstr>Implementing Backup Links with Local Preference (Outbound Traffic) </vt:lpstr>
      <vt:lpstr>Multihomed Backups  (Outbound Traffic) </vt:lpstr>
      <vt:lpstr>ASPATH Attribute</vt:lpstr>
      <vt:lpstr>Interdomain Loop Prevention</vt:lpstr>
      <vt:lpstr>Traffic Often Follows ASPATH</vt:lpstr>
      <vt:lpstr>… But It Might Not</vt:lpstr>
      <vt:lpstr>Shorter Doesn’t Always Mean Shorter</vt:lpstr>
      <vt:lpstr>Shedding Inbound Traffic with ASPATH Padding Hack</vt:lpstr>
      <vt:lpstr>Padding May Not Shut Off All Traffic </vt:lpstr>
      <vt:lpstr>COMMUNITY Attribute to the Rescue!</vt:lpstr>
      <vt:lpstr>Hot Potato Routing: Go for the Closest Egress Point  </vt:lpstr>
      <vt:lpstr>Getting Burned by the Hot Potato</vt:lpstr>
      <vt:lpstr>Cold Potato Routing with MEDs (Multi-Exit Discriminator Attribute)</vt:lpstr>
      <vt:lpstr>Route Selection Summary</vt:lpstr>
      <vt:lpstr>BGP Attacks/Misconfiguration</vt:lpstr>
      <vt:lpstr>Prefix Hijacking</vt:lpstr>
      <vt:lpstr>Prefix highjack</vt:lpstr>
      <vt:lpstr>Sub-Prefix Hijacking</vt:lpstr>
      <vt:lpstr>Sub-prefix hijack</vt:lpstr>
      <vt:lpstr>Sub-prefix hijack</vt:lpstr>
      <vt:lpstr>Sub-prefix hijack</vt:lpstr>
      <vt:lpstr>Bogus AS Paths to Hide Hijacking</vt:lpstr>
      <vt:lpstr>Path-Shortening Attacks</vt:lpstr>
      <vt:lpstr>Attacks that Add a Bogus AS Hop </vt:lpstr>
      <vt:lpstr>Violating “Consistent Export” to Peers</vt:lpstr>
      <vt:lpstr>Other Attacks</vt:lpstr>
      <vt:lpstr>Solution Techniques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Nirupam Roy</dc:creator>
  <cp:lastModifiedBy>Nirupam Roy</cp:lastModifiedBy>
  <cp:revision>1051</cp:revision>
  <dcterms:created xsi:type="dcterms:W3CDTF">2019-01-28T20:09:31Z</dcterms:created>
  <dcterms:modified xsi:type="dcterms:W3CDTF">2026-04-29T17:01:59Z</dcterms:modified>
</cp:coreProperties>
</file>